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6" r:id="rId3"/>
    <p:sldId id="260" r:id="rId4"/>
    <p:sldId id="261" r:id="rId5"/>
    <p:sldId id="264" r:id="rId6"/>
    <p:sldId id="265" r:id="rId7"/>
    <p:sldId id="266" r:id="rId8"/>
    <p:sldId id="267" r:id="rId9"/>
    <p:sldId id="271" r:id="rId10"/>
    <p:sldId id="268" r:id="rId11"/>
    <p:sldId id="269" r:id="rId12"/>
    <p:sldId id="262" r:id="rId13"/>
    <p:sldId id="263" r:id="rId14"/>
    <p:sldId id="258" r:id="rId15"/>
    <p:sldId id="270" r:id="rId16"/>
    <p:sldId id="272" r:id="rId17"/>
    <p:sldId id="273" r:id="rId18"/>
    <p:sldId id="274"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1" d="100"/>
          <a:sy n="81" d="100"/>
        </p:scale>
        <p:origin x="21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FCFC4-D321-4D6A-905A-46BD8443D9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TT"/>
          </a:p>
        </p:txBody>
      </p:sp>
      <p:sp>
        <p:nvSpPr>
          <p:cNvPr id="3" name="Subtitle 2">
            <a:extLst>
              <a:ext uri="{FF2B5EF4-FFF2-40B4-BE49-F238E27FC236}">
                <a16:creationId xmlns:a16="http://schemas.microsoft.com/office/drawing/2014/main" id="{9D39048C-8CFC-421E-94B2-0026670AA2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TT"/>
          </a:p>
        </p:txBody>
      </p:sp>
      <p:sp>
        <p:nvSpPr>
          <p:cNvPr id="4" name="Date Placeholder 3">
            <a:extLst>
              <a:ext uri="{FF2B5EF4-FFF2-40B4-BE49-F238E27FC236}">
                <a16:creationId xmlns:a16="http://schemas.microsoft.com/office/drawing/2014/main" id="{A5BBEAFF-F2A7-4EF5-B21C-F22F48932099}"/>
              </a:ext>
            </a:extLst>
          </p:cNvPr>
          <p:cNvSpPr>
            <a:spLocks noGrp="1"/>
          </p:cNvSpPr>
          <p:nvPr>
            <p:ph type="dt" sz="half" idx="10"/>
          </p:nvPr>
        </p:nvSpPr>
        <p:spPr/>
        <p:txBody>
          <a:bodyPr/>
          <a:lstStyle/>
          <a:p>
            <a:fld id="{3C0CEFB3-4318-48D3-B147-C94733E9EF48}" type="datetimeFigureOut">
              <a:rPr lang="en-TT" smtClean="0"/>
              <a:t>26/11/2019</a:t>
            </a:fld>
            <a:endParaRPr lang="en-TT"/>
          </a:p>
        </p:txBody>
      </p:sp>
      <p:sp>
        <p:nvSpPr>
          <p:cNvPr id="5" name="Footer Placeholder 4">
            <a:extLst>
              <a:ext uri="{FF2B5EF4-FFF2-40B4-BE49-F238E27FC236}">
                <a16:creationId xmlns:a16="http://schemas.microsoft.com/office/drawing/2014/main" id="{5B169D61-0485-45E4-BF8A-B61E2C2F2DE9}"/>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0132ADF7-EC31-4239-BA91-85A53C259866}"/>
              </a:ext>
            </a:extLst>
          </p:cNvPr>
          <p:cNvSpPr>
            <a:spLocks noGrp="1"/>
          </p:cNvSpPr>
          <p:nvPr>
            <p:ph type="sldNum" sz="quarter" idx="12"/>
          </p:nvPr>
        </p:nvSpPr>
        <p:spPr/>
        <p:txBody>
          <a:bodyPr/>
          <a:lstStyle/>
          <a:p>
            <a:fld id="{495EAD8C-FB6C-4BEB-A6AE-5763ED5781AA}" type="slidenum">
              <a:rPr lang="en-TT" smtClean="0"/>
              <a:t>‹#›</a:t>
            </a:fld>
            <a:endParaRPr lang="en-TT"/>
          </a:p>
        </p:txBody>
      </p:sp>
    </p:spTree>
    <p:extLst>
      <p:ext uri="{BB962C8B-B14F-4D97-AF65-F5344CB8AC3E}">
        <p14:creationId xmlns:p14="http://schemas.microsoft.com/office/powerpoint/2010/main" val="3074352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ABF46-A793-47F6-BA83-E73650B10E90}"/>
              </a:ext>
            </a:extLst>
          </p:cNvPr>
          <p:cNvSpPr>
            <a:spLocks noGrp="1"/>
          </p:cNvSpPr>
          <p:nvPr>
            <p:ph type="title"/>
          </p:nvPr>
        </p:nvSpPr>
        <p:spPr/>
        <p:txBody>
          <a:bodyPr/>
          <a:lstStyle/>
          <a:p>
            <a:r>
              <a:rPr lang="en-US"/>
              <a:t>Click to edit Master title style</a:t>
            </a:r>
            <a:endParaRPr lang="en-TT"/>
          </a:p>
        </p:txBody>
      </p:sp>
      <p:sp>
        <p:nvSpPr>
          <p:cNvPr id="3" name="Content Placeholder 2">
            <a:extLst>
              <a:ext uri="{FF2B5EF4-FFF2-40B4-BE49-F238E27FC236}">
                <a16:creationId xmlns:a16="http://schemas.microsoft.com/office/drawing/2014/main" id="{A14CD828-B0A1-4451-B22A-9A233614B3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Date Placeholder 3">
            <a:extLst>
              <a:ext uri="{FF2B5EF4-FFF2-40B4-BE49-F238E27FC236}">
                <a16:creationId xmlns:a16="http://schemas.microsoft.com/office/drawing/2014/main" id="{76BEB6D7-9138-40C4-84F2-2B05399CE511}"/>
              </a:ext>
            </a:extLst>
          </p:cNvPr>
          <p:cNvSpPr>
            <a:spLocks noGrp="1"/>
          </p:cNvSpPr>
          <p:nvPr>
            <p:ph type="dt" sz="half" idx="10"/>
          </p:nvPr>
        </p:nvSpPr>
        <p:spPr/>
        <p:txBody>
          <a:bodyPr/>
          <a:lstStyle/>
          <a:p>
            <a:fld id="{3C0CEFB3-4318-48D3-B147-C94733E9EF48}" type="datetimeFigureOut">
              <a:rPr lang="en-TT" smtClean="0"/>
              <a:t>26/11/2019</a:t>
            </a:fld>
            <a:endParaRPr lang="en-TT"/>
          </a:p>
        </p:txBody>
      </p:sp>
      <p:sp>
        <p:nvSpPr>
          <p:cNvPr id="5" name="Footer Placeholder 4">
            <a:extLst>
              <a:ext uri="{FF2B5EF4-FFF2-40B4-BE49-F238E27FC236}">
                <a16:creationId xmlns:a16="http://schemas.microsoft.com/office/drawing/2014/main" id="{51C47562-9D44-4FBA-8E5F-7401201F5216}"/>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51DF2526-7C59-48B3-BC56-1BC23656DD03}"/>
              </a:ext>
            </a:extLst>
          </p:cNvPr>
          <p:cNvSpPr>
            <a:spLocks noGrp="1"/>
          </p:cNvSpPr>
          <p:nvPr>
            <p:ph type="sldNum" sz="quarter" idx="12"/>
          </p:nvPr>
        </p:nvSpPr>
        <p:spPr/>
        <p:txBody>
          <a:bodyPr/>
          <a:lstStyle/>
          <a:p>
            <a:fld id="{495EAD8C-FB6C-4BEB-A6AE-5763ED5781AA}" type="slidenum">
              <a:rPr lang="en-TT" smtClean="0"/>
              <a:t>‹#›</a:t>
            </a:fld>
            <a:endParaRPr lang="en-TT"/>
          </a:p>
        </p:txBody>
      </p:sp>
    </p:spTree>
    <p:extLst>
      <p:ext uri="{BB962C8B-B14F-4D97-AF65-F5344CB8AC3E}">
        <p14:creationId xmlns:p14="http://schemas.microsoft.com/office/powerpoint/2010/main" val="1434705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52AF0-0916-4465-B50D-2FFD439C56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TT"/>
          </a:p>
        </p:txBody>
      </p:sp>
      <p:sp>
        <p:nvSpPr>
          <p:cNvPr id="3" name="Text Placeholder 2">
            <a:extLst>
              <a:ext uri="{FF2B5EF4-FFF2-40B4-BE49-F238E27FC236}">
                <a16:creationId xmlns:a16="http://schemas.microsoft.com/office/drawing/2014/main" id="{C08FD83C-E4BF-4FCD-AAC4-AC5E71AE75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FB1D25-B2B6-4311-96FC-D7053A7A3E5F}"/>
              </a:ext>
            </a:extLst>
          </p:cNvPr>
          <p:cNvSpPr>
            <a:spLocks noGrp="1"/>
          </p:cNvSpPr>
          <p:nvPr>
            <p:ph type="dt" sz="half" idx="10"/>
          </p:nvPr>
        </p:nvSpPr>
        <p:spPr/>
        <p:txBody>
          <a:bodyPr/>
          <a:lstStyle/>
          <a:p>
            <a:fld id="{3C0CEFB3-4318-48D3-B147-C94733E9EF48}" type="datetimeFigureOut">
              <a:rPr lang="en-TT" smtClean="0"/>
              <a:t>26/11/2019</a:t>
            </a:fld>
            <a:endParaRPr lang="en-TT"/>
          </a:p>
        </p:txBody>
      </p:sp>
      <p:sp>
        <p:nvSpPr>
          <p:cNvPr id="5" name="Footer Placeholder 4">
            <a:extLst>
              <a:ext uri="{FF2B5EF4-FFF2-40B4-BE49-F238E27FC236}">
                <a16:creationId xmlns:a16="http://schemas.microsoft.com/office/drawing/2014/main" id="{36FE54EB-8C70-448B-896D-8892C523946A}"/>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C62400A3-06D6-4377-90F4-B5745238EE21}"/>
              </a:ext>
            </a:extLst>
          </p:cNvPr>
          <p:cNvSpPr>
            <a:spLocks noGrp="1"/>
          </p:cNvSpPr>
          <p:nvPr>
            <p:ph type="sldNum" sz="quarter" idx="12"/>
          </p:nvPr>
        </p:nvSpPr>
        <p:spPr/>
        <p:txBody>
          <a:bodyPr/>
          <a:lstStyle/>
          <a:p>
            <a:fld id="{495EAD8C-FB6C-4BEB-A6AE-5763ED5781AA}" type="slidenum">
              <a:rPr lang="en-TT" smtClean="0"/>
              <a:t>‹#›</a:t>
            </a:fld>
            <a:endParaRPr lang="en-TT"/>
          </a:p>
        </p:txBody>
      </p:sp>
    </p:spTree>
    <p:extLst>
      <p:ext uri="{BB962C8B-B14F-4D97-AF65-F5344CB8AC3E}">
        <p14:creationId xmlns:p14="http://schemas.microsoft.com/office/powerpoint/2010/main" val="498327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50DD6-962E-470E-B15D-AA3332CF0466}"/>
              </a:ext>
            </a:extLst>
          </p:cNvPr>
          <p:cNvSpPr>
            <a:spLocks noGrp="1"/>
          </p:cNvSpPr>
          <p:nvPr>
            <p:ph type="title"/>
          </p:nvPr>
        </p:nvSpPr>
        <p:spPr/>
        <p:txBody>
          <a:bodyPr/>
          <a:lstStyle/>
          <a:p>
            <a:r>
              <a:rPr lang="en-US"/>
              <a:t>Click to edit Master title style</a:t>
            </a:r>
            <a:endParaRPr lang="en-TT"/>
          </a:p>
        </p:txBody>
      </p:sp>
      <p:sp>
        <p:nvSpPr>
          <p:cNvPr id="3" name="Content Placeholder 2">
            <a:extLst>
              <a:ext uri="{FF2B5EF4-FFF2-40B4-BE49-F238E27FC236}">
                <a16:creationId xmlns:a16="http://schemas.microsoft.com/office/drawing/2014/main" id="{43DED9DE-CC5C-4045-9FCD-925499AC43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Content Placeholder 3">
            <a:extLst>
              <a:ext uri="{FF2B5EF4-FFF2-40B4-BE49-F238E27FC236}">
                <a16:creationId xmlns:a16="http://schemas.microsoft.com/office/drawing/2014/main" id="{007EF0F8-718C-4785-80CC-37EFC19093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5" name="Date Placeholder 4">
            <a:extLst>
              <a:ext uri="{FF2B5EF4-FFF2-40B4-BE49-F238E27FC236}">
                <a16:creationId xmlns:a16="http://schemas.microsoft.com/office/drawing/2014/main" id="{5479D6E7-295A-4257-95DE-5D3188B69C6E}"/>
              </a:ext>
            </a:extLst>
          </p:cNvPr>
          <p:cNvSpPr>
            <a:spLocks noGrp="1"/>
          </p:cNvSpPr>
          <p:nvPr>
            <p:ph type="dt" sz="half" idx="10"/>
          </p:nvPr>
        </p:nvSpPr>
        <p:spPr/>
        <p:txBody>
          <a:bodyPr/>
          <a:lstStyle/>
          <a:p>
            <a:fld id="{3C0CEFB3-4318-48D3-B147-C94733E9EF48}" type="datetimeFigureOut">
              <a:rPr lang="en-TT" smtClean="0"/>
              <a:t>26/11/2019</a:t>
            </a:fld>
            <a:endParaRPr lang="en-TT"/>
          </a:p>
        </p:txBody>
      </p:sp>
      <p:sp>
        <p:nvSpPr>
          <p:cNvPr id="6" name="Footer Placeholder 5">
            <a:extLst>
              <a:ext uri="{FF2B5EF4-FFF2-40B4-BE49-F238E27FC236}">
                <a16:creationId xmlns:a16="http://schemas.microsoft.com/office/drawing/2014/main" id="{79763E96-B7C5-46D7-927B-C4152A20360F}"/>
              </a:ext>
            </a:extLst>
          </p:cNvPr>
          <p:cNvSpPr>
            <a:spLocks noGrp="1"/>
          </p:cNvSpPr>
          <p:nvPr>
            <p:ph type="ftr" sz="quarter" idx="11"/>
          </p:nvPr>
        </p:nvSpPr>
        <p:spPr/>
        <p:txBody>
          <a:bodyPr/>
          <a:lstStyle/>
          <a:p>
            <a:endParaRPr lang="en-TT"/>
          </a:p>
        </p:txBody>
      </p:sp>
      <p:sp>
        <p:nvSpPr>
          <p:cNvPr id="7" name="Slide Number Placeholder 6">
            <a:extLst>
              <a:ext uri="{FF2B5EF4-FFF2-40B4-BE49-F238E27FC236}">
                <a16:creationId xmlns:a16="http://schemas.microsoft.com/office/drawing/2014/main" id="{FA1AEF86-7898-4C84-8AE5-15544D519B8F}"/>
              </a:ext>
            </a:extLst>
          </p:cNvPr>
          <p:cNvSpPr>
            <a:spLocks noGrp="1"/>
          </p:cNvSpPr>
          <p:nvPr>
            <p:ph type="sldNum" sz="quarter" idx="12"/>
          </p:nvPr>
        </p:nvSpPr>
        <p:spPr/>
        <p:txBody>
          <a:bodyPr/>
          <a:lstStyle/>
          <a:p>
            <a:fld id="{495EAD8C-FB6C-4BEB-A6AE-5763ED5781AA}" type="slidenum">
              <a:rPr lang="en-TT" smtClean="0"/>
              <a:t>‹#›</a:t>
            </a:fld>
            <a:endParaRPr lang="en-TT"/>
          </a:p>
        </p:txBody>
      </p:sp>
    </p:spTree>
    <p:extLst>
      <p:ext uri="{BB962C8B-B14F-4D97-AF65-F5344CB8AC3E}">
        <p14:creationId xmlns:p14="http://schemas.microsoft.com/office/powerpoint/2010/main" val="1178414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87E27-18E4-4C8E-BE48-2A54C1A4FD3D}"/>
              </a:ext>
            </a:extLst>
          </p:cNvPr>
          <p:cNvSpPr>
            <a:spLocks noGrp="1"/>
          </p:cNvSpPr>
          <p:nvPr>
            <p:ph type="title"/>
          </p:nvPr>
        </p:nvSpPr>
        <p:spPr>
          <a:xfrm>
            <a:off x="839788" y="365125"/>
            <a:ext cx="10515600" cy="1325563"/>
          </a:xfrm>
        </p:spPr>
        <p:txBody>
          <a:bodyPr/>
          <a:lstStyle/>
          <a:p>
            <a:r>
              <a:rPr lang="en-US"/>
              <a:t>Click to edit Master title style</a:t>
            </a:r>
            <a:endParaRPr lang="en-TT"/>
          </a:p>
        </p:txBody>
      </p:sp>
      <p:sp>
        <p:nvSpPr>
          <p:cNvPr id="3" name="Text Placeholder 2">
            <a:extLst>
              <a:ext uri="{FF2B5EF4-FFF2-40B4-BE49-F238E27FC236}">
                <a16:creationId xmlns:a16="http://schemas.microsoft.com/office/drawing/2014/main" id="{7C9DA80D-2642-43D8-A07F-E0D7DAF652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B88666-F621-4A1D-85EC-542C331BAFF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5" name="Text Placeholder 4">
            <a:extLst>
              <a:ext uri="{FF2B5EF4-FFF2-40B4-BE49-F238E27FC236}">
                <a16:creationId xmlns:a16="http://schemas.microsoft.com/office/drawing/2014/main" id="{4D372D35-0795-4CC2-B1E2-03C9718C44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3DF0B0-FA2E-4F36-8AC2-90152AED1D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7" name="Date Placeholder 6">
            <a:extLst>
              <a:ext uri="{FF2B5EF4-FFF2-40B4-BE49-F238E27FC236}">
                <a16:creationId xmlns:a16="http://schemas.microsoft.com/office/drawing/2014/main" id="{329A5228-F14C-4D9A-87D2-EE88ED012AFF}"/>
              </a:ext>
            </a:extLst>
          </p:cNvPr>
          <p:cNvSpPr>
            <a:spLocks noGrp="1"/>
          </p:cNvSpPr>
          <p:nvPr>
            <p:ph type="dt" sz="half" idx="10"/>
          </p:nvPr>
        </p:nvSpPr>
        <p:spPr/>
        <p:txBody>
          <a:bodyPr/>
          <a:lstStyle/>
          <a:p>
            <a:fld id="{3C0CEFB3-4318-48D3-B147-C94733E9EF48}" type="datetimeFigureOut">
              <a:rPr lang="en-TT" smtClean="0"/>
              <a:t>26/11/2019</a:t>
            </a:fld>
            <a:endParaRPr lang="en-TT"/>
          </a:p>
        </p:txBody>
      </p:sp>
      <p:sp>
        <p:nvSpPr>
          <p:cNvPr id="8" name="Footer Placeholder 7">
            <a:extLst>
              <a:ext uri="{FF2B5EF4-FFF2-40B4-BE49-F238E27FC236}">
                <a16:creationId xmlns:a16="http://schemas.microsoft.com/office/drawing/2014/main" id="{D6CAC99E-06EC-4378-B50E-DEFE7377ED1B}"/>
              </a:ext>
            </a:extLst>
          </p:cNvPr>
          <p:cNvSpPr>
            <a:spLocks noGrp="1"/>
          </p:cNvSpPr>
          <p:nvPr>
            <p:ph type="ftr" sz="quarter" idx="11"/>
          </p:nvPr>
        </p:nvSpPr>
        <p:spPr/>
        <p:txBody>
          <a:bodyPr/>
          <a:lstStyle/>
          <a:p>
            <a:endParaRPr lang="en-TT"/>
          </a:p>
        </p:txBody>
      </p:sp>
      <p:sp>
        <p:nvSpPr>
          <p:cNvPr id="9" name="Slide Number Placeholder 8">
            <a:extLst>
              <a:ext uri="{FF2B5EF4-FFF2-40B4-BE49-F238E27FC236}">
                <a16:creationId xmlns:a16="http://schemas.microsoft.com/office/drawing/2014/main" id="{DE8F8B43-2F2D-43F3-8B4B-D8F2E4B1ADEB}"/>
              </a:ext>
            </a:extLst>
          </p:cNvPr>
          <p:cNvSpPr>
            <a:spLocks noGrp="1"/>
          </p:cNvSpPr>
          <p:nvPr>
            <p:ph type="sldNum" sz="quarter" idx="12"/>
          </p:nvPr>
        </p:nvSpPr>
        <p:spPr/>
        <p:txBody>
          <a:bodyPr/>
          <a:lstStyle/>
          <a:p>
            <a:fld id="{495EAD8C-FB6C-4BEB-A6AE-5763ED5781AA}" type="slidenum">
              <a:rPr lang="en-TT" smtClean="0"/>
              <a:t>‹#›</a:t>
            </a:fld>
            <a:endParaRPr lang="en-TT"/>
          </a:p>
        </p:txBody>
      </p:sp>
    </p:spTree>
    <p:extLst>
      <p:ext uri="{BB962C8B-B14F-4D97-AF65-F5344CB8AC3E}">
        <p14:creationId xmlns:p14="http://schemas.microsoft.com/office/powerpoint/2010/main" val="750847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DE079-BB51-435F-89B6-5E197A9B50F2}"/>
              </a:ext>
            </a:extLst>
          </p:cNvPr>
          <p:cNvSpPr>
            <a:spLocks noGrp="1"/>
          </p:cNvSpPr>
          <p:nvPr>
            <p:ph type="title"/>
          </p:nvPr>
        </p:nvSpPr>
        <p:spPr/>
        <p:txBody>
          <a:bodyPr/>
          <a:lstStyle/>
          <a:p>
            <a:r>
              <a:rPr lang="en-US"/>
              <a:t>Click to edit Master title style</a:t>
            </a:r>
            <a:endParaRPr lang="en-TT"/>
          </a:p>
        </p:txBody>
      </p:sp>
      <p:sp>
        <p:nvSpPr>
          <p:cNvPr id="3" name="Date Placeholder 2">
            <a:extLst>
              <a:ext uri="{FF2B5EF4-FFF2-40B4-BE49-F238E27FC236}">
                <a16:creationId xmlns:a16="http://schemas.microsoft.com/office/drawing/2014/main" id="{C180522B-0D3D-48F6-92CC-8AD62C5DF163}"/>
              </a:ext>
            </a:extLst>
          </p:cNvPr>
          <p:cNvSpPr>
            <a:spLocks noGrp="1"/>
          </p:cNvSpPr>
          <p:nvPr>
            <p:ph type="dt" sz="half" idx="10"/>
          </p:nvPr>
        </p:nvSpPr>
        <p:spPr/>
        <p:txBody>
          <a:bodyPr/>
          <a:lstStyle/>
          <a:p>
            <a:fld id="{3C0CEFB3-4318-48D3-B147-C94733E9EF48}" type="datetimeFigureOut">
              <a:rPr lang="en-TT" smtClean="0"/>
              <a:t>26/11/2019</a:t>
            </a:fld>
            <a:endParaRPr lang="en-TT"/>
          </a:p>
        </p:txBody>
      </p:sp>
      <p:sp>
        <p:nvSpPr>
          <p:cNvPr id="4" name="Footer Placeholder 3">
            <a:extLst>
              <a:ext uri="{FF2B5EF4-FFF2-40B4-BE49-F238E27FC236}">
                <a16:creationId xmlns:a16="http://schemas.microsoft.com/office/drawing/2014/main" id="{761720D9-FB22-4C98-8571-5A081023FCF2}"/>
              </a:ext>
            </a:extLst>
          </p:cNvPr>
          <p:cNvSpPr>
            <a:spLocks noGrp="1"/>
          </p:cNvSpPr>
          <p:nvPr>
            <p:ph type="ftr" sz="quarter" idx="11"/>
          </p:nvPr>
        </p:nvSpPr>
        <p:spPr/>
        <p:txBody>
          <a:bodyPr/>
          <a:lstStyle/>
          <a:p>
            <a:endParaRPr lang="en-TT"/>
          </a:p>
        </p:txBody>
      </p:sp>
      <p:sp>
        <p:nvSpPr>
          <p:cNvPr id="5" name="Slide Number Placeholder 4">
            <a:extLst>
              <a:ext uri="{FF2B5EF4-FFF2-40B4-BE49-F238E27FC236}">
                <a16:creationId xmlns:a16="http://schemas.microsoft.com/office/drawing/2014/main" id="{C165B234-6096-48AF-ABD1-AEA3F0DB3F5F}"/>
              </a:ext>
            </a:extLst>
          </p:cNvPr>
          <p:cNvSpPr>
            <a:spLocks noGrp="1"/>
          </p:cNvSpPr>
          <p:nvPr>
            <p:ph type="sldNum" sz="quarter" idx="12"/>
          </p:nvPr>
        </p:nvSpPr>
        <p:spPr/>
        <p:txBody>
          <a:bodyPr/>
          <a:lstStyle/>
          <a:p>
            <a:fld id="{495EAD8C-FB6C-4BEB-A6AE-5763ED5781AA}" type="slidenum">
              <a:rPr lang="en-TT" smtClean="0"/>
              <a:t>‹#›</a:t>
            </a:fld>
            <a:endParaRPr lang="en-TT"/>
          </a:p>
        </p:txBody>
      </p:sp>
    </p:spTree>
    <p:extLst>
      <p:ext uri="{BB962C8B-B14F-4D97-AF65-F5344CB8AC3E}">
        <p14:creationId xmlns:p14="http://schemas.microsoft.com/office/powerpoint/2010/main" val="2264400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E569FC-4BB7-4EB8-AC0C-71724F4BC054}"/>
              </a:ext>
            </a:extLst>
          </p:cNvPr>
          <p:cNvSpPr>
            <a:spLocks noGrp="1"/>
          </p:cNvSpPr>
          <p:nvPr>
            <p:ph type="dt" sz="half" idx="10"/>
          </p:nvPr>
        </p:nvSpPr>
        <p:spPr/>
        <p:txBody>
          <a:bodyPr/>
          <a:lstStyle/>
          <a:p>
            <a:fld id="{3C0CEFB3-4318-48D3-B147-C94733E9EF48}" type="datetimeFigureOut">
              <a:rPr lang="en-TT" smtClean="0"/>
              <a:t>26/11/2019</a:t>
            </a:fld>
            <a:endParaRPr lang="en-TT"/>
          </a:p>
        </p:txBody>
      </p:sp>
      <p:sp>
        <p:nvSpPr>
          <p:cNvPr id="3" name="Footer Placeholder 2">
            <a:extLst>
              <a:ext uri="{FF2B5EF4-FFF2-40B4-BE49-F238E27FC236}">
                <a16:creationId xmlns:a16="http://schemas.microsoft.com/office/drawing/2014/main" id="{3A2D42A8-E215-48FA-A843-1814D4843CFE}"/>
              </a:ext>
            </a:extLst>
          </p:cNvPr>
          <p:cNvSpPr>
            <a:spLocks noGrp="1"/>
          </p:cNvSpPr>
          <p:nvPr>
            <p:ph type="ftr" sz="quarter" idx="11"/>
          </p:nvPr>
        </p:nvSpPr>
        <p:spPr/>
        <p:txBody>
          <a:bodyPr/>
          <a:lstStyle/>
          <a:p>
            <a:endParaRPr lang="en-TT"/>
          </a:p>
        </p:txBody>
      </p:sp>
      <p:sp>
        <p:nvSpPr>
          <p:cNvPr id="4" name="Slide Number Placeholder 3">
            <a:extLst>
              <a:ext uri="{FF2B5EF4-FFF2-40B4-BE49-F238E27FC236}">
                <a16:creationId xmlns:a16="http://schemas.microsoft.com/office/drawing/2014/main" id="{D4DEDF5D-0F5E-4B6A-ABF9-FA9B0267CCC0}"/>
              </a:ext>
            </a:extLst>
          </p:cNvPr>
          <p:cNvSpPr>
            <a:spLocks noGrp="1"/>
          </p:cNvSpPr>
          <p:nvPr>
            <p:ph type="sldNum" sz="quarter" idx="12"/>
          </p:nvPr>
        </p:nvSpPr>
        <p:spPr/>
        <p:txBody>
          <a:bodyPr/>
          <a:lstStyle/>
          <a:p>
            <a:fld id="{495EAD8C-FB6C-4BEB-A6AE-5763ED5781AA}" type="slidenum">
              <a:rPr lang="en-TT" smtClean="0"/>
              <a:t>‹#›</a:t>
            </a:fld>
            <a:endParaRPr lang="en-TT"/>
          </a:p>
        </p:txBody>
      </p:sp>
    </p:spTree>
    <p:extLst>
      <p:ext uri="{BB962C8B-B14F-4D97-AF65-F5344CB8AC3E}">
        <p14:creationId xmlns:p14="http://schemas.microsoft.com/office/powerpoint/2010/main" val="399787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BC0B0-C5C3-4957-8FF0-68F9CE0856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T"/>
          </a:p>
        </p:txBody>
      </p:sp>
      <p:sp>
        <p:nvSpPr>
          <p:cNvPr id="3" name="Content Placeholder 2">
            <a:extLst>
              <a:ext uri="{FF2B5EF4-FFF2-40B4-BE49-F238E27FC236}">
                <a16:creationId xmlns:a16="http://schemas.microsoft.com/office/drawing/2014/main" id="{00EE50A0-9342-4C5F-BF07-5D38A81994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Text Placeholder 3">
            <a:extLst>
              <a:ext uri="{FF2B5EF4-FFF2-40B4-BE49-F238E27FC236}">
                <a16:creationId xmlns:a16="http://schemas.microsoft.com/office/drawing/2014/main" id="{D1B2AC5D-04DC-4CFF-BB71-AD7B844B7C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3729D3-49F3-4158-9CA1-E6D0BA2D5CD3}"/>
              </a:ext>
            </a:extLst>
          </p:cNvPr>
          <p:cNvSpPr>
            <a:spLocks noGrp="1"/>
          </p:cNvSpPr>
          <p:nvPr>
            <p:ph type="dt" sz="half" idx="10"/>
          </p:nvPr>
        </p:nvSpPr>
        <p:spPr/>
        <p:txBody>
          <a:bodyPr/>
          <a:lstStyle/>
          <a:p>
            <a:fld id="{3C0CEFB3-4318-48D3-B147-C94733E9EF48}" type="datetimeFigureOut">
              <a:rPr lang="en-TT" smtClean="0"/>
              <a:t>26/11/2019</a:t>
            </a:fld>
            <a:endParaRPr lang="en-TT"/>
          </a:p>
        </p:txBody>
      </p:sp>
      <p:sp>
        <p:nvSpPr>
          <p:cNvPr id="6" name="Footer Placeholder 5">
            <a:extLst>
              <a:ext uri="{FF2B5EF4-FFF2-40B4-BE49-F238E27FC236}">
                <a16:creationId xmlns:a16="http://schemas.microsoft.com/office/drawing/2014/main" id="{FAE0CB9F-F78D-4E03-91F3-F4B1F35A5BEA}"/>
              </a:ext>
            </a:extLst>
          </p:cNvPr>
          <p:cNvSpPr>
            <a:spLocks noGrp="1"/>
          </p:cNvSpPr>
          <p:nvPr>
            <p:ph type="ftr" sz="quarter" idx="11"/>
          </p:nvPr>
        </p:nvSpPr>
        <p:spPr/>
        <p:txBody>
          <a:bodyPr/>
          <a:lstStyle/>
          <a:p>
            <a:endParaRPr lang="en-TT"/>
          </a:p>
        </p:txBody>
      </p:sp>
      <p:sp>
        <p:nvSpPr>
          <p:cNvPr id="7" name="Slide Number Placeholder 6">
            <a:extLst>
              <a:ext uri="{FF2B5EF4-FFF2-40B4-BE49-F238E27FC236}">
                <a16:creationId xmlns:a16="http://schemas.microsoft.com/office/drawing/2014/main" id="{ECDE365E-3928-4354-923B-6DD1C0F3BBAD}"/>
              </a:ext>
            </a:extLst>
          </p:cNvPr>
          <p:cNvSpPr>
            <a:spLocks noGrp="1"/>
          </p:cNvSpPr>
          <p:nvPr>
            <p:ph type="sldNum" sz="quarter" idx="12"/>
          </p:nvPr>
        </p:nvSpPr>
        <p:spPr/>
        <p:txBody>
          <a:bodyPr/>
          <a:lstStyle/>
          <a:p>
            <a:fld id="{495EAD8C-FB6C-4BEB-A6AE-5763ED5781AA}" type="slidenum">
              <a:rPr lang="en-TT" smtClean="0"/>
              <a:t>‹#›</a:t>
            </a:fld>
            <a:endParaRPr lang="en-TT"/>
          </a:p>
        </p:txBody>
      </p:sp>
    </p:spTree>
    <p:extLst>
      <p:ext uri="{BB962C8B-B14F-4D97-AF65-F5344CB8AC3E}">
        <p14:creationId xmlns:p14="http://schemas.microsoft.com/office/powerpoint/2010/main" val="3067639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8C466-9ADC-4BD1-B84B-3D189FD8F7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T"/>
          </a:p>
        </p:txBody>
      </p:sp>
      <p:sp>
        <p:nvSpPr>
          <p:cNvPr id="3" name="Picture Placeholder 2">
            <a:extLst>
              <a:ext uri="{FF2B5EF4-FFF2-40B4-BE49-F238E27FC236}">
                <a16:creationId xmlns:a16="http://schemas.microsoft.com/office/drawing/2014/main" id="{9F7AC8CC-3A07-43A9-9EA6-DC8E6D9CF3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TT"/>
          </a:p>
        </p:txBody>
      </p:sp>
      <p:sp>
        <p:nvSpPr>
          <p:cNvPr id="4" name="Text Placeholder 3">
            <a:extLst>
              <a:ext uri="{FF2B5EF4-FFF2-40B4-BE49-F238E27FC236}">
                <a16:creationId xmlns:a16="http://schemas.microsoft.com/office/drawing/2014/main" id="{386D7F26-F45E-42C7-B236-D2DA536720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3EA096-F878-416D-B88E-E714C469C14E}"/>
              </a:ext>
            </a:extLst>
          </p:cNvPr>
          <p:cNvSpPr>
            <a:spLocks noGrp="1"/>
          </p:cNvSpPr>
          <p:nvPr>
            <p:ph type="dt" sz="half" idx="10"/>
          </p:nvPr>
        </p:nvSpPr>
        <p:spPr/>
        <p:txBody>
          <a:bodyPr/>
          <a:lstStyle/>
          <a:p>
            <a:fld id="{3C0CEFB3-4318-48D3-B147-C94733E9EF48}" type="datetimeFigureOut">
              <a:rPr lang="en-TT" smtClean="0"/>
              <a:t>26/11/2019</a:t>
            </a:fld>
            <a:endParaRPr lang="en-TT"/>
          </a:p>
        </p:txBody>
      </p:sp>
      <p:sp>
        <p:nvSpPr>
          <p:cNvPr id="6" name="Footer Placeholder 5">
            <a:extLst>
              <a:ext uri="{FF2B5EF4-FFF2-40B4-BE49-F238E27FC236}">
                <a16:creationId xmlns:a16="http://schemas.microsoft.com/office/drawing/2014/main" id="{13520FCA-585B-4F43-83C6-517F9D47D719}"/>
              </a:ext>
            </a:extLst>
          </p:cNvPr>
          <p:cNvSpPr>
            <a:spLocks noGrp="1"/>
          </p:cNvSpPr>
          <p:nvPr>
            <p:ph type="ftr" sz="quarter" idx="11"/>
          </p:nvPr>
        </p:nvSpPr>
        <p:spPr/>
        <p:txBody>
          <a:bodyPr/>
          <a:lstStyle/>
          <a:p>
            <a:endParaRPr lang="en-TT"/>
          </a:p>
        </p:txBody>
      </p:sp>
      <p:sp>
        <p:nvSpPr>
          <p:cNvPr id="7" name="Slide Number Placeholder 6">
            <a:extLst>
              <a:ext uri="{FF2B5EF4-FFF2-40B4-BE49-F238E27FC236}">
                <a16:creationId xmlns:a16="http://schemas.microsoft.com/office/drawing/2014/main" id="{E2F89648-D3B9-4840-9988-9C404DF8732C}"/>
              </a:ext>
            </a:extLst>
          </p:cNvPr>
          <p:cNvSpPr>
            <a:spLocks noGrp="1"/>
          </p:cNvSpPr>
          <p:nvPr>
            <p:ph type="sldNum" sz="quarter" idx="12"/>
          </p:nvPr>
        </p:nvSpPr>
        <p:spPr/>
        <p:txBody>
          <a:bodyPr/>
          <a:lstStyle/>
          <a:p>
            <a:fld id="{495EAD8C-FB6C-4BEB-A6AE-5763ED5781AA}" type="slidenum">
              <a:rPr lang="en-TT" smtClean="0"/>
              <a:t>‹#›</a:t>
            </a:fld>
            <a:endParaRPr lang="en-TT"/>
          </a:p>
        </p:txBody>
      </p:sp>
    </p:spTree>
    <p:extLst>
      <p:ext uri="{BB962C8B-B14F-4D97-AF65-F5344CB8AC3E}">
        <p14:creationId xmlns:p14="http://schemas.microsoft.com/office/powerpoint/2010/main" val="1386350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06FCD-7EC1-4DEF-A5F3-D34615463466}"/>
              </a:ext>
            </a:extLst>
          </p:cNvPr>
          <p:cNvSpPr>
            <a:spLocks noGrp="1"/>
          </p:cNvSpPr>
          <p:nvPr>
            <p:ph type="title"/>
          </p:nvPr>
        </p:nvSpPr>
        <p:spPr/>
        <p:txBody>
          <a:bodyPr/>
          <a:lstStyle/>
          <a:p>
            <a:r>
              <a:rPr lang="en-US"/>
              <a:t>Click to edit Master title style</a:t>
            </a:r>
            <a:endParaRPr lang="en-TT"/>
          </a:p>
        </p:txBody>
      </p:sp>
      <p:sp>
        <p:nvSpPr>
          <p:cNvPr id="3" name="Vertical Text Placeholder 2">
            <a:extLst>
              <a:ext uri="{FF2B5EF4-FFF2-40B4-BE49-F238E27FC236}">
                <a16:creationId xmlns:a16="http://schemas.microsoft.com/office/drawing/2014/main" id="{8817DD57-6E78-4F59-A6A7-8FCCB70D70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Date Placeholder 3">
            <a:extLst>
              <a:ext uri="{FF2B5EF4-FFF2-40B4-BE49-F238E27FC236}">
                <a16:creationId xmlns:a16="http://schemas.microsoft.com/office/drawing/2014/main" id="{109EA30F-D59A-4BA0-B456-4E6498A68428}"/>
              </a:ext>
            </a:extLst>
          </p:cNvPr>
          <p:cNvSpPr>
            <a:spLocks noGrp="1"/>
          </p:cNvSpPr>
          <p:nvPr>
            <p:ph type="dt" sz="half" idx="10"/>
          </p:nvPr>
        </p:nvSpPr>
        <p:spPr/>
        <p:txBody>
          <a:bodyPr/>
          <a:lstStyle/>
          <a:p>
            <a:fld id="{3C0CEFB3-4318-48D3-B147-C94733E9EF48}" type="datetimeFigureOut">
              <a:rPr lang="en-TT" smtClean="0"/>
              <a:t>26/11/2019</a:t>
            </a:fld>
            <a:endParaRPr lang="en-TT"/>
          </a:p>
        </p:txBody>
      </p:sp>
      <p:sp>
        <p:nvSpPr>
          <p:cNvPr id="5" name="Footer Placeholder 4">
            <a:extLst>
              <a:ext uri="{FF2B5EF4-FFF2-40B4-BE49-F238E27FC236}">
                <a16:creationId xmlns:a16="http://schemas.microsoft.com/office/drawing/2014/main" id="{CE57DC4F-EF99-400D-8160-DAEA6EF83068}"/>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BABD585C-B02D-4572-B76A-26EE383EBA35}"/>
              </a:ext>
            </a:extLst>
          </p:cNvPr>
          <p:cNvSpPr>
            <a:spLocks noGrp="1"/>
          </p:cNvSpPr>
          <p:nvPr>
            <p:ph type="sldNum" sz="quarter" idx="12"/>
          </p:nvPr>
        </p:nvSpPr>
        <p:spPr/>
        <p:txBody>
          <a:bodyPr/>
          <a:lstStyle/>
          <a:p>
            <a:fld id="{495EAD8C-FB6C-4BEB-A6AE-5763ED5781AA}" type="slidenum">
              <a:rPr lang="en-TT" smtClean="0"/>
              <a:t>‹#›</a:t>
            </a:fld>
            <a:endParaRPr lang="en-TT"/>
          </a:p>
        </p:txBody>
      </p:sp>
    </p:spTree>
    <p:extLst>
      <p:ext uri="{BB962C8B-B14F-4D97-AF65-F5344CB8AC3E}">
        <p14:creationId xmlns:p14="http://schemas.microsoft.com/office/powerpoint/2010/main" val="3635092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94D9DD-4507-4EF4-8057-6F189FED03B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TT"/>
          </a:p>
        </p:txBody>
      </p:sp>
      <p:sp>
        <p:nvSpPr>
          <p:cNvPr id="3" name="Vertical Text Placeholder 2">
            <a:extLst>
              <a:ext uri="{FF2B5EF4-FFF2-40B4-BE49-F238E27FC236}">
                <a16:creationId xmlns:a16="http://schemas.microsoft.com/office/drawing/2014/main" id="{F9443D57-E8C0-47BD-8270-3556377E0A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Date Placeholder 3">
            <a:extLst>
              <a:ext uri="{FF2B5EF4-FFF2-40B4-BE49-F238E27FC236}">
                <a16:creationId xmlns:a16="http://schemas.microsoft.com/office/drawing/2014/main" id="{19E569AF-F2C3-4C68-8A9A-B35904141E5F}"/>
              </a:ext>
            </a:extLst>
          </p:cNvPr>
          <p:cNvSpPr>
            <a:spLocks noGrp="1"/>
          </p:cNvSpPr>
          <p:nvPr>
            <p:ph type="dt" sz="half" idx="10"/>
          </p:nvPr>
        </p:nvSpPr>
        <p:spPr/>
        <p:txBody>
          <a:bodyPr/>
          <a:lstStyle/>
          <a:p>
            <a:fld id="{3C0CEFB3-4318-48D3-B147-C94733E9EF48}" type="datetimeFigureOut">
              <a:rPr lang="en-TT" smtClean="0"/>
              <a:t>26/11/2019</a:t>
            </a:fld>
            <a:endParaRPr lang="en-TT"/>
          </a:p>
        </p:txBody>
      </p:sp>
      <p:sp>
        <p:nvSpPr>
          <p:cNvPr id="5" name="Footer Placeholder 4">
            <a:extLst>
              <a:ext uri="{FF2B5EF4-FFF2-40B4-BE49-F238E27FC236}">
                <a16:creationId xmlns:a16="http://schemas.microsoft.com/office/drawing/2014/main" id="{AC2CF7F1-4869-4E6C-B9E5-B4290863BDF5}"/>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952D5335-13D5-4A8E-B995-BC78BAE1686E}"/>
              </a:ext>
            </a:extLst>
          </p:cNvPr>
          <p:cNvSpPr>
            <a:spLocks noGrp="1"/>
          </p:cNvSpPr>
          <p:nvPr>
            <p:ph type="sldNum" sz="quarter" idx="12"/>
          </p:nvPr>
        </p:nvSpPr>
        <p:spPr/>
        <p:txBody>
          <a:bodyPr/>
          <a:lstStyle/>
          <a:p>
            <a:fld id="{495EAD8C-FB6C-4BEB-A6AE-5763ED5781AA}" type="slidenum">
              <a:rPr lang="en-TT" smtClean="0"/>
              <a:t>‹#›</a:t>
            </a:fld>
            <a:endParaRPr lang="en-TT"/>
          </a:p>
        </p:txBody>
      </p:sp>
    </p:spTree>
    <p:extLst>
      <p:ext uri="{BB962C8B-B14F-4D97-AF65-F5344CB8AC3E}">
        <p14:creationId xmlns:p14="http://schemas.microsoft.com/office/powerpoint/2010/main" val="3457133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3B2D49-1E62-4720-9CB3-A18D65675F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TT"/>
          </a:p>
        </p:txBody>
      </p:sp>
      <p:sp>
        <p:nvSpPr>
          <p:cNvPr id="3" name="Text Placeholder 2">
            <a:extLst>
              <a:ext uri="{FF2B5EF4-FFF2-40B4-BE49-F238E27FC236}">
                <a16:creationId xmlns:a16="http://schemas.microsoft.com/office/drawing/2014/main" id="{7AAC3FC7-9A07-44DC-93A9-23A1B5C19C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Date Placeholder 3">
            <a:extLst>
              <a:ext uri="{FF2B5EF4-FFF2-40B4-BE49-F238E27FC236}">
                <a16:creationId xmlns:a16="http://schemas.microsoft.com/office/drawing/2014/main" id="{1617F33C-A37D-49B4-ACDF-7E432F93F5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CEFB3-4318-48D3-B147-C94733E9EF48}" type="datetimeFigureOut">
              <a:rPr lang="en-TT" smtClean="0"/>
              <a:t>26/11/2019</a:t>
            </a:fld>
            <a:endParaRPr lang="en-TT"/>
          </a:p>
        </p:txBody>
      </p:sp>
      <p:sp>
        <p:nvSpPr>
          <p:cNvPr id="5" name="Footer Placeholder 4">
            <a:extLst>
              <a:ext uri="{FF2B5EF4-FFF2-40B4-BE49-F238E27FC236}">
                <a16:creationId xmlns:a16="http://schemas.microsoft.com/office/drawing/2014/main" id="{FAB175C6-710D-4CDE-BE3D-10D11278B5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TT"/>
          </a:p>
        </p:txBody>
      </p:sp>
      <p:sp>
        <p:nvSpPr>
          <p:cNvPr id="6" name="Slide Number Placeholder 5">
            <a:extLst>
              <a:ext uri="{FF2B5EF4-FFF2-40B4-BE49-F238E27FC236}">
                <a16:creationId xmlns:a16="http://schemas.microsoft.com/office/drawing/2014/main" id="{E174EF53-BEFC-4997-99E8-B6F7E7AE79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5EAD8C-FB6C-4BEB-A6AE-5763ED5781AA}" type="slidenum">
              <a:rPr lang="en-TT" smtClean="0"/>
              <a:t>‹#›</a:t>
            </a:fld>
            <a:endParaRPr lang="en-TT"/>
          </a:p>
        </p:txBody>
      </p:sp>
    </p:spTree>
    <p:extLst>
      <p:ext uri="{BB962C8B-B14F-4D97-AF65-F5344CB8AC3E}">
        <p14:creationId xmlns:p14="http://schemas.microsoft.com/office/powerpoint/2010/main" val="2507344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www.un.org/development/desa/disabilities/envision2030-goal7.html" TargetMode="External"/><Relationship Id="rId13" Type="http://schemas.openxmlformats.org/officeDocument/2006/relationships/hyperlink" Target="http://www.un.org/development/desa/disabilities/envision2030-goal12.html" TargetMode="External"/><Relationship Id="rId18" Type="http://schemas.openxmlformats.org/officeDocument/2006/relationships/hyperlink" Target="http://www.un.org/development/desa/disabilities/envision2030-goal17.html" TargetMode="External"/><Relationship Id="rId3" Type="http://schemas.openxmlformats.org/officeDocument/2006/relationships/hyperlink" Target="http://www.un.org/development/desa/disabilities/envision2030-goal2.html" TargetMode="External"/><Relationship Id="rId7" Type="http://schemas.openxmlformats.org/officeDocument/2006/relationships/hyperlink" Target="http://www.un.org/development/desa/disabilities/envision2030-goal6.html" TargetMode="External"/><Relationship Id="rId12" Type="http://schemas.openxmlformats.org/officeDocument/2006/relationships/hyperlink" Target="http://www.un.org/development/desa/disabilities/envision2030-goal11.html" TargetMode="External"/><Relationship Id="rId17" Type="http://schemas.openxmlformats.org/officeDocument/2006/relationships/hyperlink" Target="http://www.un.org/development/desa/disabilities/envision2030-goal16.html" TargetMode="External"/><Relationship Id="rId2" Type="http://schemas.openxmlformats.org/officeDocument/2006/relationships/hyperlink" Target="https://www.un.org/development/desa/disabilities/?page_id=6226&amp;preview=true" TargetMode="External"/><Relationship Id="rId16" Type="http://schemas.openxmlformats.org/officeDocument/2006/relationships/hyperlink" Target="http://www.un.org/development/desa/disabilities/envision2030-goal15.html" TargetMode="External"/><Relationship Id="rId1" Type="http://schemas.openxmlformats.org/officeDocument/2006/relationships/slideLayout" Target="../slideLayouts/slideLayout4.xml"/><Relationship Id="rId6" Type="http://schemas.openxmlformats.org/officeDocument/2006/relationships/hyperlink" Target="http://www.un.org/development/desa/disabilities/envision2030-goal5.html" TargetMode="External"/><Relationship Id="rId11" Type="http://schemas.openxmlformats.org/officeDocument/2006/relationships/hyperlink" Target="http://www.un.org/development/desa/disabilities/envision2030-goal10.html" TargetMode="External"/><Relationship Id="rId5" Type="http://schemas.openxmlformats.org/officeDocument/2006/relationships/hyperlink" Target="http://www.un.org/development/desa/disabilities/envision2030-goal4.html" TargetMode="External"/><Relationship Id="rId15" Type="http://schemas.openxmlformats.org/officeDocument/2006/relationships/hyperlink" Target="http://www.un.org/development/desa/disabilities/envision2030-goal14.html" TargetMode="External"/><Relationship Id="rId10" Type="http://schemas.openxmlformats.org/officeDocument/2006/relationships/hyperlink" Target="http://www.un.org/development/desa/disabilities/envision2030-goal9.html" TargetMode="External"/><Relationship Id="rId4" Type="http://schemas.openxmlformats.org/officeDocument/2006/relationships/hyperlink" Target="http://www.un.org/development/desa/disabilities/envision2030-goal3.html" TargetMode="External"/><Relationship Id="rId9" Type="http://schemas.openxmlformats.org/officeDocument/2006/relationships/hyperlink" Target="http://www.un.org/development/desa/disabilities/envision2030-goal8.html" TargetMode="External"/><Relationship Id="rId14" Type="http://schemas.openxmlformats.org/officeDocument/2006/relationships/hyperlink" Target="http://www.un.org/development/desa/disabilities/envision2030-goal13.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B8E39-DDFC-4097-B004-802F45CA53BE}"/>
              </a:ext>
            </a:extLst>
          </p:cNvPr>
          <p:cNvSpPr>
            <a:spLocks noGrp="1"/>
          </p:cNvSpPr>
          <p:nvPr>
            <p:ph type="title"/>
          </p:nvPr>
        </p:nvSpPr>
        <p:spPr>
          <a:xfrm>
            <a:off x="838200" y="365125"/>
            <a:ext cx="10335016" cy="5684946"/>
          </a:xfrm>
        </p:spPr>
        <p:txBody>
          <a:bodyPr>
            <a:normAutofit/>
          </a:bodyPr>
          <a:lstStyle/>
          <a:p>
            <a:pPr algn="ctr"/>
            <a:br>
              <a:rPr lang="en-TT" b="1" dirty="0">
                <a:solidFill>
                  <a:srgbClr val="FF0000"/>
                </a:solidFill>
              </a:rPr>
            </a:br>
            <a:r>
              <a:rPr lang="en-TT" b="1" dirty="0">
                <a:solidFill>
                  <a:srgbClr val="FF0000"/>
                </a:solidFill>
              </a:rPr>
              <a:t>STRATEGY, EXPERIENCES &amp; PROJECTS RE-PARTNERING  WITH PRIVATE NATIONAL &amp; FOREIGN INVESTORS TO MOVE SDG AGENDA IN THE CARIBBEAN</a:t>
            </a:r>
            <a:br>
              <a:rPr lang="en-TT" dirty="0"/>
            </a:br>
            <a:br>
              <a:rPr lang="en-TT" dirty="0"/>
            </a:br>
            <a:r>
              <a:rPr lang="en-TT" sz="3100" dirty="0"/>
              <a:t>Presented by Vassel E. Stewart</a:t>
            </a:r>
            <a:br>
              <a:rPr lang="en-TT" sz="3100" dirty="0"/>
            </a:br>
            <a:br>
              <a:rPr lang="en-TT" sz="3100" dirty="0"/>
            </a:br>
            <a:r>
              <a:rPr lang="en-TT" sz="3100" dirty="0"/>
              <a:t>President </a:t>
            </a:r>
            <a:br>
              <a:rPr lang="en-TT" sz="3100" dirty="0"/>
            </a:br>
            <a:r>
              <a:rPr lang="en-TT" sz="3100" dirty="0"/>
              <a:t>Caribbean Agribusiness Association (CABA</a:t>
            </a:r>
            <a:r>
              <a:rPr lang="en-TT" dirty="0"/>
              <a:t>)</a:t>
            </a:r>
          </a:p>
        </p:txBody>
      </p:sp>
    </p:spTree>
    <p:extLst>
      <p:ext uri="{BB962C8B-B14F-4D97-AF65-F5344CB8AC3E}">
        <p14:creationId xmlns:p14="http://schemas.microsoft.com/office/powerpoint/2010/main" val="1515711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7F978-006E-45E8-9776-257F1568088A}"/>
              </a:ext>
            </a:extLst>
          </p:cNvPr>
          <p:cNvSpPr>
            <a:spLocks noGrp="1"/>
          </p:cNvSpPr>
          <p:nvPr>
            <p:ph type="title"/>
          </p:nvPr>
        </p:nvSpPr>
        <p:spPr>
          <a:xfrm>
            <a:off x="838200" y="365126"/>
            <a:ext cx="10515600" cy="1012738"/>
          </a:xfrm>
        </p:spPr>
        <p:txBody>
          <a:bodyPr/>
          <a:lstStyle/>
          <a:p>
            <a:pPr algn="ctr"/>
            <a:r>
              <a:rPr lang="en-TT" b="1" dirty="0">
                <a:solidFill>
                  <a:srgbClr val="00B050"/>
                </a:solidFill>
              </a:rPr>
              <a:t>SYNOPSIS OF CABA</a:t>
            </a:r>
          </a:p>
        </p:txBody>
      </p:sp>
      <p:sp>
        <p:nvSpPr>
          <p:cNvPr id="3" name="Content Placeholder 2">
            <a:extLst>
              <a:ext uri="{FF2B5EF4-FFF2-40B4-BE49-F238E27FC236}">
                <a16:creationId xmlns:a16="http://schemas.microsoft.com/office/drawing/2014/main" id="{BF84B774-8DD4-4A34-A219-160726D5D53E}"/>
              </a:ext>
            </a:extLst>
          </p:cNvPr>
          <p:cNvSpPr>
            <a:spLocks noGrp="1"/>
          </p:cNvSpPr>
          <p:nvPr>
            <p:ph idx="1"/>
          </p:nvPr>
        </p:nvSpPr>
        <p:spPr>
          <a:xfrm>
            <a:off x="838199" y="1136692"/>
            <a:ext cx="10948793" cy="5356182"/>
          </a:xfrm>
        </p:spPr>
        <p:txBody>
          <a:bodyPr>
            <a:normAutofit fontScale="85000" lnSpcReduction="10000"/>
          </a:bodyPr>
          <a:lstStyle/>
          <a:p>
            <a:pPr lvl="0"/>
            <a:endParaRPr lang="en-US" b="1" dirty="0"/>
          </a:p>
          <a:p>
            <a:pPr marL="0" lvl="0" indent="0">
              <a:buNone/>
            </a:pPr>
            <a:r>
              <a:rPr lang="en-US" dirty="0"/>
              <a:t>A “</a:t>
            </a:r>
            <a:r>
              <a:rPr lang="en-US" b="1" dirty="0"/>
              <a:t>not- for-profit for development company” </a:t>
            </a:r>
            <a:r>
              <a:rPr lang="en-US" dirty="0"/>
              <a:t>private sector company with a </a:t>
            </a:r>
            <a:r>
              <a:rPr lang="en-US" b="1" dirty="0">
                <a:solidFill>
                  <a:srgbClr val="FF0000"/>
                </a:solidFill>
              </a:rPr>
              <a:t>public sector mandate</a:t>
            </a:r>
            <a:r>
              <a:rPr lang="en-US" dirty="0"/>
              <a:t>;</a:t>
            </a:r>
          </a:p>
          <a:p>
            <a:pPr marL="0" lvl="0" indent="0">
              <a:buNone/>
            </a:pPr>
            <a:endParaRPr lang="en-US" dirty="0"/>
          </a:p>
          <a:p>
            <a:pPr lvl="0"/>
            <a:r>
              <a:rPr lang="en-US" dirty="0"/>
              <a:t>Mechanism for facilitating </a:t>
            </a:r>
            <a:r>
              <a:rPr lang="en-US" dirty="0">
                <a:solidFill>
                  <a:srgbClr val="FF0000"/>
                </a:solidFill>
              </a:rPr>
              <a:t>private-private and public-private dialogue and cooperation </a:t>
            </a:r>
            <a:r>
              <a:rPr lang="en-US" dirty="0"/>
              <a:t>-through the AFNC &amp; COTED –Agriculture. </a:t>
            </a:r>
          </a:p>
          <a:p>
            <a:pPr marL="0" lvl="0" indent="0">
              <a:buNone/>
            </a:pPr>
            <a:endParaRPr lang="en-US" dirty="0"/>
          </a:p>
          <a:p>
            <a:pPr lvl="0"/>
            <a:r>
              <a:rPr lang="en-US" dirty="0"/>
              <a:t>Facilitating the </a:t>
            </a:r>
            <a:r>
              <a:rPr lang="en-US" dirty="0">
                <a:solidFill>
                  <a:srgbClr val="FF0000"/>
                </a:solidFill>
              </a:rPr>
              <a:t>organization and co-ordination </a:t>
            </a:r>
            <a:r>
              <a:rPr lang="en-US" dirty="0"/>
              <a:t>of the SME Sub-sector-through </a:t>
            </a:r>
            <a:r>
              <a:rPr lang="en-US" dirty="0">
                <a:solidFill>
                  <a:srgbClr val="FF0000"/>
                </a:solidFill>
              </a:rPr>
              <a:t>local CABA Chapters. </a:t>
            </a:r>
          </a:p>
          <a:p>
            <a:pPr lvl="0"/>
            <a:endParaRPr lang="en-TT" dirty="0"/>
          </a:p>
          <a:p>
            <a:pPr lvl="0"/>
            <a:r>
              <a:rPr lang="en-US" dirty="0"/>
              <a:t>Lead the development of the </a:t>
            </a:r>
            <a:r>
              <a:rPr lang="en-US" dirty="0">
                <a:solidFill>
                  <a:srgbClr val="FF0000"/>
                </a:solidFill>
              </a:rPr>
              <a:t>regional herbs and spices industry</a:t>
            </a:r>
            <a:r>
              <a:rPr lang="en-US" dirty="0"/>
              <a:t>.</a:t>
            </a:r>
          </a:p>
          <a:p>
            <a:pPr marL="0" lvl="0" indent="0">
              <a:buNone/>
            </a:pPr>
            <a:endParaRPr lang="en-TT" dirty="0"/>
          </a:p>
          <a:p>
            <a:r>
              <a:rPr lang="en-US" dirty="0"/>
              <a:t>Facilitating Investment in the sector, with a </a:t>
            </a:r>
            <a:r>
              <a:rPr lang="en-US" dirty="0">
                <a:solidFill>
                  <a:srgbClr val="FF0000"/>
                </a:solidFill>
              </a:rPr>
              <a:t>target of US$ 1 Billion by 2024</a:t>
            </a:r>
            <a:r>
              <a:rPr lang="en-US" dirty="0"/>
              <a:t>, particularly in the priority commodities and the </a:t>
            </a:r>
            <a:r>
              <a:rPr lang="en-US" dirty="0" err="1"/>
              <a:t>agro</a:t>
            </a:r>
            <a:r>
              <a:rPr lang="en-US" dirty="0"/>
              <a:t>-recreational tourism subsector. </a:t>
            </a:r>
            <a:endParaRPr lang="en-TT" dirty="0"/>
          </a:p>
        </p:txBody>
      </p:sp>
    </p:spTree>
    <p:extLst>
      <p:ext uri="{BB962C8B-B14F-4D97-AF65-F5344CB8AC3E}">
        <p14:creationId xmlns:p14="http://schemas.microsoft.com/office/powerpoint/2010/main" val="3165241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4FBE0-B59D-4010-A130-FA2ECF6BC47D}"/>
              </a:ext>
            </a:extLst>
          </p:cNvPr>
          <p:cNvSpPr>
            <a:spLocks noGrp="1"/>
          </p:cNvSpPr>
          <p:nvPr>
            <p:ph type="title"/>
          </p:nvPr>
        </p:nvSpPr>
        <p:spPr>
          <a:xfrm>
            <a:off x="1050099" y="137786"/>
            <a:ext cx="10511424" cy="811625"/>
          </a:xfrm>
        </p:spPr>
        <p:txBody>
          <a:bodyPr>
            <a:noAutofit/>
          </a:bodyPr>
          <a:lstStyle/>
          <a:p>
            <a:pPr algn="ctr"/>
            <a:r>
              <a:rPr lang="en-TT" sz="3600" b="1" dirty="0">
                <a:solidFill>
                  <a:srgbClr val="00B050"/>
                </a:solidFill>
              </a:rPr>
              <a:t>The 17 Sustainable Development Goals (SDGs) </a:t>
            </a:r>
            <a:r>
              <a:rPr lang="en-TT" sz="3600" b="1" dirty="0"/>
              <a:t>:</a:t>
            </a:r>
            <a:br>
              <a:rPr lang="en-TT" sz="3600" dirty="0"/>
            </a:br>
            <a:endParaRPr lang="en-TT" sz="3600" dirty="0"/>
          </a:p>
        </p:txBody>
      </p:sp>
      <p:sp>
        <p:nvSpPr>
          <p:cNvPr id="3" name="Content Placeholder 2">
            <a:extLst>
              <a:ext uri="{FF2B5EF4-FFF2-40B4-BE49-F238E27FC236}">
                <a16:creationId xmlns:a16="http://schemas.microsoft.com/office/drawing/2014/main" id="{C1643498-CA9B-42A9-A029-FA6171DA7B78}"/>
              </a:ext>
            </a:extLst>
          </p:cNvPr>
          <p:cNvSpPr>
            <a:spLocks noGrp="1"/>
          </p:cNvSpPr>
          <p:nvPr>
            <p:ph sz="half" idx="1"/>
          </p:nvPr>
        </p:nvSpPr>
        <p:spPr>
          <a:xfrm>
            <a:off x="762000" y="1102290"/>
            <a:ext cx="5257800" cy="5074673"/>
          </a:xfrm>
        </p:spPr>
        <p:txBody>
          <a:bodyPr>
            <a:normAutofit fontScale="92500" lnSpcReduction="20000"/>
          </a:bodyPr>
          <a:lstStyle/>
          <a:p>
            <a:pPr fontAlgn="base"/>
            <a:r>
              <a:rPr lang="en-TT" u="sng" dirty="0">
                <a:hlinkClick r:id="rId2"/>
              </a:rPr>
              <a:t>GOAL 1: No Poverty</a:t>
            </a:r>
            <a:endParaRPr lang="en-TT" dirty="0"/>
          </a:p>
          <a:p>
            <a:pPr fontAlgn="base"/>
            <a:r>
              <a:rPr lang="en-TT" u="sng" dirty="0">
                <a:hlinkClick r:id="rId3"/>
              </a:rPr>
              <a:t>GOAL 2: Zero Hunger</a:t>
            </a:r>
            <a:endParaRPr lang="en-TT" dirty="0"/>
          </a:p>
          <a:p>
            <a:pPr fontAlgn="base"/>
            <a:r>
              <a:rPr lang="en-TT" u="sng" dirty="0">
                <a:hlinkClick r:id="rId4"/>
              </a:rPr>
              <a:t>GOAL 3: Good Health and Well-being</a:t>
            </a:r>
            <a:endParaRPr lang="en-TT" dirty="0"/>
          </a:p>
          <a:p>
            <a:pPr fontAlgn="base"/>
            <a:r>
              <a:rPr lang="en-TT" u="sng" dirty="0">
                <a:hlinkClick r:id="rId5"/>
              </a:rPr>
              <a:t>GOAL 4: Quality Education</a:t>
            </a:r>
            <a:endParaRPr lang="en-TT" dirty="0"/>
          </a:p>
          <a:p>
            <a:pPr fontAlgn="base"/>
            <a:r>
              <a:rPr lang="en-TT" u="sng" dirty="0">
                <a:hlinkClick r:id="rId6"/>
              </a:rPr>
              <a:t>GOAL 5: Gender Equality</a:t>
            </a:r>
            <a:endParaRPr lang="en-TT" dirty="0"/>
          </a:p>
          <a:p>
            <a:pPr fontAlgn="base"/>
            <a:r>
              <a:rPr lang="en-TT" u="sng" dirty="0">
                <a:hlinkClick r:id="rId7"/>
              </a:rPr>
              <a:t>GOAL 6: Clean Water and Sanitation</a:t>
            </a:r>
            <a:endParaRPr lang="en-TT" dirty="0"/>
          </a:p>
          <a:p>
            <a:pPr fontAlgn="base"/>
            <a:r>
              <a:rPr lang="en-TT" u="sng" dirty="0">
                <a:hlinkClick r:id="rId8"/>
              </a:rPr>
              <a:t>GOAL 7: Affordable and Clean Energy</a:t>
            </a:r>
            <a:endParaRPr lang="en-TT" dirty="0"/>
          </a:p>
          <a:p>
            <a:pPr fontAlgn="base"/>
            <a:r>
              <a:rPr lang="en-TT" u="sng" dirty="0">
                <a:hlinkClick r:id="rId9"/>
              </a:rPr>
              <a:t>GOAL 8: Decent Work and Economic Growth</a:t>
            </a:r>
            <a:endParaRPr lang="en-TT" dirty="0"/>
          </a:p>
          <a:p>
            <a:pPr fontAlgn="base"/>
            <a:r>
              <a:rPr lang="en-TT" u="sng" dirty="0">
                <a:hlinkClick r:id="rId10"/>
              </a:rPr>
              <a:t>GOAL 9: Industry, Innovation and Infrastructure</a:t>
            </a:r>
            <a:endParaRPr lang="en-TT" dirty="0"/>
          </a:p>
          <a:p>
            <a:endParaRPr lang="en-TT" dirty="0"/>
          </a:p>
        </p:txBody>
      </p:sp>
      <p:sp>
        <p:nvSpPr>
          <p:cNvPr id="4" name="Content Placeholder 3">
            <a:extLst>
              <a:ext uri="{FF2B5EF4-FFF2-40B4-BE49-F238E27FC236}">
                <a16:creationId xmlns:a16="http://schemas.microsoft.com/office/drawing/2014/main" id="{3B5A2BDA-9F2B-4575-AE38-11A186BE0143}"/>
              </a:ext>
            </a:extLst>
          </p:cNvPr>
          <p:cNvSpPr>
            <a:spLocks noGrp="1"/>
          </p:cNvSpPr>
          <p:nvPr>
            <p:ph sz="half" idx="2"/>
          </p:nvPr>
        </p:nvSpPr>
        <p:spPr>
          <a:xfrm>
            <a:off x="6172200" y="1290181"/>
            <a:ext cx="5181600" cy="4886782"/>
          </a:xfrm>
        </p:spPr>
        <p:txBody>
          <a:bodyPr>
            <a:normAutofit fontScale="92500" lnSpcReduction="20000"/>
          </a:bodyPr>
          <a:lstStyle/>
          <a:p>
            <a:pPr fontAlgn="base"/>
            <a:r>
              <a:rPr lang="en-TT" u="sng" dirty="0">
                <a:hlinkClick r:id="rId11"/>
              </a:rPr>
              <a:t>GOAL 10: Reduced Inequality</a:t>
            </a:r>
            <a:endParaRPr lang="en-TT" dirty="0"/>
          </a:p>
          <a:p>
            <a:pPr fontAlgn="base"/>
            <a:r>
              <a:rPr lang="en-TT" u="sng" dirty="0">
                <a:hlinkClick r:id="rId12"/>
              </a:rPr>
              <a:t>GOAL 11: Sustainable Cities and Communities</a:t>
            </a:r>
            <a:endParaRPr lang="en-TT" dirty="0"/>
          </a:p>
          <a:p>
            <a:pPr fontAlgn="base"/>
            <a:r>
              <a:rPr lang="en-TT" u="sng" dirty="0">
                <a:hlinkClick r:id="rId13"/>
              </a:rPr>
              <a:t>GOAL 12: Responsible Consumption and Production</a:t>
            </a:r>
            <a:endParaRPr lang="en-TT" dirty="0"/>
          </a:p>
          <a:p>
            <a:pPr fontAlgn="base"/>
            <a:r>
              <a:rPr lang="en-TT" u="sng" dirty="0">
                <a:hlinkClick r:id="rId14"/>
              </a:rPr>
              <a:t>GOAL 13: Climate Action</a:t>
            </a:r>
            <a:endParaRPr lang="en-TT" dirty="0"/>
          </a:p>
          <a:p>
            <a:pPr fontAlgn="base"/>
            <a:r>
              <a:rPr lang="en-TT" u="sng" dirty="0">
                <a:hlinkClick r:id="rId15"/>
              </a:rPr>
              <a:t>GOAL 14: Life Below Water</a:t>
            </a:r>
            <a:endParaRPr lang="en-TT" dirty="0"/>
          </a:p>
          <a:p>
            <a:pPr fontAlgn="base"/>
            <a:r>
              <a:rPr lang="en-TT" u="sng" dirty="0">
                <a:hlinkClick r:id="rId16"/>
              </a:rPr>
              <a:t>GOAL 15: Life on Land</a:t>
            </a:r>
            <a:endParaRPr lang="en-TT" dirty="0"/>
          </a:p>
          <a:p>
            <a:pPr fontAlgn="base"/>
            <a:r>
              <a:rPr lang="en-TT" u="sng" dirty="0">
                <a:hlinkClick r:id="rId17"/>
              </a:rPr>
              <a:t>GOAL 16: Peace and Justice Strong Institutions</a:t>
            </a:r>
            <a:endParaRPr lang="en-TT" dirty="0"/>
          </a:p>
          <a:p>
            <a:pPr fontAlgn="base"/>
            <a:r>
              <a:rPr lang="en-TT" u="sng" dirty="0">
                <a:hlinkClick r:id="rId18"/>
              </a:rPr>
              <a:t>GOAL 17: Partnerships to achieve the Goal</a:t>
            </a:r>
            <a:endParaRPr lang="en-TT" dirty="0"/>
          </a:p>
          <a:p>
            <a:endParaRPr lang="en-TT" dirty="0"/>
          </a:p>
        </p:txBody>
      </p:sp>
    </p:spTree>
    <p:extLst>
      <p:ext uri="{BB962C8B-B14F-4D97-AF65-F5344CB8AC3E}">
        <p14:creationId xmlns:p14="http://schemas.microsoft.com/office/powerpoint/2010/main" val="3373680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E3BDE-AC20-436B-BCD8-E1DB62A1EEDF}"/>
              </a:ext>
            </a:extLst>
          </p:cNvPr>
          <p:cNvSpPr>
            <a:spLocks noGrp="1"/>
          </p:cNvSpPr>
          <p:nvPr>
            <p:ph type="title"/>
          </p:nvPr>
        </p:nvSpPr>
        <p:spPr>
          <a:xfrm>
            <a:off x="1201455" y="2766218"/>
            <a:ext cx="10515600" cy="1325563"/>
          </a:xfrm>
        </p:spPr>
        <p:txBody>
          <a:bodyPr/>
          <a:lstStyle/>
          <a:p>
            <a:pPr algn="ctr"/>
            <a:r>
              <a:rPr lang="en-TT" b="1" dirty="0">
                <a:solidFill>
                  <a:srgbClr val="00B050"/>
                </a:solidFill>
              </a:rPr>
              <a:t>THE AGRIBUSINESS SECTOR HAS DIRECT or INDIRECT </a:t>
            </a:r>
            <a:r>
              <a:rPr lang="en-TT" b="1" dirty="0">
                <a:solidFill>
                  <a:srgbClr val="FF0000"/>
                </a:solidFill>
              </a:rPr>
              <a:t>IMPACT ON ALL THE SDGs</a:t>
            </a:r>
            <a:r>
              <a:rPr lang="en-TT" b="1" dirty="0"/>
              <a:t>.</a:t>
            </a:r>
          </a:p>
        </p:txBody>
      </p:sp>
    </p:spTree>
    <p:extLst>
      <p:ext uri="{BB962C8B-B14F-4D97-AF65-F5344CB8AC3E}">
        <p14:creationId xmlns:p14="http://schemas.microsoft.com/office/powerpoint/2010/main" val="487348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6687E-8856-4A50-B5D2-A34838C358DC}"/>
              </a:ext>
            </a:extLst>
          </p:cNvPr>
          <p:cNvSpPr>
            <a:spLocks noGrp="1"/>
          </p:cNvSpPr>
          <p:nvPr>
            <p:ph type="title"/>
          </p:nvPr>
        </p:nvSpPr>
        <p:spPr>
          <a:xfrm>
            <a:off x="838200" y="365126"/>
            <a:ext cx="10515600" cy="668028"/>
          </a:xfrm>
        </p:spPr>
        <p:txBody>
          <a:bodyPr>
            <a:normAutofit fontScale="90000"/>
          </a:bodyPr>
          <a:lstStyle/>
          <a:p>
            <a:pPr algn="ctr"/>
            <a:r>
              <a:rPr lang="en-TT" b="1" dirty="0">
                <a:solidFill>
                  <a:srgbClr val="00B050"/>
                </a:solidFill>
              </a:rPr>
              <a:t>Key to Attracting Investors</a:t>
            </a:r>
          </a:p>
        </p:txBody>
      </p:sp>
      <p:sp>
        <p:nvSpPr>
          <p:cNvPr id="3" name="Content Placeholder 2">
            <a:extLst>
              <a:ext uri="{FF2B5EF4-FFF2-40B4-BE49-F238E27FC236}">
                <a16:creationId xmlns:a16="http://schemas.microsoft.com/office/drawing/2014/main" id="{BE01CBB7-AE5C-4D26-B6B3-2A7671BC0051}"/>
              </a:ext>
            </a:extLst>
          </p:cNvPr>
          <p:cNvSpPr>
            <a:spLocks noGrp="1"/>
          </p:cNvSpPr>
          <p:nvPr>
            <p:ph idx="1"/>
          </p:nvPr>
        </p:nvSpPr>
        <p:spPr>
          <a:xfrm>
            <a:off x="629392" y="1436914"/>
            <a:ext cx="10724408" cy="4740049"/>
          </a:xfrm>
        </p:spPr>
        <p:txBody>
          <a:bodyPr/>
          <a:lstStyle/>
          <a:p>
            <a:pPr marL="0" indent="0">
              <a:buNone/>
            </a:pPr>
            <a:r>
              <a:rPr lang="en-TT" dirty="0">
                <a:solidFill>
                  <a:srgbClr val="FF0000"/>
                </a:solidFill>
              </a:rPr>
              <a:t>EVIDENCE OF FINANCIAL VIABILITY </a:t>
            </a:r>
            <a:r>
              <a:rPr lang="en-TT" dirty="0"/>
              <a:t>and increasingly, evidence of social, economic and environmental impact; </a:t>
            </a:r>
          </a:p>
          <a:p>
            <a:pPr marL="0" indent="0">
              <a:buNone/>
            </a:pPr>
            <a:r>
              <a:rPr lang="en-TT" dirty="0"/>
              <a:t>In this respect they look for;</a:t>
            </a:r>
          </a:p>
          <a:p>
            <a:pPr marL="514350" indent="-514350">
              <a:buFont typeface="Arial" panose="020B0604020202020204" pitchFamily="34" charset="0"/>
              <a:buAutoNum type="arabicPeriod"/>
            </a:pPr>
            <a:r>
              <a:rPr lang="en-TT" dirty="0"/>
              <a:t>Convincing Business Model</a:t>
            </a:r>
          </a:p>
          <a:p>
            <a:pPr marL="514350" indent="-514350">
              <a:buFont typeface="Arial" panose="020B0604020202020204" pitchFamily="34" charset="0"/>
              <a:buAutoNum type="arabicPeriod"/>
            </a:pPr>
            <a:r>
              <a:rPr lang="en-TT" dirty="0"/>
              <a:t>Secure market arrangements</a:t>
            </a:r>
          </a:p>
          <a:p>
            <a:pPr marL="514350" indent="-514350">
              <a:buFont typeface="Arial" panose="020B0604020202020204" pitchFamily="34" charset="0"/>
              <a:buAutoNum type="arabicPeriod"/>
            </a:pPr>
            <a:r>
              <a:rPr lang="en-TT" dirty="0"/>
              <a:t>Confidence in the firms management</a:t>
            </a:r>
          </a:p>
          <a:p>
            <a:pPr marL="514350" indent="-514350">
              <a:buAutoNum type="arabicPeriod"/>
            </a:pPr>
            <a:r>
              <a:rPr lang="en-TT" dirty="0"/>
              <a:t>Supporting &amp; stable public policies</a:t>
            </a:r>
          </a:p>
          <a:p>
            <a:pPr marL="514350" indent="-514350">
              <a:buAutoNum type="arabicPeriod"/>
            </a:pPr>
            <a:r>
              <a:rPr lang="en-TT" dirty="0"/>
              <a:t>Supporting institutions</a:t>
            </a:r>
          </a:p>
          <a:p>
            <a:pPr marL="514350" indent="-514350">
              <a:buAutoNum type="arabicPeriod"/>
            </a:pPr>
            <a:r>
              <a:rPr lang="en-TT" dirty="0"/>
              <a:t>Risk management strategy</a:t>
            </a:r>
          </a:p>
          <a:p>
            <a:pPr marL="514350" indent="-514350">
              <a:buAutoNum type="arabicPeriod"/>
            </a:pPr>
            <a:endParaRPr lang="en-TT" dirty="0"/>
          </a:p>
        </p:txBody>
      </p:sp>
    </p:spTree>
    <p:extLst>
      <p:ext uri="{BB962C8B-B14F-4D97-AF65-F5344CB8AC3E}">
        <p14:creationId xmlns:p14="http://schemas.microsoft.com/office/powerpoint/2010/main" val="2959265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CFEFB-12B0-4916-9E94-C1433C17E75E}"/>
              </a:ext>
            </a:extLst>
          </p:cNvPr>
          <p:cNvSpPr>
            <a:spLocks noGrp="1"/>
          </p:cNvSpPr>
          <p:nvPr>
            <p:ph type="title"/>
          </p:nvPr>
        </p:nvSpPr>
        <p:spPr>
          <a:xfrm>
            <a:off x="838200" y="365125"/>
            <a:ext cx="10515600" cy="762217"/>
          </a:xfrm>
        </p:spPr>
        <p:txBody>
          <a:bodyPr>
            <a:normAutofit/>
          </a:bodyPr>
          <a:lstStyle/>
          <a:p>
            <a:pPr algn="ctr"/>
            <a:r>
              <a:rPr lang="en-TT" sz="2800" b="1" dirty="0">
                <a:solidFill>
                  <a:srgbClr val="00B050"/>
                </a:solidFill>
              </a:rPr>
              <a:t>CONTEXT WITHIN WHICH WE ARE SEEKING TO ATTRACT INVESTMENT</a:t>
            </a:r>
          </a:p>
        </p:txBody>
      </p:sp>
      <p:sp>
        <p:nvSpPr>
          <p:cNvPr id="3" name="Content Placeholder 2">
            <a:extLst>
              <a:ext uri="{FF2B5EF4-FFF2-40B4-BE49-F238E27FC236}">
                <a16:creationId xmlns:a16="http://schemas.microsoft.com/office/drawing/2014/main" id="{55F6314C-267C-4B7F-9BC5-1C193BD8C398}"/>
              </a:ext>
            </a:extLst>
          </p:cNvPr>
          <p:cNvSpPr>
            <a:spLocks noGrp="1"/>
          </p:cNvSpPr>
          <p:nvPr>
            <p:ph idx="1"/>
          </p:nvPr>
        </p:nvSpPr>
        <p:spPr>
          <a:xfrm>
            <a:off x="838200" y="1215025"/>
            <a:ext cx="10515600" cy="4961938"/>
          </a:xfrm>
        </p:spPr>
        <p:txBody>
          <a:bodyPr>
            <a:normAutofit lnSpcReduction="10000"/>
          </a:bodyPr>
          <a:lstStyle/>
          <a:p>
            <a:pPr marL="0" indent="0">
              <a:buNone/>
            </a:pPr>
            <a:r>
              <a:rPr lang="en-TT" b="1" u="sng" dirty="0">
                <a:solidFill>
                  <a:srgbClr val="FF0000"/>
                </a:solidFill>
              </a:rPr>
              <a:t>STRENGTHS/OPPORTUNITIES</a:t>
            </a:r>
            <a:r>
              <a:rPr lang="en-TT" u="sng" dirty="0">
                <a:solidFill>
                  <a:srgbClr val="FF0000"/>
                </a:solidFill>
              </a:rPr>
              <a:t>:</a:t>
            </a:r>
          </a:p>
          <a:p>
            <a:r>
              <a:rPr lang="en-GB" dirty="0"/>
              <a:t>Caribbean has </a:t>
            </a:r>
            <a:r>
              <a:rPr lang="en-GB" b="1" dirty="0"/>
              <a:t>one of the highest incidences of NCDs globally- </a:t>
            </a:r>
            <a:r>
              <a:rPr lang="en-GB" sz="2000" dirty="0"/>
              <a:t>(strong market for healthy foods),</a:t>
            </a:r>
          </a:p>
          <a:p>
            <a:r>
              <a:rPr lang="en-GB" b="1" dirty="0"/>
              <a:t>One of the highest levels of food imports per capita </a:t>
            </a:r>
            <a:r>
              <a:rPr lang="en-GB" sz="2000" dirty="0"/>
              <a:t>( some US4.6B opportunity for displacing imports)</a:t>
            </a:r>
          </a:p>
          <a:p>
            <a:r>
              <a:rPr lang="en-GB" b="1" dirty="0"/>
              <a:t>Among highest tourist visits per capita and the most tourism dependent Region in the world. </a:t>
            </a:r>
            <a:r>
              <a:rPr lang="en-GB" sz="2000" dirty="0"/>
              <a:t>(Captive market) </a:t>
            </a:r>
          </a:p>
          <a:p>
            <a:r>
              <a:rPr lang="en-GB" b="1" dirty="0"/>
              <a:t>It is recognized as a world leader in producing agricultural products and foods of the highest organoleptic/flavour qualities</a:t>
            </a:r>
            <a:r>
              <a:rPr lang="en-GB" sz="2200" dirty="0"/>
              <a:t>.(</a:t>
            </a:r>
            <a:r>
              <a:rPr lang="en-GB" sz="2000" dirty="0"/>
              <a:t>sustainable competitiveness)</a:t>
            </a:r>
            <a:endParaRPr lang="en-GB" sz="2000" i="1" dirty="0"/>
          </a:p>
          <a:p>
            <a:r>
              <a:rPr lang="en-TT" b="1" dirty="0"/>
              <a:t>Developments in the use of digital technologies </a:t>
            </a:r>
            <a:r>
              <a:rPr lang="en-US" sz="1800" i="1" dirty="0"/>
              <a:t>(opportunities for leveling the playing fields) </a:t>
            </a:r>
            <a:r>
              <a:rPr lang="en-US" sz="1900" i="1" dirty="0"/>
              <a:t>block chain, robotics, artificial </a:t>
            </a:r>
            <a:r>
              <a:rPr lang="en-GB" sz="1900" i="1" dirty="0"/>
              <a:t>intelligence, drones, sensors, mobile APPS) new processing technologies (e.g. high -pressure processing)</a:t>
            </a:r>
            <a:r>
              <a:rPr lang="en-GB" sz="1900" dirty="0"/>
              <a:t> </a:t>
            </a:r>
          </a:p>
          <a:p>
            <a:endParaRPr lang="en-TT" dirty="0"/>
          </a:p>
          <a:p>
            <a:pPr marL="0" indent="0">
              <a:buNone/>
            </a:pPr>
            <a:endParaRPr lang="en-TT" dirty="0"/>
          </a:p>
        </p:txBody>
      </p:sp>
    </p:spTree>
    <p:extLst>
      <p:ext uri="{BB962C8B-B14F-4D97-AF65-F5344CB8AC3E}">
        <p14:creationId xmlns:p14="http://schemas.microsoft.com/office/powerpoint/2010/main" val="2012789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DAA5B-A579-4F88-ACD6-F58F883C5F18}"/>
              </a:ext>
            </a:extLst>
          </p:cNvPr>
          <p:cNvSpPr>
            <a:spLocks noGrp="1"/>
          </p:cNvSpPr>
          <p:nvPr>
            <p:ph type="title"/>
          </p:nvPr>
        </p:nvSpPr>
        <p:spPr>
          <a:xfrm>
            <a:off x="838200" y="365125"/>
            <a:ext cx="10515600" cy="511697"/>
          </a:xfrm>
        </p:spPr>
        <p:txBody>
          <a:bodyPr>
            <a:normAutofit/>
          </a:bodyPr>
          <a:lstStyle/>
          <a:p>
            <a:r>
              <a:rPr lang="en-TT" sz="2800" b="1" dirty="0">
                <a:solidFill>
                  <a:srgbClr val="00B050"/>
                </a:solidFill>
              </a:rPr>
              <a:t>CONTEXT WITHIN WHICH WE ARE SEEKING TO ATTRACT INVESTMENT</a:t>
            </a:r>
          </a:p>
        </p:txBody>
      </p:sp>
      <p:sp>
        <p:nvSpPr>
          <p:cNvPr id="3" name="Content Placeholder 2">
            <a:extLst>
              <a:ext uri="{FF2B5EF4-FFF2-40B4-BE49-F238E27FC236}">
                <a16:creationId xmlns:a16="http://schemas.microsoft.com/office/drawing/2014/main" id="{C905C3AD-67A2-4DCB-9267-9D978E9A1B81}"/>
              </a:ext>
            </a:extLst>
          </p:cNvPr>
          <p:cNvSpPr>
            <a:spLocks noGrp="1"/>
          </p:cNvSpPr>
          <p:nvPr>
            <p:ph idx="1"/>
          </p:nvPr>
        </p:nvSpPr>
        <p:spPr>
          <a:xfrm>
            <a:off x="588723" y="1064712"/>
            <a:ext cx="10765077" cy="5112251"/>
          </a:xfrm>
        </p:spPr>
        <p:txBody>
          <a:bodyPr>
            <a:normAutofit/>
          </a:bodyPr>
          <a:lstStyle/>
          <a:p>
            <a:pPr marL="0" indent="0">
              <a:buNone/>
            </a:pPr>
            <a:r>
              <a:rPr lang="en-GB" sz="3200" b="1" u="sng" dirty="0">
                <a:solidFill>
                  <a:srgbClr val="FF0000"/>
                </a:solidFill>
              </a:rPr>
              <a:t>Weaknesses &amp; Threats</a:t>
            </a:r>
          </a:p>
          <a:p>
            <a:r>
              <a:rPr lang="en-TT" dirty="0"/>
              <a:t>Declining public sector investment (</a:t>
            </a:r>
            <a:r>
              <a:rPr lang="en-TT" sz="2000" dirty="0"/>
              <a:t>infra-structure, R&amp;D) </a:t>
            </a:r>
          </a:p>
          <a:p>
            <a:r>
              <a:rPr lang="en-TT" dirty="0"/>
              <a:t>Inadequate access to financing </a:t>
            </a:r>
            <a:r>
              <a:rPr lang="en-TT" sz="1800" dirty="0"/>
              <a:t>( particularly for SMEs.)</a:t>
            </a:r>
          </a:p>
          <a:p>
            <a:r>
              <a:rPr lang="en-GB" dirty="0"/>
              <a:t>M</a:t>
            </a:r>
            <a:r>
              <a:rPr lang="en-TT" dirty="0"/>
              <a:t>ore pervasive non-tariff barriers </a:t>
            </a:r>
            <a:r>
              <a:rPr lang="en-TT" sz="1800" dirty="0"/>
              <a:t>(traceability, food safety</a:t>
            </a:r>
            <a:r>
              <a:rPr lang="en-TT" sz="1800" i="1" dirty="0"/>
              <a:t>)</a:t>
            </a:r>
            <a:r>
              <a:rPr lang="en-TT" sz="1800" dirty="0"/>
              <a:t> </a:t>
            </a:r>
          </a:p>
          <a:p>
            <a:r>
              <a:rPr lang="en-TT" dirty="0"/>
              <a:t>Concentration of and abusive use of buyer power, </a:t>
            </a:r>
            <a:r>
              <a:rPr lang="en-TT" sz="1800" i="1" dirty="0"/>
              <a:t>particularly by large retail chains</a:t>
            </a:r>
            <a:r>
              <a:rPr lang="en-TT" sz="1800" dirty="0"/>
              <a:t>, </a:t>
            </a:r>
          </a:p>
          <a:p>
            <a:r>
              <a:rPr lang="en-TT" dirty="0"/>
              <a:t>Predatory pricing by multi-national </a:t>
            </a:r>
            <a:r>
              <a:rPr lang="en-TT" dirty="0" err="1"/>
              <a:t>agri</a:t>
            </a:r>
            <a:r>
              <a:rPr lang="en-TT" dirty="0"/>
              <a:t>-input suppliers( </a:t>
            </a:r>
            <a:r>
              <a:rPr lang="en-TT" sz="1800" dirty="0"/>
              <a:t>crop protection inputs)</a:t>
            </a:r>
          </a:p>
          <a:p>
            <a:r>
              <a:rPr lang="en-TT" dirty="0"/>
              <a:t>More stringent consumer requirements</a:t>
            </a:r>
            <a:r>
              <a:rPr lang="en-TT" sz="1800" dirty="0"/>
              <a:t>(safety, health, quality, social, environment)</a:t>
            </a:r>
          </a:p>
          <a:p>
            <a:r>
              <a:rPr lang="en-TT" dirty="0"/>
              <a:t>Increasing food insecurity </a:t>
            </a:r>
            <a:r>
              <a:rPr lang="en-TT" sz="1800" dirty="0"/>
              <a:t>(supply risk, accessibility, utilisation) </a:t>
            </a:r>
          </a:p>
          <a:p>
            <a:r>
              <a:rPr lang="en-TT" dirty="0"/>
              <a:t>Increasing climate change based risk </a:t>
            </a:r>
            <a:r>
              <a:rPr lang="en-TT" sz="1800" dirty="0"/>
              <a:t>(hurricane, drought, salt water temp. changes)</a:t>
            </a:r>
          </a:p>
          <a:p>
            <a:endParaRPr lang="en-TT" dirty="0"/>
          </a:p>
        </p:txBody>
      </p:sp>
    </p:spTree>
    <p:extLst>
      <p:ext uri="{BB962C8B-B14F-4D97-AF65-F5344CB8AC3E}">
        <p14:creationId xmlns:p14="http://schemas.microsoft.com/office/powerpoint/2010/main" val="2257790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1C58A-AE0C-4E23-B57D-E52517020921}"/>
              </a:ext>
            </a:extLst>
          </p:cNvPr>
          <p:cNvSpPr>
            <a:spLocks noGrp="1"/>
          </p:cNvSpPr>
          <p:nvPr>
            <p:ph type="title"/>
          </p:nvPr>
        </p:nvSpPr>
        <p:spPr>
          <a:xfrm>
            <a:off x="838200" y="181627"/>
            <a:ext cx="10515600" cy="774743"/>
          </a:xfrm>
        </p:spPr>
        <p:txBody>
          <a:bodyPr>
            <a:normAutofit/>
          </a:bodyPr>
          <a:lstStyle/>
          <a:p>
            <a:pPr algn="ctr"/>
            <a:r>
              <a:rPr lang="en-TT" sz="3200" b="1" dirty="0">
                <a:solidFill>
                  <a:srgbClr val="00B050"/>
                </a:solidFill>
              </a:rPr>
              <a:t>STRATEGIC RESPONSE</a:t>
            </a:r>
          </a:p>
        </p:txBody>
      </p:sp>
      <p:sp>
        <p:nvSpPr>
          <p:cNvPr id="3" name="Content Placeholder 2">
            <a:extLst>
              <a:ext uri="{FF2B5EF4-FFF2-40B4-BE49-F238E27FC236}">
                <a16:creationId xmlns:a16="http://schemas.microsoft.com/office/drawing/2014/main" id="{AD967875-4695-4E88-8990-5BBC7D16926B}"/>
              </a:ext>
            </a:extLst>
          </p:cNvPr>
          <p:cNvSpPr>
            <a:spLocks noGrp="1"/>
          </p:cNvSpPr>
          <p:nvPr>
            <p:ph idx="1"/>
          </p:nvPr>
        </p:nvSpPr>
        <p:spPr>
          <a:xfrm>
            <a:off x="838200" y="1390389"/>
            <a:ext cx="10515600" cy="5285984"/>
          </a:xfrm>
        </p:spPr>
        <p:txBody>
          <a:bodyPr>
            <a:normAutofit fontScale="92500" lnSpcReduction="20000"/>
          </a:bodyPr>
          <a:lstStyle/>
          <a:p>
            <a:pPr lvl="0"/>
            <a:r>
              <a:rPr lang="en-US" b="1" dirty="0"/>
              <a:t>Two (2)clear strategic paths</a:t>
            </a:r>
            <a:r>
              <a:rPr lang="en-US" dirty="0"/>
              <a:t>, one that targets the regional </a:t>
            </a:r>
            <a:r>
              <a:rPr lang="en-US" u="sng" dirty="0"/>
              <a:t>food import marke</a:t>
            </a:r>
            <a:r>
              <a:rPr lang="en-US" dirty="0"/>
              <a:t>t and the other target high end </a:t>
            </a:r>
            <a:r>
              <a:rPr lang="en-US" u="sng" dirty="0"/>
              <a:t>export market niches</a:t>
            </a:r>
            <a:r>
              <a:rPr lang="en-US" dirty="0"/>
              <a:t>.</a:t>
            </a:r>
          </a:p>
          <a:p>
            <a:pPr marL="0" lvl="0" indent="0">
              <a:buNone/>
            </a:pPr>
            <a:endParaRPr lang="en-TT" dirty="0"/>
          </a:p>
          <a:p>
            <a:pPr lvl="0"/>
            <a:r>
              <a:rPr lang="en-US" dirty="0"/>
              <a:t>Development in the sector must be driven by strong</a:t>
            </a:r>
            <a:r>
              <a:rPr lang="en-US" b="1" dirty="0"/>
              <a:t> public private partnership </a:t>
            </a:r>
            <a:r>
              <a:rPr lang="en-US" dirty="0"/>
              <a:t>in which the private sector takes leadership.</a:t>
            </a:r>
          </a:p>
          <a:p>
            <a:pPr lvl="0"/>
            <a:endParaRPr lang="en-TT" dirty="0"/>
          </a:p>
          <a:p>
            <a:pPr lvl="0"/>
            <a:r>
              <a:rPr lang="en-US" dirty="0"/>
              <a:t>The scope and nature of the transformation required in the sector call for new types of private sector companies whose priority is as much the growth and development of the sector as it is profits for their shareholders- </a:t>
            </a:r>
            <a:r>
              <a:rPr lang="en-US" b="1" dirty="0"/>
              <a:t>Social impact investors.</a:t>
            </a:r>
          </a:p>
          <a:p>
            <a:pPr lvl="0"/>
            <a:endParaRPr lang="en-US" dirty="0"/>
          </a:p>
          <a:p>
            <a:pPr lvl="0"/>
            <a:r>
              <a:rPr lang="en-US" dirty="0"/>
              <a:t>Governments must hasten to </a:t>
            </a:r>
            <a:r>
              <a:rPr lang="en-US" b="1" dirty="0"/>
              <a:t>implement policies </a:t>
            </a:r>
            <a:r>
              <a:rPr lang="en-US" dirty="0"/>
              <a:t>with regard to agriculture &amp; food production and trade that will </a:t>
            </a:r>
            <a:r>
              <a:rPr lang="en-US" b="1" dirty="0"/>
              <a:t>attract investments </a:t>
            </a:r>
            <a:r>
              <a:rPr lang="en-US" dirty="0"/>
              <a:t>in the targeted market segments.</a:t>
            </a:r>
            <a:endParaRPr lang="en-TT" dirty="0"/>
          </a:p>
        </p:txBody>
      </p:sp>
    </p:spTree>
    <p:extLst>
      <p:ext uri="{BB962C8B-B14F-4D97-AF65-F5344CB8AC3E}">
        <p14:creationId xmlns:p14="http://schemas.microsoft.com/office/powerpoint/2010/main" val="1422992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5B04B-326F-46C0-AE17-27A3D0D7636F}"/>
              </a:ext>
            </a:extLst>
          </p:cNvPr>
          <p:cNvSpPr>
            <a:spLocks noGrp="1"/>
          </p:cNvSpPr>
          <p:nvPr>
            <p:ph type="title"/>
          </p:nvPr>
        </p:nvSpPr>
        <p:spPr/>
        <p:txBody>
          <a:bodyPr/>
          <a:lstStyle/>
          <a:p>
            <a:r>
              <a:rPr lang="en-TT" dirty="0">
                <a:solidFill>
                  <a:srgbClr val="00B050"/>
                </a:solidFill>
              </a:rPr>
              <a:t>CABA /CADCO STRATEGIC APPROACH</a:t>
            </a:r>
          </a:p>
        </p:txBody>
      </p:sp>
      <p:sp>
        <p:nvSpPr>
          <p:cNvPr id="3" name="Content Placeholder 2">
            <a:extLst>
              <a:ext uri="{FF2B5EF4-FFF2-40B4-BE49-F238E27FC236}">
                <a16:creationId xmlns:a16="http://schemas.microsoft.com/office/drawing/2014/main" id="{F0EAE732-305F-4A36-8B88-0B97A100898E}"/>
              </a:ext>
            </a:extLst>
          </p:cNvPr>
          <p:cNvSpPr>
            <a:spLocks noGrp="1"/>
          </p:cNvSpPr>
          <p:nvPr>
            <p:ph idx="1"/>
          </p:nvPr>
        </p:nvSpPr>
        <p:spPr>
          <a:xfrm>
            <a:off x="968679" y="1503123"/>
            <a:ext cx="10385121" cy="5666157"/>
          </a:xfrm>
        </p:spPr>
        <p:txBody>
          <a:bodyPr>
            <a:normAutofit/>
          </a:bodyPr>
          <a:lstStyle/>
          <a:p>
            <a:pPr marL="0" indent="0">
              <a:buNone/>
            </a:pPr>
            <a:r>
              <a:rPr lang="en-US" b="1" dirty="0">
                <a:solidFill>
                  <a:srgbClr val="FF0000"/>
                </a:solidFill>
              </a:rPr>
              <a:t>OUR VISION</a:t>
            </a:r>
            <a:endParaRPr lang="en-TT" dirty="0">
              <a:solidFill>
                <a:srgbClr val="FF0000"/>
              </a:solidFill>
            </a:endParaRPr>
          </a:p>
          <a:p>
            <a:pPr marL="0" indent="0">
              <a:buNone/>
            </a:pPr>
            <a:r>
              <a:rPr lang="en-GB" b="1" i="1" dirty="0"/>
              <a:t>Become a leader in </a:t>
            </a:r>
            <a:r>
              <a:rPr lang="en-GB" i="1" dirty="0"/>
              <a:t>diversifying and growing the CARICOM agribusiness sector by </a:t>
            </a:r>
            <a:r>
              <a:rPr lang="en-GB" b="1" i="1" dirty="0"/>
              <a:t>attracting investments </a:t>
            </a:r>
            <a:r>
              <a:rPr lang="en-GB" i="1" dirty="0"/>
              <a:t>in ventures to produce</a:t>
            </a:r>
            <a:r>
              <a:rPr lang="en-GB" b="1" i="1" dirty="0"/>
              <a:t> </a:t>
            </a:r>
            <a:r>
              <a:rPr lang="en-GB" b="1" i="1" u="sng" dirty="0"/>
              <a:t>medicinal/functional foods</a:t>
            </a:r>
            <a:r>
              <a:rPr lang="en-GB" b="1" i="1" dirty="0"/>
              <a:t> and </a:t>
            </a:r>
            <a:r>
              <a:rPr lang="en-GB" b="1" i="1" u="sng" dirty="0" err="1"/>
              <a:t>agri</a:t>
            </a:r>
            <a:r>
              <a:rPr lang="en-GB" b="1" i="1" u="sng" dirty="0"/>
              <a:t>-recreational tourism services</a:t>
            </a:r>
            <a:r>
              <a:rPr lang="en-GB" b="1" i="1" dirty="0"/>
              <a:t> that will lead the fight against Non-Communicable Diseases (NCDs</a:t>
            </a:r>
            <a:r>
              <a:rPr lang="en-GB" dirty="0"/>
              <a:t>) </a:t>
            </a:r>
            <a:endParaRPr lang="en-TT" dirty="0"/>
          </a:p>
          <a:p>
            <a:pPr marL="0" indent="0">
              <a:buNone/>
            </a:pPr>
            <a:endParaRPr lang="en-TT" dirty="0"/>
          </a:p>
          <a:p>
            <a:r>
              <a:rPr lang="en-US" b="1" dirty="0">
                <a:solidFill>
                  <a:srgbClr val="FF0000"/>
                </a:solidFill>
              </a:rPr>
              <a:t>OUR MISSION</a:t>
            </a:r>
            <a:endParaRPr lang="en-TT" dirty="0">
              <a:solidFill>
                <a:srgbClr val="FF0000"/>
              </a:solidFill>
            </a:endParaRPr>
          </a:p>
          <a:p>
            <a:pPr marL="0" indent="0">
              <a:buNone/>
            </a:pPr>
            <a:r>
              <a:rPr lang="en-US" dirty="0"/>
              <a:t>To </a:t>
            </a:r>
            <a:r>
              <a:rPr lang="en-US" b="1" dirty="0"/>
              <a:t>proactively attract investment into profitable and sustainable ventures</a:t>
            </a:r>
            <a:r>
              <a:rPr lang="en-US" dirty="0"/>
              <a:t> in the medicinal/functional food and </a:t>
            </a:r>
            <a:r>
              <a:rPr lang="en-US" dirty="0" err="1"/>
              <a:t>agri</a:t>
            </a:r>
            <a:r>
              <a:rPr lang="en-US" dirty="0"/>
              <a:t>-recreational tourism industries in CARICOM </a:t>
            </a:r>
            <a:r>
              <a:rPr lang="en-US" b="1" dirty="0"/>
              <a:t>through securing viable markets and utilizing strategic partnerships, cutting edge technologies </a:t>
            </a:r>
            <a:r>
              <a:rPr lang="en-US" dirty="0"/>
              <a:t>to produce products and services that will prevent and </a:t>
            </a:r>
            <a:r>
              <a:rPr lang="en-US" b="1" dirty="0"/>
              <a:t>reduce the effect of NCDs.</a:t>
            </a:r>
            <a:endParaRPr lang="en-TT" dirty="0"/>
          </a:p>
        </p:txBody>
      </p:sp>
    </p:spTree>
    <p:extLst>
      <p:ext uri="{BB962C8B-B14F-4D97-AF65-F5344CB8AC3E}">
        <p14:creationId xmlns:p14="http://schemas.microsoft.com/office/powerpoint/2010/main" val="913905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DEA4D-70BE-4AD9-85C9-C2AC357A01DC}"/>
              </a:ext>
            </a:extLst>
          </p:cNvPr>
          <p:cNvSpPr>
            <a:spLocks noGrp="1"/>
          </p:cNvSpPr>
          <p:nvPr>
            <p:ph type="title"/>
          </p:nvPr>
        </p:nvSpPr>
        <p:spPr>
          <a:xfrm>
            <a:off x="838200" y="0"/>
            <a:ext cx="10515600" cy="662009"/>
          </a:xfrm>
        </p:spPr>
        <p:txBody>
          <a:bodyPr>
            <a:normAutofit fontScale="90000"/>
          </a:bodyPr>
          <a:lstStyle/>
          <a:p>
            <a:pPr algn="ctr"/>
            <a:r>
              <a:rPr lang="en-TT" b="1" dirty="0">
                <a:solidFill>
                  <a:srgbClr val="00B050"/>
                </a:solidFill>
              </a:rPr>
              <a:t>CABA </a:t>
            </a:r>
            <a:r>
              <a:rPr lang="en-TT" b="1" u="sng" dirty="0">
                <a:solidFill>
                  <a:srgbClr val="00B050"/>
                </a:solidFill>
              </a:rPr>
              <a:t>6- Pillar </a:t>
            </a:r>
            <a:r>
              <a:rPr lang="en-TT" b="1" dirty="0">
                <a:solidFill>
                  <a:srgbClr val="00B050"/>
                </a:solidFill>
              </a:rPr>
              <a:t>STRARTEGY- </a:t>
            </a:r>
          </a:p>
        </p:txBody>
      </p:sp>
      <p:sp>
        <p:nvSpPr>
          <p:cNvPr id="3" name="Content Placeholder 2">
            <a:extLst>
              <a:ext uri="{FF2B5EF4-FFF2-40B4-BE49-F238E27FC236}">
                <a16:creationId xmlns:a16="http://schemas.microsoft.com/office/drawing/2014/main" id="{846777AC-BE89-4E79-97BB-1B96C308F707}"/>
              </a:ext>
            </a:extLst>
          </p:cNvPr>
          <p:cNvSpPr>
            <a:spLocks noGrp="1"/>
          </p:cNvSpPr>
          <p:nvPr>
            <p:ph idx="1"/>
          </p:nvPr>
        </p:nvSpPr>
        <p:spPr>
          <a:xfrm>
            <a:off x="613775" y="751562"/>
            <a:ext cx="10515600" cy="6106438"/>
          </a:xfrm>
        </p:spPr>
        <p:txBody>
          <a:bodyPr>
            <a:normAutofit fontScale="25000" lnSpcReduction="20000"/>
          </a:bodyPr>
          <a:lstStyle/>
          <a:p>
            <a:pPr marL="0" indent="0">
              <a:lnSpc>
                <a:spcPct val="120000"/>
              </a:lnSpc>
              <a:buNone/>
            </a:pPr>
            <a:r>
              <a:rPr lang="en-US" sz="12800" b="1" dirty="0"/>
              <a:t>1</a:t>
            </a:r>
            <a:r>
              <a:rPr lang="en-US" sz="9600" b="1" dirty="0"/>
              <a:t>. Establishment of an “</a:t>
            </a:r>
            <a:r>
              <a:rPr lang="en-US" sz="9600" b="1" dirty="0">
                <a:solidFill>
                  <a:srgbClr val="FF0000"/>
                </a:solidFill>
              </a:rPr>
              <a:t>Caribbean Agribusiness Development Company (CADCO)’</a:t>
            </a:r>
            <a:r>
              <a:rPr lang="en-US" sz="9600" dirty="0">
                <a:solidFill>
                  <a:srgbClr val="FF0000"/>
                </a:solidFill>
              </a:rPr>
              <a:t> </a:t>
            </a:r>
            <a:r>
              <a:rPr lang="en-US" sz="9600" dirty="0"/>
              <a:t>that will identify and </a:t>
            </a:r>
            <a:r>
              <a:rPr lang="en-US" sz="9600" b="1" dirty="0"/>
              <a:t>develop bankable proposal</a:t>
            </a:r>
            <a:r>
              <a:rPr lang="en-US" sz="9600" dirty="0"/>
              <a:t>, assist firms in </a:t>
            </a:r>
            <a:r>
              <a:rPr lang="en-US" sz="9600" b="1" dirty="0"/>
              <a:t>attracting financing</a:t>
            </a:r>
            <a:r>
              <a:rPr lang="en-US" sz="9600" dirty="0"/>
              <a:t> and thirdly, </a:t>
            </a:r>
            <a:r>
              <a:rPr lang="en-US" sz="9600" b="1" dirty="0"/>
              <a:t>provide technical services </a:t>
            </a:r>
            <a:r>
              <a:rPr lang="en-US" sz="9600" dirty="0"/>
              <a:t>to help firms develop and operate their businesses.</a:t>
            </a:r>
          </a:p>
          <a:p>
            <a:pPr marL="0" indent="0">
              <a:lnSpc>
                <a:spcPct val="120000"/>
              </a:lnSpc>
              <a:buNone/>
            </a:pPr>
            <a:endParaRPr lang="en-US" sz="9600" dirty="0"/>
          </a:p>
          <a:p>
            <a:pPr marL="0" lvl="0" indent="0">
              <a:lnSpc>
                <a:spcPct val="120000"/>
              </a:lnSpc>
              <a:buNone/>
            </a:pPr>
            <a:r>
              <a:rPr lang="en-US" sz="12800" b="1" dirty="0"/>
              <a:t>2</a:t>
            </a:r>
            <a:r>
              <a:rPr lang="en-US" sz="11200" dirty="0"/>
              <a:t>. The establishment of a </a:t>
            </a:r>
            <a:r>
              <a:rPr lang="en-US" sz="11200" b="1" u="sng" dirty="0" err="1"/>
              <a:t>franchiseable</a:t>
            </a:r>
            <a:r>
              <a:rPr lang="en-US" sz="11200" u="sng" dirty="0"/>
              <a:t> </a:t>
            </a:r>
            <a:r>
              <a:rPr lang="en-US" sz="11200" b="1" u="sng" dirty="0"/>
              <a:t>competitive agribusiness system</a:t>
            </a:r>
            <a:r>
              <a:rPr lang="en-US" sz="11200" u="sng" dirty="0"/>
              <a:t> called the </a:t>
            </a:r>
            <a:r>
              <a:rPr lang="en-US" sz="9600" b="1" u="sng" dirty="0">
                <a:solidFill>
                  <a:srgbClr val="FF0000"/>
                </a:solidFill>
              </a:rPr>
              <a:t>SHACS AGRIBUSINESS SYSTEM</a:t>
            </a:r>
            <a:r>
              <a:rPr lang="en-US" sz="9600" b="1" dirty="0"/>
              <a:t>,</a:t>
            </a:r>
            <a:r>
              <a:rPr lang="en-US" sz="9600" dirty="0"/>
              <a:t> </a:t>
            </a:r>
          </a:p>
          <a:p>
            <a:pPr marL="0" lvl="0" indent="0">
              <a:lnSpc>
                <a:spcPct val="120000"/>
              </a:lnSpc>
              <a:buNone/>
            </a:pPr>
            <a:r>
              <a:rPr lang="en-US" sz="8000" b="1" dirty="0"/>
              <a:t>S</a:t>
            </a:r>
            <a:r>
              <a:rPr lang="en-US" sz="8000" dirty="0"/>
              <a:t>afe, </a:t>
            </a:r>
            <a:r>
              <a:rPr lang="en-US" sz="8000" b="1" dirty="0"/>
              <a:t>H</a:t>
            </a:r>
            <a:r>
              <a:rPr lang="en-US" sz="8000" dirty="0"/>
              <a:t>ealthy, </a:t>
            </a:r>
            <a:r>
              <a:rPr lang="en-US" sz="8000" b="1" dirty="0"/>
              <a:t>A</a:t>
            </a:r>
            <a:r>
              <a:rPr lang="en-US" sz="8000" dirty="0"/>
              <a:t>ffordable, </a:t>
            </a:r>
            <a:r>
              <a:rPr lang="en-US" sz="8000" b="1" dirty="0"/>
              <a:t>C</a:t>
            </a:r>
            <a:r>
              <a:rPr lang="en-US" sz="8000" dirty="0"/>
              <a:t>onvenient and </a:t>
            </a:r>
            <a:r>
              <a:rPr lang="en-US" sz="8000" b="1" dirty="0"/>
              <a:t>S</a:t>
            </a:r>
            <a:r>
              <a:rPr lang="en-US" sz="8000" dirty="0"/>
              <a:t>ustainably </a:t>
            </a:r>
            <a:r>
              <a:rPr lang="en-US" sz="8000" b="1" dirty="0"/>
              <a:t>(SHACS) </a:t>
            </a:r>
            <a:r>
              <a:rPr lang="en-US" sz="8000" u="sng" dirty="0"/>
              <a:t>food production </a:t>
            </a:r>
            <a:r>
              <a:rPr lang="en-US" sz="8000" dirty="0"/>
              <a:t>and </a:t>
            </a:r>
            <a:r>
              <a:rPr lang="en-US" sz="8000" u="sng" dirty="0" err="1"/>
              <a:t>agri</a:t>
            </a:r>
            <a:r>
              <a:rPr lang="en-US" sz="8000" u="sng" dirty="0"/>
              <a:t>-recreational tourism </a:t>
            </a:r>
            <a:r>
              <a:rPr lang="en-US" sz="8000" dirty="0"/>
              <a:t>products and services. </a:t>
            </a:r>
          </a:p>
          <a:p>
            <a:pPr marL="0" lvl="0" indent="-457200">
              <a:lnSpc>
                <a:spcPct val="120000"/>
              </a:lnSpc>
              <a:buNone/>
            </a:pPr>
            <a:endParaRPr lang="en-US" sz="5000" dirty="0"/>
          </a:p>
          <a:p>
            <a:pPr marL="363538" lvl="0" indent="-363538">
              <a:buNone/>
            </a:pPr>
            <a:r>
              <a:rPr lang="en-GB" sz="12800" b="1" dirty="0"/>
              <a:t>3.  </a:t>
            </a:r>
            <a:r>
              <a:rPr lang="en-GB" sz="11200" b="1" dirty="0"/>
              <a:t>Establishment of a </a:t>
            </a:r>
            <a:r>
              <a:rPr lang="en-GB" sz="11200" b="1" dirty="0" err="1"/>
              <a:t>franchiseable</a:t>
            </a:r>
            <a:r>
              <a:rPr lang="en-GB" sz="11200" b="1" dirty="0"/>
              <a:t> </a:t>
            </a:r>
            <a:r>
              <a:rPr lang="en-GB" sz="11200" b="1" dirty="0" err="1"/>
              <a:t>agro</a:t>
            </a:r>
            <a:r>
              <a:rPr lang="en-GB" sz="11200" b="1" dirty="0"/>
              <a:t>-recreational tourism business model called “</a:t>
            </a:r>
            <a:r>
              <a:rPr lang="en-GB" sz="11200" b="1" dirty="0">
                <a:solidFill>
                  <a:srgbClr val="FF0000"/>
                </a:solidFill>
              </a:rPr>
              <a:t>Good Life-ART”. </a:t>
            </a:r>
          </a:p>
          <a:p>
            <a:pPr marL="0" indent="0">
              <a:buNone/>
            </a:pPr>
            <a:r>
              <a:rPr lang="en-TT" sz="8000" dirty="0"/>
              <a:t>A commercial integration or direct linking of agribusiness, recreational and tourism ventures and activities into one integrated operation that allow visitors the opportunity to experience the products and services as one package</a:t>
            </a:r>
          </a:p>
          <a:p>
            <a:pPr marL="0" lvl="0" indent="0">
              <a:buNone/>
            </a:pPr>
            <a:endParaRPr lang="en-GB" sz="5000" b="1" dirty="0"/>
          </a:p>
          <a:p>
            <a:pPr marL="450850" indent="-450850" algn="just">
              <a:lnSpc>
                <a:spcPct val="115000"/>
              </a:lnSpc>
              <a:spcAft>
                <a:spcPts val="600"/>
              </a:spcAft>
              <a:buNone/>
              <a:tabLst>
                <a:tab pos="801688" algn="l"/>
              </a:tabLst>
            </a:pPr>
            <a:endParaRPr lang="en-TT" sz="80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en-TT" sz="3800" dirty="0">
                <a:latin typeface="Calibri" panose="020F0502020204030204" pitchFamily="34" charset="0"/>
                <a:ea typeface="Calibri" panose="020F0502020204030204" pitchFamily="34" charset="0"/>
                <a:cs typeface="Times New Roman" panose="02020603050405020304" pitchFamily="18" charset="0"/>
              </a:rPr>
              <a:t> </a:t>
            </a:r>
          </a:p>
          <a:p>
            <a:pPr lvl="0"/>
            <a:endParaRPr lang="en-TT" dirty="0"/>
          </a:p>
        </p:txBody>
      </p:sp>
    </p:spTree>
    <p:extLst>
      <p:ext uri="{BB962C8B-B14F-4D97-AF65-F5344CB8AC3E}">
        <p14:creationId xmlns:p14="http://schemas.microsoft.com/office/powerpoint/2010/main" val="373105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F3D1C-BAF1-42E2-BEF8-5E86F4CDAEBB}"/>
              </a:ext>
            </a:extLst>
          </p:cNvPr>
          <p:cNvSpPr>
            <a:spLocks noGrp="1"/>
          </p:cNvSpPr>
          <p:nvPr>
            <p:ph type="title"/>
          </p:nvPr>
        </p:nvSpPr>
        <p:spPr>
          <a:xfrm>
            <a:off x="838199" y="0"/>
            <a:ext cx="10515600" cy="687061"/>
          </a:xfrm>
        </p:spPr>
        <p:txBody>
          <a:bodyPr>
            <a:normAutofit/>
          </a:bodyPr>
          <a:lstStyle/>
          <a:p>
            <a:pPr algn="ctr"/>
            <a:r>
              <a:rPr lang="en-TT" sz="4000" b="1" dirty="0">
                <a:solidFill>
                  <a:srgbClr val="00B050"/>
                </a:solidFill>
              </a:rPr>
              <a:t>CABA/CADCO STRARTEGY</a:t>
            </a:r>
            <a:endParaRPr lang="en-TT" sz="4000" dirty="0">
              <a:solidFill>
                <a:srgbClr val="00B050"/>
              </a:solidFill>
            </a:endParaRPr>
          </a:p>
        </p:txBody>
      </p:sp>
      <p:sp>
        <p:nvSpPr>
          <p:cNvPr id="3" name="Content Placeholder 2">
            <a:extLst>
              <a:ext uri="{FF2B5EF4-FFF2-40B4-BE49-F238E27FC236}">
                <a16:creationId xmlns:a16="http://schemas.microsoft.com/office/drawing/2014/main" id="{335F13AD-E988-42CA-81D6-1C08D5922FFE}"/>
              </a:ext>
            </a:extLst>
          </p:cNvPr>
          <p:cNvSpPr>
            <a:spLocks noGrp="1"/>
          </p:cNvSpPr>
          <p:nvPr>
            <p:ph idx="1"/>
          </p:nvPr>
        </p:nvSpPr>
        <p:spPr>
          <a:xfrm>
            <a:off x="463463" y="826718"/>
            <a:ext cx="11085534" cy="5862181"/>
          </a:xfrm>
        </p:spPr>
        <p:txBody>
          <a:bodyPr>
            <a:normAutofit fontScale="92500" lnSpcReduction="20000"/>
          </a:bodyPr>
          <a:lstStyle/>
          <a:p>
            <a:pPr marL="450850" lvl="0" indent="-450850" algn="just">
              <a:lnSpc>
                <a:spcPct val="115000"/>
              </a:lnSpc>
              <a:spcAft>
                <a:spcPts val="600"/>
              </a:spcAft>
              <a:buNone/>
              <a:tabLst>
                <a:tab pos="801688" algn="l"/>
              </a:tabLst>
            </a:pPr>
            <a:r>
              <a:rPr lang="en-US" sz="3500" dirty="0"/>
              <a:t>4</a:t>
            </a:r>
            <a:r>
              <a:rPr lang="en-US" sz="35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b="1" dirty="0">
                <a:solidFill>
                  <a:prstClr val="black"/>
                </a:solidFill>
                <a:latin typeface="Calibri" panose="020F0502020204030204" pitchFamily="34" charset="0"/>
                <a:ea typeface="Calibri" panose="020F0502020204030204" pitchFamily="34" charset="0"/>
                <a:cs typeface="Calibri" panose="020F0502020204030204" pitchFamily="34" charset="0"/>
              </a:rPr>
              <a:t>Establishment of </a:t>
            </a:r>
            <a:r>
              <a:rPr lang="en-US" b="1" u="sng" dirty="0">
                <a:solidFill>
                  <a:srgbClr val="FF0000"/>
                </a:solidFill>
                <a:latin typeface="Calibri" panose="020F0502020204030204" pitchFamily="34" charset="0"/>
                <a:ea typeface="Calibri" panose="020F0502020204030204" pitchFamily="34" charset="0"/>
                <a:cs typeface="Calibri" panose="020F0502020204030204" pitchFamily="34" charset="0"/>
              </a:rPr>
              <a:t>large sustainable markets for CARICOM produced foods </a:t>
            </a:r>
            <a:r>
              <a:rPr lang="en-US" b="1" dirty="0">
                <a:solidFill>
                  <a:prstClr val="black"/>
                </a:solidFill>
                <a:latin typeface="Calibri" panose="020F0502020204030204" pitchFamily="34" charset="0"/>
                <a:ea typeface="Calibri" panose="020F0502020204030204" pitchFamily="34" charset="0"/>
                <a:cs typeface="Calibri" panose="020F0502020204030204" pitchFamily="34" charset="0"/>
              </a:rPr>
              <a:t>comprising 3 specific market niches, namely;</a:t>
            </a:r>
            <a:endParaRPr lang="en-TT"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01700" lvl="0" indent="-187325" algn="just">
              <a:lnSpc>
                <a:spcPct val="115000"/>
              </a:lnSpc>
              <a:spcAft>
                <a:spcPts val="600"/>
              </a:spcAft>
              <a:buFont typeface="+mj-lt"/>
              <a:buAutoNum type="romanLcParenBoth"/>
            </a:pPr>
            <a:r>
              <a:rPr lang="en-US" sz="2600" dirty="0">
                <a:solidFill>
                  <a:prstClr val="black"/>
                </a:solidFill>
                <a:latin typeface="Calibri" panose="020F0502020204030204" pitchFamily="34" charset="0"/>
                <a:ea typeface="Calibri" panose="020F0502020204030204" pitchFamily="34" charset="0"/>
                <a:cs typeface="Calibri" panose="020F0502020204030204" pitchFamily="34" charset="0"/>
              </a:rPr>
              <a:t>Healthy Household-home delivery Clubs. </a:t>
            </a:r>
            <a:endParaRPr lang="en-TT" sz="2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01700" lvl="0" indent="-187325" algn="just">
              <a:lnSpc>
                <a:spcPct val="115000"/>
              </a:lnSpc>
              <a:spcAft>
                <a:spcPts val="600"/>
              </a:spcAft>
              <a:buFont typeface="+mj-lt"/>
              <a:buAutoNum type="romanLcParenBoth"/>
            </a:pPr>
            <a:r>
              <a:rPr lang="en-US" sz="2600" dirty="0">
                <a:solidFill>
                  <a:prstClr val="black"/>
                </a:solidFill>
                <a:latin typeface="Calibri" panose="020F0502020204030204" pitchFamily="34" charset="0"/>
                <a:ea typeface="Calibri" panose="020F0502020204030204" pitchFamily="34" charset="0"/>
                <a:cs typeface="Calibri" panose="020F0502020204030204" pitchFamily="34" charset="0"/>
              </a:rPr>
              <a:t> Organic and functional foods and food ingredients market. </a:t>
            </a:r>
            <a:endParaRPr lang="en-TT" sz="2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01700" lvl="0" indent="-187325" algn="just">
              <a:lnSpc>
                <a:spcPct val="115000"/>
              </a:lnSpc>
              <a:spcAft>
                <a:spcPts val="600"/>
              </a:spcAft>
              <a:buFont typeface="+mj-lt"/>
              <a:buAutoNum type="romanLcParenBoth"/>
              <a:tabLst>
                <a:tab pos="540385" algn="l"/>
                <a:tab pos="810260" algn="l"/>
              </a:tabLst>
            </a:pPr>
            <a:r>
              <a:rPr lang="en-US" sz="2600" dirty="0">
                <a:solidFill>
                  <a:prstClr val="black"/>
                </a:solidFill>
                <a:latin typeface="Calibri" panose="020F0502020204030204" pitchFamily="34" charset="0"/>
                <a:ea typeface="Calibri" panose="020F0502020204030204" pitchFamily="34" charset="0"/>
                <a:cs typeface="Calibri" panose="020F0502020204030204" pitchFamily="34" charset="0"/>
              </a:rPr>
              <a:t> Franchised Restaurant Chain market</a:t>
            </a:r>
            <a:r>
              <a:rPr lang="en-US" sz="2600" b="1" dirty="0">
                <a:solidFill>
                  <a:prstClr val="black"/>
                </a:solidFill>
                <a:latin typeface="Calibri" panose="020F0502020204030204" pitchFamily="34" charset="0"/>
                <a:ea typeface="Calibri" panose="020F0502020204030204" pitchFamily="34" charset="0"/>
                <a:cs typeface="Calibri" panose="020F0502020204030204" pitchFamily="34" charset="0"/>
              </a:rPr>
              <a:t>. </a:t>
            </a:r>
          </a:p>
          <a:p>
            <a:pPr marL="363538" indent="-363538">
              <a:buNone/>
            </a:pPr>
            <a:r>
              <a:rPr lang="en-US" sz="3500" b="1" dirty="0"/>
              <a:t>5</a:t>
            </a:r>
            <a:r>
              <a:rPr lang="en-US" dirty="0"/>
              <a:t>. The establishment of a </a:t>
            </a:r>
            <a:r>
              <a:rPr lang="en-US" b="1" dirty="0">
                <a:solidFill>
                  <a:srgbClr val="FF0000"/>
                </a:solidFill>
              </a:rPr>
              <a:t>CARICOM Agribusiness Investment Facility</a:t>
            </a:r>
            <a:r>
              <a:rPr lang="en-US" dirty="0">
                <a:solidFill>
                  <a:srgbClr val="FF0000"/>
                </a:solidFill>
              </a:rPr>
              <a:t> </a:t>
            </a:r>
            <a:r>
              <a:rPr lang="en-US" dirty="0"/>
              <a:t>(</a:t>
            </a:r>
            <a:r>
              <a:rPr lang="en-US" b="1" dirty="0">
                <a:solidFill>
                  <a:srgbClr val="FF0000"/>
                </a:solidFill>
              </a:rPr>
              <a:t>US$1 Billion </a:t>
            </a:r>
            <a:r>
              <a:rPr lang="en-US" dirty="0">
                <a:solidFill>
                  <a:srgbClr val="FF0000"/>
                </a:solidFill>
              </a:rPr>
              <a:t>by 2024) </a:t>
            </a:r>
            <a:r>
              <a:rPr lang="en-US" dirty="0"/>
              <a:t>comprising two components, </a:t>
            </a:r>
            <a:endParaRPr lang="en-TT" dirty="0"/>
          </a:p>
          <a:p>
            <a:pPr marL="714375" lvl="0" indent="-350838"/>
            <a:r>
              <a:rPr lang="en-US" sz="2400" dirty="0"/>
              <a:t>Caribbean Agribusiness Investment Fund (CAIF)</a:t>
            </a:r>
            <a:endParaRPr lang="en-TT" sz="2400" dirty="0"/>
          </a:p>
          <a:p>
            <a:pPr marL="714375" lvl="0" indent="-350838"/>
            <a:r>
              <a:rPr lang="en-US" sz="2400" dirty="0"/>
              <a:t>The</a:t>
            </a:r>
            <a:r>
              <a:rPr lang="en-US" sz="2400" b="1" dirty="0"/>
              <a:t> </a:t>
            </a:r>
            <a:r>
              <a:rPr lang="en-US" sz="2400" dirty="0"/>
              <a:t>Stock-market Crypto-Fiat Crowd Financing Mechanism.</a:t>
            </a:r>
          </a:p>
          <a:p>
            <a:pPr marL="714375" lvl="0" indent="-350838"/>
            <a:endParaRPr lang="en-TT" sz="2400" dirty="0"/>
          </a:p>
          <a:p>
            <a:pPr marL="363538" lvl="0" indent="-363538">
              <a:buNone/>
              <a:tabLst>
                <a:tab pos="363538" algn="l"/>
              </a:tabLst>
            </a:pPr>
            <a:r>
              <a:rPr lang="en-US" b="1" dirty="0"/>
              <a:t>6.  </a:t>
            </a:r>
            <a:r>
              <a:rPr lang="en-US" b="1" dirty="0">
                <a:solidFill>
                  <a:srgbClr val="FF0000"/>
                </a:solidFill>
              </a:rPr>
              <a:t>Acquisition of cutting-edge technologies </a:t>
            </a:r>
            <a:r>
              <a:rPr lang="en-US" dirty="0"/>
              <a:t>at all levels of the value chain, through partnerships with firms that supply such  technologies</a:t>
            </a:r>
            <a:r>
              <a:rPr lang="en-US" sz="2300" dirty="0"/>
              <a:t>. </a:t>
            </a:r>
            <a:r>
              <a:rPr lang="en-TT" sz="2300" b="1" dirty="0"/>
              <a:t> </a:t>
            </a:r>
            <a:r>
              <a:rPr lang="en-US" sz="2300" i="1" dirty="0"/>
              <a:t> (block chain, </a:t>
            </a:r>
            <a:r>
              <a:rPr lang="en-GB" sz="2300" i="1" dirty="0"/>
              <a:t>robotics, artificial intelligence, drones, sensors, mobile APPS) new processing technologies (e.g. high pressure processing.</a:t>
            </a:r>
            <a:endParaRPr lang="en-TT" sz="2300" dirty="0"/>
          </a:p>
          <a:p>
            <a:endParaRPr lang="en-TT" dirty="0"/>
          </a:p>
        </p:txBody>
      </p:sp>
    </p:spTree>
    <p:extLst>
      <p:ext uri="{BB962C8B-B14F-4D97-AF65-F5344CB8AC3E}">
        <p14:creationId xmlns:p14="http://schemas.microsoft.com/office/powerpoint/2010/main" val="3554124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81D52-6B27-4327-A819-B45FAA3365CD}"/>
              </a:ext>
            </a:extLst>
          </p:cNvPr>
          <p:cNvSpPr>
            <a:spLocks noGrp="1"/>
          </p:cNvSpPr>
          <p:nvPr>
            <p:ph type="title"/>
          </p:nvPr>
        </p:nvSpPr>
        <p:spPr>
          <a:xfrm>
            <a:off x="750517" y="0"/>
            <a:ext cx="10515600" cy="737165"/>
          </a:xfrm>
        </p:spPr>
        <p:txBody>
          <a:bodyPr>
            <a:normAutofit/>
          </a:bodyPr>
          <a:lstStyle/>
          <a:p>
            <a:pPr algn="ctr"/>
            <a:r>
              <a:rPr lang="en-TT" sz="3600" b="1" dirty="0">
                <a:solidFill>
                  <a:srgbClr val="00B050"/>
                </a:solidFill>
              </a:rPr>
              <a:t>Types  of Investors-Sources of Private sector investment</a:t>
            </a:r>
          </a:p>
        </p:txBody>
      </p:sp>
      <p:sp>
        <p:nvSpPr>
          <p:cNvPr id="3" name="Content Placeholder 2">
            <a:extLst>
              <a:ext uri="{FF2B5EF4-FFF2-40B4-BE49-F238E27FC236}">
                <a16:creationId xmlns:a16="http://schemas.microsoft.com/office/drawing/2014/main" id="{94C6796D-C2C2-484B-83FE-09B0F01D4D0D}"/>
              </a:ext>
            </a:extLst>
          </p:cNvPr>
          <p:cNvSpPr>
            <a:spLocks noGrp="1"/>
          </p:cNvSpPr>
          <p:nvPr>
            <p:ph idx="1"/>
          </p:nvPr>
        </p:nvSpPr>
        <p:spPr>
          <a:xfrm>
            <a:off x="601249" y="939452"/>
            <a:ext cx="10664868" cy="5736921"/>
          </a:xfrm>
        </p:spPr>
        <p:txBody>
          <a:bodyPr>
            <a:normAutofit fontScale="77500" lnSpcReduction="20000"/>
          </a:bodyPr>
          <a:lstStyle/>
          <a:p>
            <a:pPr marL="0" indent="0">
              <a:buNone/>
            </a:pPr>
            <a:r>
              <a:rPr lang="en-TT" sz="4100" b="1" u="sng" dirty="0">
                <a:solidFill>
                  <a:srgbClr val="FF0000"/>
                </a:solidFill>
              </a:rPr>
              <a:t>INDIVIDUAL INVESTORS</a:t>
            </a:r>
          </a:p>
          <a:p>
            <a:pPr marL="0" indent="0">
              <a:buNone/>
            </a:pPr>
            <a:r>
              <a:rPr lang="en-TT" b="1" dirty="0">
                <a:solidFill>
                  <a:srgbClr val="FF0000"/>
                </a:solidFill>
              </a:rPr>
              <a:t> </a:t>
            </a:r>
          </a:p>
          <a:p>
            <a:r>
              <a:rPr lang="en-TT" sz="3300" b="1" dirty="0">
                <a:solidFill>
                  <a:srgbClr val="FF0000"/>
                </a:solidFill>
              </a:rPr>
              <a:t>Subsistent &amp; Small Farmers  </a:t>
            </a:r>
            <a:r>
              <a:rPr lang="en-TT" dirty="0"/>
              <a:t>– Individuals  who invest in primary production most often out of necessity.</a:t>
            </a:r>
          </a:p>
          <a:p>
            <a:pPr marL="0" indent="0">
              <a:buNone/>
            </a:pPr>
            <a:endParaRPr lang="en-TT" dirty="0"/>
          </a:p>
          <a:p>
            <a:r>
              <a:rPr lang="en-TT" sz="3600" b="1" dirty="0">
                <a:solidFill>
                  <a:srgbClr val="FF0000"/>
                </a:solidFill>
              </a:rPr>
              <a:t>Large farmers</a:t>
            </a:r>
            <a:r>
              <a:rPr lang="en-TT" dirty="0"/>
              <a:t>: Individual who have specific interest in agriculture and see opportunities for obtaining significant returns of there investment.</a:t>
            </a:r>
          </a:p>
          <a:p>
            <a:pPr marL="0" indent="0">
              <a:buNone/>
            </a:pPr>
            <a:r>
              <a:rPr lang="en-TT" dirty="0"/>
              <a:t> </a:t>
            </a:r>
          </a:p>
          <a:p>
            <a:r>
              <a:rPr lang="en-TT" sz="3600" b="1" dirty="0">
                <a:solidFill>
                  <a:srgbClr val="FF0000"/>
                </a:solidFill>
              </a:rPr>
              <a:t>Entrepreneurs-</a:t>
            </a:r>
            <a:r>
              <a:rPr lang="en-TT" dirty="0"/>
              <a:t> Individuals motivated to create new agribusiness ventures anywhere along the value chain.</a:t>
            </a:r>
          </a:p>
          <a:p>
            <a:endParaRPr lang="en-TT" dirty="0"/>
          </a:p>
          <a:p>
            <a:r>
              <a:rPr lang="en-TT" sz="3600" b="1" dirty="0">
                <a:solidFill>
                  <a:srgbClr val="FF0000"/>
                </a:solidFill>
              </a:rPr>
              <a:t>Crowd Funders-</a:t>
            </a:r>
            <a:r>
              <a:rPr lang="en-TT" dirty="0"/>
              <a:t>-Individuals who invest small amount of money that they can afford to loose without financial distress in causes they support.</a:t>
            </a:r>
          </a:p>
          <a:p>
            <a:endParaRPr lang="en-TT" dirty="0"/>
          </a:p>
          <a:p>
            <a:pPr fontAlgn="base"/>
            <a:r>
              <a:rPr lang="en-TT" sz="3600" b="1" dirty="0">
                <a:solidFill>
                  <a:srgbClr val="FF0000"/>
                </a:solidFill>
              </a:rPr>
              <a:t>Angel Investors-</a:t>
            </a:r>
            <a:r>
              <a:rPr lang="en-TT" sz="3600" dirty="0"/>
              <a:t>High</a:t>
            </a:r>
            <a:r>
              <a:rPr lang="en-TT" sz="3600" dirty="0">
                <a:solidFill>
                  <a:srgbClr val="FF0000"/>
                </a:solidFill>
              </a:rPr>
              <a:t> </a:t>
            </a:r>
            <a:r>
              <a:rPr lang="en-TT" dirty="0"/>
              <a:t>net-worth individuals  usually with some social interest who </a:t>
            </a:r>
            <a:r>
              <a:rPr lang="en-TT" dirty="0" err="1"/>
              <a:t>arealso</a:t>
            </a:r>
            <a:r>
              <a:rPr lang="en-TT" dirty="0"/>
              <a:t>  seeking to grow their income through diversification in various types of business.</a:t>
            </a:r>
          </a:p>
          <a:p>
            <a:pPr fontAlgn="base"/>
            <a:endParaRPr lang="en-TT" b="1" dirty="0"/>
          </a:p>
          <a:p>
            <a:pPr marL="0" indent="0" fontAlgn="base">
              <a:buNone/>
            </a:pPr>
            <a:endParaRPr lang="en-TT" dirty="0"/>
          </a:p>
          <a:p>
            <a:endParaRPr lang="en-TT" dirty="0"/>
          </a:p>
          <a:p>
            <a:endParaRPr lang="en-TT" dirty="0"/>
          </a:p>
          <a:p>
            <a:endParaRPr lang="en-TT" dirty="0"/>
          </a:p>
          <a:p>
            <a:endParaRPr lang="en-TT" dirty="0"/>
          </a:p>
        </p:txBody>
      </p:sp>
    </p:spTree>
    <p:extLst>
      <p:ext uri="{BB962C8B-B14F-4D97-AF65-F5344CB8AC3E}">
        <p14:creationId xmlns:p14="http://schemas.microsoft.com/office/powerpoint/2010/main" val="3025902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229E8-6ADE-485C-B465-5436E3B8D721}"/>
              </a:ext>
            </a:extLst>
          </p:cNvPr>
          <p:cNvSpPr>
            <a:spLocks noGrp="1"/>
          </p:cNvSpPr>
          <p:nvPr>
            <p:ph type="title"/>
          </p:nvPr>
        </p:nvSpPr>
        <p:spPr>
          <a:xfrm>
            <a:off x="713984" y="365126"/>
            <a:ext cx="10639816" cy="537400"/>
          </a:xfrm>
        </p:spPr>
        <p:txBody>
          <a:bodyPr>
            <a:noAutofit/>
          </a:bodyPr>
          <a:lstStyle/>
          <a:p>
            <a:r>
              <a:rPr lang="en-TT" sz="3600" b="1" dirty="0">
                <a:solidFill>
                  <a:srgbClr val="00B050"/>
                </a:solidFill>
              </a:rPr>
              <a:t>Types / Sources of Private Sector Investment</a:t>
            </a:r>
          </a:p>
        </p:txBody>
      </p:sp>
      <p:sp>
        <p:nvSpPr>
          <p:cNvPr id="3" name="Content Placeholder 2">
            <a:extLst>
              <a:ext uri="{FF2B5EF4-FFF2-40B4-BE49-F238E27FC236}">
                <a16:creationId xmlns:a16="http://schemas.microsoft.com/office/drawing/2014/main" id="{48C48FF5-D209-4909-A624-060C7F5BB17C}"/>
              </a:ext>
            </a:extLst>
          </p:cNvPr>
          <p:cNvSpPr>
            <a:spLocks noGrp="1"/>
          </p:cNvSpPr>
          <p:nvPr>
            <p:ph idx="1"/>
          </p:nvPr>
        </p:nvSpPr>
        <p:spPr>
          <a:xfrm>
            <a:off x="838200" y="1027134"/>
            <a:ext cx="10515600" cy="5260932"/>
          </a:xfrm>
        </p:spPr>
        <p:txBody>
          <a:bodyPr/>
          <a:lstStyle/>
          <a:p>
            <a:pPr marL="0" indent="0">
              <a:buNone/>
            </a:pPr>
            <a:r>
              <a:rPr lang="en-TT" b="1" dirty="0">
                <a:solidFill>
                  <a:srgbClr val="FF0000"/>
                </a:solidFill>
              </a:rPr>
              <a:t>INSTITUTIONAL INVESTORS </a:t>
            </a:r>
          </a:p>
          <a:p>
            <a:r>
              <a:rPr lang="en-TT" dirty="0"/>
              <a:t>Venture Capital Firms- funding for start-ups with high potential returns.</a:t>
            </a:r>
          </a:p>
          <a:p>
            <a:r>
              <a:rPr lang="en-TT" dirty="0"/>
              <a:t>Stock Exchange</a:t>
            </a:r>
          </a:p>
          <a:p>
            <a:r>
              <a:rPr lang="en-TT" dirty="0"/>
              <a:t>Philanthropic organisations/foundations</a:t>
            </a:r>
          </a:p>
          <a:p>
            <a:r>
              <a:rPr lang="en-TT" dirty="0"/>
              <a:t>Investment banks</a:t>
            </a:r>
          </a:p>
          <a:p>
            <a:r>
              <a:rPr lang="en-TT" dirty="0"/>
              <a:t>Commercial banks</a:t>
            </a:r>
          </a:p>
          <a:p>
            <a:r>
              <a:rPr lang="en-TT" dirty="0"/>
              <a:t>Credit Unions</a:t>
            </a:r>
          </a:p>
          <a:p>
            <a:r>
              <a:rPr lang="en-TT" dirty="0"/>
              <a:t>Insurance companies.</a:t>
            </a:r>
          </a:p>
          <a:p>
            <a:r>
              <a:rPr lang="en-TT" dirty="0"/>
              <a:t>Mutual funds</a:t>
            </a:r>
          </a:p>
          <a:p>
            <a:pPr marL="0" indent="0">
              <a:buNone/>
            </a:pPr>
            <a:endParaRPr lang="en-TT" dirty="0"/>
          </a:p>
          <a:p>
            <a:endParaRPr lang="en-TT" dirty="0"/>
          </a:p>
          <a:p>
            <a:endParaRPr lang="en-TT" dirty="0"/>
          </a:p>
        </p:txBody>
      </p:sp>
    </p:spTree>
    <p:extLst>
      <p:ext uri="{BB962C8B-B14F-4D97-AF65-F5344CB8AC3E}">
        <p14:creationId xmlns:p14="http://schemas.microsoft.com/office/powerpoint/2010/main" val="921031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42E8F-E2AA-4BE1-B81E-855EEBBC5241}"/>
              </a:ext>
            </a:extLst>
          </p:cNvPr>
          <p:cNvSpPr>
            <a:spLocks noGrp="1"/>
          </p:cNvSpPr>
          <p:nvPr>
            <p:ph type="title"/>
          </p:nvPr>
        </p:nvSpPr>
        <p:spPr>
          <a:xfrm>
            <a:off x="915966" y="14397"/>
            <a:ext cx="10360068" cy="624431"/>
          </a:xfrm>
        </p:spPr>
        <p:txBody>
          <a:bodyPr>
            <a:normAutofit fontScale="90000"/>
          </a:bodyPr>
          <a:lstStyle/>
          <a:p>
            <a:pPr algn="ctr"/>
            <a:r>
              <a:rPr lang="en-TT" sz="4000" b="1" dirty="0">
                <a:solidFill>
                  <a:srgbClr val="00B050"/>
                </a:solidFill>
              </a:rPr>
              <a:t>Some CABA Partnership Experiences </a:t>
            </a:r>
          </a:p>
        </p:txBody>
      </p:sp>
      <p:sp>
        <p:nvSpPr>
          <p:cNvPr id="3" name="Content Placeholder 2">
            <a:extLst>
              <a:ext uri="{FF2B5EF4-FFF2-40B4-BE49-F238E27FC236}">
                <a16:creationId xmlns:a16="http://schemas.microsoft.com/office/drawing/2014/main" id="{E72E3024-5AEF-4773-A6F9-B6398AD955D2}"/>
              </a:ext>
            </a:extLst>
          </p:cNvPr>
          <p:cNvSpPr>
            <a:spLocks noGrp="1"/>
          </p:cNvSpPr>
          <p:nvPr>
            <p:ph idx="1"/>
          </p:nvPr>
        </p:nvSpPr>
        <p:spPr>
          <a:xfrm>
            <a:off x="526094" y="638828"/>
            <a:ext cx="11461314" cy="6204775"/>
          </a:xfrm>
        </p:spPr>
        <p:txBody>
          <a:bodyPr>
            <a:normAutofit fontScale="77500" lnSpcReduction="20000"/>
          </a:bodyPr>
          <a:lstStyle/>
          <a:p>
            <a:pPr marL="0" indent="0">
              <a:buNone/>
            </a:pPr>
            <a:r>
              <a:rPr lang="en-TT" dirty="0"/>
              <a:t>Trinidad &amp; Tobago NADP—Partnership between </a:t>
            </a:r>
            <a:r>
              <a:rPr lang="en-TT" dirty="0">
                <a:solidFill>
                  <a:srgbClr val="FF0000"/>
                </a:solidFill>
              </a:rPr>
              <a:t>private sector &amp; government of Trinidad &amp; Tobago. Through this;</a:t>
            </a:r>
          </a:p>
          <a:p>
            <a:pPr marL="0" indent="0">
              <a:buNone/>
            </a:pPr>
            <a:r>
              <a:rPr lang="en-TT" dirty="0"/>
              <a:t>TTABA/processor and largest regional </a:t>
            </a:r>
            <a:r>
              <a:rPr lang="en-TT" dirty="0" err="1"/>
              <a:t>agri</a:t>
            </a:r>
            <a:r>
              <a:rPr lang="en-TT" dirty="0"/>
              <a:t>-input supplier and large national (importer /wholesaler/distributor/retailer) </a:t>
            </a:r>
            <a:r>
              <a:rPr lang="en-TT" dirty="0">
                <a:solidFill>
                  <a:srgbClr val="FF0000"/>
                </a:solidFill>
              </a:rPr>
              <a:t>invest jointly in large farm operation</a:t>
            </a:r>
            <a:r>
              <a:rPr lang="en-TT" dirty="0"/>
              <a:t>.</a:t>
            </a:r>
          </a:p>
          <a:p>
            <a:pPr marL="0" indent="0">
              <a:buNone/>
            </a:pPr>
            <a:endParaRPr lang="en-TT" dirty="0"/>
          </a:p>
          <a:p>
            <a:pPr marL="0" indent="0">
              <a:buNone/>
            </a:pPr>
            <a:r>
              <a:rPr lang="en-TT" dirty="0"/>
              <a:t>TTABA/processor with largest regional restaurant chain company for </a:t>
            </a:r>
            <a:r>
              <a:rPr lang="en-TT" dirty="0">
                <a:solidFill>
                  <a:srgbClr val="FF0000"/>
                </a:solidFill>
              </a:rPr>
              <a:t>production of ingredients for pepper sauce for the chain.</a:t>
            </a:r>
          </a:p>
          <a:p>
            <a:pPr marL="0" indent="0">
              <a:buNone/>
            </a:pPr>
            <a:endParaRPr lang="en-TT" dirty="0"/>
          </a:p>
          <a:p>
            <a:pPr marL="0" indent="0">
              <a:buNone/>
            </a:pPr>
            <a:r>
              <a:rPr lang="en-TT" dirty="0"/>
              <a:t>TTABA/processor &amp; large international fast food firm for </a:t>
            </a:r>
            <a:r>
              <a:rPr lang="en-TT" dirty="0">
                <a:solidFill>
                  <a:srgbClr val="FF0000"/>
                </a:solidFill>
              </a:rPr>
              <a:t>production of sweet potato fries</a:t>
            </a:r>
            <a:r>
              <a:rPr lang="en-TT" dirty="0"/>
              <a:t>.</a:t>
            </a:r>
          </a:p>
          <a:p>
            <a:pPr marL="0" indent="0">
              <a:buNone/>
            </a:pPr>
            <a:endParaRPr lang="en-TT" dirty="0"/>
          </a:p>
          <a:p>
            <a:pPr marL="0" indent="0">
              <a:buNone/>
            </a:pPr>
            <a:r>
              <a:rPr lang="en-TT" dirty="0"/>
              <a:t>TTABA/processor &amp;Trinidad &amp;Tobago bakery association – </a:t>
            </a:r>
            <a:r>
              <a:rPr lang="en-TT" dirty="0">
                <a:solidFill>
                  <a:srgbClr val="FF0000"/>
                </a:solidFill>
              </a:rPr>
              <a:t>supply cassava puree for various bakery products from cassava.</a:t>
            </a:r>
          </a:p>
          <a:p>
            <a:pPr marL="0" indent="0">
              <a:buNone/>
            </a:pPr>
            <a:endParaRPr lang="en-TT" dirty="0"/>
          </a:p>
          <a:p>
            <a:pPr marL="0" indent="0">
              <a:buNone/>
            </a:pPr>
            <a:r>
              <a:rPr lang="en-TT" dirty="0"/>
              <a:t>TTABA/processor- Large national food importer distributor proposal for </a:t>
            </a:r>
            <a:r>
              <a:rPr lang="en-TT" dirty="0">
                <a:solidFill>
                  <a:srgbClr val="FF0000"/>
                </a:solidFill>
              </a:rPr>
              <a:t>contract production of a range of beverages, sauces, gluten free flour.</a:t>
            </a:r>
          </a:p>
          <a:p>
            <a:pPr marL="0" indent="0">
              <a:buNone/>
            </a:pPr>
            <a:r>
              <a:rPr lang="en-TT" dirty="0"/>
              <a:t>CABA &amp; Trinidad  investor &amp; Compete Caribbean—</a:t>
            </a:r>
            <a:r>
              <a:rPr lang="en-TT" dirty="0">
                <a:solidFill>
                  <a:srgbClr val="FF0000"/>
                </a:solidFill>
              </a:rPr>
              <a:t>coconut water production in Guyana for export </a:t>
            </a:r>
            <a:r>
              <a:rPr lang="en-TT" dirty="0"/>
              <a:t>.</a:t>
            </a:r>
          </a:p>
          <a:p>
            <a:pPr marL="0" indent="0">
              <a:buNone/>
            </a:pPr>
            <a:endParaRPr lang="en-TT" dirty="0"/>
          </a:p>
          <a:p>
            <a:pPr marL="0" indent="0">
              <a:buNone/>
            </a:pPr>
            <a:r>
              <a:rPr lang="en-TT" dirty="0"/>
              <a:t>CABA &amp; CABEXCO—Regional joint venture company for </a:t>
            </a:r>
            <a:r>
              <a:rPr lang="en-TT" dirty="0">
                <a:solidFill>
                  <a:srgbClr val="FF0000"/>
                </a:solidFill>
              </a:rPr>
              <a:t>food export under common brand </a:t>
            </a:r>
            <a:r>
              <a:rPr lang="en-TT" dirty="0"/>
              <a:t>involving 12 CARICOM SME’S.</a:t>
            </a:r>
          </a:p>
          <a:p>
            <a:pPr marL="0" indent="0">
              <a:buNone/>
            </a:pPr>
            <a:endParaRPr lang="en-TT" dirty="0"/>
          </a:p>
          <a:p>
            <a:pPr marL="0" indent="0">
              <a:buNone/>
            </a:pPr>
            <a:endParaRPr lang="en-TT" dirty="0"/>
          </a:p>
        </p:txBody>
      </p:sp>
    </p:spTree>
    <p:extLst>
      <p:ext uri="{BB962C8B-B14F-4D97-AF65-F5344CB8AC3E}">
        <p14:creationId xmlns:p14="http://schemas.microsoft.com/office/powerpoint/2010/main" val="4036389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FA94B-D065-427B-815F-90EAEC9710F5}"/>
              </a:ext>
            </a:extLst>
          </p:cNvPr>
          <p:cNvSpPr>
            <a:spLocks noGrp="1"/>
          </p:cNvSpPr>
          <p:nvPr>
            <p:ph type="title"/>
          </p:nvPr>
        </p:nvSpPr>
        <p:spPr>
          <a:xfrm>
            <a:off x="750518" y="0"/>
            <a:ext cx="10347542" cy="513567"/>
          </a:xfrm>
        </p:spPr>
        <p:txBody>
          <a:bodyPr>
            <a:normAutofit fontScale="90000"/>
          </a:bodyPr>
          <a:lstStyle/>
          <a:p>
            <a:pPr algn="ctr"/>
            <a:r>
              <a:rPr lang="en-TT" b="1" dirty="0">
                <a:solidFill>
                  <a:srgbClr val="00B050"/>
                </a:solidFill>
              </a:rPr>
              <a:t>Other Partnerships</a:t>
            </a:r>
          </a:p>
        </p:txBody>
      </p:sp>
      <p:sp>
        <p:nvSpPr>
          <p:cNvPr id="3" name="Content Placeholder 2">
            <a:extLst>
              <a:ext uri="{FF2B5EF4-FFF2-40B4-BE49-F238E27FC236}">
                <a16:creationId xmlns:a16="http://schemas.microsoft.com/office/drawing/2014/main" id="{1054905C-9B84-405F-B644-0489BA593133}"/>
              </a:ext>
            </a:extLst>
          </p:cNvPr>
          <p:cNvSpPr>
            <a:spLocks noGrp="1"/>
          </p:cNvSpPr>
          <p:nvPr>
            <p:ph idx="1"/>
          </p:nvPr>
        </p:nvSpPr>
        <p:spPr>
          <a:xfrm>
            <a:off x="125260" y="400833"/>
            <a:ext cx="11924778" cy="6237962"/>
          </a:xfrm>
        </p:spPr>
        <p:txBody>
          <a:bodyPr>
            <a:normAutofit fontScale="62500" lnSpcReduction="20000"/>
          </a:bodyPr>
          <a:lstStyle/>
          <a:p>
            <a:endParaRPr lang="en-TT" b="1" dirty="0"/>
          </a:p>
          <a:p>
            <a:r>
              <a:rPr lang="en-TT" sz="3400" b="1" dirty="0">
                <a:solidFill>
                  <a:srgbClr val="FF0000"/>
                </a:solidFill>
              </a:rPr>
              <a:t>CAIPA/CABA MoU-  </a:t>
            </a:r>
            <a:r>
              <a:rPr lang="en-TT" sz="3400" dirty="0"/>
              <a:t>objective is to function as the technical support arm of CAIPA to pro-actively </a:t>
            </a:r>
            <a:r>
              <a:rPr lang="en-TT" sz="3400" dirty="0">
                <a:solidFill>
                  <a:srgbClr val="FF0000"/>
                </a:solidFill>
              </a:rPr>
              <a:t>bring investment opportunities as bankable proposals –to market/investment forum.</a:t>
            </a:r>
          </a:p>
          <a:p>
            <a:endParaRPr lang="en-TT" sz="3400" dirty="0">
              <a:solidFill>
                <a:srgbClr val="FF0000"/>
              </a:solidFill>
            </a:endParaRPr>
          </a:p>
          <a:p>
            <a:r>
              <a:rPr lang="en-GB" sz="3400" b="1" dirty="0" err="1">
                <a:solidFill>
                  <a:srgbClr val="FF0000"/>
                </a:solidFill>
              </a:rPr>
              <a:t>Mou</a:t>
            </a:r>
            <a:r>
              <a:rPr lang="en-GB" sz="3400" b="1" dirty="0">
                <a:solidFill>
                  <a:srgbClr val="FF0000"/>
                </a:solidFill>
              </a:rPr>
              <a:t> with TE-FOOD Inc, a leading German </a:t>
            </a:r>
            <a:r>
              <a:rPr lang="en-GB" sz="3400" b="1" dirty="0"/>
              <a:t>based</a:t>
            </a:r>
            <a:r>
              <a:rPr lang="en-GB" sz="3400" dirty="0">
                <a:solidFill>
                  <a:srgbClr val="FF0000"/>
                </a:solidFill>
              </a:rPr>
              <a:t> </a:t>
            </a:r>
            <a:r>
              <a:rPr lang="en-TT" sz="3400" i="1" dirty="0"/>
              <a:t>farm-to-table fresh food </a:t>
            </a:r>
            <a:r>
              <a:rPr lang="en-TT" sz="3400" i="1" u="sng" dirty="0"/>
              <a:t>traceability ecosystem on blockchain</a:t>
            </a:r>
            <a:r>
              <a:rPr lang="en-TT" sz="3400" i="1" dirty="0"/>
              <a:t> that provides traceability solutions for major supermarket chains in Europe and Asia.</a:t>
            </a:r>
          </a:p>
          <a:p>
            <a:endParaRPr lang="en-TT" sz="3400" i="1" dirty="0"/>
          </a:p>
          <a:p>
            <a:r>
              <a:rPr lang="en-TT" sz="3400" b="1" dirty="0"/>
              <a:t>Establishment of an </a:t>
            </a:r>
            <a:r>
              <a:rPr lang="en-TT" sz="3400" b="1" dirty="0">
                <a:solidFill>
                  <a:srgbClr val="FF0000"/>
                </a:solidFill>
              </a:rPr>
              <a:t>alliance with </a:t>
            </a:r>
            <a:r>
              <a:rPr lang="en-GB" sz="3400" b="1" dirty="0">
                <a:solidFill>
                  <a:srgbClr val="FF0000"/>
                </a:solidFill>
              </a:rPr>
              <a:t>H2K </a:t>
            </a:r>
            <a:r>
              <a:rPr lang="en-GB" sz="3400" b="1" dirty="0" err="1">
                <a:solidFill>
                  <a:srgbClr val="FF0000"/>
                </a:solidFill>
              </a:rPr>
              <a:t>Agro</a:t>
            </a:r>
            <a:r>
              <a:rPr lang="en-GB" sz="3400" b="1" dirty="0">
                <a:solidFill>
                  <a:srgbClr val="FF0000"/>
                </a:solidFill>
              </a:rPr>
              <a:t>, Canadian firm, </a:t>
            </a:r>
            <a:r>
              <a:rPr lang="en-GB" sz="3400" dirty="0"/>
              <a:t>a division of Health 2000 </a:t>
            </a:r>
            <a:r>
              <a:rPr lang="en-GB" sz="3400" b="1" dirty="0"/>
              <a:t>Canada Inc.</a:t>
            </a:r>
            <a:r>
              <a:rPr lang="en-GB" sz="3400" dirty="0"/>
              <a:t> a pharmaceutical and medical supplies manufacturer a and now a producer </a:t>
            </a:r>
            <a:r>
              <a:rPr lang="en-GB" sz="3400" u="sng" dirty="0"/>
              <a:t>organic and safe food production inputs and production protocols</a:t>
            </a:r>
            <a:r>
              <a:rPr lang="en-GB" sz="3400" dirty="0"/>
              <a:t> for various crops.</a:t>
            </a:r>
          </a:p>
          <a:p>
            <a:pPr marL="0" indent="0">
              <a:buNone/>
            </a:pPr>
            <a:endParaRPr lang="en-GB" sz="3400" dirty="0"/>
          </a:p>
          <a:p>
            <a:r>
              <a:rPr lang="en-GB" sz="3400" dirty="0"/>
              <a:t> </a:t>
            </a:r>
            <a:r>
              <a:rPr lang="en-TT" sz="3400" b="1" dirty="0"/>
              <a:t>Establishment of </a:t>
            </a:r>
            <a:r>
              <a:rPr lang="en-TT" sz="3400" b="1" dirty="0">
                <a:solidFill>
                  <a:srgbClr val="FF0000"/>
                </a:solidFill>
              </a:rPr>
              <a:t>MoU with FAO, IICA and CARDI</a:t>
            </a:r>
            <a:r>
              <a:rPr lang="en-TT" sz="3400" b="1" dirty="0"/>
              <a:t>. </a:t>
            </a:r>
            <a:r>
              <a:rPr lang="en-TT" sz="3400" dirty="0"/>
              <a:t>Through these, CABA has undertaken </a:t>
            </a:r>
            <a:r>
              <a:rPr lang="en-TT" sz="3400" dirty="0">
                <a:solidFill>
                  <a:srgbClr val="FF0000"/>
                </a:solidFill>
              </a:rPr>
              <a:t>training of bakers in 10 CARICOM countries </a:t>
            </a:r>
            <a:r>
              <a:rPr lang="en-TT" sz="3400" dirty="0"/>
              <a:t>in the utilisation of cassava and other root crops in the baking industry, prepared </a:t>
            </a:r>
            <a:r>
              <a:rPr lang="en-TT" sz="3400" dirty="0">
                <a:solidFill>
                  <a:srgbClr val="FF0000"/>
                </a:solidFill>
              </a:rPr>
              <a:t>investment profiles for producing cassava mash</a:t>
            </a:r>
            <a:r>
              <a:rPr lang="en-TT" sz="3400" dirty="0"/>
              <a:t> for the bakery industry. </a:t>
            </a:r>
          </a:p>
          <a:p>
            <a:pPr marL="263525" indent="0">
              <a:buNone/>
            </a:pPr>
            <a:r>
              <a:rPr lang="en-TT" sz="3400" dirty="0"/>
              <a:t>Through the MoU with IICA, CABA has also </a:t>
            </a:r>
            <a:r>
              <a:rPr lang="en-TT" sz="3400" u="sng" dirty="0">
                <a:solidFill>
                  <a:srgbClr val="FF0000"/>
                </a:solidFill>
              </a:rPr>
              <a:t>prepared bankable investment </a:t>
            </a:r>
            <a:r>
              <a:rPr lang="en-TT" sz="3400" dirty="0">
                <a:solidFill>
                  <a:srgbClr val="FF0000"/>
                </a:solidFill>
              </a:rPr>
              <a:t>proposals </a:t>
            </a:r>
            <a:r>
              <a:rPr lang="en-TT" sz="3400" dirty="0"/>
              <a:t>for the production of </a:t>
            </a:r>
            <a:r>
              <a:rPr lang="en-TT" sz="3400" dirty="0">
                <a:solidFill>
                  <a:srgbClr val="FF0000"/>
                </a:solidFill>
              </a:rPr>
              <a:t>turmeric powder and moringa leaf powder </a:t>
            </a:r>
            <a:r>
              <a:rPr lang="en-TT" sz="3400" dirty="0"/>
              <a:t>under intensive production systems for small, medium and large-scale operations.</a:t>
            </a:r>
            <a:r>
              <a:rPr lang="en-TT" sz="3400" b="1" dirty="0"/>
              <a:t> </a:t>
            </a:r>
          </a:p>
          <a:p>
            <a:pPr marL="263525" indent="0">
              <a:buNone/>
            </a:pPr>
            <a:endParaRPr lang="en-TT" sz="3400" b="1" dirty="0"/>
          </a:p>
          <a:p>
            <a:r>
              <a:rPr lang="en-TT" sz="3400" b="1" dirty="0"/>
              <a:t>Establishment of </a:t>
            </a:r>
            <a:r>
              <a:rPr lang="en-TT" sz="3400" b="1" dirty="0">
                <a:solidFill>
                  <a:srgbClr val="FF0000"/>
                </a:solidFill>
              </a:rPr>
              <a:t>contract </a:t>
            </a:r>
            <a:r>
              <a:rPr lang="en-GB" sz="3400" b="1" dirty="0">
                <a:solidFill>
                  <a:srgbClr val="FF0000"/>
                </a:solidFill>
              </a:rPr>
              <a:t>with CTA </a:t>
            </a:r>
            <a:r>
              <a:rPr lang="en-GB" sz="3400" b="1" dirty="0"/>
              <a:t>to work with </a:t>
            </a:r>
            <a:r>
              <a:rPr lang="en-GB" sz="3400" b="1" dirty="0" err="1"/>
              <a:t>Te</a:t>
            </a:r>
            <a:r>
              <a:rPr lang="en-GB" sz="3400" b="1" dirty="0"/>
              <a:t>-Food and H2K </a:t>
            </a:r>
            <a:r>
              <a:rPr lang="en-GB" sz="3400" b="1" dirty="0" err="1"/>
              <a:t>Agro</a:t>
            </a:r>
            <a:r>
              <a:rPr lang="en-GB" sz="3400" b="1" dirty="0"/>
              <a:t> </a:t>
            </a:r>
            <a:r>
              <a:rPr lang="en-GB" sz="3400" dirty="0"/>
              <a:t>to implement a pilot project for </a:t>
            </a:r>
            <a:r>
              <a:rPr lang="en-GB" sz="3400" b="1" dirty="0">
                <a:solidFill>
                  <a:srgbClr val="FF0000"/>
                </a:solidFill>
              </a:rPr>
              <a:t>safe and traceability food system</a:t>
            </a:r>
            <a:r>
              <a:rPr lang="en-GB" sz="3400" dirty="0">
                <a:solidFill>
                  <a:srgbClr val="FF0000"/>
                </a:solidFill>
              </a:rPr>
              <a:t> </a:t>
            </a:r>
            <a:r>
              <a:rPr lang="en-TT" sz="3400" dirty="0">
                <a:solidFill>
                  <a:srgbClr val="FF0000"/>
                </a:solidFill>
              </a:rPr>
              <a:t>for a multi-product vegetable pack </a:t>
            </a:r>
            <a:r>
              <a:rPr lang="en-TT" sz="3400" dirty="0"/>
              <a:t>.</a:t>
            </a:r>
          </a:p>
        </p:txBody>
      </p:sp>
    </p:spTree>
    <p:extLst>
      <p:ext uri="{BB962C8B-B14F-4D97-AF65-F5344CB8AC3E}">
        <p14:creationId xmlns:p14="http://schemas.microsoft.com/office/powerpoint/2010/main" val="1782187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51D38-D3DB-4678-8B2A-C685D5802022}"/>
              </a:ext>
            </a:extLst>
          </p:cNvPr>
          <p:cNvSpPr>
            <a:spLocks noGrp="1"/>
          </p:cNvSpPr>
          <p:nvPr>
            <p:ph type="title"/>
          </p:nvPr>
        </p:nvSpPr>
        <p:spPr>
          <a:xfrm>
            <a:off x="725466" y="-83051"/>
            <a:ext cx="10515600" cy="824848"/>
          </a:xfrm>
        </p:spPr>
        <p:txBody>
          <a:bodyPr/>
          <a:lstStyle/>
          <a:p>
            <a:r>
              <a:rPr lang="en-TT" b="1" dirty="0">
                <a:solidFill>
                  <a:srgbClr val="00B050"/>
                </a:solidFill>
              </a:rPr>
              <a:t>Pipeline partnerships under discussions</a:t>
            </a:r>
          </a:p>
        </p:txBody>
      </p:sp>
      <p:sp>
        <p:nvSpPr>
          <p:cNvPr id="3" name="Content Placeholder 2">
            <a:extLst>
              <a:ext uri="{FF2B5EF4-FFF2-40B4-BE49-F238E27FC236}">
                <a16:creationId xmlns:a16="http://schemas.microsoft.com/office/drawing/2014/main" id="{F03137CC-A23C-414C-B7D8-B9F007C98A02}"/>
              </a:ext>
            </a:extLst>
          </p:cNvPr>
          <p:cNvSpPr>
            <a:spLocks noGrp="1"/>
          </p:cNvSpPr>
          <p:nvPr>
            <p:ph idx="1"/>
          </p:nvPr>
        </p:nvSpPr>
        <p:spPr>
          <a:xfrm>
            <a:off x="488515" y="741796"/>
            <a:ext cx="11210795" cy="5596373"/>
          </a:xfrm>
        </p:spPr>
        <p:txBody>
          <a:bodyPr>
            <a:normAutofit fontScale="85000" lnSpcReduction="20000"/>
          </a:bodyPr>
          <a:lstStyle/>
          <a:p>
            <a:r>
              <a:rPr lang="en-TT" dirty="0"/>
              <a:t>With the </a:t>
            </a:r>
            <a:r>
              <a:rPr lang="en-TT" b="1" u="sng" dirty="0">
                <a:solidFill>
                  <a:srgbClr val="FF0000"/>
                </a:solidFill>
              </a:rPr>
              <a:t>CDB to finance the development of several bankable investment proposals</a:t>
            </a:r>
            <a:r>
              <a:rPr lang="en-TT" dirty="0"/>
              <a:t>.</a:t>
            </a:r>
          </a:p>
          <a:p>
            <a:pPr marL="0" indent="0">
              <a:buNone/>
            </a:pPr>
            <a:endParaRPr lang="en-TT" dirty="0"/>
          </a:p>
          <a:p>
            <a:r>
              <a:rPr lang="en-TT" dirty="0"/>
              <a:t>With the </a:t>
            </a:r>
            <a:r>
              <a:rPr lang="en-TT" b="1" u="sng" dirty="0">
                <a:solidFill>
                  <a:srgbClr val="FF0000"/>
                </a:solidFill>
              </a:rPr>
              <a:t>leading stock exchange </a:t>
            </a:r>
            <a:r>
              <a:rPr lang="en-TT" b="1" dirty="0">
                <a:solidFill>
                  <a:srgbClr val="FF0000"/>
                </a:solidFill>
              </a:rPr>
              <a:t>in CARICOM </a:t>
            </a:r>
            <a:r>
              <a:rPr lang="en-TT" dirty="0"/>
              <a:t>for facilitating our </a:t>
            </a:r>
            <a:r>
              <a:rPr lang="en-US" dirty="0"/>
              <a:t>stock-market Crypto-Fiat Crowd Financing Mechanism.</a:t>
            </a:r>
          </a:p>
          <a:p>
            <a:endParaRPr lang="en-TT" dirty="0"/>
          </a:p>
          <a:p>
            <a:r>
              <a:rPr lang="en-US" dirty="0"/>
              <a:t>With a</a:t>
            </a:r>
            <a:r>
              <a:rPr lang="en-US" b="1" dirty="0"/>
              <a:t> </a:t>
            </a:r>
            <a:r>
              <a:rPr lang="en-TT" b="1" u="sng" dirty="0">
                <a:solidFill>
                  <a:srgbClr val="FF0000"/>
                </a:solidFill>
              </a:rPr>
              <a:t>financing company based in North Carolina USA</a:t>
            </a:r>
            <a:r>
              <a:rPr lang="en-TT" b="1" dirty="0"/>
              <a:t>, </a:t>
            </a:r>
            <a:r>
              <a:rPr lang="en-TT" dirty="0"/>
              <a:t>that facilitates access to large scale project financing </a:t>
            </a:r>
            <a:r>
              <a:rPr lang="en-US" dirty="0"/>
              <a:t>utilizing several sources of financing including the USA </a:t>
            </a:r>
            <a:r>
              <a:rPr lang="en-TT" dirty="0"/>
              <a:t>Direct-Pay Letter of Credit Programme (DPLC). </a:t>
            </a:r>
          </a:p>
          <a:p>
            <a:pPr marL="0" indent="0">
              <a:buNone/>
            </a:pPr>
            <a:endParaRPr lang="en-TT" dirty="0"/>
          </a:p>
          <a:p>
            <a:r>
              <a:rPr lang="en-TT" dirty="0"/>
              <a:t>With major </a:t>
            </a:r>
            <a:r>
              <a:rPr lang="en-TT" b="1" u="sng" dirty="0">
                <a:solidFill>
                  <a:srgbClr val="FF0000"/>
                </a:solidFill>
              </a:rPr>
              <a:t>international organic/functional food distributor and investor </a:t>
            </a:r>
            <a:r>
              <a:rPr lang="en-TT" dirty="0"/>
              <a:t>with offices in several European countries and the USA.</a:t>
            </a:r>
          </a:p>
          <a:p>
            <a:endParaRPr lang="en-TT" dirty="0"/>
          </a:p>
          <a:p>
            <a:r>
              <a:rPr lang="en-TT" dirty="0"/>
              <a:t>With a large </a:t>
            </a:r>
            <a:r>
              <a:rPr lang="en-TT" b="1" u="sng" dirty="0">
                <a:solidFill>
                  <a:srgbClr val="FF0000"/>
                </a:solidFill>
              </a:rPr>
              <a:t>CARICOM  food and feed processor and distributor </a:t>
            </a:r>
            <a:r>
              <a:rPr lang="en-TT" b="1" u="sng" dirty="0"/>
              <a:t>to produce cassava for the food and feed industry</a:t>
            </a:r>
            <a:r>
              <a:rPr lang="en-TT" dirty="0"/>
              <a:t>. </a:t>
            </a:r>
          </a:p>
          <a:p>
            <a:endParaRPr lang="en-TT" dirty="0"/>
          </a:p>
          <a:p>
            <a:r>
              <a:rPr lang="en-TT" dirty="0"/>
              <a:t>With a major </a:t>
            </a:r>
            <a:r>
              <a:rPr lang="en-TT" b="1" u="sng" dirty="0"/>
              <a:t>green house/Controlled Environment  </a:t>
            </a:r>
            <a:r>
              <a:rPr lang="en-TT" b="1" u="sng" dirty="0">
                <a:solidFill>
                  <a:srgbClr val="FF0000"/>
                </a:solidFill>
              </a:rPr>
              <a:t>technology provider in Holland.</a:t>
            </a:r>
            <a:r>
              <a:rPr lang="en-US" b="1" u="sng" dirty="0">
                <a:solidFill>
                  <a:srgbClr val="FF0000"/>
                </a:solidFill>
              </a:rPr>
              <a:t> </a:t>
            </a:r>
          </a:p>
          <a:p>
            <a:endParaRPr lang="en-TT" b="1" u="sng" dirty="0"/>
          </a:p>
          <a:p>
            <a:endParaRPr lang="en-TT" dirty="0"/>
          </a:p>
        </p:txBody>
      </p:sp>
    </p:spTree>
    <p:extLst>
      <p:ext uri="{BB962C8B-B14F-4D97-AF65-F5344CB8AC3E}">
        <p14:creationId xmlns:p14="http://schemas.microsoft.com/office/powerpoint/2010/main" val="3795645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D5168-E79E-4B60-AFD3-42639AC5EA30}"/>
              </a:ext>
            </a:extLst>
          </p:cNvPr>
          <p:cNvSpPr>
            <a:spLocks noGrp="1"/>
          </p:cNvSpPr>
          <p:nvPr>
            <p:ph type="title"/>
          </p:nvPr>
        </p:nvSpPr>
        <p:spPr>
          <a:xfrm>
            <a:off x="838200" y="174667"/>
            <a:ext cx="10515600" cy="687061"/>
          </a:xfrm>
        </p:spPr>
        <p:txBody>
          <a:bodyPr>
            <a:normAutofit fontScale="90000"/>
          </a:bodyPr>
          <a:lstStyle/>
          <a:p>
            <a:pPr algn="ctr"/>
            <a:r>
              <a:rPr lang="en-TT" b="1" dirty="0">
                <a:solidFill>
                  <a:srgbClr val="00B050"/>
                </a:solidFill>
              </a:rPr>
              <a:t>Pipeline Projects to be Developed into BIPs </a:t>
            </a:r>
          </a:p>
        </p:txBody>
      </p:sp>
      <p:sp>
        <p:nvSpPr>
          <p:cNvPr id="3" name="Content Placeholder 2">
            <a:extLst>
              <a:ext uri="{FF2B5EF4-FFF2-40B4-BE49-F238E27FC236}">
                <a16:creationId xmlns:a16="http://schemas.microsoft.com/office/drawing/2014/main" id="{F6F7E6AF-5D8A-4BBA-90D7-85CA0CD50B8C}"/>
              </a:ext>
            </a:extLst>
          </p:cNvPr>
          <p:cNvSpPr>
            <a:spLocks noGrp="1"/>
          </p:cNvSpPr>
          <p:nvPr>
            <p:ph idx="1"/>
          </p:nvPr>
        </p:nvSpPr>
        <p:spPr>
          <a:xfrm>
            <a:off x="475989" y="1027133"/>
            <a:ext cx="11085534" cy="5656199"/>
          </a:xfrm>
        </p:spPr>
        <p:txBody>
          <a:bodyPr>
            <a:normAutofit fontScale="92500"/>
          </a:bodyPr>
          <a:lstStyle/>
          <a:p>
            <a:pPr lvl="0"/>
            <a:r>
              <a:rPr lang="en-GB" b="1" dirty="0"/>
              <a:t>Establishment of 20,000 acres Integrated crop, livestock and fish farm </a:t>
            </a:r>
            <a:r>
              <a:rPr lang="en-GB" dirty="0"/>
              <a:t>along and </a:t>
            </a:r>
            <a:r>
              <a:rPr lang="en-GB" dirty="0" err="1"/>
              <a:t>agro</a:t>
            </a:r>
            <a:r>
              <a:rPr lang="en-GB" dirty="0"/>
              <a:t>-processing infra-structure in Guyana for production of functional food. </a:t>
            </a:r>
            <a:r>
              <a:rPr lang="en-GB" b="1" dirty="0">
                <a:solidFill>
                  <a:srgbClr val="FF0000"/>
                </a:solidFill>
              </a:rPr>
              <a:t>Estimated investment cost US$150-200 Million.</a:t>
            </a:r>
            <a:r>
              <a:rPr lang="en-GB" dirty="0">
                <a:solidFill>
                  <a:srgbClr val="FF0000"/>
                </a:solidFill>
              </a:rPr>
              <a:t> </a:t>
            </a:r>
            <a:endParaRPr lang="en-TT" dirty="0">
              <a:solidFill>
                <a:srgbClr val="FF0000"/>
              </a:solidFill>
            </a:endParaRPr>
          </a:p>
          <a:p>
            <a:pPr lvl="0"/>
            <a:r>
              <a:rPr lang="en-GB" dirty="0"/>
              <a:t>Investment in the Establishment of “</a:t>
            </a:r>
            <a:r>
              <a:rPr lang="en-GB" b="1" dirty="0"/>
              <a:t>A Contract </a:t>
            </a:r>
            <a:r>
              <a:rPr lang="en-GB" b="1" dirty="0" err="1"/>
              <a:t>Agro</a:t>
            </a:r>
            <a:r>
              <a:rPr lang="en-GB" b="1" dirty="0"/>
              <a:t>-Processing Services Centre’ in Guyana, Trinidad &amp; Tobago</a:t>
            </a:r>
            <a:r>
              <a:rPr lang="en-GB" dirty="0"/>
              <a:t>, </a:t>
            </a:r>
            <a:r>
              <a:rPr lang="en-GB" b="1" dirty="0"/>
              <a:t>Jamaica &amp; Bahamas</a:t>
            </a:r>
            <a:r>
              <a:rPr lang="en-GB" dirty="0"/>
              <a:t>. —</a:t>
            </a:r>
            <a:r>
              <a:rPr lang="en-GB" b="1" dirty="0">
                <a:solidFill>
                  <a:srgbClr val="FF0000"/>
                </a:solidFill>
              </a:rPr>
              <a:t>Estimated</a:t>
            </a:r>
            <a:r>
              <a:rPr lang="en-GB" dirty="0">
                <a:solidFill>
                  <a:srgbClr val="FF0000"/>
                </a:solidFill>
              </a:rPr>
              <a:t> </a:t>
            </a:r>
            <a:r>
              <a:rPr lang="en-GB" b="1" dirty="0">
                <a:solidFill>
                  <a:srgbClr val="FF0000"/>
                </a:solidFill>
              </a:rPr>
              <a:t>US$20-25M</a:t>
            </a:r>
            <a:endParaRPr lang="en-TT" dirty="0">
              <a:solidFill>
                <a:srgbClr val="FF0000"/>
              </a:solidFill>
            </a:endParaRPr>
          </a:p>
          <a:p>
            <a:pPr lvl="0"/>
            <a:r>
              <a:rPr lang="en-GB" b="1" dirty="0" err="1"/>
              <a:t>Agro</a:t>
            </a:r>
            <a:r>
              <a:rPr lang="en-GB" b="1" dirty="0"/>
              <a:t>-recreational Tourism Project in</a:t>
            </a:r>
            <a:r>
              <a:rPr lang="en-GB" dirty="0"/>
              <a:t> </a:t>
            </a:r>
            <a:r>
              <a:rPr lang="en-GB" b="1" dirty="0"/>
              <a:t>Jamaica</a:t>
            </a:r>
            <a:r>
              <a:rPr lang="en-GB" dirty="0"/>
              <a:t> –</a:t>
            </a:r>
            <a:r>
              <a:rPr lang="en-GB" dirty="0" err="1"/>
              <a:t>Agro</a:t>
            </a:r>
            <a:r>
              <a:rPr lang="en-GB" dirty="0"/>
              <a:t>-tourism project on 10 acres of lands located next to the famous Boston Jerk Centre and the beach in Boston, Portland Jamaica. </a:t>
            </a:r>
            <a:r>
              <a:rPr lang="en-GB" b="1" dirty="0">
                <a:solidFill>
                  <a:srgbClr val="FF0000"/>
                </a:solidFill>
              </a:rPr>
              <a:t>Estimated capital US$10-12M</a:t>
            </a:r>
            <a:endParaRPr lang="en-TT" dirty="0">
              <a:solidFill>
                <a:srgbClr val="FF0000"/>
              </a:solidFill>
            </a:endParaRPr>
          </a:p>
          <a:p>
            <a:pPr lvl="0"/>
            <a:r>
              <a:rPr lang="en-GB" b="1" dirty="0" err="1"/>
              <a:t>Agro</a:t>
            </a:r>
            <a:r>
              <a:rPr lang="en-GB" b="1" dirty="0"/>
              <a:t>- recreational Tourism Project in</a:t>
            </a:r>
            <a:r>
              <a:rPr lang="en-GB" dirty="0"/>
              <a:t> </a:t>
            </a:r>
            <a:r>
              <a:rPr lang="en-GB" b="1" dirty="0"/>
              <a:t>Trinidad-</a:t>
            </a:r>
            <a:r>
              <a:rPr lang="en-GB" dirty="0"/>
              <a:t>–</a:t>
            </a:r>
            <a:r>
              <a:rPr lang="en-GB" dirty="0" err="1"/>
              <a:t>Agro</a:t>
            </a:r>
            <a:r>
              <a:rPr lang="en-GB" dirty="0"/>
              <a:t>-tourism project on a 127 acres cocoa estate in the Picturesque Santa Cruz Valley in Trinidad</a:t>
            </a:r>
            <a:r>
              <a:rPr lang="en-GB" b="1" dirty="0"/>
              <a:t>. </a:t>
            </a:r>
            <a:r>
              <a:rPr lang="en-GB" b="1" dirty="0">
                <a:solidFill>
                  <a:srgbClr val="FF0000"/>
                </a:solidFill>
              </a:rPr>
              <a:t>Estimated cost</a:t>
            </a:r>
            <a:r>
              <a:rPr lang="en-GB" dirty="0">
                <a:solidFill>
                  <a:srgbClr val="FF0000"/>
                </a:solidFill>
              </a:rPr>
              <a:t> </a:t>
            </a:r>
            <a:r>
              <a:rPr lang="en-GB" b="1" dirty="0">
                <a:solidFill>
                  <a:srgbClr val="FF0000"/>
                </a:solidFill>
              </a:rPr>
              <a:t>US$15-20-M.</a:t>
            </a:r>
            <a:endParaRPr lang="en-TT" dirty="0">
              <a:solidFill>
                <a:srgbClr val="FF0000"/>
              </a:solidFill>
            </a:endParaRPr>
          </a:p>
          <a:p>
            <a:pPr lvl="0"/>
            <a:r>
              <a:rPr lang="en-GB" b="1" dirty="0" err="1"/>
              <a:t>Agro</a:t>
            </a:r>
            <a:r>
              <a:rPr lang="en-GB" b="1" dirty="0"/>
              <a:t>- recreational Tourism Project in</a:t>
            </a:r>
            <a:r>
              <a:rPr lang="en-GB" dirty="0"/>
              <a:t> </a:t>
            </a:r>
            <a:r>
              <a:rPr lang="en-GB" b="1" dirty="0"/>
              <a:t>Trinidad-</a:t>
            </a:r>
            <a:r>
              <a:rPr lang="en-GB" dirty="0"/>
              <a:t>–</a:t>
            </a:r>
            <a:r>
              <a:rPr lang="en-GB" dirty="0" err="1"/>
              <a:t>Agro</a:t>
            </a:r>
            <a:r>
              <a:rPr lang="en-GB" dirty="0"/>
              <a:t>-tourism project on a 5-acres close to the major beach in the country. </a:t>
            </a:r>
            <a:r>
              <a:rPr lang="en-GB" b="1" dirty="0"/>
              <a:t> </a:t>
            </a:r>
            <a:r>
              <a:rPr lang="en-GB" b="1" dirty="0">
                <a:solidFill>
                  <a:srgbClr val="FF0000"/>
                </a:solidFill>
              </a:rPr>
              <a:t>Estimated cost</a:t>
            </a:r>
            <a:r>
              <a:rPr lang="en-GB" dirty="0">
                <a:solidFill>
                  <a:srgbClr val="FF0000"/>
                </a:solidFill>
              </a:rPr>
              <a:t> </a:t>
            </a:r>
            <a:r>
              <a:rPr lang="en-GB" b="1" dirty="0">
                <a:solidFill>
                  <a:srgbClr val="FF0000"/>
                </a:solidFill>
              </a:rPr>
              <a:t>US$2-3M.</a:t>
            </a:r>
            <a:endParaRPr lang="en-TT" dirty="0">
              <a:solidFill>
                <a:srgbClr val="FF0000"/>
              </a:solidFill>
            </a:endParaRPr>
          </a:p>
          <a:p>
            <a:endParaRPr lang="en-TT" dirty="0"/>
          </a:p>
        </p:txBody>
      </p:sp>
    </p:spTree>
    <p:extLst>
      <p:ext uri="{BB962C8B-B14F-4D97-AF65-F5344CB8AC3E}">
        <p14:creationId xmlns:p14="http://schemas.microsoft.com/office/powerpoint/2010/main" val="35761544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F7E51-CEE0-48BE-8740-8110A0C74905}"/>
              </a:ext>
            </a:extLst>
          </p:cNvPr>
          <p:cNvSpPr>
            <a:spLocks noGrp="1"/>
          </p:cNvSpPr>
          <p:nvPr>
            <p:ph type="title"/>
          </p:nvPr>
        </p:nvSpPr>
        <p:spPr>
          <a:xfrm>
            <a:off x="838199" y="289969"/>
            <a:ext cx="10515600" cy="499171"/>
          </a:xfrm>
        </p:spPr>
        <p:txBody>
          <a:bodyPr>
            <a:noAutofit/>
          </a:bodyPr>
          <a:lstStyle/>
          <a:p>
            <a:pPr algn="ctr"/>
            <a:r>
              <a:rPr lang="en-TT" sz="3600" b="1" dirty="0">
                <a:solidFill>
                  <a:srgbClr val="00B050"/>
                </a:solidFill>
              </a:rPr>
              <a:t>Pipeline Projects to be Developed into BIPs </a:t>
            </a:r>
            <a:endParaRPr lang="en-TT" sz="3600" dirty="0"/>
          </a:p>
        </p:txBody>
      </p:sp>
      <p:sp>
        <p:nvSpPr>
          <p:cNvPr id="3" name="Content Placeholder 2">
            <a:extLst>
              <a:ext uri="{FF2B5EF4-FFF2-40B4-BE49-F238E27FC236}">
                <a16:creationId xmlns:a16="http://schemas.microsoft.com/office/drawing/2014/main" id="{0B5497B5-8D4D-4D8B-BF16-90FA80838801}"/>
              </a:ext>
            </a:extLst>
          </p:cNvPr>
          <p:cNvSpPr>
            <a:spLocks noGrp="1"/>
          </p:cNvSpPr>
          <p:nvPr>
            <p:ph idx="1"/>
          </p:nvPr>
        </p:nvSpPr>
        <p:spPr>
          <a:xfrm>
            <a:off x="838199" y="1114816"/>
            <a:ext cx="10948793" cy="5743184"/>
          </a:xfrm>
        </p:spPr>
        <p:txBody>
          <a:bodyPr>
            <a:normAutofit fontScale="92500" lnSpcReduction="10000"/>
          </a:bodyPr>
          <a:lstStyle/>
          <a:p>
            <a:pPr marL="0" lvl="0" indent="0">
              <a:buNone/>
            </a:pPr>
            <a:endParaRPr lang="en-TT" dirty="0">
              <a:solidFill>
                <a:srgbClr val="FF0000"/>
              </a:solidFill>
            </a:endParaRPr>
          </a:p>
          <a:p>
            <a:pPr lvl="0"/>
            <a:r>
              <a:rPr lang="en-GB" b="1" dirty="0"/>
              <a:t>Expansion of The Operation of Global Seafood Distributors</a:t>
            </a:r>
            <a:r>
              <a:rPr lang="en-GB" dirty="0"/>
              <a:t>—A fish processing company in Guyana supplying domestic and export markets. </a:t>
            </a:r>
            <a:r>
              <a:rPr lang="en-GB" b="1" dirty="0">
                <a:solidFill>
                  <a:srgbClr val="FF0000"/>
                </a:solidFill>
              </a:rPr>
              <a:t>Estimated cost US$4-6.</a:t>
            </a:r>
            <a:r>
              <a:rPr lang="en-GB" dirty="0">
                <a:solidFill>
                  <a:srgbClr val="FF0000"/>
                </a:solidFill>
              </a:rPr>
              <a:t> </a:t>
            </a:r>
          </a:p>
          <a:p>
            <a:pPr marL="0" lvl="0" indent="0">
              <a:buNone/>
            </a:pPr>
            <a:endParaRPr lang="en-TT" dirty="0">
              <a:solidFill>
                <a:srgbClr val="FF0000"/>
              </a:solidFill>
            </a:endParaRPr>
          </a:p>
          <a:p>
            <a:pPr lvl="0"/>
            <a:r>
              <a:rPr lang="en-GB" dirty="0"/>
              <a:t>Investment in </a:t>
            </a:r>
            <a:r>
              <a:rPr lang="en-GB" b="1" dirty="0"/>
              <a:t>“(CADCO’s) Regional Agri-entertainment Festival</a:t>
            </a:r>
            <a:r>
              <a:rPr lang="en-GB" dirty="0"/>
              <a:t>” </a:t>
            </a:r>
            <a:r>
              <a:rPr lang="en-GB" i="1" dirty="0"/>
              <a:t>This will be an annual event which </a:t>
            </a:r>
            <a:r>
              <a:rPr lang="en-GB" dirty="0"/>
              <a:t>will facilitate investments in competitive new products development and investment pitching and create syndicated television and video content for global multi-media promotion and on-line sales of these products. </a:t>
            </a:r>
            <a:r>
              <a:rPr lang="en-GB" b="1" dirty="0">
                <a:solidFill>
                  <a:srgbClr val="FF0000"/>
                </a:solidFill>
              </a:rPr>
              <a:t>Estimated cost US$1-2M </a:t>
            </a:r>
          </a:p>
          <a:p>
            <a:pPr lvl="0"/>
            <a:endParaRPr lang="en-TT" dirty="0"/>
          </a:p>
          <a:p>
            <a:r>
              <a:rPr lang="en-GB" dirty="0"/>
              <a:t>Investment in the </a:t>
            </a:r>
            <a:r>
              <a:rPr lang="en-GB" b="1" dirty="0"/>
              <a:t>Caribbean Agribusiness Export Company</a:t>
            </a:r>
            <a:r>
              <a:rPr lang="en-GB" dirty="0"/>
              <a:t> (</a:t>
            </a:r>
            <a:r>
              <a:rPr lang="en-GB" b="1" dirty="0"/>
              <a:t>CABEXCO’s</a:t>
            </a:r>
            <a:r>
              <a:rPr lang="en-GB" dirty="0"/>
              <a:t>) – </a:t>
            </a:r>
            <a:r>
              <a:rPr lang="en-GB" i="1" dirty="0"/>
              <a:t>A Regional Export Marketing Company Established by a </a:t>
            </a:r>
            <a:r>
              <a:rPr lang="en-GB" b="1" i="1" dirty="0"/>
              <a:t>Group of SME’s Firms</a:t>
            </a:r>
            <a:r>
              <a:rPr lang="en-GB" i="1" dirty="0"/>
              <a:t> Allowing for Joint Marketing Under A Common Brand</a:t>
            </a:r>
            <a:r>
              <a:rPr lang="en-GB" dirty="0"/>
              <a:t>. </a:t>
            </a:r>
            <a:r>
              <a:rPr lang="en-GB" b="1" dirty="0">
                <a:solidFill>
                  <a:srgbClr val="FF0000"/>
                </a:solidFill>
              </a:rPr>
              <a:t>Estimated cost</a:t>
            </a:r>
            <a:r>
              <a:rPr lang="en-GB" dirty="0">
                <a:solidFill>
                  <a:srgbClr val="FF0000"/>
                </a:solidFill>
              </a:rPr>
              <a:t> </a:t>
            </a:r>
            <a:r>
              <a:rPr lang="en-GB" b="1" dirty="0">
                <a:solidFill>
                  <a:srgbClr val="FF0000"/>
                </a:solidFill>
              </a:rPr>
              <a:t>US$1-2M </a:t>
            </a:r>
            <a:endParaRPr lang="en-TT" dirty="0">
              <a:solidFill>
                <a:srgbClr val="FF0000"/>
              </a:solidFill>
            </a:endParaRPr>
          </a:p>
        </p:txBody>
      </p:sp>
    </p:spTree>
    <p:extLst>
      <p:ext uri="{BB962C8B-B14F-4D97-AF65-F5344CB8AC3E}">
        <p14:creationId xmlns:p14="http://schemas.microsoft.com/office/powerpoint/2010/main" val="2230847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9459D-74D4-4F25-A4E1-4948B24D826A}"/>
              </a:ext>
            </a:extLst>
          </p:cNvPr>
          <p:cNvSpPr>
            <a:spLocks noGrp="1"/>
          </p:cNvSpPr>
          <p:nvPr>
            <p:ph type="title"/>
          </p:nvPr>
        </p:nvSpPr>
        <p:spPr>
          <a:xfrm>
            <a:off x="838200" y="118998"/>
            <a:ext cx="10515600" cy="486644"/>
          </a:xfrm>
        </p:spPr>
        <p:txBody>
          <a:bodyPr>
            <a:normAutofit fontScale="90000"/>
          </a:bodyPr>
          <a:lstStyle/>
          <a:p>
            <a:r>
              <a:rPr lang="en-TT" b="1" dirty="0">
                <a:solidFill>
                  <a:srgbClr val="00B050"/>
                </a:solidFill>
              </a:rPr>
              <a:t>One example of work we are doing with one Island</a:t>
            </a:r>
          </a:p>
        </p:txBody>
      </p:sp>
      <p:sp>
        <p:nvSpPr>
          <p:cNvPr id="3" name="Content Placeholder 2">
            <a:extLst>
              <a:ext uri="{FF2B5EF4-FFF2-40B4-BE49-F238E27FC236}">
                <a16:creationId xmlns:a16="http://schemas.microsoft.com/office/drawing/2014/main" id="{D759AA96-6F31-4FBF-A071-80AC9F33DE41}"/>
              </a:ext>
            </a:extLst>
          </p:cNvPr>
          <p:cNvSpPr>
            <a:spLocks noGrp="1"/>
          </p:cNvSpPr>
          <p:nvPr>
            <p:ph idx="1"/>
          </p:nvPr>
        </p:nvSpPr>
        <p:spPr>
          <a:xfrm>
            <a:off x="225468" y="713985"/>
            <a:ext cx="11586576" cy="6025018"/>
          </a:xfrm>
        </p:spPr>
        <p:txBody>
          <a:bodyPr>
            <a:normAutofit fontScale="32500" lnSpcReduction="20000"/>
          </a:bodyPr>
          <a:lstStyle/>
          <a:p>
            <a:pPr marL="0" lvl="0" indent="0">
              <a:buNone/>
            </a:pPr>
            <a:endParaRPr lang="en-GB" sz="5100" b="1" dirty="0"/>
          </a:p>
          <a:p>
            <a:pPr marL="0" lvl="0" indent="0">
              <a:buNone/>
            </a:pPr>
            <a:r>
              <a:rPr lang="en-GB" sz="7400" b="1" dirty="0"/>
              <a:t>We are currently working with an Island to prepare investment profiles </a:t>
            </a:r>
            <a:r>
              <a:rPr lang="en-GB" sz="7400" dirty="0"/>
              <a:t>for the following community based </a:t>
            </a:r>
            <a:r>
              <a:rPr lang="en-GB" sz="7400" u="sng" dirty="0"/>
              <a:t>agribusiness and </a:t>
            </a:r>
            <a:r>
              <a:rPr lang="en-GB" sz="7400" u="sng" dirty="0" err="1"/>
              <a:t>agro</a:t>
            </a:r>
            <a:r>
              <a:rPr lang="en-GB" sz="7400" u="sng" dirty="0"/>
              <a:t>-recreational ventures </a:t>
            </a:r>
            <a:r>
              <a:rPr lang="en-GB" sz="7400" dirty="0"/>
              <a:t>that we work with them to identify;  </a:t>
            </a:r>
          </a:p>
          <a:p>
            <a:pPr marL="0" lvl="0" indent="0">
              <a:buNone/>
            </a:pPr>
            <a:endParaRPr lang="en-GB" sz="7400" b="1" dirty="0"/>
          </a:p>
          <a:p>
            <a:r>
              <a:rPr lang="en-GB" sz="7400" dirty="0">
                <a:solidFill>
                  <a:srgbClr val="FF0000"/>
                </a:solidFill>
              </a:rPr>
              <a:t>Goat Cheese &amp; yogurt </a:t>
            </a:r>
            <a:r>
              <a:rPr lang="en-GB" sz="7400" dirty="0"/>
              <a:t>production for a community based women group.</a:t>
            </a:r>
            <a:endParaRPr lang="en-TT" sz="7400" dirty="0"/>
          </a:p>
          <a:p>
            <a:pPr lvl="0"/>
            <a:r>
              <a:rPr lang="en-GB" sz="7400" dirty="0"/>
              <a:t>Fresh produce </a:t>
            </a:r>
            <a:r>
              <a:rPr lang="en-GB" sz="7400" dirty="0">
                <a:solidFill>
                  <a:srgbClr val="FF0000"/>
                </a:solidFill>
              </a:rPr>
              <a:t>packing house </a:t>
            </a:r>
            <a:r>
              <a:rPr lang="en-GB" sz="7400" dirty="0"/>
              <a:t>for farmers.</a:t>
            </a:r>
            <a:endParaRPr lang="en-TT" sz="7400" dirty="0"/>
          </a:p>
          <a:p>
            <a:pPr lvl="0"/>
            <a:r>
              <a:rPr lang="en-GB" sz="7400" dirty="0"/>
              <a:t>Organic </a:t>
            </a:r>
            <a:r>
              <a:rPr lang="en-GB" sz="7400" dirty="0">
                <a:solidFill>
                  <a:srgbClr val="FF0000"/>
                </a:solidFill>
              </a:rPr>
              <a:t>greenhouses vegetables and herbs </a:t>
            </a:r>
            <a:r>
              <a:rPr lang="en-GB" sz="7400" dirty="0"/>
              <a:t>production for a women’s and a youth group. </a:t>
            </a:r>
          </a:p>
          <a:p>
            <a:pPr lvl="0"/>
            <a:r>
              <a:rPr lang="en-TT" sz="7400" dirty="0"/>
              <a:t>Community based </a:t>
            </a:r>
            <a:r>
              <a:rPr lang="en-TT" sz="7400" dirty="0">
                <a:solidFill>
                  <a:srgbClr val="FF0000"/>
                </a:solidFill>
              </a:rPr>
              <a:t>staples production and processing </a:t>
            </a:r>
            <a:r>
              <a:rPr lang="en-TT" sz="7400" dirty="0"/>
              <a:t>venture.</a:t>
            </a:r>
          </a:p>
          <a:p>
            <a:pPr lvl="0"/>
            <a:r>
              <a:rPr lang="en-GB" sz="7400" dirty="0"/>
              <a:t>Commercial “</a:t>
            </a:r>
            <a:r>
              <a:rPr lang="en-GB" sz="7400" dirty="0">
                <a:solidFill>
                  <a:srgbClr val="FF0000"/>
                </a:solidFill>
              </a:rPr>
              <a:t>animal racing” </a:t>
            </a:r>
            <a:r>
              <a:rPr lang="en-GB" sz="7400" dirty="0"/>
              <a:t>venture </a:t>
            </a:r>
            <a:endParaRPr lang="en-TT" sz="7400" dirty="0"/>
          </a:p>
          <a:p>
            <a:pPr lvl="0"/>
            <a:r>
              <a:rPr lang="en-GB" sz="7400" dirty="0" err="1">
                <a:solidFill>
                  <a:srgbClr val="FF0000"/>
                </a:solidFill>
              </a:rPr>
              <a:t>Mariculture</a:t>
            </a:r>
            <a:r>
              <a:rPr lang="en-GB" sz="7400" dirty="0"/>
              <a:t> products production venture.</a:t>
            </a:r>
          </a:p>
          <a:p>
            <a:pPr marL="0" lvl="0" indent="0">
              <a:buNone/>
            </a:pPr>
            <a:endParaRPr lang="en-TT" sz="7400" dirty="0"/>
          </a:p>
          <a:p>
            <a:pPr marL="0" lvl="0" indent="0">
              <a:buNone/>
            </a:pPr>
            <a:r>
              <a:rPr lang="en-TT" sz="7400" dirty="0"/>
              <a:t>When each proposal is prepared we will </a:t>
            </a:r>
            <a:r>
              <a:rPr lang="en-TT" sz="7400" dirty="0">
                <a:solidFill>
                  <a:srgbClr val="FF0000"/>
                </a:solidFill>
              </a:rPr>
              <a:t>host an investment forum </a:t>
            </a:r>
            <a:r>
              <a:rPr lang="en-TT" sz="7400" dirty="0"/>
              <a:t>at which it will be presented to investors, who we hope will bid to invest in the ventures and partner with the communities and social groups.</a:t>
            </a:r>
          </a:p>
          <a:p>
            <a:pPr marL="0" indent="0">
              <a:buNone/>
            </a:pPr>
            <a:endParaRPr lang="en-GB" sz="7400" b="1" dirty="0"/>
          </a:p>
          <a:p>
            <a:pPr marL="0" indent="0">
              <a:buNone/>
            </a:pPr>
            <a:r>
              <a:rPr lang="en-GB" sz="7400" b="1" dirty="0">
                <a:solidFill>
                  <a:srgbClr val="FF0000"/>
                </a:solidFill>
              </a:rPr>
              <a:t>Estimated cost US$3-4 M</a:t>
            </a:r>
            <a:endParaRPr lang="en-TT" sz="7400" dirty="0">
              <a:solidFill>
                <a:srgbClr val="FF0000"/>
              </a:solidFill>
            </a:endParaRPr>
          </a:p>
          <a:p>
            <a:endParaRPr lang="en-TT" dirty="0"/>
          </a:p>
        </p:txBody>
      </p:sp>
    </p:spTree>
    <p:extLst>
      <p:ext uri="{BB962C8B-B14F-4D97-AF65-F5344CB8AC3E}">
        <p14:creationId xmlns:p14="http://schemas.microsoft.com/office/powerpoint/2010/main" val="7572744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AD879414EDDB40A3FAC25A9524AF38" ma:contentTypeVersion="0" ma:contentTypeDescription="Create a new document." ma:contentTypeScope="" ma:versionID="9dfad0cd6d45e62fde8898ac4b915027">
  <xsd:schema xmlns:xsd="http://www.w3.org/2001/XMLSchema" xmlns:xs="http://www.w3.org/2001/XMLSchema" xmlns:p="http://schemas.microsoft.com/office/2006/metadata/properties" targetNamespace="http://schemas.microsoft.com/office/2006/metadata/properties" ma:root="true" ma:fieldsID="d413257cd9829394d17656a545d5fa4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82E71CF-92D8-4CB5-8381-6CBCF1A87606}"/>
</file>

<file path=customXml/itemProps2.xml><?xml version="1.0" encoding="utf-8"?>
<ds:datastoreItem xmlns:ds="http://schemas.openxmlformats.org/officeDocument/2006/customXml" ds:itemID="{94C9C368-E5E1-4327-A86D-54BA09C5C10B}"/>
</file>

<file path=customXml/itemProps3.xml><?xml version="1.0" encoding="utf-8"?>
<ds:datastoreItem xmlns:ds="http://schemas.openxmlformats.org/officeDocument/2006/customXml" ds:itemID="{21BF5045-7FA6-4DC2-A3FE-787E396E3DE5}"/>
</file>

<file path=docProps/app.xml><?xml version="1.0" encoding="utf-8"?>
<Properties xmlns="http://schemas.openxmlformats.org/officeDocument/2006/extended-properties" xmlns:vt="http://schemas.openxmlformats.org/officeDocument/2006/docPropsVTypes">
  <TotalTime>2292</TotalTime>
  <Words>2090</Words>
  <Application>Microsoft Office PowerPoint</Application>
  <PresentationFormat>Widescreen</PresentationFormat>
  <Paragraphs>184</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 STRATEGY, EXPERIENCES &amp; PROJECTS RE-PARTNERING  WITH PRIVATE NATIONAL &amp; FOREIGN INVESTORS TO MOVE SDG AGENDA IN THE CARIBBEAN  Presented by Vassel E. Stewart  President  Caribbean Agribusiness Association (CABA)</vt:lpstr>
      <vt:lpstr>SYNOPSIS OF CABA</vt:lpstr>
      <vt:lpstr>The 17 Sustainable Development Goals (SDGs) : </vt:lpstr>
      <vt:lpstr>THE AGRIBUSINESS SECTOR HAS DIRECT or INDIRECT IMPACT ON ALL THE SDGs.</vt:lpstr>
      <vt:lpstr>Key to Attracting Investors</vt:lpstr>
      <vt:lpstr>CONTEXT WITHIN WHICH WE ARE SEEKING TO ATTRACT INVESTMENT</vt:lpstr>
      <vt:lpstr>CONTEXT WITHIN WHICH WE ARE SEEKING TO ATTRACT INVESTMENT</vt:lpstr>
      <vt:lpstr>STRATEGIC RESPONSE</vt:lpstr>
      <vt:lpstr>CABA /CADCO STRATEGIC APPROACH</vt:lpstr>
      <vt:lpstr>CABA 6- Pillar STRARTEGY- </vt:lpstr>
      <vt:lpstr>CABA/CADCO STRARTEGY</vt:lpstr>
      <vt:lpstr>Types  of Investors-Sources of Private sector investment</vt:lpstr>
      <vt:lpstr>Types / Sources of Private Sector Investment</vt:lpstr>
      <vt:lpstr>Some CABA Partnership Experiences </vt:lpstr>
      <vt:lpstr>Other Partnerships</vt:lpstr>
      <vt:lpstr>Pipeline partnerships under discussions</vt:lpstr>
      <vt:lpstr>Pipeline Projects to be Developed into BIPs </vt:lpstr>
      <vt:lpstr>Pipeline Projects to be Developed into BIPs </vt:lpstr>
      <vt:lpstr>One example of work we are doing with one Island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Experience &amp; Projects Through Partnerships with Private National and Foreign Investment to move the SDG Agenda in the Caribbean  Presented by Vassel E. Stewart President Caribbean Agribusiness Association (CABA)</dc:title>
  <dc:creator>Vassel</dc:creator>
  <cp:lastModifiedBy>Vassel</cp:lastModifiedBy>
  <cp:revision>75</cp:revision>
  <dcterms:created xsi:type="dcterms:W3CDTF">2019-11-23T20:54:19Z</dcterms:created>
  <dcterms:modified xsi:type="dcterms:W3CDTF">2019-11-26T19:31:50Z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0x010100FBAD879414EDDB40A3FAC25A9524AF38</vt:lpwstr>
  </property>
</Properties>
</file>