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57" r:id="rId3"/>
    <p:sldId id="258" r:id="rId4"/>
    <p:sldId id="259" r:id="rId5"/>
    <p:sldId id="260" r:id="rId6"/>
    <p:sldId id="261" r:id="rId7"/>
    <p:sldId id="268" r:id="rId8"/>
    <p:sldId id="262" r:id="rId9"/>
    <p:sldId id="269" r:id="rId10"/>
    <p:sldId id="263" r:id="rId11"/>
    <p:sldId id="270" r:id="rId12"/>
    <p:sldId id="264"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323" autoAdjust="0"/>
  </p:normalViewPr>
  <p:slideViewPr>
    <p:cSldViewPr>
      <p:cViewPr varScale="1">
        <p:scale>
          <a:sx n="66" d="100"/>
          <a:sy n="66" d="100"/>
        </p:scale>
        <p:origin x="-150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DAE86B-75CF-477E-8E58-DD36081B9D9C}" type="datetimeFigureOut">
              <a:rPr lang="en-US" smtClean="0"/>
              <a:pPr/>
              <a:t>11/24/2019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B2631-005B-4F95-B861-F6300C2FCF4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2B2631-005B-4F95-B861-F6300C2FCF42}"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ACF4322-0EA0-4C6A-9B72-EF6F85A58244}" type="datetimeFigureOut">
              <a:rPr lang="en-US" smtClean="0"/>
              <a:pPr/>
              <a:t>11/24/2019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53D61B5-C9A3-4726-8DD0-2A6E678249C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ACF4322-0EA0-4C6A-9B72-EF6F85A58244}" type="datetimeFigureOut">
              <a:rPr lang="en-US" smtClean="0"/>
              <a:pPr/>
              <a:t>11/24/2019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3D61B5-C9A3-4726-8DD0-2A6E678249CE}"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ACF4322-0EA0-4C6A-9B72-EF6F85A58244}" type="datetimeFigureOut">
              <a:rPr lang="en-US" smtClean="0"/>
              <a:pPr/>
              <a:t>11/24/2019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3D61B5-C9A3-4726-8DD0-2A6E678249CE}"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ACF4322-0EA0-4C6A-9B72-EF6F85A58244}" type="datetimeFigureOut">
              <a:rPr lang="en-US" smtClean="0"/>
              <a:pPr/>
              <a:t>11/24/2019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53D61B5-C9A3-4726-8DD0-2A6E678249CE}"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ACF4322-0EA0-4C6A-9B72-EF6F85A58244}" type="datetimeFigureOut">
              <a:rPr lang="en-US" smtClean="0"/>
              <a:pPr/>
              <a:t>11/24/2019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53D61B5-C9A3-4726-8DD0-2A6E678249C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ACF4322-0EA0-4C6A-9B72-EF6F85A58244}" type="datetimeFigureOut">
              <a:rPr lang="en-US" smtClean="0"/>
              <a:pPr/>
              <a:t>11/24/2019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53D61B5-C9A3-4726-8DD0-2A6E678249CE}"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ACF4322-0EA0-4C6A-9B72-EF6F85A58244}" type="datetimeFigureOut">
              <a:rPr lang="en-US" smtClean="0"/>
              <a:pPr/>
              <a:t>11/24/2019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53D61B5-C9A3-4726-8DD0-2A6E678249C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ACF4322-0EA0-4C6A-9B72-EF6F85A58244}" type="datetimeFigureOut">
              <a:rPr lang="en-US" smtClean="0"/>
              <a:pPr/>
              <a:t>11/24/2019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53D61B5-C9A3-4726-8DD0-2A6E678249C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ACF4322-0EA0-4C6A-9B72-EF6F85A58244}" type="datetimeFigureOut">
              <a:rPr lang="en-US" smtClean="0"/>
              <a:pPr/>
              <a:t>11/24/2019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53D61B5-C9A3-4726-8DD0-2A6E678249CE}"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ACF4322-0EA0-4C6A-9B72-EF6F85A58244}" type="datetimeFigureOut">
              <a:rPr lang="en-US" smtClean="0"/>
              <a:pPr/>
              <a:t>11/24/2019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3D61B5-C9A3-4726-8DD0-2A6E678249C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ACF4322-0EA0-4C6A-9B72-EF6F85A58244}" type="datetimeFigureOut">
              <a:rPr lang="en-US" smtClean="0"/>
              <a:pPr/>
              <a:t>11/24/2019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53D61B5-C9A3-4726-8DD0-2A6E678249C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ACF4322-0EA0-4C6A-9B72-EF6F85A58244}" type="datetimeFigureOut">
              <a:rPr lang="en-US" smtClean="0"/>
              <a:pPr/>
              <a:t>11/24/2019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53D61B5-C9A3-4726-8DD0-2A6E678249C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foodandlandusecoalition.or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520" y="2060848"/>
            <a:ext cx="7628384" cy="1233482"/>
          </a:xfrm>
        </p:spPr>
        <p:txBody>
          <a:bodyPr>
            <a:noAutofit/>
          </a:bodyPr>
          <a:lstStyle/>
          <a:p>
            <a:r>
              <a:rPr lang="en-US" sz="3600" dirty="0" smtClean="0"/>
              <a:t>SDG-related Investment in</a:t>
            </a:r>
            <a:br>
              <a:rPr lang="en-US" sz="3600" dirty="0" smtClean="0"/>
            </a:br>
            <a:r>
              <a:rPr lang="en-US" sz="3600" dirty="0" smtClean="0"/>
              <a:t> the Caribbean: Sector focus</a:t>
            </a:r>
            <a:endParaRPr lang="en-US" sz="3600" dirty="0"/>
          </a:p>
        </p:txBody>
      </p:sp>
      <p:sp>
        <p:nvSpPr>
          <p:cNvPr id="3" name="Subtitle 2"/>
          <p:cNvSpPr>
            <a:spLocks noGrp="1"/>
          </p:cNvSpPr>
          <p:nvPr>
            <p:ph type="subTitle" idx="1"/>
          </p:nvPr>
        </p:nvSpPr>
        <p:spPr>
          <a:xfrm>
            <a:off x="1259632" y="4101504"/>
            <a:ext cx="7772400" cy="1199704"/>
          </a:xfrm>
        </p:spPr>
        <p:txBody>
          <a:bodyPr>
            <a:normAutofit/>
          </a:bodyPr>
          <a:lstStyle/>
          <a:p>
            <a:r>
              <a:rPr lang="es-CR" sz="2000" b="1" dirty="0" smtClean="0"/>
              <a:t>Emmanuel </a:t>
            </a:r>
            <a:r>
              <a:rPr lang="es-CR" sz="2000" b="1" dirty="0" err="1" smtClean="0"/>
              <a:t>Hess</a:t>
            </a:r>
            <a:endParaRPr lang="es-CR" sz="2000" b="1" dirty="0" smtClean="0"/>
          </a:p>
          <a:p>
            <a:r>
              <a:rPr lang="es-CR" sz="2000" dirty="0" smtClean="0"/>
              <a:t>International </a:t>
            </a:r>
            <a:r>
              <a:rPr lang="es-CR" sz="2000" dirty="0" err="1" smtClean="0"/>
              <a:t>Consultant</a:t>
            </a:r>
            <a:r>
              <a:rPr lang="es-CR" sz="2000" dirty="0" smtClean="0"/>
              <a:t>, UNCTAD</a:t>
            </a:r>
            <a:endParaRPr lang="en-US" sz="2000" dirty="0" smtClean="0"/>
          </a:p>
        </p:txBody>
      </p:sp>
      <p:sp>
        <p:nvSpPr>
          <p:cNvPr id="4" name="TextBox 3"/>
          <p:cNvSpPr txBox="1"/>
          <p:nvPr/>
        </p:nvSpPr>
        <p:spPr>
          <a:xfrm>
            <a:off x="251520" y="260648"/>
            <a:ext cx="5832648" cy="1200329"/>
          </a:xfrm>
          <a:prstGeom prst="rect">
            <a:avLst/>
          </a:prstGeom>
          <a:noFill/>
        </p:spPr>
        <p:txBody>
          <a:bodyPr wrap="square" rtlCol="0">
            <a:spAutoFit/>
          </a:bodyPr>
          <a:lstStyle/>
          <a:p>
            <a:r>
              <a:rPr lang="en-US" b="1" dirty="0"/>
              <a:t>REGIONAL SEMINAR FOR THE CARIBBEAN</a:t>
            </a:r>
          </a:p>
          <a:p>
            <a:r>
              <a:rPr lang="en-US" dirty="0"/>
              <a:t>Spotlight on Small Island Development </a:t>
            </a:r>
            <a:r>
              <a:rPr lang="en-US" dirty="0" smtClean="0"/>
              <a:t>States</a:t>
            </a:r>
          </a:p>
          <a:p>
            <a:r>
              <a:rPr lang="en-US" i="1" dirty="0" smtClean="0"/>
              <a:t>Facilitating Investment in SDG Projects</a:t>
            </a:r>
          </a:p>
          <a:p>
            <a:endParaRPr lang="en-US" dirty="0"/>
          </a:p>
        </p:txBody>
      </p:sp>
      <p:sp>
        <p:nvSpPr>
          <p:cNvPr id="5" name="TextBox 4"/>
          <p:cNvSpPr txBox="1"/>
          <p:nvPr/>
        </p:nvSpPr>
        <p:spPr>
          <a:xfrm>
            <a:off x="251520" y="6300028"/>
            <a:ext cx="5616624" cy="369332"/>
          </a:xfrm>
          <a:prstGeom prst="rect">
            <a:avLst/>
          </a:prstGeom>
          <a:noFill/>
        </p:spPr>
        <p:txBody>
          <a:bodyPr wrap="square" rtlCol="0">
            <a:spAutoFit/>
          </a:bodyPr>
          <a:lstStyle/>
          <a:p>
            <a:r>
              <a:rPr lang="en-US" dirty="0" smtClean="0">
                <a:solidFill>
                  <a:schemeClr val="bg1"/>
                </a:solidFill>
              </a:rPr>
              <a:t>Saint Kitts and Nevis, 26–28 November 2019</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1412776"/>
            <a:ext cx="8712968" cy="4752528"/>
          </a:xfrm>
        </p:spPr>
        <p:txBody>
          <a:bodyPr>
            <a:noAutofit/>
          </a:bodyPr>
          <a:lstStyle/>
          <a:p>
            <a:pPr>
              <a:buFont typeface="Wingdings" pitchFamily="2" charset="2"/>
              <a:buChar char="§"/>
            </a:pPr>
            <a:r>
              <a:rPr lang="en-US" sz="2000" dirty="0" smtClean="0"/>
              <a:t>To introduce the basic principles and key insights on how Small Island Developing States can incorporate sustainability concepts related to the attainment of UN’s SDGs into their investment promotion and facilitation processes</a:t>
            </a:r>
          </a:p>
          <a:p>
            <a:pPr>
              <a:buFont typeface="Wingdings" pitchFamily="2" charset="2"/>
              <a:buChar char="§"/>
            </a:pPr>
            <a:endParaRPr lang="en-US" sz="2000" dirty="0" smtClean="0"/>
          </a:p>
          <a:p>
            <a:pPr>
              <a:buFont typeface="Wingdings" pitchFamily="2" charset="2"/>
              <a:buChar char="§"/>
            </a:pPr>
            <a:r>
              <a:rPr lang="en-US" sz="2000" dirty="0" smtClean="0"/>
              <a:t>To present recent sustainable FDI experiences and successful practices identified with a regional and </a:t>
            </a:r>
            <a:r>
              <a:rPr lang="en-US" sz="2000" dirty="0" err="1" smtClean="0"/>
              <a:t>sectoral</a:t>
            </a:r>
            <a:r>
              <a:rPr lang="en-US" sz="2000" dirty="0" smtClean="0"/>
              <a:t> focus</a:t>
            </a:r>
          </a:p>
          <a:p>
            <a:pPr>
              <a:buFont typeface="Wingdings" pitchFamily="2" charset="2"/>
              <a:buChar char="§"/>
            </a:pPr>
            <a:endParaRPr lang="es-CR" sz="2000" dirty="0" smtClean="0"/>
          </a:p>
          <a:p>
            <a:pPr>
              <a:buFont typeface="Wingdings" pitchFamily="2" charset="2"/>
              <a:buChar char="§"/>
            </a:pPr>
            <a:r>
              <a:rPr lang="es-CR" sz="2000" dirty="0" err="1" smtClean="0"/>
              <a:t>To</a:t>
            </a:r>
            <a:r>
              <a:rPr lang="es-CR" sz="2000" dirty="0" smtClean="0"/>
              <a:t> </a:t>
            </a:r>
            <a:r>
              <a:rPr lang="es-CR" sz="2000" dirty="0" err="1" smtClean="0"/>
              <a:t>gather</a:t>
            </a:r>
            <a:r>
              <a:rPr lang="es-CR" sz="2000" dirty="0" smtClean="0"/>
              <a:t> regional </a:t>
            </a:r>
            <a:r>
              <a:rPr lang="es-CR" sz="2000" dirty="0" err="1" smtClean="0"/>
              <a:t>expert</a:t>
            </a:r>
            <a:r>
              <a:rPr lang="es-CR" sz="2000" dirty="0" smtClean="0"/>
              <a:t> </a:t>
            </a:r>
            <a:r>
              <a:rPr lang="es-CR" sz="2000" dirty="0" err="1" smtClean="0"/>
              <a:t>criteria</a:t>
            </a:r>
            <a:r>
              <a:rPr lang="es-CR" sz="2000" dirty="0" smtClean="0"/>
              <a:t> </a:t>
            </a:r>
            <a:r>
              <a:rPr lang="es-CR" sz="2000" dirty="0" err="1" smtClean="0"/>
              <a:t>on</a:t>
            </a:r>
            <a:r>
              <a:rPr lang="es-CR" sz="2000" dirty="0" smtClean="0"/>
              <a:t>:</a:t>
            </a:r>
          </a:p>
          <a:p>
            <a:pPr>
              <a:buFont typeface="Wingdings" pitchFamily="2" charset="2"/>
              <a:buChar char="§"/>
            </a:pPr>
            <a:endParaRPr lang="es-CR" sz="1050" dirty="0" smtClean="0"/>
          </a:p>
          <a:p>
            <a:pPr lvl="1">
              <a:buFont typeface="Wingdings" pitchFamily="2" charset="2"/>
              <a:buChar char="v"/>
            </a:pPr>
            <a:r>
              <a:rPr lang="es-CR" sz="1600" dirty="0" err="1" smtClean="0"/>
              <a:t>Wh</a:t>
            </a:r>
            <a:r>
              <a:rPr lang="en-US" sz="1600" dirty="0" smtClean="0"/>
              <a:t>ich SDG sectors are more attractive and have the most impact for FDI attraction in your country</a:t>
            </a:r>
          </a:p>
          <a:p>
            <a:pPr lvl="1">
              <a:buFont typeface="Wingdings" pitchFamily="2" charset="2"/>
              <a:buChar char="v"/>
            </a:pPr>
            <a:endParaRPr lang="en-US" sz="800" dirty="0" smtClean="0"/>
          </a:p>
          <a:p>
            <a:pPr lvl="1">
              <a:buFont typeface="Wingdings" pitchFamily="2" charset="2"/>
              <a:buChar char="v"/>
            </a:pPr>
            <a:r>
              <a:rPr lang="es-CR" sz="1600" dirty="0" err="1" smtClean="0"/>
              <a:t>How</a:t>
            </a:r>
            <a:r>
              <a:rPr lang="es-CR" sz="1600" dirty="0" smtClean="0"/>
              <a:t> </a:t>
            </a:r>
            <a:r>
              <a:rPr lang="es-CR" sz="1600" dirty="0" err="1" smtClean="0"/>
              <a:t>promoting</a:t>
            </a:r>
            <a:r>
              <a:rPr lang="es-CR" sz="1600" dirty="0" smtClean="0"/>
              <a:t> and </a:t>
            </a:r>
            <a:r>
              <a:rPr lang="es-CR" sz="1600" dirty="0" err="1" smtClean="0"/>
              <a:t>facilitating</a:t>
            </a:r>
            <a:r>
              <a:rPr lang="es-CR" sz="1600" dirty="0" smtClean="0"/>
              <a:t> </a:t>
            </a:r>
            <a:r>
              <a:rPr lang="es-CR" sz="1600" dirty="0" err="1" smtClean="0"/>
              <a:t>sustainable</a:t>
            </a:r>
            <a:r>
              <a:rPr lang="es-CR" sz="1600" dirty="0" smtClean="0"/>
              <a:t> FDI </a:t>
            </a:r>
            <a:r>
              <a:rPr lang="es-CR" sz="1600" dirty="0" err="1" smtClean="0"/>
              <a:t>adds</a:t>
            </a:r>
            <a:r>
              <a:rPr lang="es-CR" sz="1600" dirty="0" smtClean="0"/>
              <a:t> </a:t>
            </a:r>
            <a:r>
              <a:rPr lang="es-CR" sz="1600" dirty="0" err="1" smtClean="0"/>
              <a:t>value</a:t>
            </a:r>
            <a:r>
              <a:rPr lang="es-CR" sz="1600" dirty="0" smtClean="0"/>
              <a:t> </a:t>
            </a:r>
            <a:r>
              <a:rPr lang="es-CR" sz="1600" dirty="0" err="1" smtClean="0"/>
              <a:t>to</a:t>
            </a:r>
            <a:r>
              <a:rPr lang="es-CR" sz="1600" dirty="0" smtClean="0"/>
              <a:t> </a:t>
            </a:r>
            <a:r>
              <a:rPr lang="es-CR" sz="1600" dirty="0" err="1" smtClean="0"/>
              <a:t>your</a:t>
            </a:r>
            <a:r>
              <a:rPr lang="es-CR" sz="1600" dirty="0" smtClean="0"/>
              <a:t> </a:t>
            </a:r>
            <a:r>
              <a:rPr lang="es-CR" sz="1600" dirty="0" err="1" smtClean="0"/>
              <a:t>organization</a:t>
            </a:r>
            <a:endParaRPr lang="es-CR" sz="1600" dirty="0" smtClean="0"/>
          </a:p>
          <a:p>
            <a:pPr lvl="1">
              <a:buFont typeface="Wingdings" pitchFamily="2" charset="2"/>
              <a:buChar char="§"/>
            </a:pPr>
            <a:endParaRPr lang="es-CR" sz="1600" dirty="0" smtClean="0"/>
          </a:p>
        </p:txBody>
      </p:sp>
      <p:sp>
        <p:nvSpPr>
          <p:cNvPr id="2" name="Title 1"/>
          <p:cNvSpPr>
            <a:spLocks noGrp="1"/>
          </p:cNvSpPr>
          <p:nvPr>
            <p:ph type="title"/>
          </p:nvPr>
        </p:nvSpPr>
        <p:spPr>
          <a:xfrm>
            <a:off x="529208" y="197768"/>
            <a:ext cx="1522512" cy="1143000"/>
          </a:xfrm>
        </p:spPr>
        <p:txBody>
          <a:bodyPr/>
          <a:lstStyle/>
          <a:p>
            <a:r>
              <a:rPr lang="es-CR" dirty="0" err="1" smtClean="0"/>
              <a:t>Aim</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40768"/>
            <a:ext cx="8568952" cy="792088"/>
          </a:xfrm>
        </p:spPr>
        <p:txBody>
          <a:bodyPr>
            <a:normAutofit/>
          </a:bodyPr>
          <a:lstStyle/>
          <a:p>
            <a:r>
              <a:rPr lang="en-US" sz="2200" dirty="0" smtClean="0"/>
              <a:t>Sustainable FDI </a:t>
            </a:r>
            <a:r>
              <a:rPr lang="en-US" sz="2200" dirty="0"/>
              <a:t>affects </a:t>
            </a:r>
            <a:r>
              <a:rPr lang="en-US" sz="2200" dirty="0" smtClean="0"/>
              <a:t>SDGs through </a:t>
            </a:r>
            <a:r>
              <a:rPr lang="en-US" sz="2200" dirty="0"/>
              <a:t>different </a:t>
            </a:r>
            <a:r>
              <a:rPr lang="en-US" sz="2200" dirty="0" smtClean="0"/>
              <a:t>channels:</a:t>
            </a:r>
          </a:p>
          <a:p>
            <a:endParaRPr lang="en-US" sz="2200" dirty="0"/>
          </a:p>
        </p:txBody>
      </p:sp>
      <p:sp>
        <p:nvSpPr>
          <p:cNvPr id="2" name="Title 1"/>
          <p:cNvSpPr>
            <a:spLocks noGrp="1"/>
          </p:cNvSpPr>
          <p:nvPr>
            <p:ph type="title"/>
          </p:nvPr>
        </p:nvSpPr>
        <p:spPr>
          <a:xfrm>
            <a:off x="302840" y="269776"/>
            <a:ext cx="8229600" cy="1143000"/>
          </a:xfrm>
        </p:spPr>
        <p:txBody>
          <a:bodyPr/>
          <a:lstStyle/>
          <a:p>
            <a:r>
              <a:rPr lang="es-CR" dirty="0" smtClean="0"/>
              <a:t>FDI can </a:t>
            </a:r>
            <a:r>
              <a:rPr lang="es-CR" dirty="0" err="1" smtClean="0"/>
              <a:t>help</a:t>
            </a:r>
            <a:r>
              <a:rPr lang="es-CR" dirty="0" smtClean="0"/>
              <a:t> </a:t>
            </a:r>
            <a:r>
              <a:rPr lang="es-CR" dirty="0" err="1" smtClean="0"/>
              <a:t>attain</a:t>
            </a:r>
            <a:r>
              <a:rPr lang="es-CR" dirty="0" smtClean="0"/>
              <a:t> </a:t>
            </a:r>
            <a:r>
              <a:rPr lang="es-CR" dirty="0" err="1" smtClean="0"/>
              <a:t>SDGs</a:t>
            </a:r>
            <a:endParaRPr lang="en-US" dirty="0"/>
          </a:p>
        </p:txBody>
      </p:sp>
      <p:sp>
        <p:nvSpPr>
          <p:cNvPr id="5" name="Content Placeholder 2"/>
          <p:cNvSpPr txBox="1">
            <a:spLocks/>
          </p:cNvSpPr>
          <p:nvPr/>
        </p:nvSpPr>
        <p:spPr>
          <a:xfrm>
            <a:off x="1403648" y="2060848"/>
            <a:ext cx="6696744" cy="3977283"/>
          </a:xfrm>
          <a:prstGeom prst="rect">
            <a:avLst/>
          </a:prstGeom>
        </p:spPr>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Power					7</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Transportation Infrastructure		9,11</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Telecom					9</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Water and Sanitation			6</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Food &amp; Agriculture 			2</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Climate Change Mitigation			13</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Climate change Adaptation		13</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Ecosystems and Biodiversity		14,15</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Health					3</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
              <a:tabLst/>
              <a:defRPr/>
            </a:pPr>
            <a:r>
              <a:rPr kumimoji="0" lang="en-US" sz="2000" b="0" i="0" u="none" strike="noStrike" kern="1200" cap="none" spc="0" normalizeH="0" baseline="0" noProof="0" dirty="0" smtClean="0">
                <a:ln>
                  <a:noFill/>
                </a:ln>
                <a:solidFill>
                  <a:schemeClr val="tx1"/>
                </a:solidFill>
                <a:effectLst/>
                <a:uLnTx/>
                <a:uFillTx/>
                <a:latin typeface="+mn-lt"/>
                <a:ea typeface="+mn-ea"/>
                <a:cs typeface="+mn-cs"/>
              </a:rPr>
              <a:t>Education					4</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IPAs role in investment facilitation</a:t>
            </a:r>
            <a:endParaRPr lang="en-US" dirty="0"/>
          </a:p>
        </p:txBody>
      </p:sp>
      <p:sp>
        <p:nvSpPr>
          <p:cNvPr id="4" name="Content Placeholder 3"/>
          <p:cNvSpPr>
            <a:spLocks noGrp="1"/>
          </p:cNvSpPr>
          <p:nvPr>
            <p:ph idx="1"/>
          </p:nvPr>
        </p:nvSpPr>
        <p:spPr>
          <a:xfrm>
            <a:off x="395536" y="1412776"/>
            <a:ext cx="8229600" cy="4525963"/>
          </a:xfrm>
        </p:spPr>
        <p:txBody>
          <a:bodyPr>
            <a:normAutofit fontScale="92500" lnSpcReduction="20000"/>
          </a:bodyPr>
          <a:lstStyle/>
          <a:p>
            <a:r>
              <a:rPr lang="en-US" sz="2400" dirty="0" smtClean="0"/>
              <a:t>Sustainable FDI is promoted for enhancing its contribution to sustainable development</a:t>
            </a:r>
          </a:p>
          <a:p>
            <a:endParaRPr lang="en-US" sz="2400" dirty="0" smtClean="0"/>
          </a:p>
          <a:p>
            <a:r>
              <a:rPr lang="en-US" sz="2400" dirty="0" smtClean="0"/>
              <a:t>Island countries incorporating sustainability criteria into procurement processes can enhance the impact of infrastructure investments. </a:t>
            </a:r>
          </a:p>
          <a:p>
            <a:endParaRPr lang="en-US" sz="2400" dirty="0" smtClean="0"/>
          </a:p>
          <a:p>
            <a:r>
              <a:rPr lang="en-US" sz="2400" dirty="0" smtClean="0"/>
              <a:t>To effectively enhance these desirable impacts on sustainability, IPAs must accompany sustainable investors with investment facilitation practices</a:t>
            </a:r>
          </a:p>
          <a:p>
            <a:endParaRPr lang="en-US" sz="2400" dirty="0" smtClean="0"/>
          </a:p>
          <a:p>
            <a:r>
              <a:rPr lang="en-US" sz="2400" dirty="0" smtClean="0"/>
              <a:t>This becomes especially relevant for large sized infrastructure endeavors comprised in any of these 10 sustainable sectors</a:t>
            </a:r>
          </a:p>
          <a:p>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4848" y="1628800"/>
            <a:ext cx="8517632" cy="4525963"/>
          </a:xfrm>
        </p:spPr>
        <p:txBody>
          <a:bodyPr>
            <a:normAutofit/>
          </a:bodyPr>
          <a:lstStyle/>
          <a:p>
            <a:r>
              <a:rPr lang="en-US" sz="2200" dirty="0" smtClean="0"/>
              <a:t>Foreign sustainable investors welcome </a:t>
            </a:r>
            <a:r>
              <a:rPr lang="en-US" sz="2200" dirty="0"/>
              <a:t>IPA to work along their representatives </a:t>
            </a:r>
            <a:r>
              <a:rPr lang="en-US" sz="2200" dirty="0" smtClean="0"/>
              <a:t>elaborating </a:t>
            </a:r>
            <a:r>
              <a:rPr lang="en-US" sz="2200" dirty="0"/>
              <a:t>environmental and social </a:t>
            </a:r>
            <a:r>
              <a:rPr lang="en-US" sz="2200" dirty="0" smtClean="0"/>
              <a:t>screening, in addition to monitoring </a:t>
            </a:r>
            <a:r>
              <a:rPr lang="en-US" sz="2200" dirty="0"/>
              <a:t>reports once their investments materialize as </a:t>
            </a:r>
            <a:r>
              <a:rPr lang="en-US" sz="2200" dirty="0" smtClean="0"/>
              <a:t>ongoing operations</a:t>
            </a:r>
          </a:p>
          <a:p>
            <a:endParaRPr lang="en-US" sz="2200" dirty="0" smtClean="0"/>
          </a:p>
          <a:p>
            <a:r>
              <a:rPr lang="en-US" sz="2200" dirty="0" smtClean="0"/>
              <a:t>Environmental assessment typically address emissions to air, solid waste and water management, among other criteria such as energy management, health and safety, and materials used.  For agribusiness, biodiversity and land use considerations have become especially important </a:t>
            </a:r>
          </a:p>
          <a:p>
            <a:endParaRPr lang="en-US" sz="2200" dirty="0" smtClean="0"/>
          </a:p>
        </p:txBody>
      </p:sp>
      <p:sp>
        <p:nvSpPr>
          <p:cNvPr id="2" name="Title 1"/>
          <p:cNvSpPr>
            <a:spLocks noGrp="1"/>
          </p:cNvSpPr>
          <p:nvPr>
            <p:ph type="title"/>
          </p:nvPr>
        </p:nvSpPr>
        <p:spPr/>
        <p:txBody>
          <a:bodyPr>
            <a:normAutofit fontScale="90000"/>
          </a:bodyPr>
          <a:lstStyle/>
          <a:p>
            <a:r>
              <a:rPr lang="en-US" dirty="0" smtClean="0"/>
              <a:t>IPAs role in investment facilitation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1824"/>
            <a:ext cx="3322712" cy="1143000"/>
          </a:xfrm>
        </p:spPr>
        <p:txBody>
          <a:bodyPr>
            <a:noAutofit/>
          </a:bodyPr>
          <a:lstStyle/>
          <a:p>
            <a:pPr lvl="0"/>
            <a:r>
              <a:rPr lang="es-CR" sz="2400" b="0" dirty="0" err="1" smtClean="0"/>
              <a:t>Environmental</a:t>
            </a:r>
            <a:r>
              <a:rPr lang="es-CR" sz="2400" b="0" dirty="0" smtClean="0"/>
              <a:t/>
            </a:r>
            <a:br>
              <a:rPr lang="es-CR" sz="2400" b="0" dirty="0" smtClean="0"/>
            </a:br>
            <a:r>
              <a:rPr lang="es-CR" sz="2400" b="0" dirty="0" err="1" smtClean="0"/>
              <a:t>KPIs</a:t>
            </a:r>
            <a:r>
              <a:rPr lang="es-CR" sz="2400" b="0" dirty="0" smtClean="0"/>
              <a:t/>
            </a:r>
            <a:br>
              <a:rPr lang="es-CR" sz="2400" b="0" dirty="0" smtClean="0"/>
            </a:br>
            <a:r>
              <a:rPr lang="es-CR" sz="2400" b="0" dirty="0" smtClean="0"/>
              <a:t/>
            </a:r>
            <a:br>
              <a:rPr lang="es-CR" sz="2400" b="0" dirty="0" smtClean="0"/>
            </a:br>
            <a:r>
              <a:rPr lang="en-US" sz="2000" b="0" dirty="0" smtClean="0">
                <a:solidFill>
                  <a:schemeClr val="tx1"/>
                </a:solidFill>
                <a:effectLst/>
                <a:latin typeface="Calibri" pitchFamily="34" charset="0"/>
                <a:ea typeface="Times New Roman" pitchFamily="18" charset="0"/>
                <a:cs typeface="Calibri" pitchFamily="34" charset="0"/>
              </a:rPr>
              <a:t>Based on GRI Standards</a:t>
            </a:r>
            <a:r>
              <a:rPr lang="en-US" sz="3600" b="0" dirty="0" smtClean="0">
                <a:solidFill>
                  <a:schemeClr val="tx1"/>
                </a:solidFill>
                <a:effectLst/>
                <a:latin typeface="Arial" pitchFamily="34" charset="0"/>
                <a:cs typeface="Arial" pitchFamily="34" charset="0"/>
              </a:rPr>
              <a:t/>
            </a:r>
            <a:br>
              <a:rPr lang="en-US" sz="3600" b="0" dirty="0" smtClean="0">
                <a:solidFill>
                  <a:schemeClr val="tx1"/>
                </a:solidFill>
                <a:effectLst/>
                <a:latin typeface="Arial" pitchFamily="34" charset="0"/>
                <a:cs typeface="Arial" pitchFamily="34" charset="0"/>
              </a:rPr>
            </a:br>
            <a:endParaRPr lang="en-US" sz="2400" b="0" dirty="0"/>
          </a:p>
        </p:txBody>
      </p:sp>
      <p:graphicFrame>
        <p:nvGraphicFramePr>
          <p:cNvPr id="6" name="Table 5"/>
          <p:cNvGraphicFramePr>
            <a:graphicFrameLocks noGrp="1"/>
          </p:cNvGraphicFramePr>
          <p:nvPr/>
        </p:nvGraphicFramePr>
        <p:xfrm>
          <a:off x="4499992" y="188640"/>
          <a:ext cx="4464496" cy="6514635"/>
        </p:xfrm>
        <a:graphic>
          <a:graphicData uri="http://schemas.openxmlformats.org/drawingml/2006/table">
            <a:tbl>
              <a:tblPr/>
              <a:tblGrid>
                <a:gridCol w="713312"/>
                <a:gridCol w="1104936"/>
                <a:gridCol w="655968"/>
                <a:gridCol w="1990280"/>
              </a:tblGrid>
              <a:tr h="358541">
                <a:tc>
                  <a:txBody>
                    <a:bodyPr/>
                    <a:lstStyle/>
                    <a:p>
                      <a:pPr algn="ctr">
                        <a:lnSpc>
                          <a:spcPct val="115000"/>
                        </a:lnSpc>
                        <a:spcAft>
                          <a:spcPts val="1000"/>
                        </a:spcAft>
                      </a:pPr>
                      <a:r>
                        <a:rPr lang="en-US" sz="1000" b="1" dirty="0" err="1" smtClean="0">
                          <a:latin typeface="Calibri"/>
                          <a:ea typeface="Times New Roman"/>
                        </a:rPr>
                        <a:t>Environme</a:t>
                      </a:r>
                      <a:r>
                        <a:rPr lang="en-US" sz="1000" b="1" dirty="0" smtClean="0">
                          <a:latin typeface="Calibri"/>
                          <a:ea typeface="Times New Roman"/>
                        </a:rPr>
                        <a:t> </a:t>
                      </a:r>
                      <a:r>
                        <a:rPr lang="en-US" sz="1000" b="1" dirty="0">
                          <a:latin typeface="Calibri"/>
                          <a:ea typeface="Times New Roman"/>
                        </a:rPr>
                        <a:t>Aspect</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000" b="1">
                          <a:latin typeface="Calibri"/>
                          <a:ea typeface="Times New Roman"/>
                        </a:rPr>
                        <a:t>Key Performance  Indicator</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000" b="1">
                          <a:latin typeface="Calibri"/>
                          <a:ea typeface="Times New Roman"/>
                        </a:rPr>
                        <a:t>Unit</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n-US" sz="1000" b="1" dirty="0">
                          <a:latin typeface="Calibri"/>
                          <a:ea typeface="Times New Roman"/>
                        </a:rPr>
                        <a:t>Notes</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72597">
                <a:tc>
                  <a:txBody>
                    <a:bodyPr/>
                    <a:lstStyle/>
                    <a:p>
                      <a:pPr>
                        <a:lnSpc>
                          <a:spcPct val="115000"/>
                        </a:lnSpc>
                        <a:spcAft>
                          <a:spcPts val="1000"/>
                        </a:spcAft>
                      </a:pPr>
                      <a:r>
                        <a:rPr lang="en-US" sz="1000">
                          <a:latin typeface="Calibri"/>
                          <a:ea typeface="Times New Roman"/>
                        </a:rPr>
                        <a:t>Emissions to air</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Direct and Indirect Greenhouse Gas  Emissions (GHG)</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Tons CO</a:t>
                      </a:r>
                      <a:r>
                        <a:rPr lang="en-US" sz="1000" baseline="-25000">
                          <a:latin typeface="Calibri"/>
                          <a:ea typeface="Times New Roman"/>
                        </a:rPr>
                        <a:t>2</a:t>
                      </a:r>
                      <a:r>
                        <a:rPr lang="en-US" sz="1000">
                          <a:latin typeface="Calibri"/>
                          <a:ea typeface="Times New Roman"/>
                        </a:rPr>
                        <a:t> </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Direct GHG are associated with operations including fleet</a:t>
                      </a:r>
                    </a:p>
                    <a:p>
                      <a:pPr>
                        <a:lnSpc>
                          <a:spcPct val="115000"/>
                        </a:lnSpc>
                        <a:spcAft>
                          <a:spcPts val="1000"/>
                        </a:spcAft>
                      </a:pPr>
                      <a:r>
                        <a:rPr lang="en-US" sz="1000">
                          <a:latin typeface="Calibri"/>
                          <a:ea typeface="Times New Roman"/>
                        </a:rPr>
                        <a:t>Indirect GHG are associated with energy consumption</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3232">
                <a:tc>
                  <a:txBody>
                    <a:bodyPr/>
                    <a:lstStyle/>
                    <a:p>
                      <a:pPr>
                        <a:lnSpc>
                          <a:spcPct val="115000"/>
                        </a:lnSpc>
                        <a:spcAft>
                          <a:spcPts val="1000"/>
                        </a:spcAft>
                      </a:pPr>
                      <a:endParaRPr lang="en-US" sz="1000">
                        <a:latin typeface="Calibri"/>
                        <a:ea typeface="Times New Roman"/>
                      </a:endParaRP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Fossil CO</a:t>
                      </a:r>
                      <a:r>
                        <a:rPr lang="en-US" sz="1000" baseline="-25000">
                          <a:latin typeface="Calibri"/>
                          <a:ea typeface="Times New Roman"/>
                        </a:rPr>
                        <a:t>2</a:t>
                      </a:r>
                      <a:r>
                        <a:rPr lang="en-US" sz="1000">
                          <a:latin typeface="Calibri"/>
                          <a:ea typeface="Times New Roman"/>
                        </a:rPr>
                        <a:t> emissions per total energy consumed </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Tons CO</a:t>
                      </a:r>
                      <a:r>
                        <a:rPr lang="en-US" sz="1000" baseline="-25000">
                          <a:latin typeface="Calibri"/>
                          <a:ea typeface="Times New Roman"/>
                        </a:rPr>
                        <a:t>2</a:t>
                      </a:r>
                      <a:r>
                        <a:rPr lang="en-US" sz="1000">
                          <a:latin typeface="Calibri"/>
                          <a:ea typeface="Times New Roman"/>
                        </a:rPr>
                        <a:t> eq /MWh</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endParaRPr lang="en-US" sz="1000">
                        <a:latin typeface="Calibri"/>
                        <a:ea typeface="Times New Roman"/>
                      </a:endParaRP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20759">
                <a:tc>
                  <a:txBody>
                    <a:bodyPr/>
                    <a:lstStyle/>
                    <a:p>
                      <a:pPr>
                        <a:lnSpc>
                          <a:spcPct val="115000"/>
                        </a:lnSpc>
                        <a:spcAft>
                          <a:spcPts val="1000"/>
                        </a:spcAft>
                      </a:pPr>
                      <a:endParaRPr lang="en-US" sz="1000">
                        <a:latin typeface="Calibri"/>
                        <a:ea typeface="Times New Roman"/>
                      </a:endParaRP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dirty="0">
                          <a:latin typeface="Calibri"/>
                          <a:ea typeface="Times New Roman"/>
                        </a:rPr>
                        <a:t>Ozone Layer Depleting Substances (CFCs, </a:t>
                      </a:r>
                      <a:r>
                        <a:rPr lang="en-US" sz="1000" dirty="0" err="1">
                          <a:latin typeface="Calibri"/>
                          <a:ea typeface="Times New Roman"/>
                        </a:rPr>
                        <a:t>halons</a:t>
                      </a:r>
                      <a:r>
                        <a:rPr lang="en-US" sz="1000" dirty="0">
                          <a:latin typeface="Calibri"/>
                          <a:ea typeface="Times New Roman"/>
                        </a:rPr>
                        <a:t>, carbon tetrachloride, methyl chloroform, HCFCs, HBFCs, </a:t>
                      </a:r>
                      <a:r>
                        <a:rPr lang="en-US" sz="1000" dirty="0" err="1">
                          <a:latin typeface="Calibri"/>
                          <a:ea typeface="Times New Roman"/>
                        </a:rPr>
                        <a:t>bromochloromethane</a:t>
                      </a:r>
                      <a:r>
                        <a:rPr lang="en-US" sz="1000" dirty="0">
                          <a:latin typeface="Calibri"/>
                          <a:ea typeface="Times New Roman"/>
                        </a:rPr>
                        <a:t> and methyl bromide)</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dirty="0">
                          <a:latin typeface="Calibri"/>
                          <a:ea typeface="Times New Roman"/>
                        </a:rPr>
                        <a:t>Kilograms</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dirty="0">
                          <a:latin typeface="Calibri"/>
                          <a:ea typeface="Times New Roman"/>
                        </a:rPr>
                        <a:t>These substances are usually found in refrigerators, air conditioners, fire extinguishers, foam, aerosol propellants, fumigation of soil, structures and goods to be imported or exported.</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8763">
                <a:tc>
                  <a:txBody>
                    <a:bodyPr/>
                    <a:lstStyle/>
                    <a:p>
                      <a:pPr>
                        <a:lnSpc>
                          <a:spcPct val="115000"/>
                        </a:lnSpc>
                        <a:spcAft>
                          <a:spcPts val="1000"/>
                        </a:spcAft>
                      </a:pPr>
                      <a:r>
                        <a:rPr lang="en-US" sz="1000">
                          <a:latin typeface="Calibri"/>
                          <a:ea typeface="Times New Roman"/>
                        </a:rPr>
                        <a:t>Solid Waste</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Solid waste generated, recycled and disposed</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kilograms</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endParaRPr lang="en-US" sz="1000" dirty="0">
                        <a:latin typeface="Calibri"/>
                        <a:ea typeface="Times New Roman"/>
                      </a:endParaRP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26670">
                <a:tc>
                  <a:txBody>
                    <a:bodyPr/>
                    <a:lstStyle/>
                    <a:p>
                      <a:pPr>
                        <a:lnSpc>
                          <a:spcPct val="115000"/>
                        </a:lnSpc>
                        <a:spcAft>
                          <a:spcPts val="1000"/>
                        </a:spcAft>
                      </a:pPr>
                      <a:r>
                        <a:rPr lang="en-US" sz="1000">
                          <a:latin typeface="Calibri"/>
                          <a:ea typeface="Times New Roman"/>
                        </a:rPr>
                        <a:t>Water </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Water withdrawal (should indicate if water is taken from areas with water stress)</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 m</a:t>
                      </a:r>
                      <a:r>
                        <a:rPr lang="en-US" sz="1000" baseline="30000">
                          <a:latin typeface="Calibri"/>
                          <a:ea typeface="Times New Roman"/>
                        </a:rPr>
                        <a:t>3</a:t>
                      </a:r>
                      <a:endParaRPr lang="en-US" sz="1000">
                        <a:latin typeface="Calibri"/>
                        <a:ea typeface="Times New Roman"/>
                      </a:endParaRP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The organization should indicate the water source: Surface water; Groundwater;  Seawater; Produced water; Third-party water.</a:t>
                      </a:r>
                    </a:p>
                    <a:p>
                      <a:pPr>
                        <a:lnSpc>
                          <a:spcPct val="115000"/>
                        </a:lnSpc>
                        <a:spcAft>
                          <a:spcPts val="1000"/>
                        </a:spcAft>
                      </a:pPr>
                      <a:r>
                        <a:rPr lang="en-US" sz="1000">
                          <a:latin typeface="Calibri"/>
                          <a:ea typeface="Times New Roman"/>
                        </a:rPr>
                        <a:t>If relevant, could report water withdrawal including non contact cooling water.</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54073">
                <a:tc>
                  <a:txBody>
                    <a:bodyPr/>
                    <a:lstStyle/>
                    <a:p>
                      <a:pPr>
                        <a:lnSpc>
                          <a:spcPct val="115000"/>
                        </a:lnSpc>
                        <a:spcAft>
                          <a:spcPts val="1000"/>
                        </a:spcAft>
                      </a:pPr>
                      <a:endParaRPr lang="en-US" sz="1000">
                        <a:latin typeface="Calibri"/>
                        <a:ea typeface="Times New Roman"/>
                      </a:endParaRP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Waste water discharged and recycled</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m</a:t>
                      </a:r>
                      <a:r>
                        <a:rPr lang="en-US" sz="1000" baseline="30000">
                          <a:latin typeface="Calibri"/>
                          <a:ea typeface="Times New Roman"/>
                        </a:rPr>
                        <a:t>3</a:t>
                      </a:r>
                      <a:endParaRPr lang="en-US" sz="1000">
                        <a:latin typeface="Calibri"/>
                        <a:ea typeface="Times New Roman"/>
                      </a:endParaRP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dirty="0">
                          <a:latin typeface="Calibri"/>
                          <a:ea typeface="Times New Roman"/>
                        </a:rPr>
                        <a:t>The goal is to recycle as much as possible.</a:t>
                      </a:r>
                    </a:p>
                  </a:txBody>
                  <a:tcPr marL="40185" marR="4018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003765" y="332656"/>
          <a:ext cx="4888715" cy="6212840"/>
        </p:xfrm>
        <a:graphic>
          <a:graphicData uri="http://schemas.openxmlformats.org/drawingml/2006/table">
            <a:tbl>
              <a:tblPr/>
              <a:tblGrid>
                <a:gridCol w="781091"/>
                <a:gridCol w="1209926"/>
                <a:gridCol w="718299"/>
                <a:gridCol w="2179399"/>
              </a:tblGrid>
              <a:tr h="1224136">
                <a:tc>
                  <a:txBody>
                    <a:bodyPr/>
                    <a:lstStyle/>
                    <a:p>
                      <a:pPr>
                        <a:lnSpc>
                          <a:spcPct val="115000"/>
                        </a:lnSpc>
                        <a:spcAft>
                          <a:spcPts val="1000"/>
                        </a:spcAft>
                      </a:pPr>
                      <a:r>
                        <a:rPr lang="en-US" sz="1000" dirty="0">
                          <a:latin typeface="Calibri"/>
                          <a:ea typeface="Times New Roman"/>
                        </a:rPr>
                        <a:t>Biodiversity and land use</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Regenerative farming</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Percentage suppliers adopting regenerative farming.</a:t>
                      </a:r>
                    </a:p>
                    <a:p>
                      <a:pPr>
                        <a:lnSpc>
                          <a:spcPct val="115000"/>
                        </a:lnSpc>
                        <a:spcAft>
                          <a:spcPts val="1000"/>
                        </a:spcAft>
                      </a:pPr>
                      <a:r>
                        <a:rPr lang="en-US" sz="1000">
                          <a:latin typeface="Calibri"/>
                          <a:ea typeface="Times New Roman"/>
                        </a:rPr>
                        <a:t>Hectares of regenerative soil.</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dirty="0">
                          <a:latin typeface="Calibri"/>
                          <a:ea typeface="Times New Roman"/>
                        </a:rPr>
                        <a:t>Regenerative farming regenerate soil reduces but do not necessarily eliminate synthetic fertilizers and pesticides, and goes beyond the reduction of negative impacts to ensure that agriculture has a positive environmental effect. </a:t>
                      </a:r>
                      <a:r>
                        <a:rPr lang="en-US" sz="1000" u="sng" dirty="0">
                          <a:solidFill>
                            <a:schemeClr val="tx1"/>
                          </a:solidFill>
                          <a:latin typeface="Calibri"/>
                          <a:ea typeface="Times New Roman"/>
                          <a:hlinkClick r:id="rId2"/>
                        </a:rPr>
                        <a:t>https://www.foodandlandusecoalition.org/</a:t>
                      </a:r>
                      <a:endParaRPr lang="en-US" sz="1000" dirty="0">
                        <a:solidFill>
                          <a:schemeClr val="tx1"/>
                        </a:solidFill>
                        <a:latin typeface="Calibri"/>
                        <a:ea typeface="Times New Roman"/>
                      </a:endParaRP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1787">
                <a:tc>
                  <a:txBody>
                    <a:bodyPr/>
                    <a:lstStyle/>
                    <a:p>
                      <a:pPr>
                        <a:lnSpc>
                          <a:spcPct val="115000"/>
                        </a:lnSpc>
                        <a:spcAft>
                          <a:spcPts val="1000"/>
                        </a:spcAft>
                      </a:pPr>
                      <a:endParaRPr lang="en-US" sz="1000">
                        <a:latin typeface="Calibri"/>
                        <a:ea typeface="Times New Roman"/>
                      </a:endParaRP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Deforestation</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hectares</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The goal is to assure the commodities that they are buying or trading aren’t causing the destruction of forests, grassland and savannahs to cleared land for farming.</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7679">
                <a:tc>
                  <a:txBody>
                    <a:bodyPr/>
                    <a:lstStyle/>
                    <a:p>
                      <a:pPr>
                        <a:lnSpc>
                          <a:spcPct val="115000"/>
                        </a:lnSpc>
                        <a:spcAft>
                          <a:spcPts val="1000"/>
                        </a:spcAft>
                      </a:pPr>
                      <a:endParaRPr lang="en-US" sz="1000">
                        <a:latin typeface="Calibri"/>
                        <a:ea typeface="Times New Roman"/>
                      </a:endParaRP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Loss of food and waste</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Rate of lost food before consumption</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Roughly one third of the food produced in the world for human consumption every year — approximately 1.3 billion tonnes — gets lost or wasted. It represents a total of eleven per cent of all greenhouse gas emissions.</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97679">
                <a:tc>
                  <a:txBody>
                    <a:bodyPr/>
                    <a:lstStyle/>
                    <a:p>
                      <a:pPr>
                        <a:lnSpc>
                          <a:spcPct val="115000"/>
                        </a:lnSpc>
                        <a:spcAft>
                          <a:spcPts val="1000"/>
                        </a:spcAft>
                      </a:pPr>
                      <a:endParaRPr lang="en-US" sz="1000">
                        <a:latin typeface="Calibri"/>
                        <a:ea typeface="Times New Roman"/>
                      </a:endParaRP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IUCN Red List species and national conservation list species</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Number of species endangered </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dirty="0">
                          <a:latin typeface="Calibri"/>
                          <a:ea typeface="Times New Roman"/>
                        </a:rPr>
                        <a:t>It is important to identify species in areas affected by the operation of the organization by level of extinction risk: </a:t>
                      </a:r>
                      <a:r>
                        <a:rPr lang="en-US" sz="1000" dirty="0" err="1">
                          <a:latin typeface="Calibri"/>
                          <a:ea typeface="Times New Roman"/>
                        </a:rPr>
                        <a:t>i</a:t>
                      </a:r>
                      <a:r>
                        <a:rPr lang="en-US" sz="1000" dirty="0">
                          <a:latin typeface="Calibri"/>
                          <a:ea typeface="Times New Roman"/>
                        </a:rPr>
                        <a:t>. Critically endangered ii. Endangered iii. Vulnerable iv. Near threatened v. Least concern</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98839">
                <a:tc>
                  <a:txBody>
                    <a:bodyPr/>
                    <a:lstStyle/>
                    <a:p>
                      <a:pPr>
                        <a:lnSpc>
                          <a:spcPct val="115000"/>
                        </a:lnSpc>
                        <a:spcAft>
                          <a:spcPts val="1000"/>
                        </a:spcAft>
                      </a:pPr>
                      <a:r>
                        <a:rPr lang="en-US" sz="1000">
                          <a:latin typeface="Calibri"/>
                          <a:ea typeface="Times New Roman"/>
                        </a:rPr>
                        <a:t>Hazardous Waste</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Hazardous Waste disposed, recycled and generated</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kilograms</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endParaRPr lang="en-US" sz="1000">
                        <a:latin typeface="Calibri"/>
                        <a:ea typeface="Times New Roman"/>
                      </a:endParaRP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8243">
                <a:tc>
                  <a:txBody>
                    <a:bodyPr/>
                    <a:lstStyle/>
                    <a:p>
                      <a:pPr>
                        <a:lnSpc>
                          <a:spcPct val="115000"/>
                        </a:lnSpc>
                        <a:spcAft>
                          <a:spcPts val="1000"/>
                        </a:spcAft>
                      </a:pPr>
                      <a:r>
                        <a:rPr lang="en-US" sz="1000">
                          <a:latin typeface="Calibri"/>
                          <a:ea typeface="Times New Roman"/>
                        </a:rPr>
                        <a:t>Energy </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Energy consumption from non renewable source</a:t>
                      </a:r>
                    </a:p>
                    <a:p>
                      <a:pPr>
                        <a:lnSpc>
                          <a:spcPct val="115000"/>
                        </a:lnSpc>
                        <a:spcAft>
                          <a:spcPts val="1000"/>
                        </a:spcAft>
                      </a:pPr>
                      <a:r>
                        <a:rPr lang="en-US" sz="1000">
                          <a:latin typeface="Calibri"/>
                          <a:ea typeface="Times New Roman"/>
                        </a:rPr>
                        <a:t>Energy consumption from renewable source</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a:latin typeface="Calibri"/>
                          <a:ea typeface="Times New Roman"/>
                        </a:rPr>
                        <a:t>Joules or watt-hours per volume, number of employees or sales</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US" sz="1000" dirty="0">
                          <a:latin typeface="Calibri"/>
                          <a:ea typeface="Times New Roman"/>
                        </a:rPr>
                        <a:t>Using energy more efficiently and opting for renewable energy sources is essential for combating climate change and for lowering an organization’s overall environmental footprint.</a:t>
                      </a:r>
                    </a:p>
                  </a:txBody>
                  <a:tcPr marL="35557" marR="355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 name="Title 1"/>
          <p:cNvSpPr txBox="1">
            <a:spLocks/>
          </p:cNvSpPr>
          <p:nvPr/>
        </p:nvSpPr>
        <p:spPr>
          <a:xfrm>
            <a:off x="457200" y="701824"/>
            <a:ext cx="3322712" cy="1143000"/>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s-CR" sz="2400" b="0"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Environmental</a:t>
            </a:r>
            <a:br>
              <a:rPr kumimoji="0" lang="es-CR" sz="2400" b="0"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br>
            <a:r>
              <a:rPr kumimoji="0" lang="es-CR" sz="2400" b="0"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KPIs</a:t>
            </a:r>
            <a:br>
              <a:rPr kumimoji="0" lang="es-CR" sz="2400" b="0"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br>
            <a:r>
              <a:rPr kumimoji="0" lang="es-CR" sz="2400" b="0"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
            </a:r>
            <a:br>
              <a:rPr kumimoji="0" lang="es-CR" sz="2400" b="0" i="0" u="none" strike="noStrike" kern="1200" cap="none" spc="0" normalizeH="0" baseline="0" noProof="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br>
            <a:r>
              <a:rPr kumimoji="0" lang="en-US" sz="2000" b="0" i="0" u="none" strike="noStrike" kern="1200" cap="none" spc="0" normalizeH="0" baseline="0" noProof="0" smtClean="0">
                <a:ln>
                  <a:noFill/>
                </a:ln>
                <a:solidFill>
                  <a:schemeClr val="tx1"/>
                </a:solidFill>
                <a:effectLst/>
                <a:uLnTx/>
                <a:uFillTx/>
                <a:latin typeface="Calibri" pitchFamily="34" charset="0"/>
                <a:ea typeface="Times New Roman" pitchFamily="18" charset="0"/>
                <a:cs typeface="Calibri" pitchFamily="34" charset="0"/>
              </a:rPr>
              <a:t>Based on GRI Standards</a:t>
            </a:r>
            <a:r>
              <a:rPr kumimoji="0" lang="en-US" sz="3600" b="0" i="0" u="none" strike="noStrike" kern="1200" cap="none" spc="0" normalizeH="0" baseline="0" noProof="0" smtClean="0">
                <a:ln>
                  <a:noFill/>
                </a:ln>
                <a:solidFill>
                  <a:schemeClr val="tx1"/>
                </a:solidFill>
                <a:effectLst/>
                <a:uLnTx/>
                <a:uFillTx/>
                <a:latin typeface="Arial" pitchFamily="34" charset="0"/>
                <a:ea typeface="+mj-ea"/>
                <a:cs typeface="Arial" pitchFamily="34" charset="0"/>
              </a:rPr>
              <a:t/>
            </a:r>
            <a:br>
              <a:rPr kumimoji="0" lang="en-US" sz="3600" b="0" i="0" u="none" strike="noStrike" kern="1200" cap="none" spc="0" normalizeH="0" baseline="0" noProof="0" smtClean="0">
                <a:ln>
                  <a:noFill/>
                </a:ln>
                <a:solidFill>
                  <a:schemeClr val="tx1"/>
                </a:solidFill>
                <a:effectLst/>
                <a:uLnTx/>
                <a:uFillTx/>
                <a:latin typeface="Arial" pitchFamily="34" charset="0"/>
                <a:ea typeface="+mj-ea"/>
                <a:cs typeface="Arial" pitchFamily="34" charset="0"/>
              </a:rPr>
            </a:br>
            <a:endParaRPr kumimoji="0" lang="en-US" sz="2400" b="0"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840" y="1783357"/>
            <a:ext cx="8517632" cy="4525963"/>
          </a:xfrm>
        </p:spPr>
        <p:txBody>
          <a:bodyPr>
            <a:noAutofit/>
          </a:bodyPr>
          <a:lstStyle/>
          <a:p>
            <a:endParaRPr lang="en-US" sz="1800" dirty="0" smtClean="0"/>
          </a:p>
          <a:p>
            <a:endParaRPr lang="en-US" sz="1800" dirty="0" smtClean="0"/>
          </a:p>
        </p:txBody>
      </p:sp>
      <p:sp>
        <p:nvSpPr>
          <p:cNvPr id="2" name="Title 1"/>
          <p:cNvSpPr>
            <a:spLocks noGrp="1"/>
          </p:cNvSpPr>
          <p:nvPr>
            <p:ph type="title"/>
          </p:nvPr>
        </p:nvSpPr>
        <p:spPr>
          <a:xfrm>
            <a:off x="374848" y="53752"/>
            <a:ext cx="8229600" cy="1143000"/>
          </a:xfrm>
        </p:spPr>
        <p:txBody>
          <a:bodyPr>
            <a:normAutofit fontScale="90000"/>
          </a:bodyPr>
          <a:lstStyle/>
          <a:p>
            <a:r>
              <a:rPr lang="es-CR" sz="3700" dirty="0" err="1" smtClean="0"/>
              <a:t>Investment</a:t>
            </a:r>
            <a:r>
              <a:rPr lang="es-CR" sz="3700" dirty="0" smtClean="0"/>
              <a:t> </a:t>
            </a:r>
            <a:r>
              <a:rPr lang="es-CR" sz="3700" dirty="0" err="1" smtClean="0"/>
              <a:t>facilitation</a:t>
            </a:r>
            <a:r>
              <a:rPr lang="es-CR" sz="3700" dirty="0" smtClean="0"/>
              <a:t> case 1: </a:t>
            </a:r>
            <a:r>
              <a:rPr lang="es-CR" sz="3700" i="1" dirty="0" err="1" smtClean="0"/>
              <a:t>Beltraide</a:t>
            </a:r>
            <a:endParaRPr lang="en-US" sz="3700" i="1" dirty="0"/>
          </a:p>
        </p:txBody>
      </p:sp>
      <p:sp>
        <p:nvSpPr>
          <p:cNvPr id="4" name="TextBox 3"/>
          <p:cNvSpPr txBox="1"/>
          <p:nvPr/>
        </p:nvSpPr>
        <p:spPr>
          <a:xfrm>
            <a:off x="395536" y="1052736"/>
            <a:ext cx="8568952" cy="8217634"/>
          </a:xfrm>
          <a:prstGeom prst="rect">
            <a:avLst/>
          </a:prstGeom>
          <a:noFill/>
        </p:spPr>
        <p:txBody>
          <a:bodyPr wrap="square" rtlCol="0">
            <a:spAutoFit/>
          </a:bodyPr>
          <a:lstStyle/>
          <a:p>
            <a:pPr lvl="0">
              <a:buFont typeface="Wingdings" pitchFamily="2" charset="2"/>
              <a:buChar char="§"/>
            </a:pPr>
            <a:r>
              <a:rPr lang="en-US" sz="2200" dirty="0" smtClean="0"/>
              <a:t>In 2013 the Government established a Cabinet Sub-Committee for Investments (CSCI) to review large impact investment projects seeking investment incentives or considerations outside the scope of existing incentive programs.  </a:t>
            </a:r>
          </a:p>
          <a:p>
            <a:pPr lvl="0">
              <a:buFont typeface="Wingdings" pitchFamily="2" charset="2"/>
              <a:buChar char="§"/>
            </a:pPr>
            <a:endParaRPr lang="en-US" sz="1400" dirty="0" smtClean="0"/>
          </a:p>
          <a:p>
            <a:pPr lvl="0">
              <a:buFont typeface="Wingdings" pitchFamily="2" charset="2"/>
              <a:buChar char="§"/>
            </a:pPr>
            <a:r>
              <a:rPr lang="en-US" sz="2200" dirty="0" smtClean="0"/>
              <a:t>The participating cabinet for each of these projects represent areas that are affected through the project (e.g. work permits, incentives, customs and the like.  </a:t>
            </a:r>
          </a:p>
          <a:p>
            <a:pPr lvl="0">
              <a:buFont typeface="Wingdings" pitchFamily="2" charset="2"/>
              <a:buChar char="§"/>
            </a:pPr>
            <a:endParaRPr lang="en-US" sz="1400" dirty="0" smtClean="0"/>
          </a:p>
          <a:p>
            <a:pPr lvl="0">
              <a:buFont typeface="Wingdings" pitchFamily="2" charset="2"/>
              <a:buChar char="§"/>
            </a:pPr>
            <a:r>
              <a:rPr lang="en-US" sz="2200" dirty="0" smtClean="0"/>
              <a:t>The Committee works to negotiate with investors that fit three related pre-screening criteria: </a:t>
            </a:r>
            <a:r>
              <a:rPr lang="en-US" sz="2200" dirty="0" err="1" smtClean="0"/>
              <a:t>i</a:t>
            </a:r>
            <a:r>
              <a:rPr lang="en-US" sz="2200" dirty="0" smtClean="0"/>
              <a:t>). size, ii). scope, iii). subsidy, and a subsequent seven Point Analysis Framework from a Project Assessment </a:t>
            </a:r>
            <a:r>
              <a:rPr lang="en-US" sz="2200" dirty="0" err="1" smtClean="0"/>
              <a:t>Cheklist</a:t>
            </a:r>
            <a:endParaRPr lang="en-US" sz="2200" dirty="0" smtClean="0"/>
          </a:p>
          <a:p>
            <a:pPr lvl="0">
              <a:buFont typeface="Arial" pitchFamily="34" charset="0"/>
              <a:buChar char="•"/>
            </a:pPr>
            <a:endParaRPr lang="en-US" sz="2200" dirty="0" smtClean="0"/>
          </a:p>
          <a:p>
            <a:endParaRPr lang="es-CR" sz="2200" dirty="0" smtClean="0"/>
          </a:p>
          <a:p>
            <a:endParaRPr lang="es-CR" sz="2200" dirty="0" smtClean="0"/>
          </a:p>
          <a:p>
            <a:endParaRPr lang="es-CR" sz="2200" dirty="0" smtClean="0"/>
          </a:p>
          <a:p>
            <a:endParaRPr lang="es-CR" sz="2200" dirty="0" smtClean="0"/>
          </a:p>
          <a:p>
            <a:endParaRPr lang="es-CR" sz="2200" dirty="0" smtClean="0"/>
          </a:p>
          <a:p>
            <a:endParaRPr lang="es-CR" sz="2200" dirty="0" smtClean="0"/>
          </a:p>
          <a:p>
            <a:endParaRPr lang="es-CR" sz="2200" dirty="0" smtClean="0"/>
          </a:p>
          <a:p>
            <a:endParaRPr lang="es-CR" sz="2200" dirty="0" smtClean="0"/>
          </a:p>
          <a:p>
            <a:endParaRPr lang="en-US" sz="2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16632"/>
            <a:ext cx="8229600" cy="1143000"/>
          </a:xfrm>
        </p:spPr>
        <p:txBody>
          <a:bodyPr>
            <a:normAutofit fontScale="90000"/>
          </a:bodyPr>
          <a:lstStyle/>
          <a:p>
            <a:r>
              <a:rPr lang="es-CR" sz="3700" dirty="0" err="1" smtClean="0"/>
              <a:t>Investment</a:t>
            </a:r>
            <a:r>
              <a:rPr lang="es-CR" sz="3700" dirty="0" smtClean="0"/>
              <a:t> </a:t>
            </a:r>
            <a:r>
              <a:rPr lang="es-CR" sz="3700" dirty="0" err="1" smtClean="0"/>
              <a:t>facilitation</a:t>
            </a:r>
            <a:r>
              <a:rPr lang="es-CR" sz="3700" dirty="0" smtClean="0"/>
              <a:t> case 1: </a:t>
            </a:r>
            <a:r>
              <a:rPr lang="es-CR" sz="3700" i="1" dirty="0" err="1" smtClean="0"/>
              <a:t>Beltraide</a:t>
            </a:r>
            <a:endParaRPr lang="en-US" sz="3700" i="1" dirty="0"/>
          </a:p>
        </p:txBody>
      </p:sp>
      <p:sp>
        <p:nvSpPr>
          <p:cNvPr id="5" name="TextBox 4"/>
          <p:cNvSpPr txBox="1"/>
          <p:nvPr/>
        </p:nvSpPr>
        <p:spPr>
          <a:xfrm>
            <a:off x="467544" y="1124744"/>
            <a:ext cx="8208912" cy="4955203"/>
          </a:xfrm>
          <a:prstGeom prst="rect">
            <a:avLst/>
          </a:prstGeom>
          <a:noFill/>
        </p:spPr>
        <p:txBody>
          <a:bodyPr wrap="square" rtlCol="0">
            <a:spAutoFit/>
          </a:bodyPr>
          <a:lstStyle/>
          <a:p>
            <a:pPr lvl="0">
              <a:buFont typeface="Wingdings" pitchFamily="2" charset="2"/>
              <a:buChar char="§"/>
            </a:pPr>
            <a:r>
              <a:rPr lang="en-US" sz="2200" dirty="0" smtClean="0"/>
              <a:t>Projects complying with this criteria are then managed through </a:t>
            </a:r>
            <a:r>
              <a:rPr lang="en-US" sz="2200" i="1" dirty="0" err="1" smtClean="0"/>
              <a:t>Beltraide</a:t>
            </a:r>
            <a:r>
              <a:rPr lang="en-US" sz="2200" dirty="0" smtClean="0"/>
              <a:t> with support of </a:t>
            </a:r>
            <a:r>
              <a:rPr lang="en-US" sz="2200" dirty="0" err="1" smtClean="0"/>
              <a:t>thte</a:t>
            </a:r>
            <a:r>
              <a:rPr lang="en-US" sz="2200" dirty="0" smtClean="0"/>
              <a:t> Minister of State, who meet to approve and agree the way forward</a:t>
            </a:r>
          </a:p>
          <a:p>
            <a:pPr lvl="0">
              <a:buFont typeface="Wingdings" pitchFamily="2" charset="2"/>
              <a:buChar char="§"/>
            </a:pPr>
            <a:endParaRPr lang="en-US" sz="1400" dirty="0" smtClean="0"/>
          </a:p>
          <a:p>
            <a:pPr lvl="0">
              <a:buFont typeface="Wingdings" pitchFamily="2" charset="2"/>
              <a:buChar char="§"/>
            </a:pPr>
            <a:r>
              <a:rPr lang="en-US" sz="2200" dirty="0" smtClean="0"/>
              <a:t>Project ends with a full CSCI assessment which justify that this specific project is “socially and economically acceptable and legally doable”, brings revenue to Government, bring meaningful employment to Belize, brings foreign exchange to Belize, and preserve and possibly enhance the environment and respect the cultural heritage of Belize</a:t>
            </a:r>
          </a:p>
          <a:p>
            <a:pPr lvl="0">
              <a:buFont typeface="Wingdings" pitchFamily="2" charset="2"/>
              <a:buChar char="§"/>
            </a:pPr>
            <a:endParaRPr lang="en-US" sz="1400" dirty="0" smtClean="0"/>
          </a:p>
          <a:p>
            <a:pPr lvl="0">
              <a:buFont typeface="Wingdings" pitchFamily="2" charset="2"/>
              <a:buChar char="§"/>
            </a:pPr>
            <a:r>
              <a:rPr lang="en-US" sz="2200" dirty="0" smtClean="0"/>
              <a:t>The process typically starts with an MOU and ends with an “agreement” legislation</a:t>
            </a:r>
          </a:p>
          <a:p>
            <a:endParaRPr lang="en-US" sz="2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2840" y="1052736"/>
            <a:ext cx="8589640" cy="4237931"/>
          </a:xfrm>
        </p:spPr>
        <p:txBody>
          <a:bodyPr>
            <a:noAutofit/>
          </a:bodyPr>
          <a:lstStyle/>
          <a:p>
            <a:pPr lvl="0"/>
            <a:r>
              <a:rPr lang="en-US" sz="2200" dirty="0" smtClean="0"/>
              <a:t>By means of its flagship investment agency </a:t>
            </a:r>
            <a:r>
              <a:rPr lang="en-US" sz="2200" i="1" dirty="0" smtClean="0"/>
              <a:t>JAMPRO</a:t>
            </a:r>
            <a:r>
              <a:rPr lang="en-US" sz="2200" dirty="0" smtClean="0"/>
              <a:t>, Jamaica has been able to address the challenge of youth unemployment and decent work.  The HOPE project</a:t>
            </a:r>
            <a:r>
              <a:rPr lang="en-US" sz="2200" b="1" dirty="0" smtClean="0"/>
              <a:t>, l</a:t>
            </a:r>
            <a:r>
              <a:rPr lang="en-US" sz="2200" dirty="0" smtClean="0"/>
              <a:t>aunched in 2017, targets unattached youth (persons between 19 and 24 years old who are not in school/training or employed) to provide educational and job opportunities, along with its effort to attract investments into the outsourcing (BPO</a:t>
            </a:r>
            <a:r>
              <a:rPr lang="en-US" sz="2200" smtClean="0"/>
              <a:t>) sector  </a:t>
            </a:r>
            <a:endParaRPr lang="en-US" sz="2200" dirty="0" smtClean="0"/>
          </a:p>
          <a:p>
            <a:pPr lvl="0"/>
            <a:endParaRPr lang="en-US" sz="1100" dirty="0" smtClean="0"/>
          </a:p>
          <a:p>
            <a:pPr lvl="0"/>
            <a:r>
              <a:rPr lang="en-US" sz="2200" dirty="0" smtClean="0"/>
              <a:t>The main challenge for this program, which has been structured and funded along with Jamaica´s National Training Agency and includes stipends and internships, relates to the need of increasing educational levels and skills of its young beneficiaries</a:t>
            </a:r>
          </a:p>
        </p:txBody>
      </p:sp>
      <p:sp>
        <p:nvSpPr>
          <p:cNvPr id="2" name="Title 1"/>
          <p:cNvSpPr>
            <a:spLocks noGrp="1"/>
          </p:cNvSpPr>
          <p:nvPr>
            <p:ph type="title"/>
          </p:nvPr>
        </p:nvSpPr>
        <p:spPr>
          <a:xfrm>
            <a:off x="395536" y="44624"/>
            <a:ext cx="8229600" cy="1143000"/>
          </a:xfrm>
        </p:spPr>
        <p:txBody>
          <a:bodyPr>
            <a:normAutofit/>
          </a:bodyPr>
          <a:lstStyle/>
          <a:p>
            <a:r>
              <a:rPr lang="es-CR" sz="3300" dirty="0" err="1" smtClean="0"/>
              <a:t>Investment</a:t>
            </a:r>
            <a:r>
              <a:rPr lang="es-CR" sz="3300" dirty="0" smtClean="0"/>
              <a:t> </a:t>
            </a:r>
            <a:r>
              <a:rPr lang="es-CR" sz="3300" dirty="0" err="1" smtClean="0"/>
              <a:t>facilitation</a:t>
            </a:r>
            <a:r>
              <a:rPr lang="es-CR" sz="3300" dirty="0" smtClean="0"/>
              <a:t> case 2: </a:t>
            </a:r>
            <a:r>
              <a:rPr lang="es-CR" sz="3300" i="1" dirty="0" err="1" smtClean="0"/>
              <a:t>Jampro</a:t>
            </a:r>
            <a:endParaRPr lang="en-US" sz="33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56792"/>
            <a:ext cx="8229600" cy="4525963"/>
          </a:xfrm>
        </p:spPr>
        <p:txBody>
          <a:bodyPr>
            <a:normAutofit/>
          </a:bodyPr>
          <a:lstStyle/>
          <a:p>
            <a:pPr lvl="0"/>
            <a:r>
              <a:rPr lang="en-US" sz="2200" dirty="0" smtClean="0"/>
              <a:t>JAMPRO</a:t>
            </a:r>
            <a:r>
              <a:rPr lang="en-US" sz="2200" b="1" dirty="0" smtClean="0"/>
              <a:t> </a:t>
            </a:r>
            <a:r>
              <a:rPr lang="en-US" sz="2200" dirty="0" smtClean="0"/>
              <a:t>facilitates business leveraging with specific agencies such as NEPA, JET and the Heart Trust.</a:t>
            </a:r>
          </a:p>
          <a:p>
            <a:pPr>
              <a:buNone/>
            </a:pPr>
            <a:endParaRPr lang="en-US" sz="1400" dirty="0" smtClean="0"/>
          </a:p>
          <a:p>
            <a:pPr lvl="0"/>
            <a:r>
              <a:rPr lang="en-US" sz="2200" dirty="0" smtClean="0"/>
              <a:t>In addition, the Jamaica Environment Trust (JET) is a non-profit, non-governmental membership organization formed in 1991 by a group of citizens concerned for the state of Jamaica’s natural environment.   JET works to protect Jamaica’s natural resources by using education, conservation, advocacy and the law to influence individual and organizational behavior, as well as public policy and practice</a:t>
            </a:r>
          </a:p>
          <a:p>
            <a:endParaRPr lang="en-US" sz="2200" dirty="0"/>
          </a:p>
        </p:txBody>
      </p:sp>
      <p:sp>
        <p:nvSpPr>
          <p:cNvPr id="3" name="Title 2"/>
          <p:cNvSpPr>
            <a:spLocks noGrp="1"/>
          </p:cNvSpPr>
          <p:nvPr>
            <p:ph type="title"/>
          </p:nvPr>
        </p:nvSpPr>
        <p:spPr>
          <a:xfrm>
            <a:off x="395536" y="188640"/>
            <a:ext cx="8229600" cy="1143000"/>
          </a:xfrm>
        </p:spPr>
        <p:txBody>
          <a:bodyPr>
            <a:normAutofit/>
          </a:bodyPr>
          <a:lstStyle/>
          <a:p>
            <a:r>
              <a:rPr lang="es-CR" sz="3300" dirty="0" err="1" smtClean="0"/>
              <a:t>Investment</a:t>
            </a:r>
            <a:r>
              <a:rPr lang="es-CR" sz="3300" dirty="0" smtClean="0"/>
              <a:t> </a:t>
            </a:r>
            <a:r>
              <a:rPr lang="es-CR" sz="3300" dirty="0" err="1" smtClean="0"/>
              <a:t>facilitation</a:t>
            </a:r>
            <a:r>
              <a:rPr lang="es-CR" sz="3300" dirty="0" smtClean="0"/>
              <a:t> case 2: </a:t>
            </a:r>
            <a:r>
              <a:rPr lang="es-CR" sz="3300" i="1" dirty="0" err="1" smtClean="0"/>
              <a:t>Jampro</a:t>
            </a:r>
            <a:endParaRPr lang="en-US" sz="33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5192" y="1556792"/>
            <a:ext cx="8507288" cy="4525963"/>
          </a:xfrm>
        </p:spPr>
        <p:txBody>
          <a:bodyPr>
            <a:noAutofit/>
          </a:bodyPr>
          <a:lstStyle/>
          <a:p>
            <a:r>
              <a:rPr lang="en-US" sz="1700" dirty="0" smtClean="0"/>
              <a:t>As an agribusiness investment firm from Trinidad, the </a:t>
            </a:r>
            <a:r>
              <a:rPr lang="en-US" sz="1700" i="1" dirty="0" smtClean="0"/>
              <a:t>Bermudez Group</a:t>
            </a:r>
            <a:r>
              <a:rPr lang="en-US" sz="1700" dirty="0" smtClean="0"/>
              <a:t> decided to invest in Costa Rica in 2010 to export plantain chips from </a:t>
            </a:r>
            <a:r>
              <a:rPr lang="en-US" sz="1700" dirty="0" err="1" smtClean="0"/>
              <a:t>Sarapiqui</a:t>
            </a:r>
            <a:r>
              <a:rPr lang="en-US" sz="1700" dirty="0" smtClean="0"/>
              <a:t>, that was to locate in a labor-depressed rural region of CR  </a:t>
            </a:r>
          </a:p>
          <a:p>
            <a:endParaRPr lang="en-US" sz="1100" dirty="0" smtClean="0"/>
          </a:p>
          <a:p>
            <a:r>
              <a:rPr lang="en-US" sz="1700" dirty="0" smtClean="0"/>
              <a:t>The project was considered of high priority by the government due to its location, which lead the CR government to structure support through an institutional arrangement led by its Minister of Labor and executed through the Agribusiness Development Institute jointly with support firm the National Training Institute and INDER (Rural Development Institute)</a:t>
            </a:r>
          </a:p>
          <a:p>
            <a:endParaRPr lang="en-US" sz="1100" dirty="0" smtClean="0"/>
          </a:p>
          <a:p>
            <a:r>
              <a:rPr lang="en-US" sz="1700" dirty="0" err="1" smtClean="0"/>
              <a:t>Alimentos</a:t>
            </a:r>
            <a:r>
              <a:rPr lang="en-US" sz="1700" dirty="0" smtClean="0"/>
              <a:t> Bermudez was granted FTZ status, allowing the firm to develop a large scale SME sourcing and financing operation with the support of the Costa Rican government. The aim of this arrangement was to have the institute train more than 300 poverty stricken families of </a:t>
            </a:r>
            <a:r>
              <a:rPr lang="en-US" sz="1700" dirty="0" err="1" smtClean="0"/>
              <a:t>Sarapiqui</a:t>
            </a:r>
            <a:r>
              <a:rPr lang="en-US" sz="1700" dirty="0" smtClean="0"/>
              <a:t> in plantain growing and harvesting plantain, while at the same time a financing scheme was designed and establishing with INDER.</a:t>
            </a:r>
          </a:p>
          <a:p>
            <a:endParaRPr lang="en-US" sz="1700" dirty="0"/>
          </a:p>
        </p:txBody>
      </p:sp>
      <p:sp>
        <p:nvSpPr>
          <p:cNvPr id="2" name="Title 1"/>
          <p:cNvSpPr>
            <a:spLocks noGrp="1"/>
          </p:cNvSpPr>
          <p:nvPr>
            <p:ph type="title"/>
          </p:nvPr>
        </p:nvSpPr>
        <p:spPr>
          <a:xfrm>
            <a:off x="395536" y="341784"/>
            <a:ext cx="8229600" cy="1143000"/>
          </a:xfrm>
        </p:spPr>
        <p:txBody>
          <a:bodyPr>
            <a:normAutofit/>
          </a:bodyPr>
          <a:lstStyle/>
          <a:p>
            <a:r>
              <a:rPr lang="es-CR" sz="3300" dirty="0" err="1" smtClean="0"/>
              <a:t>Investment</a:t>
            </a:r>
            <a:r>
              <a:rPr lang="es-CR" sz="3300" dirty="0" smtClean="0"/>
              <a:t> </a:t>
            </a:r>
            <a:r>
              <a:rPr lang="es-CR" sz="3300" dirty="0" err="1" smtClean="0"/>
              <a:t>facilitation</a:t>
            </a:r>
            <a:r>
              <a:rPr lang="es-CR" sz="3300" dirty="0" smtClean="0"/>
              <a:t> case </a:t>
            </a:r>
            <a:r>
              <a:rPr lang="es-CR" sz="3300" dirty="0" err="1" smtClean="0"/>
              <a:t>study</a:t>
            </a:r>
            <a:r>
              <a:rPr lang="es-CR" sz="3300" dirty="0" smtClean="0"/>
              <a:t> 3: </a:t>
            </a:r>
            <a:br>
              <a:rPr lang="es-CR" sz="3300" dirty="0" smtClean="0"/>
            </a:br>
            <a:r>
              <a:rPr lang="es-CR" sz="3300" i="1" dirty="0" smtClean="0"/>
              <a:t>Alimentos </a:t>
            </a:r>
            <a:r>
              <a:rPr lang="es-CR" sz="3300" i="1" dirty="0" err="1" smtClean="0"/>
              <a:t>Bermudez</a:t>
            </a:r>
            <a:endParaRPr lang="en-US" sz="3300" i="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3968" y="5733256"/>
            <a:ext cx="4978896" cy="864096"/>
          </a:xfrm>
        </p:spPr>
        <p:txBody>
          <a:bodyPr>
            <a:normAutofit fontScale="92500"/>
          </a:bodyPr>
          <a:lstStyle/>
          <a:p>
            <a:pPr>
              <a:buNone/>
            </a:pPr>
            <a:r>
              <a:rPr lang="es-CR" sz="2000" dirty="0" err="1" smtClean="0"/>
              <a:t>For</a:t>
            </a:r>
            <a:r>
              <a:rPr lang="es-CR" sz="2000" dirty="0" smtClean="0"/>
              <a:t> </a:t>
            </a:r>
            <a:r>
              <a:rPr lang="es-CR" sz="2000" dirty="0" err="1" smtClean="0"/>
              <a:t>further</a:t>
            </a:r>
            <a:r>
              <a:rPr lang="es-CR" sz="2000" dirty="0" smtClean="0"/>
              <a:t> </a:t>
            </a:r>
            <a:r>
              <a:rPr lang="es-CR" sz="2000" dirty="0" err="1" smtClean="0"/>
              <a:t>contact</a:t>
            </a:r>
            <a:r>
              <a:rPr lang="es-CR" sz="2000" dirty="0" smtClean="0"/>
              <a:t> </a:t>
            </a:r>
            <a:r>
              <a:rPr lang="es-CR" sz="2000" dirty="0" err="1" smtClean="0"/>
              <a:t>please</a:t>
            </a:r>
            <a:r>
              <a:rPr lang="es-CR" sz="2000" dirty="0" smtClean="0"/>
              <a:t> </a:t>
            </a:r>
            <a:r>
              <a:rPr lang="es-CR" sz="2000" dirty="0" err="1" smtClean="0"/>
              <a:t>write</a:t>
            </a:r>
            <a:r>
              <a:rPr lang="es-CR" sz="2000" dirty="0" smtClean="0"/>
              <a:t> me at:</a:t>
            </a:r>
          </a:p>
          <a:p>
            <a:pPr>
              <a:buNone/>
            </a:pPr>
            <a:r>
              <a:rPr lang="es-CR" sz="2600" b="1" dirty="0" smtClean="0"/>
              <a:t>Emmanuel.hess@gmail.com</a:t>
            </a:r>
            <a:endParaRPr lang="en-US" sz="2600" b="1" dirty="0"/>
          </a:p>
        </p:txBody>
      </p:sp>
      <p:sp>
        <p:nvSpPr>
          <p:cNvPr id="5" name="TextBox 4"/>
          <p:cNvSpPr txBox="1"/>
          <p:nvPr/>
        </p:nvSpPr>
        <p:spPr>
          <a:xfrm>
            <a:off x="3131840" y="2636912"/>
            <a:ext cx="2592288" cy="646331"/>
          </a:xfrm>
          <a:prstGeom prst="rect">
            <a:avLst/>
          </a:prstGeom>
          <a:noFill/>
        </p:spPr>
        <p:txBody>
          <a:bodyPr wrap="square" rtlCol="0">
            <a:spAutoFit/>
          </a:bodyPr>
          <a:lstStyle/>
          <a:p>
            <a:r>
              <a:rPr lang="es-CR" sz="3600" b="1" dirty="0" err="1">
                <a:solidFill>
                  <a:schemeClr val="tx2"/>
                </a:solidFill>
                <a:effectLst>
                  <a:outerShdw blurRad="31750" dist="25400" dir="5400000" algn="tl" rotWithShape="0">
                    <a:srgbClr val="000000">
                      <a:alpha val="25000"/>
                    </a:srgbClr>
                  </a:outerShdw>
                </a:effectLst>
                <a:latin typeface="+mj-lt"/>
                <a:ea typeface="+mj-ea"/>
                <a:cs typeface="+mj-cs"/>
              </a:rPr>
              <a:t>Thank</a:t>
            </a:r>
            <a:r>
              <a:rPr lang="es-CR" sz="3600" b="1" dirty="0">
                <a:solidFill>
                  <a:schemeClr val="tx2"/>
                </a:solidFill>
                <a:effectLst>
                  <a:outerShdw blurRad="31750" dist="25400" dir="5400000" algn="tl" rotWithShape="0">
                    <a:srgbClr val="000000">
                      <a:alpha val="25000"/>
                    </a:srgbClr>
                  </a:outerShdw>
                </a:effectLst>
                <a:latin typeface="+mj-lt"/>
                <a:ea typeface="+mj-ea"/>
                <a:cs typeface="+mj-cs"/>
              </a:rPr>
              <a:t> </a:t>
            </a:r>
            <a:r>
              <a:rPr lang="es-CR" sz="3600" b="1" dirty="0" err="1">
                <a:solidFill>
                  <a:schemeClr val="tx2"/>
                </a:solidFill>
                <a:effectLst>
                  <a:outerShdw blurRad="31750" dist="25400" dir="5400000" algn="tl" rotWithShape="0">
                    <a:srgbClr val="000000">
                      <a:alpha val="25000"/>
                    </a:srgbClr>
                  </a:outerShdw>
                </a:effectLst>
                <a:latin typeface="+mj-lt"/>
                <a:ea typeface="+mj-ea"/>
                <a:cs typeface="+mj-cs"/>
              </a:rPr>
              <a:t>You</a:t>
            </a:r>
            <a:endParaRPr lang="en-US" sz="3600" b="1" dirty="0">
              <a:solidFill>
                <a:schemeClr val="tx2"/>
              </a:solidFill>
              <a:effectLst>
                <a:outerShdw blurRad="31750" dist="25400" dir="5400000" algn="tl" rotWithShape="0">
                  <a:srgbClr val="000000">
                    <a:alpha val="25000"/>
                  </a:srgbClr>
                </a:outerShdw>
              </a:effectLst>
              <a:latin typeface="+mj-lt"/>
              <a:ea typeface="+mj-ea"/>
              <a:cs typeface="+mj-cs"/>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AD879414EDDB40A3FAC25A9524AF38" ma:contentTypeVersion="0" ma:contentTypeDescription="Create a new document." ma:contentTypeScope="" ma:versionID="9dfad0cd6d45e62fde8898ac4b915027">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BCD941B-75CE-4454-8FDA-3468C2B36782}"/>
</file>

<file path=customXml/itemProps2.xml><?xml version="1.0" encoding="utf-8"?>
<ds:datastoreItem xmlns:ds="http://schemas.openxmlformats.org/officeDocument/2006/customXml" ds:itemID="{554D40D8-4C9D-4C38-8E92-7C9F992A3348}"/>
</file>

<file path=customXml/itemProps3.xml><?xml version="1.0" encoding="utf-8"?>
<ds:datastoreItem xmlns:ds="http://schemas.openxmlformats.org/officeDocument/2006/customXml" ds:itemID="{B4171C60-C269-49A4-A966-FF93FDFF9794}"/>
</file>

<file path=docProps/app.xml><?xml version="1.0" encoding="utf-8"?>
<Properties xmlns="http://schemas.openxmlformats.org/officeDocument/2006/extended-properties" xmlns:vt="http://schemas.openxmlformats.org/officeDocument/2006/docPropsVTypes">
  <Template>Concourse</Template>
  <TotalTime>296</TotalTime>
  <Words>1262</Words>
  <Application>Microsoft Office PowerPoint</Application>
  <PresentationFormat>On-screen Show (4:3)</PresentationFormat>
  <Paragraphs>128</Paragraphs>
  <Slides>13</Slides>
  <Notes>1</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Concourse</vt:lpstr>
      <vt:lpstr>SDG-related Investment in  the Caribbean: Sector focus</vt:lpstr>
      <vt:lpstr>Aim</vt:lpstr>
      <vt:lpstr>FDI can help attain SDGs</vt:lpstr>
      <vt:lpstr>IPAs role in investment facilitation</vt:lpstr>
      <vt:lpstr>IPAs role in investment facilitation</vt:lpstr>
      <vt:lpstr>Environmental KPIs  Based on GRI Standards </vt:lpstr>
      <vt:lpstr>Slide 7</vt:lpstr>
      <vt:lpstr>Investment facilitation case 1: Beltraide</vt:lpstr>
      <vt:lpstr>Investment facilitation case 1: Beltraide</vt:lpstr>
      <vt:lpstr>Investment facilitation case 2: Jampro</vt:lpstr>
      <vt:lpstr>Investment facilitation case 2: Jampro</vt:lpstr>
      <vt:lpstr>Investment facilitation case study 3:  Alimentos Bermudez</vt:lpstr>
      <vt:lpstr>Slide 13</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GOOD MORNING</dc:title>
  <dc:creator>HP</dc:creator>
  <cp:lastModifiedBy>HP</cp:lastModifiedBy>
  <cp:revision>70</cp:revision>
  <dcterms:created xsi:type="dcterms:W3CDTF">2019-11-24T15:26:19Z</dcterms:created>
  <dcterms:modified xsi:type="dcterms:W3CDTF">2019-11-24T23:06:43Z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0x010100FBAD879414EDDB40A3FAC25A9524AF38</vt:lpwstr>
  </property>
</Properties>
</file>