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64" r:id="rId3"/>
    <p:sldId id="257" r:id="rId4"/>
    <p:sldId id="258" r:id="rId5"/>
    <p:sldId id="265" r:id="rId6"/>
    <p:sldId id="259" r:id="rId7"/>
    <p:sldId id="266" r:id="rId8"/>
    <p:sldId id="267" r:id="rId9"/>
  </p:sldIdLst>
  <p:sldSz cx="12192000" cy="6858000"/>
  <p:notesSz cx="6858000" cy="9144000"/>
  <p:defaultTextStyle>
    <a:lvl1pPr>
      <a:defRPr>
        <a:latin typeface="Calibri"/>
        <a:ea typeface="Calibri"/>
        <a:cs typeface="Calibri"/>
        <a:sym typeface="Calibri"/>
      </a:defRPr>
    </a:lvl1pPr>
    <a:lvl2pPr indent="457200">
      <a:defRPr>
        <a:latin typeface="Calibri"/>
        <a:ea typeface="Calibri"/>
        <a:cs typeface="Calibri"/>
        <a:sym typeface="Calibri"/>
      </a:defRPr>
    </a:lvl2pPr>
    <a:lvl3pPr indent="914400">
      <a:defRPr>
        <a:latin typeface="Calibri"/>
        <a:ea typeface="Calibri"/>
        <a:cs typeface="Calibri"/>
        <a:sym typeface="Calibri"/>
      </a:defRPr>
    </a:lvl3pPr>
    <a:lvl4pPr indent="1371600">
      <a:defRPr>
        <a:latin typeface="Calibri"/>
        <a:ea typeface="Calibri"/>
        <a:cs typeface="Calibri"/>
        <a:sym typeface="Calibri"/>
      </a:defRPr>
    </a:lvl4pPr>
    <a:lvl5pPr indent="1828800">
      <a:defRPr>
        <a:latin typeface="Calibri"/>
        <a:ea typeface="Calibri"/>
        <a:cs typeface="Calibri"/>
        <a:sym typeface="Calibri"/>
      </a:defRPr>
    </a:lvl5pPr>
    <a:lvl6pPr indent="2286000">
      <a:defRPr>
        <a:latin typeface="Calibri"/>
        <a:ea typeface="Calibri"/>
        <a:cs typeface="Calibri"/>
        <a:sym typeface="Calibri"/>
      </a:defRPr>
    </a:lvl6pPr>
    <a:lvl7pPr indent="2743200">
      <a:defRPr>
        <a:latin typeface="Calibri"/>
        <a:ea typeface="Calibri"/>
        <a:cs typeface="Calibri"/>
        <a:sym typeface="Calibri"/>
      </a:defRPr>
    </a:lvl7pPr>
    <a:lvl8pPr indent="3200400">
      <a:defRPr>
        <a:latin typeface="Calibri"/>
        <a:ea typeface="Calibri"/>
        <a:cs typeface="Calibri"/>
        <a:sym typeface="Calibri"/>
      </a:defRPr>
    </a:lvl8pPr>
    <a:lvl9pPr indent="3657600">
      <a:defRPr>
        <a:latin typeface="Calibri"/>
        <a:ea typeface="Calibri"/>
        <a:cs typeface="Calibri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72C4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72C4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72C4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5A5A5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5A5A5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5A5A5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0AD47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0AD47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0AD47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472C4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472C4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747" autoAdjust="0"/>
  </p:normalViewPr>
  <p:slideViewPr>
    <p:cSldViewPr snapToGrid="0">
      <p:cViewPr varScale="1">
        <p:scale>
          <a:sx n="50" d="100"/>
          <a:sy n="50" d="100"/>
        </p:scale>
        <p:origin x="105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53" name="Shape 5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 defTabSz="914400">
              <a:lnSpc>
                <a:spcPct val="100000"/>
              </a:lnSpc>
              <a:defRPr sz="1800"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61" name="Shape 6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 defTabSz="914400">
              <a:lnSpc>
                <a:spcPct val="100000"/>
              </a:lnSpc>
              <a:defRPr sz="1800"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 defTabSz="914400">
              <a:lnSpc>
                <a:spcPct val="100000"/>
              </a:lnSpc>
              <a:defRPr sz="1800"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77" name="Shape 7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 defTabSz="914400">
              <a:lnSpc>
                <a:spcPct val="100000"/>
              </a:lnSpc>
              <a:defRPr sz="1800"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77" name="Shape 7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 defTabSz="914400">
              <a:lnSpc>
                <a:spcPct val="100000"/>
              </a:lnSpc>
              <a:defRPr sz="1800"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2873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3509963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 lvl="0">
              <a:defRPr sz="1800"/>
            </a:pPr>
            <a:r>
              <a:rPr sz="6000"/>
              <a:t>Click to edit Master title style</a:t>
            </a:r>
          </a:p>
        </p:txBody>
      </p:sp>
      <p:sp>
        <p:nvSpPr>
          <p:cNvPr id="7" name="Shape 7"/>
          <p:cNvSpPr>
            <a:spLocks noGrp="1"/>
          </p:cNvSpPr>
          <p:nvPr>
            <p:ph type="body" idx="1"/>
          </p:nvPr>
        </p:nvSpPr>
        <p:spPr>
          <a:xfrm>
            <a:off x="1524000" y="3602037"/>
            <a:ext cx="9144000" cy="32559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</a:lstStyle>
          <a:p>
            <a:pPr lvl="0">
              <a:defRPr sz="1800"/>
            </a:pPr>
            <a:r>
              <a:rPr sz="2400"/>
              <a:t>Click to edit Master subtitle style</a:t>
            </a:r>
          </a:p>
        </p:txBody>
      </p:sp>
      <p:sp>
        <p:nvSpPr>
          <p:cNvPr id="8" name="Shape 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Click to edit Master title style</a:t>
            </a:r>
          </a:p>
        </p:txBody>
      </p:sp>
      <p:sp>
        <p:nvSpPr>
          <p:cNvPr id="11" name="Shape 1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800"/>
              <a:t>Edit Master text styles</a:t>
            </a:r>
          </a:p>
          <a:p>
            <a:pPr lvl="1">
              <a:defRPr sz="1800"/>
            </a:pPr>
            <a:r>
              <a:rPr sz="2800"/>
              <a:t>Second level</a:t>
            </a:r>
          </a:p>
          <a:p>
            <a:pPr lvl="2">
              <a:defRPr sz="1800"/>
            </a:pPr>
            <a:r>
              <a:rPr sz="2800"/>
              <a:t>Third level</a:t>
            </a:r>
          </a:p>
          <a:p>
            <a:pPr lvl="3">
              <a:defRPr sz="1800"/>
            </a:pPr>
            <a:r>
              <a:rPr sz="2800"/>
              <a:t>Fourth level</a:t>
            </a:r>
          </a:p>
          <a:p>
            <a:pPr lvl="4">
              <a:defRPr sz="1800"/>
            </a:pPr>
            <a:r>
              <a:rPr sz="2800"/>
              <a:t>Fifth level</a:t>
            </a:r>
          </a:p>
        </p:txBody>
      </p:sp>
      <p:sp>
        <p:nvSpPr>
          <p:cNvPr id="12" name="Shape 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831850" y="0"/>
            <a:ext cx="10515600" cy="456247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Click to edit Master title style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831850" y="4589462"/>
            <a:ext cx="10515600" cy="226853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888888"/>
                </a:solidFill>
              </a:rPr>
              <a:t>Edit Master text styles</a:t>
            </a:r>
          </a:p>
        </p:txBody>
      </p:sp>
      <p:sp>
        <p:nvSpPr>
          <p:cNvPr id="16" name="Shape 1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Click to edit Master title style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5181600" cy="5032375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800"/>
              <a:t>Edit Master text styles</a:t>
            </a:r>
          </a:p>
          <a:p>
            <a:pPr lvl="1">
              <a:defRPr sz="1800"/>
            </a:pPr>
            <a:r>
              <a:rPr sz="2800"/>
              <a:t>Second level</a:t>
            </a:r>
          </a:p>
          <a:p>
            <a:pPr lvl="2">
              <a:defRPr sz="1800"/>
            </a:pPr>
            <a:r>
              <a:rPr sz="2800"/>
              <a:t>Third level</a:t>
            </a:r>
          </a:p>
          <a:p>
            <a:pPr lvl="3">
              <a:defRPr sz="1800"/>
            </a:pPr>
            <a:r>
              <a:rPr sz="2800"/>
              <a:t>Fourth level</a:t>
            </a:r>
          </a:p>
          <a:p>
            <a:pPr lvl="4">
              <a:defRPr sz="1800"/>
            </a:pPr>
            <a:r>
              <a:rPr sz="2800"/>
              <a:t>Fifth level</a:t>
            </a:r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Click to edit Master title style</a:t>
            </a:r>
          </a:p>
        </p:txBody>
      </p:sp>
      <p:sp>
        <p:nvSpPr>
          <p:cNvPr id="23" name="Shape 23"/>
          <p:cNvSpPr>
            <a:spLocks noGrp="1"/>
          </p:cNvSpPr>
          <p:nvPr>
            <p:ph type="body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</a:lstStyle>
          <a:p>
            <a:pPr lvl="0">
              <a:defRPr sz="1800" b="0"/>
            </a:pPr>
            <a:r>
              <a:rPr sz="2400" b="1"/>
              <a:t>Edit Master text styles</a:t>
            </a:r>
          </a:p>
        </p:txBody>
      </p:sp>
      <p:sp>
        <p:nvSpPr>
          <p:cNvPr id="24" name="Shape 2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Click to edit Master title style</a:t>
            </a:r>
          </a:p>
        </p:txBody>
      </p:sp>
      <p:sp>
        <p:nvSpPr>
          <p:cNvPr id="27" name="Shape 2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title"/>
          </p:nvPr>
        </p:nvSpPr>
        <p:spPr>
          <a:xfrm>
            <a:off x="839787" y="0"/>
            <a:ext cx="3932239" cy="20574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>
              <a:defRPr sz="1800"/>
            </a:pPr>
            <a:r>
              <a:rPr sz="3200"/>
              <a:t>Click to edit Master title style</a:t>
            </a:r>
          </a:p>
        </p:txBody>
      </p:sp>
      <p:sp>
        <p:nvSpPr>
          <p:cNvPr id="32" name="Shape 32"/>
          <p:cNvSpPr>
            <a:spLocks noGrp="1"/>
          </p:cNvSpPr>
          <p:nvPr>
            <p:ph type="body" idx="1"/>
          </p:nvPr>
        </p:nvSpPr>
        <p:spPr>
          <a:xfrm>
            <a:off x="5183187" y="987425"/>
            <a:ext cx="6172201" cy="587057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 lvl="0">
              <a:defRPr sz="1800"/>
            </a:pPr>
            <a:r>
              <a:rPr sz="3200"/>
              <a:t>Edit Master text styles</a:t>
            </a:r>
          </a:p>
          <a:p>
            <a:pPr lvl="1">
              <a:defRPr sz="1800"/>
            </a:pPr>
            <a:r>
              <a:rPr sz="3200"/>
              <a:t>Second level</a:t>
            </a:r>
          </a:p>
          <a:p>
            <a:pPr lvl="2">
              <a:defRPr sz="1800"/>
            </a:pPr>
            <a:r>
              <a:rPr sz="3200"/>
              <a:t>Third level</a:t>
            </a:r>
          </a:p>
          <a:p>
            <a:pPr lvl="3">
              <a:defRPr sz="1800"/>
            </a:pPr>
            <a:r>
              <a:rPr sz="3200"/>
              <a:t>Fourth level</a:t>
            </a:r>
          </a:p>
          <a:p>
            <a:pPr lvl="4">
              <a:defRPr sz="1800"/>
            </a:pPr>
            <a:r>
              <a:rPr sz="3200"/>
              <a:t>Fifth level</a:t>
            </a:r>
          </a:p>
        </p:txBody>
      </p:sp>
      <p:sp>
        <p:nvSpPr>
          <p:cNvPr id="33" name="Shape 3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xfrm>
            <a:off x="839787" y="0"/>
            <a:ext cx="3932239" cy="20574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>
              <a:defRPr sz="1800"/>
            </a:pPr>
            <a:r>
              <a:rPr sz="3200"/>
              <a:t>Click to edit Master title style</a:t>
            </a:r>
          </a:p>
        </p:txBody>
      </p:sp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xfrm>
            <a:off x="839787" y="2057400"/>
            <a:ext cx="3932239" cy="480060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</a:lstStyle>
          <a:p>
            <a:pPr lvl="0">
              <a:defRPr sz="1800"/>
            </a:pPr>
            <a:r>
              <a:rPr sz="1600"/>
              <a:t>Edit Master text styles</a:t>
            </a:r>
          </a:p>
        </p:txBody>
      </p:sp>
      <p:sp>
        <p:nvSpPr>
          <p:cNvPr id="37" name="Shape 3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Click to edit Master title style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800"/>
              <a:t>Edit Master text styles</a:t>
            </a:r>
          </a:p>
          <a:p>
            <a:pPr lvl="1">
              <a:defRPr sz="1800"/>
            </a:pPr>
            <a:r>
              <a:rPr sz="2800"/>
              <a:t>Second level</a:t>
            </a:r>
          </a:p>
          <a:p>
            <a:pPr lvl="2">
              <a:defRPr sz="1800"/>
            </a:pPr>
            <a:r>
              <a:rPr sz="2800"/>
              <a:t>Third level</a:t>
            </a:r>
          </a:p>
          <a:p>
            <a:pPr lvl="3">
              <a:defRPr sz="1800"/>
            </a:pPr>
            <a:r>
              <a:rPr sz="2800"/>
              <a:t>Fourth level</a:t>
            </a:r>
          </a:p>
          <a:p>
            <a:pPr lvl="4">
              <a:defRPr sz="1800"/>
            </a:pPr>
            <a:r>
              <a:rPr sz="2800"/>
              <a:t>Fifth level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title"/>
          </p:nvPr>
        </p:nvSpPr>
        <p:spPr>
          <a:xfrm>
            <a:off x="8724900" y="0"/>
            <a:ext cx="2628900" cy="6542088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Click to edit Master title style</a:t>
            </a:r>
          </a:p>
        </p:txBody>
      </p:sp>
      <p:sp>
        <p:nvSpPr>
          <p:cNvPr id="44" name="Shape 44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6492875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800"/>
              <a:t>Edit Master text styles</a:t>
            </a:r>
          </a:p>
          <a:p>
            <a:pPr lvl="1">
              <a:defRPr sz="1800"/>
            </a:pPr>
            <a:r>
              <a:rPr sz="2800"/>
              <a:t>Second level</a:t>
            </a:r>
          </a:p>
          <a:p>
            <a:pPr lvl="2">
              <a:defRPr sz="1800"/>
            </a:pPr>
            <a:r>
              <a:rPr sz="2800"/>
              <a:t>Third level</a:t>
            </a:r>
          </a:p>
          <a:p>
            <a:pPr lvl="3">
              <a:defRPr sz="1800"/>
            </a:pPr>
            <a:r>
              <a:rPr sz="2800"/>
              <a:t>Fourth level</a:t>
            </a:r>
          </a:p>
          <a:p>
            <a:pPr lvl="4">
              <a:defRPr sz="1800"/>
            </a:pPr>
            <a:r>
              <a:rPr sz="2800"/>
              <a:t>Fifth level</a:t>
            </a:r>
          </a:p>
        </p:txBody>
      </p:sp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838200" y="230187"/>
            <a:ext cx="10515600" cy="1595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pPr lvl="0">
              <a:defRPr sz="1800"/>
            </a:pPr>
            <a:r>
              <a:rPr sz="4400"/>
              <a:t>Click to edit Master title style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50323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 lvl="0">
              <a:defRPr sz="1800"/>
            </a:pPr>
            <a:r>
              <a:rPr sz="2800"/>
              <a:t>Edit Master text styles</a:t>
            </a:r>
          </a:p>
          <a:p>
            <a:pPr lvl="1">
              <a:defRPr sz="1800"/>
            </a:pPr>
            <a:r>
              <a:rPr sz="2800"/>
              <a:t>Second level</a:t>
            </a:r>
          </a:p>
          <a:p>
            <a:pPr lvl="2">
              <a:defRPr sz="1800"/>
            </a:pPr>
            <a:r>
              <a:rPr sz="2800"/>
              <a:t>Third level</a:t>
            </a:r>
          </a:p>
          <a:p>
            <a:pPr lvl="3">
              <a:defRPr sz="1800"/>
            </a:pPr>
            <a:r>
              <a:rPr sz="2800"/>
              <a:t>Fourth level</a:t>
            </a:r>
          </a:p>
          <a:p>
            <a:pPr lvl="4">
              <a:defRPr sz="1800"/>
            </a:pPr>
            <a:r>
              <a:rPr sz="2800"/>
              <a:t>Fifth level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8610600" y="6404292"/>
            <a:ext cx="2743200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>
        <a:lnSpc>
          <a:spcPct val="90000"/>
        </a:lnSpc>
        <a:defRPr sz="4400">
          <a:latin typeface="Calibri Light"/>
          <a:ea typeface="Calibri Light"/>
          <a:cs typeface="Calibri Light"/>
          <a:sym typeface="Calibri Light"/>
        </a:defRPr>
      </a:lvl1pPr>
      <a:lvl2pPr>
        <a:lnSpc>
          <a:spcPct val="90000"/>
        </a:lnSpc>
        <a:defRPr sz="4400">
          <a:latin typeface="Calibri Light"/>
          <a:ea typeface="Calibri Light"/>
          <a:cs typeface="Calibri Light"/>
          <a:sym typeface="Calibri Light"/>
        </a:defRPr>
      </a:lvl2pPr>
      <a:lvl3pPr>
        <a:lnSpc>
          <a:spcPct val="90000"/>
        </a:lnSpc>
        <a:defRPr sz="4400">
          <a:latin typeface="Calibri Light"/>
          <a:ea typeface="Calibri Light"/>
          <a:cs typeface="Calibri Light"/>
          <a:sym typeface="Calibri Light"/>
        </a:defRPr>
      </a:lvl3pPr>
      <a:lvl4pPr>
        <a:lnSpc>
          <a:spcPct val="90000"/>
        </a:lnSpc>
        <a:defRPr sz="4400">
          <a:latin typeface="Calibri Light"/>
          <a:ea typeface="Calibri Light"/>
          <a:cs typeface="Calibri Light"/>
          <a:sym typeface="Calibri Light"/>
        </a:defRPr>
      </a:lvl4pPr>
      <a:lvl5pPr>
        <a:lnSpc>
          <a:spcPct val="90000"/>
        </a:lnSpc>
        <a:defRPr sz="4400">
          <a:latin typeface="Calibri Light"/>
          <a:ea typeface="Calibri Light"/>
          <a:cs typeface="Calibri Light"/>
          <a:sym typeface="Calibri Light"/>
        </a:defRPr>
      </a:lvl5pPr>
      <a:lvl6pPr>
        <a:lnSpc>
          <a:spcPct val="90000"/>
        </a:lnSpc>
        <a:defRPr sz="4400">
          <a:latin typeface="Calibri Light"/>
          <a:ea typeface="Calibri Light"/>
          <a:cs typeface="Calibri Light"/>
          <a:sym typeface="Calibri Light"/>
        </a:defRPr>
      </a:lvl6pPr>
      <a:lvl7pPr>
        <a:lnSpc>
          <a:spcPct val="90000"/>
        </a:lnSpc>
        <a:defRPr sz="4400">
          <a:latin typeface="Calibri Light"/>
          <a:ea typeface="Calibri Light"/>
          <a:cs typeface="Calibri Light"/>
          <a:sym typeface="Calibri Light"/>
        </a:defRPr>
      </a:lvl7pPr>
      <a:lvl8pPr>
        <a:lnSpc>
          <a:spcPct val="90000"/>
        </a:lnSpc>
        <a:defRPr sz="4400">
          <a:latin typeface="Calibri Light"/>
          <a:ea typeface="Calibri Light"/>
          <a:cs typeface="Calibri Light"/>
          <a:sym typeface="Calibri Light"/>
        </a:defRPr>
      </a:lvl8pPr>
      <a:lvl9pPr>
        <a:lnSpc>
          <a:spcPct val="90000"/>
        </a:lnSpc>
        <a:defRPr sz="4400"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indent="-228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1pPr>
      <a:lvl2pPr marL="723900" indent="-2667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2pPr>
      <a:lvl3pPr marL="1234439" indent="-320039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3pPr>
      <a:lvl4pPr marL="17272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4pPr>
      <a:lvl5pPr marL="21844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5pPr>
      <a:lvl6pPr marL="26416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6pPr>
      <a:lvl7pPr marL="30988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7pPr>
      <a:lvl8pPr marL="35560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8pPr>
      <a:lvl9pPr marL="40132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9pPr>
    </p:bodyStyle>
    <p:otherStyle>
      <a:lvl1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indent="4572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indent="9144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indent="13716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indent="18288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indent="22860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indent="27432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indent="32004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indent="36576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ustainabledevelopment.un.org/sids/partnershipframework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1.png" descr="A close up of a logo&#10;&#10;Description generated with high confidence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2781" y="2799183"/>
            <a:ext cx="3845360" cy="1095929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Shape 50"/>
          <p:cNvSpPr/>
          <p:nvPr/>
        </p:nvSpPr>
        <p:spPr>
          <a:xfrm flipH="1">
            <a:off x="4717796" y="1573885"/>
            <a:ext cx="1" cy="3710229"/>
          </a:xfrm>
          <a:prstGeom prst="line">
            <a:avLst/>
          </a:prstGeom>
          <a:ln w="19050">
            <a:solidFill>
              <a:srgbClr val="FBB017"/>
            </a:solidFill>
            <a:miter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51" name="Shape 51"/>
          <p:cNvSpPr/>
          <p:nvPr/>
        </p:nvSpPr>
        <p:spPr>
          <a:xfrm>
            <a:off x="5785105" y="2782669"/>
            <a:ext cx="5138584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 lang="en-US" b="1" dirty="0"/>
              <a:t>Role of partnerships and the SAMOA Pathway</a:t>
            </a:r>
          </a:p>
          <a:p>
            <a:r>
              <a:rPr lang="en-US" b="1" dirty="0"/>
              <a:t>in advancing the implementation of the SDGs in SIDS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0713A3-06B0-4F69-9377-EBF31105433D}"/>
              </a:ext>
            </a:extLst>
          </p:cNvPr>
          <p:cNvSpPr txBox="1"/>
          <p:nvPr/>
        </p:nvSpPr>
        <p:spPr>
          <a:xfrm>
            <a:off x="5785105" y="3429000"/>
            <a:ext cx="3505200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Ms. Tishka Francis, Head of the SIDS Sub-Programme UN-OHRLLS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08704-DCF6-4AD3-9CDC-C586B942E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8941"/>
            <a:ext cx="10515600" cy="1130167"/>
          </a:xfrm>
        </p:spPr>
        <p:txBody>
          <a:bodyPr>
            <a:normAutofit/>
          </a:bodyPr>
          <a:lstStyle/>
          <a:p>
            <a:pPr algn="ctr" defTabSz="850391">
              <a:defRPr sz="1800"/>
            </a:pPr>
            <a:r>
              <a:rPr lang="en-US" sz="3600" dirty="0">
                <a:effectLst>
                  <a:outerShdw blurRad="35433" dist="35433" dir="2700000" rotWithShape="0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Abadi"/>
                <a:cs typeface="Calibri" panose="020F0502020204030204" pitchFamily="34" charset="0"/>
                <a:sym typeface="Abadi"/>
              </a:rPr>
              <a:t>The SAMOA Pathway and the Mid-Term Review</a:t>
            </a:r>
            <a:r>
              <a:rPr lang="en-US" sz="6000" dirty="0">
                <a:effectLst>
                  <a:outerShdw blurRad="35433" dist="35433" dir="2700000" rotWithShape="0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Abadi"/>
                <a:cs typeface="Calibri" panose="020F0502020204030204" pitchFamily="34" charset="0"/>
                <a:sym typeface="Abadi"/>
              </a:rPr>
              <a:t/>
            </a:r>
            <a:br>
              <a:rPr lang="en-US" sz="6000" dirty="0">
                <a:effectLst>
                  <a:outerShdw blurRad="35433" dist="35433" dir="2700000" rotWithShape="0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Abadi"/>
                <a:cs typeface="Calibri" panose="020F0502020204030204" pitchFamily="34" charset="0"/>
                <a:sym typeface="Abadi"/>
              </a:rPr>
            </a:b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Small Island Developing States Accelerated Modalities of Action (SAMOA)</a:t>
            </a:r>
            <a:endParaRPr lang="en-US" sz="1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27132-DE2B-4AFC-9B4A-F76AC5BE74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5625" y="1468192"/>
            <a:ext cx="7071575" cy="4424608"/>
          </a:xfrm>
        </p:spPr>
        <p:txBody>
          <a:bodyPr>
            <a:normAutofit fontScale="77500" lnSpcReduction="20000"/>
          </a:bodyPr>
          <a:lstStyle/>
          <a:p>
            <a:pPr marL="0" lvl="0" indent="0">
              <a:buNone/>
            </a:pPr>
            <a:r>
              <a:rPr lang="en-US" sz="3000" dirty="0"/>
              <a:t>2014 Adopted at the 3</a:t>
            </a:r>
            <a:r>
              <a:rPr lang="en-US" sz="3000" baseline="30000" dirty="0"/>
              <a:t>rd</a:t>
            </a:r>
            <a:r>
              <a:rPr lang="en-US" sz="3000" dirty="0"/>
              <a:t> International Conference on SIDS in Apia, Samoa. </a:t>
            </a:r>
          </a:p>
          <a:p>
            <a:pPr marL="495300" lvl="1" indent="0">
              <a:buNone/>
            </a:pPr>
            <a:r>
              <a:rPr lang="en-US" sz="3000" dirty="0"/>
              <a:t>Theme of the conference: </a:t>
            </a:r>
          </a:p>
          <a:p>
            <a:pPr marL="495300" lvl="1" indent="0">
              <a:buNone/>
            </a:pPr>
            <a:r>
              <a:rPr lang="en-US" sz="3000" b="1" dirty="0"/>
              <a:t>Sustainable development through genuine and durable partnerships</a:t>
            </a:r>
          </a:p>
          <a:p>
            <a:pPr marL="495300" lvl="1" indent="0">
              <a:buNone/>
            </a:pPr>
            <a:r>
              <a:rPr lang="en-US" sz="3000" dirty="0"/>
              <a:t>Resulted in some 300 partnerships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2019 The Mid Term Review of the SAMOA Pathway September New York, USA.</a:t>
            </a:r>
          </a:p>
          <a:p>
            <a:pPr lvl="1"/>
            <a:r>
              <a:rPr lang="en-US" dirty="0"/>
              <a:t>Renewed commitment to meaningful partnerships with SIDS</a:t>
            </a:r>
          </a:p>
          <a:p>
            <a:pPr lvl="1"/>
            <a:r>
              <a:rPr lang="en-US" dirty="0"/>
              <a:t>Reiteration of the importance of ocean-based economic growth and diversification</a:t>
            </a:r>
          </a:p>
        </p:txBody>
      </p:sp>
      <p:pic>
        <p:nvPicPr>
          <p:cNvPr id="1034" name="Picture 10" descr="Image result for Samoa Pathway">
            <a:extLst>
              <a:ext uri="{FF2B5EF4-FFF2-40B4-BE49-F238E27FC236}">
                <a16:creationId xmlns:a16="http://schemas.microsoft.com/office/drawing/2014/main" id="{711E91F3-26B7-4F66-BAD6-4D3DFA9EC7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421" y="3516639"/>
            <a:ext cx="3212387" cy="151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Samoa Apia">
            <a:extLst>
              <a:ext uri="{FF2B5EF4-FFF2-40B4-BE49-F238E27FC236}">
                <a16:creationId xmlns:a16="http://schemas.microsoft.com/office/drawing/2014/main" id="{4D06A534-EE04-4121-9302-16CFF48930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468192"/>
            <a:ext cx="3215608" cy="1873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176943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image3.png" descr="A blue and green reef&#10;&#10;Description generated with high confidence"/>
          <p:cNvPicPr/>
          <p:nvPr/>
        </p:nvPicPr>
        <p:blipFill>
          <a:blip r:embed="rId3">
            <a:extLst/>
          </a:blip>
          <a:srcRect t="15015" b="9985"/>
          <a:stretch>
            <a:fillRect/>
          </a:stretch>
        </p:blipFill>
        <p:spPr>
          <a:xfrm>
            <a:off x="-2" y="9"/>
            <a:ext cx="12192001" cy="6857992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Shape 56"/>
          <p:cNvSpPr/>
          <p:nvPr/>
        </p:nvSpPr>
        <p:spPr>
          <a:xfrm flipH="1">
            <a:off x="0" y="998174"/>
            <a:ext cx="6017173" cy="58598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7157"/>
                </a:moveTo>
                <a:cubicBezTo>
                  <a:pt x="21600" y="6324"/>
                  <a:pt x="21600" y="6324"/>
                  <a:pt x="21600" y="6324"/>
                </a:cubicBezTo>
                <a:cubicBezTo>
                  <a:pt x="19688" y="2563"/>
                  <a:pt x="15864" y="0"/>
                  <a:pt x="11440" y="0"/>
                </a:cubicBezTo>
                <a:cubicBezTo>
                  <a:pt x="5137" y="0"/>
                  <a:pt x="0" y="5259"/>
                  <a:pt x="0" y="11749"/>
                </a:cubicBezTo>
                <a:cubicBezTo>
                  <a:pt x="0" y="15876"/>
                  <a:pt x="2090" y="19503"/>
                  <a:pt x="5234" y="21600"/>
                </a:cubicBezTo>
                <a:cubicBezTo>
                  <a:pt x="17662" y="21600"/>
                  <a:pt x="17662" y="21600"/>
                  <a:pt x="17662" y="21600"/>
                </a:cubicBezTo>
                <a:cubicBezTo>
                  <a:pt x="19331" y="20502"/>
                  <a:pt x="20676" y="18971"/>
                  <a:pt x="21600" y="17157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 algn="ctr">
              <a:spcBef>
                <a:spcPts val="1000"/>
              </a:spcBef>
              <a:defRPr sz="1600" cap="all"/>
            </a:pPr>
            <a:endParaRPr/>
          </a:p>
        </p:txBody>
      </p:sp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xfrm>
            <a:off x="709447" y="1913950"/>
            <a:ext cx="4204139" cy="1342755"/>
          </a:xfrm>
          <a:prstGeom prst="rect">
            <a:avLst/>
          </a:prstGeom>
        </p:spPr>
        <p:txBody>
          <a:bodyPr/>
          <a:lstStyle>
            <a:lvl1pPr algn="ctr" defTabSz="740663">
              <a:defRPr sz="2916" b="1">
                <a:effectLst>
                  <a:outerShdw blurRad="30861" dist="30861" dir="2700000" rotWithShape="0">
                    <a:srgbClr val="000000">
                      <a:alpha val="43137"/>
                    </a:srgbClr>
                  </a:outerShdw>
                </a:effectLst>
                <a:latin typeface="Abadi"/>
                <a:ea typeface="Abadi"/>
                <a:cs typeface="Abadi"/>
                <a:sym typeface="Abadi"/>
              </a:defRPr>
            </a:lvl1pPr>
          </a:lstStyle>
          <a:p>
            <a:pPr lvl="0">
              <a:defRPr sz="1800" b="0">
                <a:effectLst/>
              </a:defRPr>
            </a:pPr>
            <a:r>
              <a:rPr sz="2916" b="1" dirty="0">
                <a:effectLst>
                  <a:outerShdw blurRad="30861" dist="30861" dir="2700000" rotWithShape="0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What is the SIDS Partnership Framework?</a:t>
            </a:r>
          </a:p>
        </p:txBody>
      </p:sp>
      <p:sp>
        <p:nvSpPr>
          <p:cNvPr id="58" name="Shape 58"/>
          <p:cNvSpPr/>
          <p:nvPr/>
        </p:nvSpPr>
        <p:spPr>
          <a:xfrm>
            <a:off x="2287050" y="3337138"/>
            <a:ext cx="935421" cy="1"/>
          </a:xfrm>
          <a:prstGeom prst="line">
            <a:avLst/>
          </a:prstGeom>
          <a:ln w="25400" cap="sq">
            <a:solidFill>
              <a:srgbClr val="262626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59" name="Shape 59"/>
          <p:cNvSpPr>
            <a:spLocks noGrp="1"/>
          </p:cNvSpPr>
          <p:nvPr>
            <p:ph type="body" idx="1"/>
          </p:nvPr>
        </p:nvSpPr>
        <p:spPr>
          <a:xfrm>
            <a:off x="229117" y="3417573"/>
            <a:ext cx="5374435" cy="261984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/>
          <a:p>
            <a:pPr marL="0" lvl="0" indent="0">
              <a:buSzTx/>
              <a:buNone/>
              <a:defRPr sz="1800"/>
            </a:pPr>
            <a:r>
              <a:rPr sz="3300" dirty="0">
                <a:latin typeface="Abadi"/>
                <a:ea typeface="Abadi"/>
                <a:cs typeface="Abadi"/>
                <a:sym typeface="Abadi"/>
              </a:rPr>
              <a:t> </a:t>
            </a:r>
            <a:r>
              <a:rPr sz="3300" dirty="0">
                <a:latin typeface="Calibri" panose="020F0502020204030204" pitchFamily="34" charset="0"/>
                <a:ea typeface="Abadi"/>
                <a:cs typeface="Calibri" panose="020F0502020204030204" pitchFamily="34" charset="0"/>
                <a:sym typeface="Abadi"/>
              </a:rPr>
              <a:t>Consists of:</a:t>
            </a:r>
            <a:endParaRPr sz="2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defTabSz="457200">
              <a:lnSpc>
                <a:spcPct val="115000"/>
              </a:lnSpc>
              <a:buFont typeface="Symbol"/>
              <a:defRPr sz="1800"/>
            </a:pPr>
            <a:r>
              <a:rPr lang="en-US" sz="2800" dirty="0">
                <a:uFill>
                  <a:solidFill/>
                </a:uFill>
                <a:latin typeface="Abadi"/>
                <a:ea typeface="Abadi"/>
                <a:cs typeface="Abadi"/>
                <a:sym typeface="Abadi"/>
              </a:rPr>
              <a:t>   </a:t>
            </a:r>
            <a:r>
              <a:rPr sz="2800" dirty="0">
                <a:uFill>
                  <a:solidFill/>
                </a:uFill>
                <a:latin typeface="Calibri" panose="020F0502020204030204" pitchFamily="34" charset="0"/>
                <a:ea typeface="Abadi"/>
                <a:cs typeface="Calibri" panose="020F0502020204030204" pitchFamily="34" charset="0"/>
                <a:sym typeface="Abadi"/>
              </a:rPr>
              <a:t>A Steering Committee</a:t>
            </a:r>
            <a:endParaRPr sz="2500" dirty="0">
              <a:uFill>
                <a:solidFill/>
              </a:uFill>
              <a:latin typeface="Calibri" panose="020F0502020204030204" pitchFamily="34" charset="0"/>
              <a:ea typeface="Abadi"/>
              <a:cs typeface="Calibri" panose="020F0502020204030204" pitchFamily="34" charset="0"/>
              <a:sym typeface="Abadi"/>
            </a:endParaRPr>
          </a:p>
          <a:p>
            <a:pPr marL="748145" lvl="0" indent="-519545" defTabSz="457200">
              <a:lnSpc>
                <a:spcPct val="115000"/>
              </a:lnSpc>
              <a:buFont typeface="Symbol"/>
              <a:defRPr sz="1800"/>
            </a:pPr>
            <a:r>
              <a:rPr sz="2500" dirty="0">
                <a:uFill>
                  <a:solidFill/>
                </a:uFill>
                <a:latin typeface="Calibri" panose="020F0502020204030204" pitchFamily="34" charset="0"/>
                <a:ea typeface="Abadi"/>
                <a:cs typeface="Calibri" panose="020F0502020204030204" pitchFamily="34" charset="0"/>
                <a:sym typeface="Abadi"/>
              </a:rPr>
              <a:t>Annual </a:t>
            </a:r>
            <a:r>
              <a:rPr sz="2500" dirty="0">
                <a:uFill>
                  <a:solidFill/>
                </a:uFill>
                <a:latin typeface="Calibri" panose="020F0502020204030204" pitchFamily="34" charset="0"/>
                <a:cs typeface="Calibri" panose="020F0502020204030204" pitchFamily="34" charset="0"/>
              </a:rPr>
              <a:t>Global Multi-stakeholder SIDS Partnership Dialogue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1277065"/>
          </a:xfrm>
          <a:prstGeom prst="rect">
            <a:avLst/>
          </a:prstGeom>
        </p:spPr>
        <p:txBody>
          <a:bodyPr lIns="0" tIns="0" rIns="0" bIns="0"/>
          <a:lstStyle/>
          <a:p>
            <a:pPr lvl="0" algn="ctr" defTabSz="850391">
              <a:defRPr sz="1800"/>
            </a:pPr>
            <a:r>
              <a:rPr sz="3627" b="1" dirty="0">
                <a:latin typeface="Calibri" panose="020F0502020204030204" pitchFamily="34" charset="0"/>
                <a:cs typeface="Calibri" panose="020F0502020204030204" pitchFamily="34" charset="0"/>
              </a:rPr>
              <a:t>SIDS Partnership Framework</a:t>
            </a:r>
            <a:r>
              <a:rPr lang="en-US" sz="3627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sz="3627" b="1" dirty="0">
                <a:latin typeface="Calibri" panose="020F0502020204030204" pitchFamily="34" charset="0"/>
                <a:cs typeface="Calibri" panose="020F0502020204030204" pitchFamily="34" charset="0"/>
              </a:rPr>
              <a:t> Key outputs in 2018</a:t>
            </a:r>
            <a:r>
              <a:rPr sz="3627" b="1" dirty="0">
                <a:effectLst>
                  <a:outerShdw blurRad="35433" dist="35433" dir="2700000" rotWithShape="0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Abadi"/>
                <a:cs typeface="Calibri" panose="020F0502020204030204" pitchFamily="34" charset="0"/>
                <a:sym typeface="Abadi"/>
              </a:rPr>
              <a:t/>
            </a:r>
            <a:br>
              <a:rPr sz="3627" b="1" dirty="0">
                <a:effectLst>
                  <a:outerShdw blurRad="35433" dist="35433" dir="2700000" rotWithShape="0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Abadi"/>
                <a:cs typeface="Calibri" panose="020F0502020204030204" pitchFamily="34" charset="0"/>
                <a:sym typeface="Abadi"/>
              </a:rPr>
            </a:br>
            <a:endParaRPr sz="3627" b="1" dirty="0">
              <a:effectLst>
                <a:outerShdw blurRad="35433" dist="35433" dir="2700000" rotWithShape="0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Abadi"/>
              <a:cs typeface="Calibri" panose="020F0502020204030204" pitchFamily="34" charset="0"/>
              <a:sym typeface="Abadi"/>
            </a:endParaRPr>
          </a:p>
        </p:txBody>
      </p:sp>
      <p:pic>
        <p:nvPicPr>
          <p:cNvPr id="3076" name="Picture 4" descr="Image result for SIDS Partnership Framework">
            <a:extLst>
              <a:ext uri="{FF2B5EF4-FFF2-40B4-BE49-F238E27FC236}">
                <a16:creationId xmlns:a16="http://schemas.microsoft.com/office/drawing/2014/main" id="{7AFA8F5D-5B97-4572-8108-8048425F3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001" y="4420347"/>
            <a:ext cx="5659997" cy="2080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B8794CF-6A08-4BCD-A014-75C4AC474CCA}"/>
              </a:ext>
            </a:extLst>
          </p:cNvPr>
          <p:cNvSpPr/>
          <p:nvPr/>
        </p:nvSpPr>
        <p:spPr>
          <a:xfrm>
            <a:off x="1399504" y="1189845"/>
            <a:ext cx="957329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9" lvl="0" indent="-228599">
              <a:buSzPct val="100000"/>
              <a:buChar char="•"/>
            </a:pPr>
            <a:r>
              <a:rPr lang="en-US" sz="2400" dirty="0"/>
              <a:t>Partnership </a:t>
            </a:r>
            <a:r>
              <a:rPr lang="en-US" sz="2400" dirty="0" smtClean="0"/>
              <a:t>Analysis</a:t>
            </a:r>
            <a:endParaRPr lang="en-US" sz="2400" dirty="0"/>
          </a:p>
          <a:p>
            <a:pPr marL="228599" lvl="0" indent="-228599">
              <a:buSzPct val="100000"/>
              <a:buChar char="•"/>
            </a:pPr>
            <a:r>
              <a:rPr lang="en-US" sz="2400" dirty="0" smtClean="0"/>
              <a:t>Regional </a:t>
            </a:r>
            <a:r>
              <a:rPr lang="en-US" sz="2400" dirty="0"/>
              <a:t>Partnership Dialogues</a:t>
            </a:r>
          </a:p>
          <a:p>
            <a:pPr marL="228599" lvl="0" indent="-228599">
              <a:buSzPct val="100000"/>
              <a:buChar char="•"/>
            </a:pPr>
            <a:r>
              <a:rPr lang="en-US" sz="2400" dirty="0" smtClean="0"/>
              <a:t>Criteria </a:t>
            </a:r>
            <a:r>
              <a:rPr lang="en-US" sz="2400" dirty="0"/>
              <a:t>and Norms</a:t>
            </a:r>
          </a:p>
          <a:p>
            <a:pPr marL="228599" lvl="0" indent="-228599">
              <a:buSzPct val="100000"/>
              <a:buChar char="•"/>
            </a:pPr>
            <a:r>
              <a:rPr lang="en-US" sz="2400" dirty="0" smtClean="0"/>
              <a:t>Partnership Toolbox</a:t>
            </a:r>
          </a:p>
          <a:p>
            <a:pPr marL="228599" lvl="0" indent="-228599">
              <a:buSzPct val="100000"/>
              <a:buChar char="•"/>
            </a:pPr>
            <a:endParaRPr lang="en-US" sz="2400" dirty="0"/>
          </a:p>
          <a:p>
            <a:pPr lvl="0">
              <a:buSzPct val="100000"/>
            </a:pPr>
            <a:r>
              <a:rPr lang="en-US" sz="2400" dirty="0"/>
              <a:t>For more information on the Partnership Framework and registering partnerships please visit: </a:t>
            </a:r>
            <a:r>
              <a:rPr lang="en-US" sz="2400" dirty="0">
                <a:hlinkClick r:id="rId4"/>
              </a:rPr>
              <a:t>https://</a:t>
            </a:r>
            <a:r>
              <a:rPr lang="en-US" sz="2400" dirty="0" smtClean="0">
                <a:hlinkClick r:id="rId4"/>
              </a:rPr>
              <a:t>sustainabledevelopment.un.org/sids/partnershipframework</a:t>
            </a:r>
            <a:r>
              <a:rPr lang="en-US" sz="2400" dirty="0" smtClean="0"/>
              <a:t>   </a:t>
            </a:r>
            <a:endParaRPr lang="en-US" sz="2400"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A19AD-4F1F-443F-8057-5684B2322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The SIDS Global Business Network (SIDS-GBN) and engagement of the Private Sector</a:t>
            </a:r>
            <a:endParaRPr lang="en-US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B3E306-87CC-4C4D-BFE8-D752CE2D40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6"/>
            <a:ext cx="10515600" cy="2298829"/>
          </a:xfrm>
        </p:spPr>
        <p:txBody>
          <a:bodyPr>
            <a:normAutofit/>
          </a:bodyPr>
          <a:lstStyle/>
          <a:p>
            <a:r>
              <a:rPr lang="nb-NO" sz="2400" dirty="0"/>
              <a:t>Launched in 2016 to strengthen partnerships with the private sector</a:t>
            </a:r>
          </a:p>
          <a:p>
            <a:r>
              <a:rPr lang="en-US" sz="2400" dirty="0"/>
              <a:t>Structure of the SIDS-GBN consists of: </a:t>
            </a:r>
          </a:p>
          <a:p>
            <a:pPr lvl="1"/>
            <a:r>
              <a:rPr lang="en-US" sz="2400" dirty="0"/>
              <a:t>SIDS-GBN Forum – Every 2 years</a:t>
            </a:r>
          </a:p>
          <a:p>
            <a:pPr lvl="1"/>
            <a:r>
              <a:rPr lang="en-US" sz="2400" dirty="0"/>
              <a:t>SIDS-GBN Online Platform</a:t>
            </a:r>
          </a:p>
          <a:p>
            <a:pPr marL="0" lvl="0" indent="0" algn="ctr" defTabSz="914400">
              <a:lnSpc>
                <a:spcPct val="100000"/>
              </a:lnSpc>
              <a:buNone/>
              <a:defRPr sz="1800"/>
            </a:pPr>
            <a:r>
              <a:rPr lang="en-US" sz="2400" b="1" dirty="0"/>
              <a:t>The SIDS-GBN focuses on seven thematic areas: </a:t>
            </a:r>
          </a:p>
          <a:p>
            <a:pPr lvl="2"/>
            <a:endParaRPr lang="en-US" dirty="0"/>
          </a:p>
        </p:txBody>
      </p:sp>
      <p:pic>
        <p:nvPicPr>
          <p:cNvPr id="8" name="image5.png">
            <a:extLst>
              <a:ext uri="{FF2B5EF4-FFF2-40B4-BE49-F238E27FC236}">
                <a16:creationId xmlns:a16="http://schemas.microsoft.com/office/drawing/2014/main" id="{AB1212FC-BCE2-48EC-B04E-A712EC5A1C2A}"/>
              </a:ext>
            </a:extLst>
          </p:cNvPr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5500" y="4279082"/>
            <a:ext cx="1558104" cy="1506591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6.png">
            <a:extLst>
              <a:ext uri="{FF2B5EF4-FFF2-40B4-BE49-F238E27FC236}">
                <a16:creationId xmlns:a16="http://schemas.microsoft.com/office/drawing/2014/main" id="{5207AE41-B82F-48A0-922F-976CA5EB2B18}"/>
              </a:ext>
            </a:extLst>
          </p:cNvPr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47395" y="4279082"/>
            <a:ext cx="1558105" cy="150659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7.png">
            <a:extLst>
              <a:ext uri="{FF2B5EF4-FFF2-40B4-BE49-F238E27FC236}">
                <a16:creationId xmlns:a16="http://schemas.microsoft.com/office/drawing/2014/main" id="{0755112F-B727-40A4-94D8-F10D1A87AD44}"/>
              </a:ext>
            </a:extLst>
          </p:cNvPr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251381" y="4279081"/>
            <a:ext cx="1602151" cy="15065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image8.png">
            <a:extLst>
              <a:ext uri="{FF2B5EF4-FFF2-40B4-BE49-F238E27FC236}">
                <a16:creationId xmlns:a16="http://schemas.microsoft.com/office/drawing/2014/main" id="{629D1527-B2FA-4512-9302-997760F292C3}"/>
              </a:ext>
            </a:extLst>
          </p:cNvPr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999413" y="4279080"/>
            <a:ext cx="1602152" cy="15065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age4.png">
            <a:extLst>
              <a:ext uri="{FF2B5EF4-FFF2-40B4-BE49-F238E27FC236}">
                <a16:creationId xmlns:a16="http://schemas.microsoft.com/office/drawing/2014/main" id="{6F79E26E-77B0-49C9-9F88-DAF11E9A1A49}"/>
              </a:ext>
            </a:extLst>
          </p:cNvPr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8742353" y="4279080"/>
            <a:ext cx="1558104" cy="150659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image9.png">
            <a:extLst>
              <a:ext uri="{FF2B5EF4-FFF2-40B4-BE49-F238E27FC236}">
                <a16:creationId xmlns:a16="http://schemas.microsoft.com/office/drawing/2014/main" id="{68B1C17D-D0A7-46E1-A509-C59B830505A2}"/>
              </a:ext>
            </a:extLst>
          </p:cNvPr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826447" y="4279081"/>
            <a:ext cx="1558104" cy="150659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image10.png">
            <a:extLst>
              <a:ext uri="{FF2B5EF4-FFF2-40B4-BE49-F238E27FC236}">
                <a16:creationId xmlns:a16="http://schemas.microsoft.com/office/drawing/2014/main" id="{B5FF1A89-31F3-4B72-99D7-43D8B3C8D7D8}"/>
              </a:ext>
            </a:extLst>
          </p:cNvPr>
          <p:cNvPicPr/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0468394" y="4279079"/>
            <a:ext cx="1558104" cy="1506591"/>
          </a:xfrm>
          <a:prstGeom prst="rect">
            <a:avLst/>
          </a:prstGeom>
          <a:ln w="12700">
            <a:miter lim="400000"/>
          </a:ln>
        </p:spPr>
      </p:pic>
      <p:pic>
        <p:nvPicPr>
          <p:cNvPr id="4098" name="Picture 2" descr="Image result for SIDS global business network">
            <a:extLst>
              <a:ext uri="{FF2B5EF4-FFF2-40B4-BE49-F238E27FC236}">
                <a16:creationId xmlns:a16="http://schemas.microsoft.com/office/drawing/2014/main" id="{DF0EEB67-2869-466F-A529-8922562ACB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893" y="2438400"/>
            <a:ext cx="3593747" cy="982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089947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1277065"/>
          </a:xfrm>
          <a:prstGeom prst="rect">
            <a:avLst/>
          </a:prstGeom>
        </p:spPr>
        <p:txBody>
          <a:bodyPr/>
          <a:lstStyle/>
          <a:p>
            <a:pPr lvl="0" algn="ctr" defTabSz="649223">
              <a:defRPr sz="1800"/>
            </a:pPr>
            <a:r>
              <a:rPr lang="nb-NO" sz="2768" b="1" dirty="0"/>
              <a:t>T</a:t>
            </a:r>
            <a:r>
              <a:rPr sz="2768" b="1" dirty="0"/>
              <a:t>he SIDS Global Business Network (SIDS-GBN)</a:t>
            </a:r>
            <a:r>
              <a:rPr lang="nb-NO" sz="2768" b="1" dirty="0"/>
              <a:t> and e</a:t>
            </a:r>
            <a:r>
              <a:rPr lang="en-US" sz="2768" b="1" dirty="0" err="1"/>
              <a:t>ngagement</a:t>
            </a:r>
            <a:r>
              <a:rPr lang="en-US" sz="2768" b="1" dirty="0"/>
              <a:t> of the Private Sector</a:t>
            </a:r>
            <a:r>
              <a:rPr sz="2768" b="1" dirty="0">
                <a:effectLst>
                  <a:outerShdw blurRad="27050" dist="27050" dir="2700000" rotWithShape="0">
                    <a:srgbClr val="000000">
                      <a:alpha val="43137"/>
                    </a:srgbClr>
                  </a:outerShdw>
                </a:effectLst>
                <a:latin typeface="Abadi"/>
                <a:ea typeface="Abadi"/>
                <a:cs typeface="Abadi"/>
                <a:sym typeface="Abadi"/>
              </a:rPr>
              <a:t/>
            </a:r>
            <a:br>
              <a:rPr sz="2768" b="1" dirty="0">
                <a:effectLst>
                  <a:outerShdw blurRad="27050" dist="27050" dir="2700000" rotWithShape="0">
                    <a:srgbClr val="000000">
                      <a:alpha val="43137"/>
                    </a:srgbClr>
                  </a:outerShdw>
                </a:effectLst>
                <a:latin typeface="Abadi"/>
                <a:ea typeface="Abadi"/>
                <a:cs typeface="Abadi"/>
                <a:sym typeface="Abadi"/>
              </a:rPr>
            </a:br>
            <a:endParaRPr sz="2768" b="1" dirty="0">
              <a:effectLst>
                <a:outerShdw blurRad="27050" dist="27050" dir="2700000" rotWithShape="0">
                  <a:srgbClr val="000000">
                    <a:alpha val="43137"/>
                  </a:srgbClr>
                </a:outerShdw>
              </a:effectLst>
              <a:latin typeface="Abadi"/>
              <a:ea typeface="Abadi"/>
              <a:cs typeface="Abadi"/>
              <a:sym typeface="Abadi"/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A2BAD38-D4FF-46B3-8845-DE9C34CF79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42189"/>
            <a:ext cx="7109136" cy="42563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dirty="0"/>
              <a:t>SIDS-GBN Forums</a:t>
            </a:r>
          </a:p>
          <a:p>
            <a:r>
              <a:rPr lang="nb-NO" sz="2400" dirty="0"/>
              <a:t>3 SIDS-GBN Forums organized so far, one in each SIDS Region</a:t>
            </a:r>
          </a:p>
          <a:p>
            <a:pPr lvl="1"/>
            <a:r>
              <a:rPr lang="nb-NO" sz="2000" dirty="0"/>
              <a:t>Example: 2018 SIDS GBN Forum Mauritius and Partnership established on renewable energy based desalination systems</a:t>
            </a:r>
          </a:p>
          <a:p>
            <a:r>
              <a:rPr lang="nb-NO" sz="2400" dirty="0"/>
              <a:t>The Next SIDS GBN Forum in Palau, in the context of the 2020 Our Oceans Conference to be held in the country</a:t>
            </a:r>
          </a:p>
          <a:p>
            <a:pPr lvl="1"/>
            <a:r>
              <a:rPr lang="en-US" sz="2000" dirty="0"/>
              <a:t>Informed by the recent High Level Dialogue at Our Ocean Conference 2019</a:t>
            </a:r>
          </a:p>
        </p:txBody>
      </p:sp>
      <p:pic>
        <p:nvPicPr>
          <p:cNvPr id="5122" name="Picture 2" descr="https://i2.wp.com/sidsgbn.org/wp-content/uploads/2019/10/20191023_122227.jpg?resize=960%2C720&amp;ssl=1">
            <a:extLst>
              <a:ext uri="{FF2B5EF4-FFF2-40B4-BE49-F238E27FC236}">
                <a16:creationId xmlns:a16="http://schemas.microsoft.com/office/drawing/2014/main" id="{E703C831-8D4B-430A-9D98-6E3EA610AC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6047" y="3770356"/>
            <a:ext cx="2714685" cy="2036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SIDS GBN forum mauritius">
            <a:extLst>
              <a:ext uri="{FF2B5EF4-FFF2-40B4-BE49-F238E27FC236}">
                <a16:creationId xmlns:a16="http://schemas.microsoft.com/office/drawing/2014/main" id="{6301330D-FE65-45D2-B59A-468ACB3D71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6047" y="1719730"/>
            <a:ext cx="3149042" cy="182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A2BAD38-D4FF-46B3-8845-DE9C34CF79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0600" y="1849147"/>
            <a:ext cx="6425485" cy="3094104"/>
          </a:xfrm>
        </p:spPr>
        <p:txBody>
          <a:bodyPr>
            <a:normAutofit fontScale="77500" lnSpcReduction="20000"/>
          </a:bodyPr>
          <a:lstStyle/>
          <a:p>
            <a:r>
              <a:rPr lang="en-US" sz="3100" dirty="0"/>
              <a:t>The Online Platform</a:t>
            </a:r>
          </a:p>
          <a:p>
            <a:pPr lvl="1"/>
            <a:r>
              <a:rPr lang="en-US" sz="2600" dirty="0"/>
              <a:t>News</a:t>
            </a:r>
          </a:p>
          <a:p>
            <a:pPr lvl="1"/>
            <a:r>
              <a:rPr lang="en-US" sz="2600" dirty="0"/>
              <a:t>Resources</a:t>
            </a:r>
          </a:p>
          <a:p>
            <a:pPr lvl="1"/>
            <a:r>
              <a:rPr lang="en-US" sz="2600" dirty="0"/>
              <a:t>Support </a:t>
            </a:r>
          </a:p>
          <a:p>
            <a:pPr lvl="2"/>
            <a:r>
              <a:rPr lang="en-US" sz="2000" dirty="0"/>
              <a:t>Global</a:t>
            </a:r>
          </a:p>
          <a:p>
            <a:pPr lvl="2"/>
            <a:r>
              <a:rPr lang="en-US" sz="2000" dirty="0"/>
              <a:t>Regional</a:t>
            </a:r>
          </a:p>
          <a:p>
            <a:pPr lvl="2"/>
            <a:r>
              <a:rPr lang="en-US" sz="2000" dirty="0"/>
              <a:t>National</a:t>
            </a:r>
          </a:p>
          <a:p>
            <a:pPr lvl="3"/>
            <a:r>
              <a:rPr lang="en-US" sz="2000" dirty="0"/>
              <a:t>E.g. Information on the National Chamber of Commerce</a:t>
            </a:r>
          </a:p>
          <a:p>
            <a:pPr lvl="3"/>
            <a:r>
              <a:rPr lang="en-US" sz="2000" dirty="0"/>
              <a:t>Key indicators for starting a business per country (WB)</a:t>
            </a:r>
          </a:p>
        </p:txBody>
      </p:sp>
      <p:pic>
        <p:nvPicPr>
          <p:cNvPr id="6" name="image11.png" descr="A screenshot of a sandy beach&#10;&#10;Description generated with very high confidence">
            <a:extLst>
              <a:ext uri="{FF2B5EF4-FFF2-40B4-BE49-F238E27FC236}">
                <a16:creationId xmlns:a16="http://schemas.microsoft.com/office/drawing/2014/main" id="{A367FC7B-9343-4A38-A993-BDDCF539083F}"/>
              </a:ext>
            </a:extLst>
          </p:cNvPr>
          <p:cNvPicPr/>
          <p:nvPr/>
        </p:nvPicPr>
        <p:blipFill rotWithShape="1">
          <a:blip r:embed="rId3">
            <a:extLst/>
          </a:blip>
          <a:srcRect l="23915" t="11662" b="35230"/>
          <a:stretch/>
        </p:blipFill>
        <p:spPr>
          <a:xfrm>
            <a:off x="5362301" y="1974866"/>
            <a:ext cx="2878872" cy="1275007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14.png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3C7F6176-6836-4963-B20F-B40A9E0BB1C0}"/>
              </a:ext>
            </a:extLst>
          </p:cNvPr>
          <p:cNvPicPr/>
          <p:nvPr/>
        </p:nvPicPr>
        <p:blipFill>
          <a:blip r:embed="rId4">
            <a:extLst/>
          </a:blip>
          <a:srcRect l="22020" r="28160"/>
          <a:stretch>
            <a:fillRect/>
          </a:stretch>
        </p:blipFill>
        <p:spPr>
          <a:xfrm>
            <a:off x="7124925" y="1475028"/>
            <a:ext cx="2236785" cy="2450185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15.png" descr="A person in the water&#10;&#10;Description generated with high confidence">
            <a:extLst>
              <a:ext uri="{FF2B5EF4-FFF2-40B4-BE49-F238E27FC236}">
                <a16:creationId xmlns:a16="http://schemas.microsoft.com/office/drawing/2014/main" id="{E36706DC-3958-43FE-953A-32F9E6E67A1B}"/>
              </a:ext>
            </a:extLst>
          </p:cNvPr>
          <p:cNvPicPr/>
          <p:nvPr/>
        </p:nvPicPr>
        <p:blipFill>
          <a:blip r:embed="rId5">
            <a:extLst/>
          </a:blip>
          <a:srcRect l="35209" r="22790"/>
          <a:stretch>
            <a:fillRect/>
          </a:stretch>
        </p:blipFill>
        <p:spPr>
          <a:xfrm>
            <a:off x="9117014" y="1825626"/>
            <a:ext cx="2236786" cy="1748991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9CB5F0EF-C35C-4083-B5D7-9C397C3ED01E}"/>
              </a:ext>
            </a:extLst>
          </p:cNvPr>
          <p:cNvSpPr txBox="1">
            <a:spLocks/>
          </p:cNvSpPr>
          <p:nvPr/>
        </p:nvSpPr>
        <p:spPr>
          <a:xfrm>
            <a:off x="990600" y="382587"/>
            <a:ext cx="10515600" cy="1595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1pPr>
            <a:lvl2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r>
              <a:rPr lang="en-US" sz="2800" b="1" dirty="0"/>
              <a:t>The SIDS Global Business Network (SIDS-GBN) and engagement of the Private Sector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6202356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0B855-3C73-4A9E-8565-D49094DC2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3656"/>
            <a:ext cx="10894454" cy="800123"/>
          </a:xfrm>
        </p:spPr>
        <p:txBody>
          <a:bodyPr>
            <a:normAutofit/>
          </a:bodyPr>
          <a:lstStyle/>
          <a:p>
            <a:r>
              <a:rPr lang="nb-NO" dirty="0"/>
              <a:t>The way forward</a:t>
            </a:r>
            <a:endParaRPr lang="en-US" dirty="0"/>
          </a:p>
        </p:txBody>
      </p:sp>
      <p:pic>
        <p:nvPicPr>
          <p:cNvPr id="7170" name="Picture 2" descr="Image result for Sustainable tourism SIDS">
            <a:extLst>
              <a:ext uri="{FF2B5EF4-FFF2-40B4-BE49-F238E27FC236}">
                <a16:creationId xmlns:a16="http://schemas.microsoft.com/office/drawing/2014/main" id="{68EEB23F-EAB2-4BCE-A94E-C149ABC36D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291" y="1825625"/>
            <a:ext cx="2708648" cy="1802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A fish farming project in Papua New Guinea">
            <a:extLst>
              <a:ext uri="{FF2B5EF4-FFF2-40B4-BE49-F238E27FC236}">
                <a16:creationId xmlns:a16="http://schemas.microsoft.com/office/drawing/2014/main" id="{8A7A8874-86C0-437D-B647-08014BCEA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290" y="3751844"/>
            <a:ext cx="2708647" cy="1905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768A6192-C3A8-407E-AE10-21E4403F8443}"/>
              </a:ext>
            </a:extLst>
          </p:cNvPr>
          <p:cNvSpPr txBox="1">
            <a:spLocks/>
          </p:cNvSpPr>
          <p:nvPr/>
        </p:nvSpPr>
        <p:spPr>
          <a:xfrm>
            <a:off x="838200" y="1642189"/>
            <a:ext cx="7109136" cy="4256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 fontScale="77500" lnSpcReduction="20000"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2pPr>
            <a:lvl3pPr marL="1234439" indent="-320039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5pPr>
            <a:lvl6pPr marL="26416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6pPr>
            <a:lvl7pPr marL="30988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7pPr>
            <a:lvl8pPr marL="35560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8pPr>
            <a:lvl9pPr marL="4013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nb-NO" dirty="0" smtClean="0"/>
              <a:t>OHRLLS </a:t>
            </a:r>
            <a:r>
              <a:rPr lang="nb-NO" dirty="0"/>
              <a:t>Continues to </a:t>
            </a:r>
            <a:r>
              <a:rPr lang="nb-NO" dirty="0" smtClean="0"/>
              <a:t>strenghten </a:t>
            </a:r>
            <a:r>
              <a:rPr lang="nb-NO" dirty="0"/>
              <a:t>partnerships to support the SAMOA Pathway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 smtClean="0"/>
              <a:t>Towards the Second UN Ocean Conference in Lisbon, Portugal</a:t>
            </a:r>
          </a:p>
          <a:p>
            <a:pPr marL="952500" lvl="1" indent="-457200"/>
            <a:r>
              <a:rPr lang="nb-NO" dirty="0" smtClean="0"/>
              <a:t>Opportunities </a:t>
            </a:r>
            <a:r>
              <a:rPr lang="nb-NO" dirty="0"/>
              <a:t>for partnerships in particular on SDG 14 for SIDS and LDCs on ocean based industries</a:t>
            </a:r>
          </a:p>
          <a:p>
            <a:endParaRPr lang="nb-NO" dirty="0"/>
          </a:p>
          <a:p>
            <a:r>
              <a:rPr lang="nb-NO" dirty="0" smtClean="0"/>
              <a:t>Key areas for future private sector engagement with SIDS and FDI</a:t>
            </a:r>
          </a:p>
          <a:p>
            <a:pPr lvl="1"/>
            <a:r>
              <a:rPr lang="nb-NO" smtClean="0"/>
              <a:t>Sustainable </a:t>
            </a:r>
            <a:r>
              <a:rPr lang="nb-NO" dirty="0" smtClean="0"/>
              <a:t>Tourism</a:t>
            </a:r>
          </a:p>
          <a:p>
            <a:pPr lvl="1"/>
            <a:r>
              <a:rPr lang="nb-NO" dirty="0" smtClean="0"/>
              <a:t>Sustainable Agriculture</a:t>
            </a:r>
          </a:p>
          <a:p>
            <a:pPr lvl="1"/>
            <a:r>
              <a:rPr lang="en-US" dirty="0" smtClean="0"/>
              <a:t>Infrastructure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90528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rgbClr val="4472C4"/>
          </a:solidFill>
          <a:prstDash val="solid"/>
          <a:miter lim="8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4472C4"/>
          </a:solidFill>
          <a:prstDash val="solid"/>
          <a:miter lim="8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rgbClr val="4472C4"/>
          </a:solidFill>
          <a:prstDash val="solid"/>
          <a:miter lim="8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4472C4"/>
          </a:solidFill>
          <a:prstDash val="solid"/>
          <a:miter lim="8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AD879414EDDB40A3FAC25A9524AF38" ma:contentTypeVersion="0" ma:contentTypeDescription="Create a new document." ma:contentTypeScope="" ma:versionID="9dfad0cd6d45e62fde8898ac4b91502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d413257cd9829394d17656a545d5fa4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1F839E3-82F3-4C66-B3E4-9CCBC8597343}"/>
</file>

<file path=customXml/itemProps2.xml><?xml version="1.0" encoding="utf-8"?>
<ds:datastoreItem xmlns:ds="http://schemas.openxmlformats.org/officeDocument/2006/customXml" ds:itemID="{8B373042-3B4F-482B-933C-6F58A3831573}"/>
</file>

<file path=customXml/itemProps3.xml><?xml version="1.0" encoding="utf-8"?>
<ds:datastoreItem xmlns:ds="http://schemas.openxmlformats.org/officeDocument/2006/customXml" ds:itemID="{A6D2802C-09E4-49A8-BD01-D9D1CD1B0B51}"/>
</file>

<file path=docProps/app.xml><?xml version="1.0" encoding="utf-8"?>
<Properties xmlns="http://schemas.openxmlformats.org/officeDocument/2006/extended-properties" xmlns:vt="http://schemas.openxmlformats.org/officeDocument/2006/docPropsVTypes">
  <TotalTime>1697</TotalTime>
  <Words>379</Words>
  <Application>Microsoft Office PowerPoint</Application>
  <PresentationFormat>Widescreen</PresentationFormat>
  <Paragraphs>56</Paragraphs>
  <Slides>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Abadi</vt:lpstr>
      <vt:lpstr>Arial</vt:lpstr>
      <vt:lpstr>Calibri</vt:lpstr>
      <vt:lpstr>Calibri Light</vt:lpstr>
      <vt:lpstr>Helvetica</vt:lpstr>
      <vt:lpstr>Helvetica Neue</vt:lpstr>
      <vt:lpstr>Symbol</vt:lpstr>
      <vt:lpstr>Default</vt:lpstr>
      <vt:lpstr>PowerPoint Presentation</vt:lpstr>
      <vt:lpstr>The SAMOA Pathway and the Mid-Term Review Small Island Developing States Accelerated Modalities of Action (SAMOA)</vt:lpstr>
      <vt:lpstr>What is the SIDS Partnership Framework?</vt:lpstr>
      <vt:lpstr>SIDS Partnership Framework: Key outputs in 2018 </vt:lpstr>
      <vt:lpstr>The SIDS Global Business Network (SIDS-GBN) and engagement of the Private Sector</vt:lpstr>
      <vt:lpstr>The SIDS Global Business Network (SIDS-GBN) and engagement of the Private Sector </vt:lpstr>
      <vt:lpstr>PowerPoint Presentation</vt:lpstr>
      <vt:lpstr>The way forward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Shifaana Thowfeequ</dc:creator>
  <cp:lastModifiedBy>Hope</cp:lastModifiedBy>
  <cp:revision>33</cp:revision>
  <dcterms:modified xsi:type="dcterms:W3CDTF">2019-11-26T00:36:53Z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0x010100FBAD879414EDDB40A3FAC25A9524AF38</vt:lpwstr>
  </property>
</Properties>
</file>