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autoCompressPictures="0">
  <p:sldMasterIdLst>
    <p:sldMasterId id="2147483651" r:id="rId1"/>
  </p:sldMasterIdLst>
  <p:notesMasterIdLst>
    <p:notesMasterId r:id="rId9"/>
  </p:notesMasterIdLst>
  <p:handoutMasterIdLst>
    <p:handoutMasterId r:id="rId10"/>
  </p:handoutMasterIdLst>
  <p:sldIdLst>
    <p:sldId id="357" r:id="rId2"/>
    <p:sldId id="348" r:id="rId3"/>
    <p:sldId id="366" r:id="rId4"/>
    <p:sldId id="365" r:id="rId5"/>
    <p:sldId id="364" r:id="rId6"/>
    <p:sldId id="367" r:id="rId7"/>
    <p:sldId id="359" r:id="rId8"/>
  </p:sldIdLst>
  <p:sldSz cx="9144000" cy="6858000" type="screen4x3"/>
  <p:notesSz cx="6797675" cy="9926638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HelveticaNeueLT Std Cn" panose="020B0506030502030204" pitchFamily="34" charset="0"/>
      <p:regular r:id="rId15"/>
      <p:bold r:id="rId16"/>
      <p:italic r:id="rId17"/>
      <p:boldItalic r:id="rId18"/>
    </p:embeddedFont>
    <p:embeddedFont>
      <p:font typeface="HelveticaNeueLT Std Ext" panose="020B0605020202020204" pitchFamily="34" charset="0"/>
      <p:regular r:id="rId19"/>
      <p:italic r:id="rId20"/>
    </p:embeddedFont>
    <p:embeddedFont>
      <p:font typeface="HelveticaNeueLT Std Lt" panose="020B0403020202020204" pitchFamily="34" charset="0"/>
      <p:regular r:id="rId21"/>
      <p:italic r:id="rId22"/>
    </p:embeddedFont>
    <p:embeddedFont>
      <p:font typeface="HelveticaNeueLT Std Med Cn" panose="020B0606030502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75" userDrawn="1">
          <p15:clr>
            <a:srgbClr val="A4A3A4"/>
          </p15:clr>
        </p15:guide>
        <p15:guide id="2" pos="113" userDrawn="1">
          <p15:clr>
            <a:srgbClr val="A4A3A4"/>
          </p15:clr>
        </p15:guide>
        <p15:guide id="3" pos="5647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009877"/>
    <a:srgbClr val="F79646"/>
    <a:srgbClr val="00A885"/>
    <a:srgbClr val="000000"/>
    <a:srgbClr val="B2C1DB"/>
    <a:srgbClr val="B2C1DA"/>
    <a:srgbClr val="1FCBED"/>
    <a:srgbClr val="E7FFFF"/>
    <a:srgbClr val="E7F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79051" autoAdjust="0"/>
  </p:normalViewPr>
  <p:slideViewPr>
    <p:cSldViewPr>
      <p:cViewPr varScale="1">
        <p:scale>
          <a:sx n="68" d="100"/>
          <a:sy n="68" d="100"/>
        </p:scale>
        <p:origin x="1858" y="72"/>
      </p:cViewPr>
      <p:guideLst>
        <p:guide orient="horz" pos="3475"/>
        <p:guide pos="113"/>
        <p:guide pos="5647"/>
        <p:guide orient="horz" pos="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viewProps" Target="viewProp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D6FD0F88-7457-4F58-BBEB-10952BFD1FB4}" type="datetime4">
              <a:rPr lang="en-US" smtClean="0"/>
              <a:t>November 27, 2019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EF223594-4283-4CDA-8336-FC8DA1A001BC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13261153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9CB4FF9E-C484-4DEB-BB8F-C01BBBB9922F}" type="datetime4">
              <a:rPr lang="en-US" smtClean="0"/>
              <a:t>November 27, 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noFill/>
          </a:ln>
        </p:spPr>
        <p:txBody>
          <a:bodyPr vert="horz" lIns="91422" tIns="45711" rIns="91422" bIns="457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E23FD1C6-77EF-48D5-87C1-CD9BB0A291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5964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400" kern="1200">
        <a:solidFill>
          <a:schemeClr val="tx1"/>
        </a:solidFill>
        <a:latin typeface="HelveticaNeueLT Std Lt" panose="020B0403020202020204" pitchFamily="34" charset="0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HelveticaNeueLT Std Lt" panose="020B0403020202020204" pitchFamily="34" charset="0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HelveticaNeueLT Std Lt" panose="020B0403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5988" y="744538"/>
            <a:ext cx="496411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613FC30-7A1B-4D89-97E8-0B4D1F24255F}" type="datetime4">
              <a:rPr lang="en-US" smtClean="0"/>
              <a:t>November 27,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4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27,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268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B4FF9E-C484-4DEB-BB8F-C01BBBB9922F}" type="datetime4">
              <a:rPr lang="en-US" smtClean="0"/>
              <a:t>November 27, 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E23FD1C6-77EF-48D5-87C1-CD9BB0A2914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269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45524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>
                <a:solidFill>
                  <a:srgbClr val="00A885"/>
                </a:solidFill>
                <a:latin typeface="HelveticaNeueLT Std Med Cn" panose="020B06060305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9552" y="1026625"/>
            <a:ext cx="8136904" cy="7461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  <a:latin typeface="HelveticaNeueLT Std Med Cn" panose="020B0606030502030204" pitchFamily="34" charset="0"/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4990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C7432AD-5C5D-46F0-98BE-B558A9592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45524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>
                <a:solidFill>
                  <a:srgbClr val="00A885"/>
                </a:solidFill>
                <a:latin typeface="HelveticaNeueLT Std Med Cn" panose="020B06060305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2AC75C5-9846-448C-929A-B0C2B4ADE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026625"/>
            <a:ext cx="8136904" cy="7461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  <a:latin typeface="HelveticaNeueLT Std Med Cn" panose="020B0606030502030204" pitchFamily="34" charset="0"/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668344" y="6542112"/>
            <a:ext cx="432048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fld id="{72E4E24C-C924-4377-A4C8-A6C2385B069D}" type="slidenum">
              <a:rPr lang="fr-CH" sz="1000" smtClean="0">
                <a:solidFill>
                  <a:schemeClr val="bg1"/>
                </a:solidFill>
                <a:latin typeface="HelveticaNeueLT Std Ext" pitchFamily="34" charset="0"/>
              </a:rPr>
              <a:t>‹#›</a:t>
            </a:fld>
            <a:endParaRPr lang="fr-CH" sz="1000" dirty="0" err="1">
              <a:solidFill>
                <a:schemeClr val="bg1"/>
              </a:solidFill>
              <a:latin typeface="HelveticaNeueLT Std 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27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694F67-56E0-47F2-8AD0-CF49360205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551" y="372543"/>
            <a:ext cx="8136904" cy="45524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98">
                <a:solidFill>
                  <a:srgbClr val="00A885"/>
                </a:solidFill>
                <a:latin typeface="HelveticaNeueLT Std Med Cn" panose="020B06060305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EB785AE-650C-45E7-8DC8-84D5F169B5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026625"/>
            <a:ext cx="8136904" cy="7461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386">
                <a:solidFill>
                  <a:schemeClr val="tx1">
                    <a:tint val="75000"/>
                  </a:schemeClr>
                </a:solidFill>
                <a:latin typeface="HelveticaNeueLT Std Med Cn" panose="020B0606030502030204" pitchFamily="34" charset="0"/>
              </a:defRPr>
            </a:lvl1pPr>
            <a:lvl2pPr marL="389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7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6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0018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21F80E7-0D7A-4F10-A88A-C8E4DD69B88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60256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E83E192-EE0F-4B34-BDB6-8ADEAE7B85A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3133" y="6025631"/>
            <a:ext cx="9157134" cy="85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66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3" r:id="rId3"/>
  </p:sldLayoutIdLst>
  <p:hf hdr="0" ftr="0" dt="0"/>
  <p:txStyles>
    <p:titleStyle>
      <a:lvl1pPr algn="l" defTabSz="779173" rtl="0" eaLnBrk="1" latinLnBrk="0" hangingPunct="1">
        <a:spcBef>
          <a:spcPct val="0"/>
        </a:spcBef>
        <a:buNone/>
        <a:defRPr sz="3750" b="1" kern="1200">
          <a:solidFill>
            <a:srgbClr val="00A885"/>
          </a:solidFill>
          <a:latin typeface="+mj-lt"/>
          <a:ea typeface="+mj-ea"/>
          <a:cs typeface="+mj-cs"/>
        </a:defRPr>
      </a:lvl1pPr>
    </p:titleStyle>
    <p:bodyStyle>
      <a:lvl1pPr marL="292190" indent="-292190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727" kern="1200">
          <a:solidFill>
            <a:schemeClr val="tx1"/>
          </a:solidFill>
          <a:latin typeface="+mn-lt"/>
          <a:ea typeface="+mn-ea"/>
          <a:cs typeface="+mn-cs"/>
        </a:defRPr>
      </a:lvl1pPr>
      <a:lvl2pPr marL="633078" indent="-243492" algn="l" defTabSz="779173" rtl="0" eaLnBrk="1" latinLnBrk="0" hangingPunct="1">
        <a:spcBef>
          <a:spcPct val="20000"/>
        </a:spcBef>
        <a:buFont typeface="Arial" panose="020B0604020202020204" pitchFamily="34" charset="0"/>
        <a:buChar char="–"/>
        <a:defRPr sz="2386" kern="1200">
          <a:solidFill>
            <a:schemeClr val="tx1"/>
          </a:solidFill>
          <a:latin typeface="+mn-lt"/>
          <a:ea typeface="+mn-ea"/>
          <a:cs typeface="+mn-cs"/>
        </a:defRPr>
      </a:lvl2pPr>
      <a:lvl3pPr marL="973966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46" kern="1200">
          <a:solidFill>
            <a:schemeClr val="tx1"/>
          </a:solidFill>
          <a:latin typeface="+mn-lt"/>
          <a:ea typeface="+mn-ea"/>
          <a:cs typeface="+mn-cs"/>
        </a:defRPr>
      </a:lvl3pPr>
      <a:lvl4pPr marL="1363553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53139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»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42726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1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2921898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311484" indent="-194793" algn="l" defTabSz="779173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1pPr>
      <a:lvl2pPr marL="389587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779173" rtl="0" eaLnBrk="1" latinLnBrk="0" hangingPunct="1">
        <a:defRPr sz="15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26066BF-D077-4C4D-8B37-47E5468A6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3441"/>
            <a:ext cx="8411136" cy="27651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66A376F-94CB-4B68-A2C7-35626D36CDC5}"/>
              </a:ext>
            </a:extLst>
          </p:cNvPr>
          <p:cNvSpPr txBox="1"/>
          <p:nvPr/>
        </p:nvSpPr>
        <p:spPr>
          <a:xfrm>
            <a:off x="-324544" y="1246492"/>
            <a:ext cx="8568952" cy="201622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GB" sz="44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role of SEZs</a:t>
            </a:r>
            <a:endParaRPr lang="fr-CH" sz="4400" b="1" spc="-1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B94C88-169C-4F4C-8EBF-6BE432C87743}"/>
              </a:ext>
            </a:extLst>
          </p:cNvPr>
          <p:cNvSpPr txBox="1"/>
          <p:nvPr/>
        </p:nvSpPr>
        <p:spPr>
          <a:xfrm>
            <a:off x="786316" y="3525162"/>
            <a:ext cx="6305964" cy="12080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</a:pPr>
            <a:endParaRPr lang="fr-CH" sz="1100" dirty="0" err="1">
              <a:solidFill>
                <a:schemeClr val="bg1"/>
              </a:solidFill>
              <a:latin typeface="HelveticaNeueLT Std Ext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64B48A7-DB7B-4C7A-8C7D-CF8E0AE7B708}"/>
              </a:ext>
            </a:extLst>
          </p:cNvPr>
          <p:cNvSpPr txBox="1"/>
          <p:nvPr/>
        </p:nvSpPr>
        <p:spPr>
          <a:xfrm>
            <a:off x="786316" y="4869160"/>
            <a:ext cx="5040560" cy="8734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GB" altLang="en-US" sz="1600" b="1" dirty="0">
                <a:solidFill>
                  <a:srgbClr val="00A885"/>
                </a:solidFill>
              </a:rPr>
              <a:t>Paul </a:t>
            </a:r>
            <a:r>
              <a:rPr lang="en-GB" altLang="en-US" sz="1600" b="1" dirty="0" err="1">
                <a:solidFill>
                  <a:srgbClr val="00A885"/>
                </a:solidFill>
              </a:rPr>
              <a:t>Wessendorp</a:t>
            </a:r>
            <a:endParaRPr lang="en-GB" altLang="en-US" sz="1600" b="1" dirty="0">
              <a:solidFill>
                <a:srgbClr val="00A885"/>
              </a:solidFill>
            </a:endParaRPr>
          </a:p>
          <a:p>
            <a:r>
              <a:rPr lang="en-GB" altLang="en-US" sz="1600" dirty="0">
                <a:solidFill>
                  <a:srgbClr val="00A885"/>
                </a:solidFill>
              </a:rPr>
              <a:t>Chief, Investment Promotion Section</a:t>
            </a:r>
          </a:p>
          <a:p>
            <a:r>
              <a:rPr lang="en-GB" altLang="en-US" sz="1600" dirty="0">
                <a:solidFill>
                  <a:srgbClr val="00A885"/>
                </a:solidFill>
              </a:rPr>
              <a:t>United Nations Conference on Trade and Development</a:t>
            </a:r>
          </a:p>
        </p:txBody>
      </p:sp>
      <p:sp>
        <p:nvSpPr>
          <p:cNvPr id="7" name="ZoneTexte 2"/>
          <p:cNvSpPr txBox="1"/>
          <p:nvPr/>
        </p:nvSpPr>
        <p:spPr>
          <a:xfrm>
            <a:off x="806950" y="3708653"/>
            <a:ext cx="6573362" cy="117666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20000"/>
          </a:bodyPr>
          <a:lstStyle/>
          <a:p>
            <a:r>
              <a:rPr lang="en-GB" dirty="0">
                <a:solidFill>
                  <a:srgbClr val="E46C0A"/>
                </a:solidFill>
              </a:rPr>
              <a:t>Regional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 Seminar for the Caribbean on Facilitating Investment in SDG Projects: Spotlight on Small Island Developing States</a:t>
            </a:r>
          </a:p>
          <a:p>
            <a:endParaRPr lang="en-GB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26-28 November 2019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St. Kitts and Nevis</a:t>
            </a:r>
          </a:p>
        </p:txBody>
      </p:sp>
    </p:spTree>
    <p:extLst>
      <p:ext uri="{BB962C8B-B14F-4D97-AF65-F5344CB8AC3E}">
        <p14:creationId xmlns:p14="http://schemas.microsoft.com/office/powerpoint/2010/main" val="422157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046F6-DBC2-49F8-A094-8BB4A330E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8640"/>
            <a:ext cx="9179368" cy="605929"/>
          </a:xfrm>
        </p:spPr>
        <p:txBody>
          <a:bodyPr>
            <a:noAutofit/>
          </a:bodyPr>
          <a:lstStyle/>
          <a:p>
            <a:r>
              <a:rPr lang="en-US" sz="2400" dirty="0"/>
              <a:t>Special economic zones (SEZs) widely used around the world</a:t>
            </a:r>
            <a:endParaRPr lang="fr-CH" sz="24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38B992F-A35A-49E2-9A8C-D106D375B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1577" y="955774"/>
            <a:ext cx="6640863" cy="688130"/>
          </a:xfrm>
        </p:spPr>
        <p:txBody>
          <a:bodyPr>
            <a:normAutofit lnSpcReduction="10000"/>
          </a:bodyPr>
          <a:lstStyle/>
          <a:p>
            <a:r>
              <a:rPr lang="en-US" sz="2200" dirty="0">
                <a:solidFill>
                  <a:srgbClr val="E46C0A"/>
                </a:solidFill>
              </a:rPr>
              <a:t>Historical trend in SEZs</a:t>
            </a:r>
          </a:p>
          <a:p>
            <a:r>
              <a:rPr lang="en-US" sz="1500" dirty="0">
                <a:solidFill>
                  <a:srgbClr val="E46C0A"/>
                </a:solidFill>
              </a:rPr>
              <a:t>(Numbers of countries and SEZs)</a:t>
            </a:r>
            <a:endParaRPr lang="fr-CH" sz="1500" dirty="0">
              <a:solidFill>
                <a:srgbClr val="E46C0A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EA8BD-C05F-4E6D-9690-221EC85E12BF}"/>
              </a:ext>
            </a:extLst>
          </p:cNvPr>
          <p:cNvSpPr txBox="1">
            <a:spLocks/>
          </p:cNvSpPr>
          <p:nvPr/>
        </p:nvSpPr>
        <p:spPr>
          <a:xfrm>
            <a:off x="7938482" y="5770848"/>
            <a:ext cx="1235970" cy="24542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UNCTAD WIR 2019.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E47A25-4C21-4239-A53A-362B327CD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54375"/>
            <a:ext cx="7056784" cy="446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4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046F6-DBC2-49F8-A094-8BB4A330E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529" y="193324"/>
            <a:ext cx="8640960" cy="605929"/>
          </a:xfrm>
        </p:spPr>
        <p:txBody>
          <a:bodyPr>
            <a:normAutofit/>
          </a:bodyPr>
          <a:lstStyle/>
          <a:p>
            <a:r>
              <a:rPr lang="en-GB" sz="2800" dirty="0"/>
              <a:t>A diverse set of economies embrace SEZs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38B992F-A35A-49E2-9A8C-D106D375B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9" y="908720"/>
            <a:ext cx="8640960" cy="450657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E46C0A"/>
                </a:solidFill>
              </a:rPr>
              <a:t>Economies with the most SEZs, 2019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EA8BD-C05F-4E6D-9690-221EC85E12BF}"/>
              </a:ext>
            </a:extLst>
          </p:cNvPr>
          <p:cNvSpPr txBox="1">
            <a:spLocks/>
          </p:cNvSpPr>
          <p:nvPr/>
        </p:nvSpPr>
        <p:spPr>
          <a:xfrm>
            <a:off x="6660232" y="5826568"/>
            <a:ext cx="1235970" cy="24542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UNCTAD WIR 2019.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82AD5A-D332-468F-A445-4DDC985D6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383109"/>
            <a:ext cx="7972314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12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046F6-DBC2-49F8-A094-8BB4A330E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527" y="332453"/>
            <a:ext cx="8640960" cy="605929"/>
          </a:xfrm>
        </p:spPr>
        <p:txBody>
          <a:bodyPr>
            <a:normAutofit/>
          </a:bodyPr>
          <a:lstStyle/>
          <a:p>
            <a:r>
              <a:rPr lang="en-US" sz="2800" dirty="0"/>
              <a:t>Zone types follow an SEZ development ladder</a:t>
            </a:r>
            <a:endParaRPr lang="fr-CH" sz="2800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EA8BD-C05F-4E6D-9690-221EC85E12BF}"/>
              </a:ext>
            </a:extLst>
          </p:cNvPr>
          <p:cNvSpPr txBox="1">
            <a:spLocks/>
          </p:cNvSpPr>
          <p:nvPr/>
        </p:nvSpPr>
        <p:spPr>
          <a:xfrm>
            <a:off x="7236296" y="5805264"/>
            <a:ext cx="1235970" cy="24542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UNCTAD WIR 2019.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E47A25-4C21-4239-A53A-362B327CD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097" y="1679760"/>
            <a:ext cx="8496944" cy="4125504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A5A07326-DAB9-4303-865E-4FFD0B0A7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6367" y="1196752"/>
            <a:ext cx="8640960" cy="483008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E46C0A"/>
                </a:solidFill>
              </a:rPr>
              <a:t>The SEZ development ladder</a:t>
            </a:r>
          </a:p>
        </p:txBody>
      </p:sp>
    </p:spTree>
    <p:extLst>
      <p:ext uri="{BB962C8B-B14F-4D97-AF65-F5344CB8AC3E}">
        <p14:creationId xmlns:p14="http://schemas.microsoft.com/office/powerpoint/2010/main" val="3653238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046F6-DBC2-49F8-A094-8BB4A330E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529" y="350689"/>
            <a:ext cx="8640960" cy="859412"/>
          </a:xfrm>
        </p:spPr>
        <p:txBody>
          <a:bodyPr>
            <a:normAutofit/>
          </a:bodyPr>
          <a:lstStyle/>
          <a:p>
            <a:r>
              <a:rPr lang="en-GB" sz="2400" dirty="0"/>
              <a:t>Role of SEZs – Survey of investment promotion agencies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38B992F-A35A-49E2-9A8C-D106D375B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9" y="1384454"/>
            <a:ext cx="8640960" cy="792088"/>
          </a:xfrm>
        </p:spPr>
        <p:txBody>
          <a:bodyPr/>
          <a:lstStyle/>
          <a:p>
            <a:r>
              <a:rPr lang="en-US" sz="2000" dirty="0">
                <a:solidFill>
                  <a:srgbClr val="E46C0A"/>
                </a:solidFill>
              </a:rPr>
              <a:t>Contribution of SEZs to investment promotion</a:t>
            </a:r>
            <a:br>
              <a:rPr lang="en-US" dirty="0"/>
            </a:br>
            <a:r>
              <a:rPr lang="en-US" sz="1400" dirty="0"/>
              <a:t>(Percentage of respondents)</a:t>
            </a:r>
            <a:endParaRPr lang="fr-CH" sz="1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EA8BD-C05F-4E6D-9690-221EC85E12BF}"/>
              </a:ext>
            </a:extLst>
          </p:cNvPr>
          <p:cNvSpPr txBox="1">
            <a:spLocks/>
          </p:cNvSpPr>
          <p:nvPr/>
        </p:nvSpPr>
        <p:spPr>
          <a:xfrm>
            <a:off x="6660232" y="5661248"/>
            <a:ext cx="1235970" cy="245424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i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67" i="1" dirty="0"/>
              <a:t>Source</a:t>
            </a:r>
            <a:r>
              <a:rPr lang="en-US" sz="767" dirty="0"/>
              <a:t>:  UNCTAD WIR 2019.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E47A25-4C21-4239-A53A-362B327CD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94" y="2203925"/>
            <a:ext cx="7755412" cy="258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916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046F6-DBC2-49F8-A094-8BB4A330E0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486023"/>
          </a:xfrm>
        </p:spPr>
        <p:txBody>
          <a:bodyPr>
            <a:normAutofit/>
          </a:bodyPr>
          <a:lstStyle/>
          <a:p>
            <a:r>
              <a:rPr lang="en-GB" sz="2400" dirty="0"/>
              <a:t>List of policy options for the creation of SDG model zones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8BD28F-EB28-4AF3-A5B9-047EBFBF4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51328"/>
            <a:ext cx="7776863" cy="469944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2C03F18-BC07-4099-88DE-775BEE14DBB3}"/>
              </a:ext>
            </a:extLst>
          </p:cNvPr>
          <p:cNvSpPr/>
          <p:nvPr/>
        </p:nvSpPr>
        <p:spPr>
          <a:xfrm>
            <a:off x="6948264" y="5683781"/>
            <a:ext cx="125867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i="1" dirty="0"/>
              <a:t>Source</a:t>
            </a:r>
            <a:r>
              <a:rPr lang="en-US" sz="800" dirty="0"/>
              <a:t>:  UNCTAD WIR 2019.</a:t>
            </a:r>
          </a:p>
        </p:txBody>
      </p:sp>
    </p:spTree>
    <p:extLst>
      <p:ext uri="{BB962C8B-B14F-4D97-AF65-F5344CB8AC3E}">
        <p14:creationId xmlns:p14="http://schemas.microsoft.com/office/powerpoint/2010/main" val="369227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6FAEE9-CA5D-46F8-8AE4-2BD8499C5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1720" y="1988840"/>
            <a:ext cx="4896545" cy="59958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+mn-lt"/>
              </a:rPr>
              <a:t>Thank you!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5651984-FC82-4B7F-8C7B-A6F3E9AC29CB}"/>
              </a:ext>
            </a:extLst>
          </p:cNvPr>
          <p:cNvSpPr txBox="1"/>
          <p:nvPr/>
        </p:nvSpPr>
        <p:spPr>
          <a:xfrm>
            <a:off x="2483768" y="2911363"/>
            <a:ext cx="4032448" cy="17068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algn="ctr">
              <a:lnSpc>
                <a:spcPct val="90000"/>
              </a:lnSpc>
            </a:pPr>
            <a:r>
              <a:rPr lang="en-GB" altLang="en-US" b="1" dirty="0">
                <a:solidFill>
                  <a:srgbClr val="00A885"/>
                </a:solidFill>
              </a:rPr>
              <a:t>Paul </a:t>
            </a:r>
            <a:r>
              <a:rPr lang="en-GB" altLang="en-US" b="1" dirty="0" err="1">
                <a:solidFill>
                  <a:srgbClr val="00A885"/>
                </a:solidFill>
              </a:rPr>
              <a:t>Wessendorp</a:t>
            </a:r>
            <a:endParaRPr lang="en-GB" altLang="en-US" b="1" dirty="0">
              <a:solidFill>
                <a:srgbClr val="00A885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GB" altLang="en-US" dirty="0">
                <a:solidFill>
                  <a:srgbClr val="00A885"/>
                </a:solidFill>
              </a:rPr>
              <a:t>Chief, Investment Promotion Section</a:t>
            </a:r>
          </a:p>
          <a:p>
            <a:pPr algn="ctr">
              <a:lnSpc>
                <a:spcPct val="90000"/>
              </a:lnSpc>
            </a:pPr>
            <a:r>
              <a:rPr lang="en-GB" altLang="en-US" dirty="0">
                <a:solidFill>
                  <a:srgbClr val="00A885"/>
                </a:solidFill>
              </a:rPr>
              <a:t>Division on Investment and Enterprise</a:t>
            </a:r>
          </a:p>
          <a:p>
            <a:pPr algn="ctr">
              <a:lnSpc>
                <a:spcPct val="90000"/>
              </a:lnSpc>
            </a:pPr>
            <a:r>
              <a:rPr lang="en-GB" altLang="en-US" dirty="0">
                <a:solidFill>
                  <a:srgbClr val="00A885"/>
                </a:solidFill>
              </a:rPr>
              <a:t>UNCTAD</a:t>
            </a:r>
          </a:p>
          <a:p>
            <a:pPr algn="ctr">
              <a:lnSpc>
                <a:spcPct val="90000"/>
              </a:lnSpc>
            </a:pPr>
            <a:endParaRPr lang="en-GB" altLang="en-US" sz="1600" dirty="0">
              <a:solidFill>
                <a:srgbClr val="00A885"/>
              </a:solidFill>
              <a:latin typeface="HelveticaNeueLT Std Cn" panose="020B0506030502030204" pitchFamily="34" charset="0"/>
            </a:endParaRPr>
          </a:p>
          <a:p>
            <a:pPr algn="ctr">
              <a:lnSpc>
                <a:spcPct val="90000"/>
              </a:lnSpc>
            </a:pPr>
            <a:endParaRPr lang="en-GB" altLang="en-US" sz="1600" dirty="0">
              <a:solidFill>
                <a:srgbClr val="00A885"/>
              </a:solidFill>
              <a:latin typeface="HelveticaNeueLT Std Cn" panose="020B0506030502030204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GB" altLang="en-US" dirty="0">
                <a:solidFill>
                  <a:srgbClr val="00A885"/>
                </a:solidFill>
              </a:rPr>
              <a:t>paul.wessendorp@un.org</a:t>
            </a:r>
          </a:p>
          <a:p>
            <a:pPr algn="l"/>
            <a:endParaRPr lang="fr-CH" sz="1200" dirty="0" err="1">
              <a:solidFill>
                <a:schemeClr val="bg1"/>
              </a:solidFill>
              <a:latin typeface="HelveticaNeueLT Std Ext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5D71DED-86BD-4E3A-A724-AC09C6FA053A}"/>
              </a:ext>
            </a:extLst>
          </p:cNvPr>
          <p:cNvSpPr txBox="1">
            <a:spLocks/>
          </p:cNvSpPr>
          <p:nvPr/>
        </p:nvSpPr>
        <p:spPr>
          <a:xfrm>
            <a:off x="2123727" y="4941168"/>
            <a:ext cx="4896545" cy="59958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779173" rtl="0" eaLnBrk="1" latinLnBrk="0" hangingPunct="1">
              <a:spcBef>
                <a:spcPct val="0"/>
              </a:spcBef>
              <a:buNone/>
              <a:defRPr sz="2898" b="1" kern="1200">
                <a:solidFill>
                  <a:srgbClr val="00A885"/>
                </a:solidFill>
                <a:latin typeface="HelveticaNeueLT Std Med Cn" panose="020B0606030502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This presentation will be available on sustainableFDI.org</a:t>
            </a:r>
          </a:p>
        </p:txBody>
      </p:sp>
    </p:spTree>
    <p:extLst>
      <p:ext uri="{BB962C8B-B14F-4D97-AF65-F5344CB8AC3E}">
        <p14:creationId xmlns:p14="http://schemas.microsoft.com/office/powerpoint/2010/main" val="23194482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elvetica">
      <a:majorFont>
        <a:latin typeface="HelveticaNeueLT Std Cn"/>
        <a:ea typeface=""/>
        <a:cs typeface=""/>
      </a:majorFont>
      <a:minorFont>
        <a:latin typeface="HelveticaNeueLT Std C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algn="l">
          <a:defRPr sz="1200" dirty="0" err="1" smtClean="0">
            <a:solidFill>
              <a:schemeClr val="bg1"/>
            </a:solidFill>
            <a:latin typeface="HelveticaNeueLT Std Ext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ème1" id="{2C9AF31B-1797-4559-AFF2-3509268203E0}" vid="{39ACE7B5-12A4-4725-B2C6-7649C76A4D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BAD879414EDDB40A3FAC25A9524AF38" ma:contentTypeVersion="0" ma:contentTypeDescription="Create a new document." ma:contentTypeScope="" ma:versionID="9dfad0cd6d45e62fde8898ac4b91502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413257cd9829394d17656a545d5fa4e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65DFABF-E5F6-4366-8560-94E05F4FCC07}"/>
</file>

<file path=customXml/itemProps2.xml><?xml version="1.0" encoding="utf-8"?>
<ds:datastoreItem xmlns:ds="http://schemas.openxmlformats.org/officeDocument/2006/customXml" ds:itemID="{8E5BF2F3-DD21-42E4-9037-282CDCA2ADFF}"/>
</file>

<file path=customXml/itemProps3.xml><?xml version="1.0" encoding="utf-8"?>
<ds:datastoreItem xmlns:ds="http://schemas.openxmlformats.org/officeDocument/2006/customXml" ds:itemID="{5DAAF583-2555-47F9-BADD-A684E0B9673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191</Words>
  <Application>Microsoft Office PowerPoint</Application>
  <PresentationFormat>On-screen Show (4:3)</PresentationFormat>
  <Paragraphs>38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HelveticaNeueLT Std Med Cn</vt:lpstr>
      <vt:lpstr>HelveticaNeueLT Std Cn</vt:lpstr>
      <vt:lpstr>Calibri</vt:lpstr>
      <vt:lpstr>Arial</vt:lpstr>
      <vt:lpstr>HelveticaNeueLT Std Ext</vt:lpstr>
      <vt:lpstr>HelveticaNeueLT Std Lt</vt:lpstr>
      <vt:lpstr>Thème1</vt:lpstr>
      <vt:lpstr>PowerPoint Presentation</vt:lpstr>
      <vt:lpstr>Special economic zones (SEZs) widely used around the world</vt:lpstr>
      <vt:lpstr>A diverse set of economies embrace SEZs</vt:lpstr>
      <vt:lpstr>Zone types follow an SEZ development ladder</vt:lpstr>
      <vt:lpstr>Role of SEZs – Survey of investment promotion agencies</vt:lpstr>
      <vt:lpstr>List of policy options for the creation of SDG model zones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2016-06-15T09:41:25Z</dcterms:created>
  <dcterms:modified xsi:type="dcterms:W3CDTF">2019-11-27T12:58:36Z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0x010100FBAD879414EDDB40A3FAC25A9524AF38</vt:lpwstr>
  </property>
</Properties>
</file>