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colors1.xml" ContentType="application/vnd.openxmlformats-officedocument.drawingml.diagramColor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autoCompressPictures="0">
  <p:sldMasterIdLst>
    <p:sldMasterId id="2147483651" r:id="rId1"/>
  </p:sldMasterIdLst>
  <p:notesMasterIdLst>
    <p:notesMasterId r:id="rId22"/>
  </p:notesMasterIdLst>
  <p:handoutMasterIdLst>
    <p:handoutMasterId r:id="rId23"/>
  </p:handoutMasterIdLst>
  <p:sldIdLst>
    <p:sldId id="357" r:id="rId2"/>
    <p:sldId id="410" r:id="rId3"/>
    <p:sldId id="361" r:id="rId4"/>
    <p:sldId id="390" r:id="rId5"/>
    <p:sldId id="411" r:id="rId6"/>
    <p:sldId id="412" r:id="rId7"/>
    <p:sldId id="418" r:id="rId8"/>
    <p:sldId id="415" r:id="rId9"/>
    <p:sldId id="386" r:id="rId10"/>
    <p:sldId id="372" r:id="rId11"/>
    <p:sldId id="409" r:id="rId12"/>
    <p:sldId id="371" r:id="rId13"/>
    <p:sldId id="370" r:id="rId14"/>
    <p:sldId id="419" r:id="rId15"/>
    <p:sldId id="420" r:id="rId16"/>
    <p:sldId id="423" r:id="rId17"/>
    <p:sldId id="422" r:id="rId18"/>
    <p:sldId id="389" r:id="rId19"/>
    <p:sldId id="405" r:id="rId20"/>
    <p:sldId id="359" r:id="rId21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HelveticaNeueLT Std" panose="020B0604020202020204" pitchFamily="34" charset="0"/>
      <p:regular r:id="rId28"/>
      <p:bold r:id="rId29"/>
      <p:italic r:id="rId30"/>
      <p:boldItalic r:id="rId31"/>
    </p:embeddedFont>
    <p:embeddedFont>
      <p:font typeface="HelveticaNeueLT Std Cn" panose="020B0506030502030204" pitchFamily="34" charset="0"/>
      <p:regular r:id="rId32"/>
      <p:bold r:id="rId33"/>
      <p:italic r:id="rId34"/>
      <p:boldItalic r:id="rId35"/>
    </p:embeddedFont>
    <p:embeddedFont>
      <p:font typeface="HelveticaNeueLT Std Ext" panose="020B0605020202020204" pitchFamily="34" charset="0"/>
      <p:regular r:id="rId36"/>
      <p:italic r:id="rId37"/>
    </p:embeddedFont>
    <p:embeddedFont>
      <p:font typeface="HelveticaNeueLT Std Lt" panose="020B0403020202020204" pitchFamily="34" charset="0"/>
      <p:regular r:id="rId38"/>
      <p:italic r:id="rId39"/>
    </p:embeddedFont>
    <p:embeddedFont>
      <p:font typeface="HelveticaNeueLT Std Med Cn" panose="020B0606030502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77"/>
    <a:srgbClr val="F79646"/>
    <a:srgbClr val="E46C0A"/>
    <a:srgbClr val="00A885"/>
    <a:srgbClr val="000000"/>
    <a:srgbClr val="B2C1DB"/>
    <a:srgbClr val="B2C1DA"/>
    <a:srgbClr val="1FCBED"/>
    <a:srgbClr val="E7FFFF"/>
    <a:srgbClr val="E7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79051" autoAdjust="0"/>
  </p:normalViewPr>
  <p:slideViewPr>
    <p:cSldViewPr>
      <p:cViewPr varScale="1">
        <p:scale>
          <a:sx n="87" d="100"/>
          <a:sy n="87" d="100"/>
        </p:scale>
        <p:origin x="2196" y="96"/>
      </p:cViewPr>
      <p:guideLst>
        <p:guide orient="horz" pos="3475"/>
        <p:guide pos="113"/>
        <p:guide pos="5647"/>
        <p:guide orient="horz" pos="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063E94-CB77-4B35-8D66-B5F06D9FA8D5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6EB3D7-8AFE-4CF5-9B1A-68A3178392FC}">
      <dgm:prSet phldrT="[Text]" custT="1"/>
      <dgm:spPr/>
      <dgm:t>
        <a:bodyPr/>
        <a:lstStyle/>
        <a:p>
          <a:r>
            <a:rPr lang="en-US" sz="1100" b="1" dirty="0"/>
            <a:t>1. Identify SDG target sectors</a:t>
          </a:r>
        </a:p>
      </dgm:t>
    </dgm:pt>
    <dgm:pt modelId="{0576E1CE-3CDE-48A3-858C-9531333C55CB}" type="parTrans" cxnId="{763DCCD5-6457-4366-A385-9A38A4386CA7}">
      <dgm:prSet/>
      <dgm:spPr/>
      <dgm:t>
        <a:bodyPr/>
        <a:lstStyle/>
        <a:p>
          <a:endParaRPr lang="en-US"/>
        </a:p>
      </dgm:t>
    </dgm:pt>
    <dgm:pt modelId="{78D488D3-D2A6-4166-BB52-25CCF06C665E}" type="sibTrans" cxnId="{763DCCD5-6457-4366-A385-9A38A4386CA7}">
      <dgm:prSet/>
      <dgm:spPr/>
      <dgm:t>
        <a:bodyPr/>
        <a:lstStyle/>
        <a:p>
          <a:endParaRPr lang="en-US"/>
        </a:p>
      </dgm:t>
    </dgm:pt>
    <dgm:pt modelId="{C468174C-98C2-42C1-B298-FD79481821B8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100" b="1" dirty="0"/>
            <a:t>2. Align the IPA structure</a:t>
          </a:r>
        </a:p>
      </dgm:t>
    </dgm:pt>
    <dgm:pt modelId="{D6A32FEC-FF61-4EAD-B22B-61B174C3F9F1}" type="parTrans" cxnId="{0B369E64-B064-4171-B9F1-FB4B5223D0B6}">
      <dgm:prSet/>
      <dgm:spPr/>
      <dgm:t>
        <a:bodyPr/>
        <a:lstStyle/>
        <a:p>
          <a:endParaRPr lang="en-US"/>
        </a:p>
      </dgm:t>
    </dgm:pt>
    <dgm:pt modelId="{A409BF0E-936F-4083-8345-DAA9B7180E5B}" type="sibTrans" cxnId="{0B369E64-B064-4171-B9F1-FB4B5223D0B6}">
      <dgm:prSet/>
      <dgm:spPr/>
      <dgm:t>
        <a:bodyPr/>
        <a:lstStyle/>
        <a:p>
          <a:endParaRPr lang="en-US"/>
        </a:p>
      </dgm:t>
    </dgm:pt>
    <dgm:pt modelId="{ACD406B4-561C-43EC-8EBB-61CB233F84CE}">
      <dgm:prSet phldrT="[Text]" custT="1"/>
      <dgm:spPr/>
      <dgm:t>
        <a:bodyPr/>
        <a:lstStyle/>
        <a:p>
          <a:r>
            <a:rPr lang="en-US" sz="1100" b="1" dirty="0"/>
            <a:t>3. Select SDG projects</a:t>
          </a:r>
        </a:p>
      </dgm:t>
    </dgm:pt>
    <dgm:pt modelId="{E6BE0286-A678-4EFA-A264-219B39ABBA70}" type="parTrans" cxnId="{58D9C503-940E-4A0C-936D-10FE0E1A2FE0}">
      <dgm:prSet/>
      <dgm:spPr/>
      <dgm:t>
        <a:bodyPr/>
        <a:lstStyle/>
        <a:p>
          <a:endParaRPr lang="en-US"/>
        </a:p>
      </dgm:t>
    </dgm:pt>
    <dgm:pt modelId="{DA6367B7-EDB8-4E0B-8AF7-4957E3A7F21B}" type="sibTrans" cxnId="{58D9C503-940E-4A0C-936D-10FE0E1A2FE0}">
      <dgm:prSet/>
      <dgm:spPr/>
      <dgm:t>
        <a:bodyPr/>
        <a:lstStyle/>
        <a:p>
          <a:endParaRPr lang="en-US"/>
        </a:p>
      </dgm:t>
    </dgm:pt>
    <dgm:pt modelId="{6FF47C17-BE25-4BDB-A6C8-3FBC72A40410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100" b="1" dirty="0"/>
            <a:t>4. Develop an SDG project pipeline</a:t>
          </a:r>
        </a:p>
      </dgm:t>
    </dgm:pt>
    <dgm:pt modelId="{3A087E39-997C-44CC-BC45-08ED642A2BC3}" type="parTrans" cxnId="{28B94F20-A60B-499C-BED6-41A30C9713F6}">
      <dgm:prSet/>
      <dgm:spPr/>
      <dgm:t>
        <a:bodyPr/>
        <a:lstStyle/>
        <a:p>
          <a:endParaRPr lang="en-US"/>
        </a:p>
      </dgm:t>
    </dgm:pt>
    <dgm:pt modelId="{2422C815-A37F-4CDE-88AB-F01F667A91F6}" type="sibTrans" cxnId="{28B94F20-A60B-499C-BED6-41A30C9713F6}">
      <dgm:prSet/>
      <dgm:spPr/>
      <dgm:t>
        <a:bodyPr/>
        <a:lstStyle/>
        <a:p>
          <a:endParaRPr lang="en-US"/>
        </a:p>
      </dgm:t>
    </dgm:pt>
    <dgm:pt modelId="{1A50A33B-83B9-4738-BA59-02CBF8469771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100" b="1" dirty="0"/>
            <a:t>5. Find and secure partners</a:t>
          </a:r>
        </a:p>
      </dgm:t>
    </dgm:pt>
    <dgm:pt modelId="{E50F2873-91E3-46A8-B34B-A2FBC833A437}" type="parTrans" cxnId="{69552E8E-43FB-468C-B5A3-0D6177A436C6}">
      <dgm:prSet/>
      <dgm:spPr/>
      <dgm:t>
        <a:bodyPr/>
        <a:lstStyle/>
        <a:p>
          <a:endParaRPr lang="en-US"/>
        </a:p>
      </dgm:t>
    </dgm:pt>
    <dgm:pt modelId="{708C5FED-FE5C-4085-A745-83D043EFA94D}" type="sibTrans" cxnId="{69552E8E-43FB-468C-B5A3-0D6177A436C6}">
      <dgm:prSet/>
      <dgm:spPr/>
      <dgm:t>
        <a:bodyPr/>
        <a:lstStyle/>
        <a:p>
          <a:endParaRPr lang="en-US"/>
        </a:p>
      </dgm:t>
    </dgm:pt>
    <dgm:pt modelId="{21B7DD8F-4BFF-43C6-8A33-C4BD15727443}">
      <dgm:prSet phldrT="[Text]" custT="1"/>
      <dgm:spPr/>
      <dgm:t>
        <a:bodyPr/>
        <a:lstStyle/>
        <a:p>
          <a:r>
            <a:rPr lang="en-US" sz="1100" b="1" dirty="0"/>
            <a:t>6. Promote sectors and  projects</a:t>
          </a:r>
        </a:p>
      </dgm:t>
    </dgm:pt>
    <dgm:pt modelId="{CA8F6AEC-1B99-43B0-B3D4-5977A5DF2629}" type="parTrans" cxnId="{3EFB6BF3-BDF5-4014-9F64-0985805C99D3}">
      <dgm:prSet/>
      <dgm:spPr/>
      <dgm:t>
        <a:bodyPr/>
        <a:lstStyle/>
        <a:p>
          <a:endParaRPr lang="en-US"/>
        </a:p>
      </dgm:t>
    </dgm:pt>
    <dgm:pt modelId="{181A7B6F-CCCF-4783-8AE6-8D1DA9A8E0E5}" type="sibTrans" cxnId="{3EFB6BF3-BDF5-4014-9F64-0985805C99D3}">
      <dgm:prSet/>
      <dgm:spPr/>
      <dgm:t>
        <a:bodyPr/>
        <a:lstStyle/>
        <a:p>
          <a:endParaRPr lang="en-US"/>
        </a:p>
      </dgm:t>
    </dgm:pt>
    <dgm:pt modelId="{077128B4-8330-4F38-97E3-DC169B05F10A}">
      <dgm:prSet phldrT="[Text]" custT="1"/>
      <dgm:spPr/>
      <dgm:t>
        <a:bodyPr/>
        <a:lstStyle/>
        <a:p>
          <a:r>
            <a:rPr lang="en-US" sz="1100" b="1" dirty="0"/>
            <a:t>7. Facilitate and provide aftercare</a:t>
          </a:r>
        </a:p>
      </dgm:t>
    </dgm:pt>
    <dgm:pt modelId="{A751B37E-8C8F-44CC-80A9-E455C5D95C51}" type="parTrans" cxnId="{1D767760-B195-4A1F-91A8-7FD8B592EE98}">
      <dgm:prSet/>
      <dgm:spPr/>
      <dgm:t>
        <a:bodyPr/>
        <a:lstStyle/>
        <a:p>
          <a:endParaRPr lang="en-US"/>
        </a:p>
      </dgm:t>
    </dgm:pt>
    <dgm:pt modelId="{691BCBDF-15CF-45A8-8213-D63411B52F76}" type="sibTrans" cxnId="{1D767760-B195-4A1F-91A8-7FD8B592EE98}">
      <dgm:prSet/>
      <dgm:spPr/>
      <dgm:t>
        <a:bodyPr/>
        <a:lstStyle/>
        <a:p>
          <a:endParaRPr lang="en-US"/>
        </a:p>
      </dgm:t>
    </dgm:pt>
    <dgm:pt modelId="{61D96D62-F856-4B49-95F2-B688AB110D1E}">
      <dgm:prSet phldrT="[Text]" custT="1"/>
      <dgm:spPr/>
      <dgm:t>
        <a:bodyPr/>
        <a:lstStyle/>
        <a:p>
          <a:r>
            <a:rPr lang="en-US" sz="1100" b="1" dirty="0"/>
            <a:t>8. Give stake-holders feedback</a:t>
          </a:r>
        </a:p>
      </dgm:t>
    </dgm:pt>
    <dgm:pt modelId="{F28BFA5F-600C-42AF-BA26-AC71F1263F99}" type="parTrans" cxnId="{E9DB7494-3B07-4357-9DC7-4C4C28727D78}">
      <dgm:prSet/>
      <dgm:spPr/>
      <dgm:t>
        <a:bodyPr/>
        <a:lstStyle/>
        <a:p>
          <a:endParaRPr lang="en-US"/>
        </a:p>
      </dgm:t>
    </dgm:pt>
    <dgm:pt modelId="{F4E55952-29F0-4B49-A328-03911488188B}" type="sibTrans" cxnId="{E9DB7494-3B07-4357-9DC7-4C4C28727D78}">
      <dgm:prSet/>
      <dgm:spPr/>
      <dgm:t>
        <a:bodyPr/>
        <a:lstStyle/>
        <a:p>
          <a:endParaRPr lang="en-US"/>
        </a:p>
      </dgm:t>
    </dgm:pt>
    <dgm:pt modelId="{91DA6BD9-7304-4101-BFB1-FE396B366586}" type="pres">
      <dgm:prSet presAssocID="{5A063E94-CB77-4B35-8D66-B5F06D9FA8D5}" presName="cycle" presStyleCnt="0">
        <dgm:presLayoutVars>
          <dgm:dir/>
          <dgm:resizeHandles val="exact"/>
        </dgm:presLayoutVars>
      </dgm:prSet>
      <dgm:spPr/>
    </dgm:pt>
    <dgm:pt modelId="{394E94A6-FBBD-4BE0-A61A-8A9929B44600}" type="pres">
      <dgm:prSet presAssocID="{0B6EB3D7-8AFE-4CF5-9B1A-68A3178392FC}" presName="node" presStyleLbl="node1" presStyleIdx="0" presStyleCnt="8">
        <dgm:presLayoutVars>
          <dgm:bulletEnabled val="1"/>
        </dgm:presLayoutVars>
      </dgm:prSet>
      <dgm:spPr/>
    </dgm:pt>
    <dgm:pt modelId="{5119F0DE-A80F-48CF-AA1C-FBE3F660471C}" type="pres">
      <dgm:prSet presAssocID="{78D488D3-D2A6-4166-BB52-25CCF06C665E}" presName="sibTrans" presStyleLbl="sibTrans2D1" presStyleIdx="0" presStyleCnt="8"/>
      <dgm:spPr/>
    </dgm:pt>
    <dgm:pt modelId="{EDF87890-CF55-4B3D-AEFF-1E1F081B9078}" type="pres">
      <dgm:prSet presAssocID="{78D488D3-D2A6-4166-BB52-25CCF06C665E}" presName="connectorText" presStyleLbl="sibTrans2D1" presStyleIdx="0" presStyleCnt="8"/>
      <dgm:spPr/>
    </dgm:pt>
    <dgm:pt modelId="{09EDCEDD-F87B-405D-92DB-2CE639C4F25C}" type="pres">
      <dgm:prSet presAssocID="{C468174C-98C2-42C1-B298-FD79481821B8}" presName="node" presStyleLbl="node1" presStyleIdx="1" presStyleCnt="8">
        <dgm:presLayoutVars>
          <dgm:bulletEnabled val="1"/>
        </dgm:presLayoutVars>
      </dgm:prSet>
      <dgm:spPr/>
    </dgm:pt>
    <dgm:pt modelId="{B982F917-33A6-4D23-B37E-ED3B4B67CAD3}" type="pres">
      <dgm:prSet presAssocID="{A409BF0E-936F-4083-8345-DAA9B7180E5B}" presName="sibTrans" presStyleLbl="sibTrans2D1" presStyleIdx="1" presStyleCnt="8"/>
      <dgm:spPr/>
    </dgm:pt>
    <dgm:pt modelId="{DAFF6E30-C2BD-42D7-8892-5ECC8F6AAC2D}" type="pres">
      <dgm:prSet presAssocID="{A409BF0E-936F-4083-8345-DAA9B7180E5B}" presName="connectorText" presStyleLbl="sibTrans2D1" presStyleIdx="1" presStyleCnt="8"/>
      <dgm:spPr/>
    </dgm:pt>
    <dgm:pt modelId="{B4BEA67D-8699-4E03-A29A-65FCB5305332}" type="pres">
      <dgm:prSet presAssocID="{ACD406B4-561C-43EC-8EBB-61CB233F84CE}" presName="node" presStyleLbl="node1" presStyleIdx="2" presStyleCnt="8">
        <dgm:presLayoutVars>
          <dgm:bulletEnabled val="1"/>
        </dgm:presLayoutVars>
      </dgm:prSet>
      <dgm:spPr/>
    </dgm:pt>
    <dgm:pt modelId="{DA092EF5-DD28-4866-BA33-DCE8DF1DFA95}" type="pres">
      <dgm:prSet presAssocID="{DA6367B7-EDB8-4E0B-8AF7-4957E3A7F21B}" presName="sibTrans" presStyleLbl="sibTrans2D1" presStyleIdx="2" presStyleCnt="8"/>
      <dgm:spPr/>
    </dgm:pt>
    <dgm:pt modelId="{92723943-442B-49CB-A33C-A2411C4592D5}" type="pres">
      <dgm:prSet presAssocID="{DA6367B7-EDB8-4E0B-8AF7-4957E3A7F21B}" presName="connectorText" presStyleLbl="sibTrans2D1" presStyleIdx="2" presStyleCnt="8"/>
      <dgm:spPr/>
    </dgm:pt>
    <dgm:pt modelId="{DC3C4F55-70DF-46FA-920F-3633675BBF5D}" type="pres">
      <dgm:prSet presAssocID="{6FF47C17-BE25-4BDB-A6C8-3FBC72A40410}" presName="node" presStyleLbl="node1" presStyleIdx="3" presStyleCnt="8">
        <dgm:presLayoutVars>
          <dgm:bulletEnabled val="1"/>
        </dgm:presLayoutVars>
      </dgm:prSet>
      <dgm:spPr/>
    </dgm:pt>
    <dgm:pt modelId="{49E9FE83-80EE-4143-B16E-F20FBF4BEFCF}" type="pres">
      <dgm:prSet presAssocID="{2422C815-A37F-4CDE-88AB-F01F667A91F6}" presName="sibTrans" presStyleLbl="sibTrans2D1" presStyleIdx="3" presStyleCnt="8"/>
      <dgm:spPr/>
    </dgm:pt>
    <dgm:pt modelId="{4FD5CF00-7CE7-4168-AEEF-EF7ECC22B039}" type="pres">
      <dgm:prSet presAssocID="{2422C815-A37F-4CDE-88AB-F01F667A91F6}" presName="connectorText" presStyleLbl="sibTrans2D1" presStyleIdx="3" presStyleCnt="8"/>
      <dgm:spPr/>
    </dgm:pt>
    <dgm:pt modelId="{D54F53A1-E377-4994-A5D6-96BD1E446E09}" type="pres">
      <dgm:prSet presAssocID="{1A50A33B-83B9-4738-BA59-02CBF8469771}" presName="node" presStyleLbl="node1" presStyleIdx="4" presStyleCnt="8">
        <dgm:presLayoutVars>
          <dgm:bulletEnabled val="1"/>
        </dgm:presLayoutVars>
      </dgm:prSet>
      <dgm:spPr/>
    </dgm:pt>
    <dgm:pt modelId="{AD046D53-A40C-45A3-A16F-EB3561F5D871}" type="pres">
      <dgm:prSet presAssocID="{708C5FED-FE5C-4085-A745-83D043EFA94D}" presName="sibTrans" presStyleLbl="sibTrans2D1" presStyleIdx="4" presStyleCnt="8"/>
      <dgm:spPr/>
    </dgm:pt>
    <dgm:pt modelId="{62F18867-541B-4001-A5AF-0B5CC0E69453}" type="pres">
      <dgm:prSet presAssocID="{708C5FED-FE5C-4085-A745-83D043EFA94D}" presName="connectorText" presStyleLbl="sibTrans2D1" presStyleIdx="4" presStyleCnt="8"/>
      <dgm:spPr/>
    </dgm:pt>
    <dgm:pt modelId="{08575E62-799C-43D8-94DA-BE9B05F95A3F}" type="pres">
      <dgm:prSet presAssocID="{21B7DD8F-4BFF-43C6-8A33-C4BD15727443}" presName="node" presStyleLbl="node1" presStyleIdx="5" presStyleCnt="8">
        <dgm:presLayoutVars>
          <dgm:bulletEnabled val="1"/>
        </dgm:presLayoutVars>
      </dgm:prSet>
      <dgm:spPr/>
    </dgm:pt>
    <dgm:pt modelId="{0E99B0E5-692A-4D76-B8B6-3A3E45B97BF0}" type="pres">
      <dgm:prSet presAssocID="{181A7B6F-CCCF-4783-8AE6-8D1DA9A8E0E5}" presName="sibTrans" presStyleLbl="sibTrans2D1" presStyleIdx="5" presStyleCnt="8"/>
      <dgm:spPr/>
    </dgm:pt>
    <dgm:pt modelId="{ED61088F-2265-4D04-BBCA-9D0D828D6C9F}" type="pres">
      <dgm:prSet presAssocID="{181A7B6F-CCCF-4783-8AE6-8D1DA9A8E0E5}" presName="connectorText" presStyleLbl="sibTrans2D1" presStyleIdx="5" presStyleCnt="8"/>
      <dgm:spPr/>
    </dgm:pt>
    <dgm:pt modelId="{A56ACF2F-461A-4A2A-8684-A1445827A5F3}" type="pres">
      <dgm:prSet presAssocID="{077128B4-8330-4F38-97E3-DC169B05F10A}" presName="node" presStyleLbl="node1" presStyleIdx="6" presStyleCnt="8">
        <dgm:presLayoutVars>
          <dgm:bulletEnabled val="1"/>
        </dgm:presLayoutVars>
      </dgm:prSet>
      <dgm:spPr/>
    </dgm:pt>
    <dgm:pt modelId="{C0111933-E7F5-4229-BAB0-C1B24764683C}" type="pres">
      <dgm:prSet presAssocID="{691BCBDF-15CF-45A8-8213-D63411B52F76}" presName="sibTrans" presStyleLbl="sibTrans2D1" presStyleIdx="6" presStyleCnt="8"/>
      <dgm:spPr/>
    </dgm:pt>
    <dgm:pt modelId="{C0A531DC-0466-4869-80C8-54E4EDEB96D5}" type="pres">
      <dgm:prSet presAssocID="{691BCBDF-15CF-45A8-8213-D63411B52F76}" presName="connectorText" presStyleLbl="sibTrans2D1" presStyleIdx="6" presStyleCnt="8"/>
      <dgm:spPr/>
    </dgm:pt>
    <dgm:pt modelId="{799AB9C6-C0AC-44EA-80C9-BCA3F3BCC4C9}" type="pres">
      <dgm:prSet presAssocID="{61D96D62-F856-4B49-95F2-B688AB110D1E}" presName="node" presStyleLbl="node1" presStyleIdx="7" presStyleCnt="8">
        <dgm:presLayoutVars>
          <dgm:bulletEnabled val="1"/>
        </dgm:presLayoutVars>
      </dgm:prSet>
      <dgm:spPr/>
    </dgm:pt>
    <dgm:pt modelId="{BA5E4D39-4803-4689-858A-6E95936F2327}" type="pres">
      <dgm:prSet presAssocID="{F4E55952-29F0-4B49-A328-03911488188B}" presName="sibTrans" presStyleLbl="sibTrans2D1" presStyleIdx="7" presStyleCnt="8"/>
      <dgm:spPr/>
    </dgm:pt>
    <dgm:pt modelId="{07654D27-AB6A-45C1-802F-260CA4EB6B29}" type="pres">
      <dgm:prSet presAssocID="{F4E55952-29F0-4B49-A328-03911488188B}" presName="connectorText" presStyleLbl="sibTrans2D1" presStyleIdx="7" presStyleCnt="8"/>
      <dgm:spPr/>
    </dgm:pt>
  </dgm:ptLst>
  <dgm:cxnLst>
    <dgm:cxn modelId="{58D9C503-940E-4A0C-936D-10FE0E1A2FE0}" srcId="{5A063E94-CB77-4B35-8D66-B5F06D9FA8D5}" destId="{ACD406B4-561C-43EC-8EBB-61CB233F84CE}" srcOrd="2" destOrd="0" parTransId="{E6BE0286-A678-4EFA-A264-219B39ABBA70}" sibTransId="{DA6367B7-EDB8-4E0B-8AF7-4957E3A7F21B}"/>
    <dgm:cxn modelId="{55D63414-6661-453E-A09A-C3C437A00AB3}" type="presOf" srcId="{077128B4-8330-4F38-97E3-DC169B05F10A}" destId="{A56ACF2F-461A-4A2A-8684-A1445827A5F3}" srcOrd="0" destOrd="0" presId="urn:microsoft.com/office/officeart/2005/8/layout/cycle2"/>
    <dgm:cxn modelId="{53882E16-7CA0-4BD1-B48C-2F3CE8154B7D}" type="presOf" srcId="{6FF47C17-BE25-4BDB-A6C8-3FBC72A40410}" destId="{DC3C4F55-70DF-46FA-920F-3633675BBF5D}" srcOrd="0" destOrd="0" presId="urn:microsoft.com/office/officeart/2005/8/layout/cycle2"/>
    <dgm:cxn modelId="{28B94F20-A60B-499C-BED6-41A30C9713F6}" srcId="{5A063E94-CB77-4B35-8D66-B5F06D9FA8D5}" destId="{6FF47C17-BE25-4BDB-A6C8-3FBC72A40410}" srcOrd="3" destOrd="0" parTransId="{3A087E39-997C-44CC-BC45-08ED642A2BC3}" sibTransId="{2422C815-A37F-4CDE-88AB-F01F667A91F6}"/>
    <dgm:cxn modelId="{BD47D720-763F-4510-86BD-46F2E54B5211}" type="presOf" srcId="{F4E55952-29F0-4B49-A328-03911488188B}" destId="{07654D27-AB6A-45C1-802F-260CA4EB6B29}" srcOrd="1" destOrd="0" presId="urn:microsoft.com/office/officeart/2005/8/layout/cycle2"/>
    <dgm:cxn modelId="{6430ED27-EC13-4E01-83AD-77328AE6D252}" type="presOf" srcId="{C468174C-98C2-42C1-B298-FD79481821B8}" destId="{09EDCEDD-F87B-405D-92DB-2CE639C4F25C}" srcOrd="0" destOrd="0" presId="urn:microsoft.com/office/officeart/2005/8/layout/cycle2"/>
    <dgm:cxn modelId="{F6AB1D2A-60BC-44D7-B11C-8B255A15F616}" type="presOf" srcId="{61D96D62-F856-4B49-95F2-B688AB110D1E}" destId="{799AB9C6-C0AC-44EA-80C9-BCA3F3BCC4C9}" srcOrd="0" destOrd="0" presId="urn:microsoft.com/office/officeart/2005/8/layout/cycle2"/>
    <dgm:cxn modelId="{2C1A7F33-74B3-4368-A0F4-29E781D5CFDE}" type="presOf" srcId="{A409BF0E-936F-4083-8345-DAA9B7180E5B}" destId="{DAFF6E30-C2BD-42D7-8892-5ECC8F6AAC2D}" srcOrd="1" destOrd="0" presId="urn:microsoft.com/office/officeart/2005/8/layout/cycle2"/>
    <dgm:cxn modelId="{8C111F3F-9774-4338-BA51-D414E035A395}" type="presOf" srcId="{0B6EB3D7-8AFE-4CF5-9B1A-68A3178392FC}" destId="{394E94A6-FBBD-4BE0-A61A-8A9929B44600}" srcOrd="0" destOrd="0" presId="urn:microsoft.com/office/officeart/2005/8/layout/cycle2"/>
    <dgm:cxn modelId="{B0F5285B-90AE-481E-9F24-C80C694A4D38}" type="presOf" srcId="{A409BF0E-936F-4083-8345-DAA9B7180E5B}" destId="{B982F917-33A6-4D23-B37E-ED3B4B67CAD3}" srcOrd="0" destOrd="0" presId="urn:microsoft.com/office/officeart/2005/8/layout/cycle2"/>
    <dgm:cxn modelId="{2615565B-02A8-45C7-8A63-EA87312D7022}" type="presOf" srcId="{21B7DD8F-4BFF-43C6-8A33-C4BD15727443}" destId="{08575E62-799C-43D8-94DA-BE9B05F95A3F}" srcOrd="0" destOrd="0" presId="urn:microsoft.com/office/officeart/2005/8/layout/cycle2"/>
    <dgm:cxn modelId="{A6ACE75B-5CE3-4ABE-ABD9-E87992DBECA9}" type="presOf" srcId="{181A7B6F-CCCF-4783-8AE6-8D1DA9A8E0E5}" destId="{0E99B0E5-692A-4D76-B8B6-3A3E45B97BF0}" srcOrd="0" destOrd="0" presId="urn:microsoft.com/office/officeart/2005/8/layout/cycle2"/>
    <dgm:cxn modelId="{1D767760-B195-4A1F-91A8-7FD8B592EE98}" srcId="{5A063E94-CB77-4B35-8D66-B5F06D9FA8D5}" destId="{077128B4-8330-4F38-97E3-DC169B05F10A}" srcOrd="6" destOrd="0" parTransId="{A751B37E-8C8F-44CC-80A9-E455C5D95C51}" sibTransId="{691BCBDF-15CF-45A8-8213-D63411B52F76}"/>
    <dgm:cxn modelId="{0B369E64-B064-4171-B9F1-FB4B5223D0B6}" srcId="{5A063E94-CB77-4B35-8D66-B5F06D9FA8D5}" destId="{C468174C-98C2-42C1-B298-FD79481821B8}" srcOrd="1" destOrd="0" parTransId="{D6A32FEC-FF61-4EAD-B22B-61B174C3F9F1}" sibTransId="{A409BF0E-936F-4083-8345-DAA9B7180E5B}"/>
    <dgm:cxn modelId="{6D24E271-929E-4AC0-8616-61EAEBA9BB29}" type="presOf" srcId="{5A063E94-CB77-4B35-8D66-B5F06D9FA8D5}" destId="{91DA6BD9-7304-4101-BFB1-FE396B366586}" srcOrd="0" destOrd="0" presId="urn:microsoft.com/office/officeart/2005/8/layout/cycle2"/>
    <dgm:cxn modelId="{BBD1A353-82F7-47B2-847E-D407340EF01C}" type="presOf" srcId="{DA6367B7-EDB8-4E0B-8AF7-4957E3A7F21B}" destId="{92723943-442B-49CB-A33C-A2411C4592D5}" srcOrd="1" destOrd="0" presId="urn:microsoft.com/office/officeart/2005/8/layout/cycle2"/>
    <dgm:cxn modelId="{FF207E79-BE75-4E20-AD42-8C5AA4760809}" type="presOf" srcId="{1A50A33B-83B9-4738-BA59-02CBF8469771}" destId="{D54F53A1-E377-4994-A5D6-96BD1E446E09}" srcOrd="0" destOrd="0" presId="urn:microsoft.com/office/officeart/2005/8/layout/cycle2"/>
    <dgm:cxn modelId="{35E58D79-71AA-402F-BBA5-FC7CBF2333A1}" type="presOf" srcId="{181A7B6F-CCCF-4783-8AE6-8D1DA9A8E0E5}" destId="{ED61088F-2265-4D04-BBCA-9D0D828D6C9F}" srcOrd="1" destOrd="0" presId="urn:microsoft.com/office/officeart/2005/8/layout/cycle2"/>
    <dgm:cxn modelId="{DAD74A7E-1452-4F51-A96E-24432BD4A261}" type="presOf" srcId="{DA6367B7-EDB8-4E0B-8AF7-4957E3A7F21B}" destId="{DA092EF5-DD28-4866-BA33-DCE8DF1DFA95}" srcOrd="0" destOrd="0" presId="urn:microsoft.com/office/officeart/2005/8/layout/cycle2"/>
    <dgm:cxn modelId="{3F61E784-FA9A-42A1-B72A-6F750F578A00}" type="presOf" srcId="{691BCBDF-15CF-45A8-8213-D63411B52F76}" destId="{C0111933-E7F5-4229-BAB0-C1B24764683C}" srcOrd="0" destOrd="0" presId="urn:microsoft.com/office/officeart/2005/8/layout/cycle2"/>
    <dgm:cxn modelId="{69552E8E-43FB-468C-B5A3-0D6177A436C6}" srcId="{5A063E94-CB77-4B35-8D66-B5F06D9FA8D5}" destId="{1A50A33B-83B9-4738-BA59-02CBF8469771}" srcOrd="4" destOrd="0" parTransId="{E50F2873-91E3-46A8-B34B-A2FBC833A437}" sibTransId="{708C5FED-FE5C-4085-A745-83D043EFA94D}"/>
    <dgm:cxn modelId="{D6E8BC8E-4E7A-4416-9359-7170736E423C}" type="presOf" srcId="{2422C815-A37F-4CDE-88AB-F01F667A91F6}" destId="{49E9FE83-80EE-4143-B16E-F20FBF4BEFCF}" srcOrd="0" destOrd="0" presId="urn:microsoft.com/office/officeart/2005/8/layout/cycle2"/>
    <dgm:cxn modelId="{E9DB7494-3B07-4357-9DC7-4C4C28727D78}" srcId="{5A063E94-CB77-4B35-8D66-B5F06D9FA8D5}" destId="{61D96D62-F856-4B49-95F2-B688AB110D1E}" srcOrd="7" destOrd="0" parTransId="{F28BFA5F-600C-42AF-BA26-AC71F1263F99}" sibTransId="{F4E55952-29F0-4B49-A328-03911488188B}"/>
    <dgm:cxn modelId="{EA34A794-BEA8-4689-A0FF-7EE869C5B953}" type="presOf" srcId="{708C5FED-FE5C-4085-A745-83D043EFA94D}" destId="{AD046D53-A40C-45A3-A16F-EB3561F5D871}" srcOrd="0" destOrd="0" presId="urn:microsoft.com/office/officeart/2005/8/layout/cycle2"/>
    <dgm:cxn modelId="{D1AD0CB4-19F1-468C-849A-A002DD7F6D88}" type="presOf" srcId="{2422C815-A37F-4CDE-88AB-F01F667A91F6}" destId="{4FD5CF00-7CE7-4168-AEEF-EF7ECC22B039}" srcOrd="1" destOrd="0" presId="urn:microsoft.com/office/officeart/2005/8/layout/cycle2"/>
    <dgm:cxn modelId="{799CF5B8-BE3B-46F5-A677-B03D82E6A929}" type="presOf" srcId="{708C5FED-FE5C-4085-A745-83D043EFA94D}" destId="{62F18867-541B-4001-A5AF-0B5CC0E69453}" srcOrd="1" destOrd="0" presId="urn:microsoft.com/office/officeart/2005/8/layout/cycle2"/>
    <dgm:cxn modelId="{763DCCD5-6457-4366-A385-9A38A4386CA7}" srcId="{5A063E94-CB77-4B35-8D66-B5F06D9FA8D5}" destId="{0B6EB3D7-8AFE-4CF5-9B1A-68A3178392FC}" srcOrd="0" destOrd="0" parTransId="{0576E1CE-3CDE-48A3-858C-9531333C55CB}" sibTransId="{78D488D3-D2A6-4166-BB52-25CCF06C665E}"/>
    <dgm:cxn modelId="{6CAB0DE1-5638-457E-91B7-6F89B862212F}" type="presOf" srcId="{78D488D3-D2A6-4166-BB52-25CCF06C665E}" destId="{5119F0DE-A80F-48CF-AA1C-FBE3F660471C}" srcOrd="0" destOrd="0" presId="urn:microsoft.com/office/officeart/2005/8/layout/cycle2"/>
    <dgm:cxn modelId="{640928E3-FAE4-4975-B41A-0855EF8C5783}" type="presOf" srcId="{ACD406B4-561C-43EC-8EBB-61CB233F84CE}" destId="{B4BEA67D-8699-4E03-A29A-65FCB5305332}" srcOrd="0" destOrd="0" presId="urn:microsoft.com/office/officeart/2005/8/layout/cycle2"/>
    <dgm:cxn modelId="{F9D826E7-026C-42D5-87CA-42EFA7A264C6}" type="presOf" srcId="{78D488D3-D2A6-4166-BB52-25CCF06C665E}" destId="{EDF87890-CF55-4B3D-AEFF-1E1F081B9078}" srcOrd="1" destOrd="0" presId="urn:microsoft.com/office/officeart/2005/8/layout/cycle2"/>
    <dgm:cxn modelId="{C7FF86EB-D857-4947-8BD2-B196E88D6684}" type="presOf" srcId="{F4E55952-29F0-4B49-A328-03911488188B}" destId="{BA5E4D39-4803-4689-858A-6E95936F2327}" srcOrd="0" destOrd="0" presId="urn:microsoft.com/office/officeart/2005/8/layout/cycle2"/>
    <dgm:cxn modelId="{3EFB6BF3-BDF5-4014-9F64-0985805C99D3}" srcId="{5A063E94-CB77-4B35-8D66-B5F06D9FA8D5}" destId="{21B7DD8F-4BFF-43C6-8A33-C4BD15727443}" srcOrd="5" destOrd="0" parTransId="{CA8F6AEC-1B99-43B0-B3D4-5977A5DF2629}" sibTransId="{181A7B6F-CCCF-4783-8AE6-8D1DA9A8E0E5}"/>
    <dgm:cxn modelId="{2312C3F6-D5FA-4868-9552-50515A3B60D5}" type="presOf" srcId="{691BCBDF-15CF-45A8-8213-D63411B52F76}" destId="{C0A531DC-0466-4869-80C8-54E4EDEB96D5}" srcOrd="1" destOrd="0" presId="urn:microsoft.com/office/officeart/2005/8/layout/cycle2"/>
    <dgm:cxn modelId="{27B37D1D-F0FC-44EF-860A-9486F96D873A}" type="presParOf" srcId="{91DA6BD9-7304-4101-BFB1-FE396B366586}" destId="{394E94A6-FBBD-4BE0-A61A-8A9929B44600}" srcOrd="0" destOrd="0" presId="urn:microsoft.com/office/officeart/2005/8/layout/cycle2"/>
    <dgm:cxn modelId="{808A8F24-8683-464E-A271-DD3515BD465E}" type="presParOf" srcId="{91DA6BD9-7304-4101-BFB1-FE396B366586}" destId="{5119F0DE-A80F-48CF-AA1C-FBE3F660471C}" srcOrd="1" destOrd="0" presId="urn:microsoft.com/office/officeart/2005/8/layout/cycle2"/>
    <dgm:cxn modelId="{9188C7A1-9472-461D-B63C-C592EC18FA60}" type="presParOf" srcId="{5119F0DE-A80F-48CF-AA1C-FBE3F660471C}" destId="{EDF87890-CF55-4B3D-AEFF-1E1F081B9078}" srcOrd="0" destOrd="0" presId="urn:microsoft.com/office/officeart/2005/8/layout/cycle2"/>
    <dgm:cxn modelId="{E540CCD1-865B-4A2F-A3E6-836987EC2C38}" type="presParOf" srcId="{91DA6BD9-7304-4101-BFB1-FE396B366586}" destId="{09EDCEDD-F87B-405D-92DB-2CE639C4F25C}" srcOrd="2" destOrd="0" presId="urn:microsoft.com/office/officeart/2005/8/layout/cycle2"/>
    <dgm:cxn modelId="{909AF841-EEFB-40C3-92DE-54505336A694}" type="presParOf" srcId="{91DA6BD9-7304-4101-BFB1-FE396B366586}" destId="{B982F917-33A6-4D23-B37E-ED3B4B67CAD3}" srcOrd="3" destOrd="0" presId="urn:microsoft.com/office/officeart/2005/8/layout/cycle2"/>
    <dgm:cxn modelId="{47713EFA-CCB6-45EF-B4F9-5361E1962066}" type="presParOf" srcId="{B982F917-33A6-4D23-B37E-ED3B4B67CAD3}" destId="{DAFF6E30-C2BD-42D7-8892-5ECC8F6AAC2D}" srcOrd="0" destOrd="0" presId="urn:microsoft.com/office/officeart/2005/8/layout/cycle2"/>
    <dgm:cxn modelId="{C0049C18-8B13-4A84-8B7D-EC4FCFCE92F2}" type="presParOf" srcId="{91DA6BD9-7304-4101-BFB1-FE396B366586}" destId="{B4BEA67D-8699-4E03-A29A-65FCB5305332}" srcOrd="4" destOrd="0" presId="urn:microsoft.com/office/officeart/2005/8/layout/cycle2"/>
    <dgm:cxn modelId="{F00ADAC3-1FDF-4C8F-94BF-A67F4A87D5D7}" type="presParOf" srcId="{91DA6BD9-7304-4101-BFB1-FE396B366586}" destId="{DA092EF5-DD28-4866-BA33-DCE8DF1DFA95}" srcOrd="5" destOrd="0" presId="urn:microsoft.com/office/officeart/2005/8/layout/cycle2"/>
    <dgm:cxn modelId="{558A7D2A-836C-4B45-94B3-167542B360D4}" type="presParOf" srcId="{DA092EF5-DD28-4866-BA33-DCE8DF1DFA95}" destId="{92723943-442B-49CB-A33C-A2411C4592D5}" srcOrd="0" destOrd="0" presId="urn:microsoft.com/office/officeart/2005/8/layout/cycle2"/>
    <dgm:cxn modelId="{C4149799-98B6-4D1B-A5B7-7C3705CCC017}" type="presParOf" srcId="{91DA6BD9-7304-4101-BFB1-FE396B366586}" destId="{DC3C4F55-70DF-46FA-920F-3633675BBF5D}" srcOrd="6" destOrd="0" presId="urn:microsoft.com/office/officeart/2005/8/layout/cycle2"/>
    <dgm:cxn modelId="{CAE12E35-1BB5-4030-8E2F-DCC43CAEA660}" type="presParOf" srcId="{91DA6BD9-7304-4101-BFB1-FE396B366586}" destId="{49E9FE83-80EE-4143-B16E-F20FBF4BEFCF}" srcOrd="7" destOrd="0" presId="urn:microsoft.com/office/officeart/2005/8/layout/cycle2"/>
    <dgm:cxn modelId="{6B4A4E5B-927B-4BDD-8390-FCCF941FF215}" type="presParOf" srcId="{49E9FE83-80EE-4143-B16E-F20FBF4BEFCF}" destId="{4FD5CF00-7CE7-4168-AEEF-EF7ECC22B039}" srcOrd="0" destOrd="0" presId="urn:microsoft.com/office/officeart/2005/8/layout/cycle2"/>
    <dgm:cxn modelId="{7D28D868-3257-4B70-924C-47F3EBEC6B54}" type="presParOf" srcId="{91DA6BD9-7304-4101-BFB1-FE396B366586}" destId="{D54F53A1-E377-4994-A5D6-96BD1E446E09}" srcOrd="8" destOrd="0" presId="urn:microsoft.com/office/officeart/2005/8/layout/cycle2"/>
    <dgm:cxn modelId="{B0492E6D-039B-4C70-A693-8946F8A39ED4}" type="presParOf" srcId="{91DA6BD9-7304-4101-BFB1-FE396B366586}" destId="{AD046D53-A40C-45A3-A16F-EB3561F5D871}" srcOrd="9" destOrd="0" presId="urn:microsoft.com/office/officeart/2005/8/layout/cycle2"/>
    <dgm:cxn modelId="{B5420A90-4592-4E8B-96B1-06928EE6308E}" type="presParOf" srcId="{AD046D53-A40C-45A3-A16F-EB3561F5D871}" destId="{62F18867-541B-4001-A5AF-0B5CC0E69453}" srcOrd="0" destOrd="0" presId="urn:microsoft.com/office/officeart/2005/8/layout/cycle2"/>
    <dgm:cxn modelId="{5CEC2465-876E-478B-8F63-51C4D89EBCBF}" type="presParOf" srcId="{91DA6BD9-7304-4101-BFB1-FE396B366586}" destId="{08575E62-799C-43D8-94DA-BE9B05F95A3F}" srcOrd="10" destOrd="0" presId="urn:microsoft.com/office/officeart/2005/8/layout/cycle2"/>
    <dgm:cxn modelId="{238B8D0C-FEDE-4154-A281-3198A28AF23C}" type="presParOf" srcId="{91DA6BD9-7304-4101-BFB1-FE396B366586}" destId="{0E99B0E5-692A-4D76-B8B6-3A3E45B97BF0}" srcOrd="11" destOrd="0" presId="urn:microsoft.com/office/officeart/2005/8/layout/cycle2"/>
    <dgm:cxn modelId="{81DD9CE3-60A3-4CCD-8892-C7C55E7DCB9F}" type="presParOf" srcId="{0E99B0E5-692A-4D76-B8B6-3A3E45B97BF0}" destId="{ED61088F-2265-4D04-BBCA-9D0D828D6C9F}" srcOrd="0" destOrd="0" presId="urn:microsoft.com/office/officeart/2005/8/layout/cycle2"/>
    <dgm:cxn modelId="{513FF05D-E0E7-4757-8015-FE515483C087}" type="presParOf" srcId="{91DA6BD9-7304-4101-BFB1-FE396B366586}" destId="{A56ACF2F-461A-4A2A-8684-A1445827A5F3}" srcOrd="12" destOrd="0" presId="urn:microsoft.com/office/officeart/2005/8/layout/cycle2"/>
    <dgm:cxn modelId="{ABDD93B3-7490-46E6-94E1-517518383125}" type="presParOf" srcId="{91DA6BD9-7304-4101-BFB1-FE396B366586}" destId="{C0111933-E7F5-4229-BAB0-C1B24764683C}" srcOrd="13" destOrd="0" presId="urn:microsoft.com/office/officeart/2005/8/layout/cycle2"/>
    <dgm:cxn modelId="{5904533C-1346-40CB-8148-77D3BFBD02D5}" type="presParOf" srcId="{C0111933-E7F5-4229-BAB0-C1B24764683C}" destId="{C0A531DC-0466-4869-80C8-54E4EDEB96D5}" srcOrd="0" destOrd="0" presId="urn:microsoft.com/office/officeart/2005/8/layout/cycle2"/>
    <dgm:cxn modelId="{71FD1B9F-8407-4B2F-A024-C8D4981C6ADD}" type="presParOf" srcId="{91DA6BD9-7304-4101-BFB1-FE396B366586}" destId="{799AB9C6-C0AC-44EA-80C9-BCA3F3BCC4C9}" srcOrd="14" destOrd="0" presId="urn:microsoft.com/office/officeart/2005/8/layout/cycle2"/>
    <dgm:cxn modelId="{4D6829CF-72F1-47A3-B6EF-6F66E559CDEF}" type="presParOf" srcId="{91DA6BD9-7304-4101-BFB1-FE396B366586}" destId="{BA5E4D39-4803-4689-858A-6E95936F2327}" srcOrd="15" destOrd="0" presId="urn:microsoft.com/office/officeart/2005/8/layout/cycle2"/>
    <dgm:cxn modelId="{D107F34A-8F90-4A4A-8B08-2F9412B9BD6E}" type="presParOf" srcId="{BA5E4D39-4803-4689-858A-6E95936F2327}" destId="{07654D27-AB6A-45C1-802F-260CA4EB6B2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E94A6-FBBD-4BE0-A61A-8A9929B44600}">
      <dsp:nvSpPr>
        <dsp:cNvPr id="0" name=""/>
        <dsp:cNvSpPr/>
      </dsp:nvSpPr>
      <dsp:spPr>
        <a:xfrm>
          <a:off x="3138704" y="337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1. Identify SDG target sectors</a:t>
          </a:r>
        </a:p>
      </dsp:txBody>
      <dsp:txXfrm>
        <a:off x="3270033" y="131666"/>
        <a:ext cx="634114" cy="634114"/>
      </dsp:txXfrm>
    </dsp:sp>
    <dsp:sp modelId="{5119F0DE-A80F-48CF-AA1C-FBE3F660471C}">
      <dsp:nvSpPr>
        <dsp:cNvPr id="0" name=""/>
        <dsp:cNvSpPr/>
      </dsp:nvSpPr>
      <dsp:spPr>
        <a:xfrm rot="1350000">
          <a:off x="4083835" y="552608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086562" y="599432"/>
        <a:ext cx="167159" cy="181596"/>
      </dsp:txXfrm>
    </dsp:sp>
    <dsp:sp modelId="{09EDCEDD-F87B-405D-92DB-2CE639C4F25C}">
      <dsp:nvSpPr>
        <dsp:cNvPr id="0" name=""/>
        <dsp:cNvSpPr/>
      </dsp:nvSpPr>
      <dsp:spPr>
        <a:xfrm>
          <a:off x="4383480" y="515940"/>
          <a:ext cx="896772" cy="89677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2. Align the IPA structure</a:t>
          </a:r>
        </a:p>
      </dsp:txBody>
      <dsp:txXfrm>
        <a:off x="4514809" y="647269"/>
        <a:ext cx="634114" cy="634114"/>
      </dsp:txXfrm>
    </dsp:sp>
    <dsp:sp modelId="{B982F917-33A6-4D23-B37E-ED3B4B67CAD3}">
      <dsp:nvSpPr>
        <dsp:cNvPr id="0" name=""/>
        <dsp:cNvSpPr/>
      </dsp:nvSpPr>
      <dsp:spPr>
        <a:xfrm rot="4050000">
          <a:off x="4967683" y="1429141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989795" y="1456580"/>
        <a:ext cx="167159" cy="181596"/>
      </dsp:txXfrm>
    </dsp:sp>
    <dsp:sp modelId="{B4BEA67D-8699-4E03-A29A-65FCB5305332}">
      <dsp:nvSpPr>
        <dsp:cNvPr id="0" name=""/>
        <dsp:cNvSpPr/>
      </dsp:nvSpPr>
      <dsp:spPr>
        <a:xfrm>
          <a:off x="4899083" y="1760717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3. Select SDG projects</a:t>
          </a:r>
        </a:p>
      </dsp:txBody>
      <dsp:txXfrm>
        <a:off x="5030412" y="1892046"/>
        <a:ext cx="634114" cy="634114"/>
      </dsp:txXfrm>
    </dsp:sp>
    <dsp:sp modelId="{DA092EF5-DD28-4866-BA33-DCE8DF1DFA95}">
      <dsp:nvSpPr>
        <dsp:cNvPr id="0" name=""/>
        <dsp:cNvSpPr/>
      </dsp:nvSpPr>
      <dsp:spPr>
        <a:xfrm rot="6750000">
          <a:off x="4972855" y="2673917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5022382" y="2701356"/>
        <a:ext cx="167159" cy="181596"/>
      </dsp:txXfrm>
    </dsp:sp>
    <dsp:sp modelId="{DC3C4F55-70DF-46FA-920F-3633675BBF5D}">
      <dsp:nvSpPr>
        <dsp:cNvPr id="0" name=""/>
        <dsp:cNvSpPr/>
      </dsp:nvSpPr>
      <dsp:spPr>
        <a:xfrm>
          <a:off x="4383480" y="3005493"/>
          <a:ext cx="896772" cy="89677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4. Develop an SDG project pipeline</a:t>
          </a:r>
        </a:p>
      </dsp:txBody>
      <dsp:txXfrm>
        <a:off x="4514809" y="3136822"/>
        <a:ext cx="634114" cy="634114"/>
      </dsp:txXfrm>
    </dsp:sp>
    <dsp:sp modelId="{49E9FE83-80EE-4143-B16E-F20FBF4BEFCF}">
      <dsp:nvSpPr>
        <dsp:cNvPr id="0" name=""/>
        <dsp:cNvSpPr/>
      </dsp:nvSpPr>
      <dsp:spPr>
        <a:xfrm rot="9450000">
          <a:off x="4096323" y="3557764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4165235" y="3604588"/>
        <a:ext cx="167159" cy="181596"/>
      </dsp:txXfrm>
    </dsp:sp>
    <dsp:sp modelId="{D54F53A1-E377-4994-A5D6-96BD1E446E09}">
      <dsp:nvSpPr>
        <dsp:cNvPr id="0" name=""/>
        <dsp:cNvSpPr/>
      </dsp:nvSpPr>
      <dsp:spPr>
        <a:xfrm>
          <a:off x="3138704" y="3521096"/>
          <a:ext cx="896772" cy="896772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5. Find and secure partners</a:t>
          </a:r>
        </a:p>
      </dsp:txBody>
      <dsp:txXfrm>
        <a:off x="3270033" y="3652425"/>
        <a:ext cx="634114" cy="634114"/>
      </dsp:txXfrm>
    </dsp:sp>
    <dsp:sp modelId="{AD046D53-A40C-45A3-A16F-EB3561F5D871}">
      <dsp:nvSpPr>
        <dsp:cNvPr id="0" name=""/>
        <dsp:cNvSpPr/>
      </dsp:nvSpPr>
      <dsp:spPr>
        <a:xfrm rot="12150000">
          <a:off x="2851547" y="3562937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2920459" y="3637177"/>
        <a:ext cx="167159" cy="181596"/>
      </dsp:txXfrm>
    </dsp:sp>
    <dsp:sp modelId="{08575E62-799C-43D8-94DA-BE9B05F95A3F}">
      <dsp:nvSpPr>
        <dsp:cNvPr id="0" name=""/>
        <dsp:cNvSpPr/>
      </dsp:nvSpPr>
      <dsp:spPr>
        <a:xfrm>
          <a:off x="1893928" y="3005493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6. Promote sectors and  projects</a:t>
          </a:r>
        </a:p>
      </dsp:txBody>
      <dsp:txXfrm>
        <a:off x="2025257" y="3136822"/>
        <a:ext cx="634114" cy="634114"/>
      </dsp:txXfrm>
    </dsp:sp>
    <dsp:sp modelId="{0E99B0E5-692A-4D76-B8B6-3A3E45B97BF0}">
      <dsp:nvSpPr>
        <dsp:cNvPr id="0" name=""/>
        <dsp:cNvSpPr/>
      </dsp:nvSpPr>
      <dsp:spPr>
        <a:xfrm rot="14850000">
          <a:off x="1967700" y="2686405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2017227" y="2780030"/>
        <a:ext cx="167159" cy="181596"/>
      </dsp:txXfrm>
    </dsp:sp>
    <dsp:sp modelId="{A56ACF2F-461A-4A2A-8684-A1445827A5F3}">
      <dsp:nvSpPr>
        <dsp:cNvPr id="0" name=""/>
        <dsp:cNvSpPr/>
      </dsp:nvSpPr>
      <dsp:spPr>
        <a:xfrm>
          <a:off x="1378325" y="1760717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7. Facilitate and provide aftercare</a:t>
          </a:r>
        </a:p>
      </dsp:txBody>
      <dsp:txXfrm>
        <a:off x="1509654" y="1892046"/>
        <a:ext cx="634114" cy="634114"/>
      </dsp:txXfrm>
    </dsp:sp>
    <dsp:sp modelId="{C0111933-E7F5-4229-BAB0-C1B24764683C}">
      <dsp:nvSpPr>
        <dsp:cNvPr id="0" name=""/>
        <dsp:cNvSpPr/>
      </dsp:nvSpPr>
      <dsp:spPr>
        <a:xfrm rot="17550000">
          <a:off x="1962527" y="1441629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984639" y="1535254"/>
        <a:ext cx="167159" cy="181596"/>
      </dsp:txXfrm>
    </dsp:sp>
    <dsp:sp modelId="{799AB9C6-C0AC-44EA-80C9-BCA3F3BCC4C9}">
      <dsp:nvSpPr>
        <dsp:cNvPr id="0" name=""/>
        <dsp:cNvSpPr/>
      </dsp:nvSpPr>
      <dsp:spPr>
        <a:xfrm>
          <a:off x="1893928" y="515940"/>
          <a:ext cx="896772" cy="8967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8. Give stake-holders feedback</a:t>
          </a:r>
        </a:p>
      </dsp:txBody>
      <dsp:txXfrm>
        <a:off x="2025257" y="647269"/>
        <a:ext cx="634114" cy="634114"/>
      </dsp:txXfrm>
    </dsp:sp>
    <dsp:sp modelId="{BA5E4D39-4803-4689-858A-6E95936F2327}">
      <dsp:nvSpPr>
        <dsp:cNvPr id="0" name=""/>
        <dsp:cNvSpPr/>
      </dsp:nvSpPr>
      <dsp:spPr>
        <a:xfrm rot="20250000">
          <a:off x="2839059" y="557781"/>
          <a:ext cx="238798" cy="3026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841786" y="632021"/>
        <a:ext cx="167159" cy="181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D6FD0F88-7457-4F58-BBEB-10952BFD1FB4}" type="datetime4">
              <a:rPr lang="en-US" smtClean="0"/>
              <a:t>November 22, 2019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EF223594-4283-4CDA-8336-FC8DA1A001BC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1326115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noFill/>
          </a:ln>
        </p:spPr>
        <p:txBody>
          <a:bodyPr vert="horz" lIns="91422" tIns="45711" rIns="91422" bIns="457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E23FD1C6-77EF-48D5-87C1-CD9BB0A291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5964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411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613FC30-7A1B-4D89-97E8-0B4D1F24255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4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469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954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250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950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618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239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308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21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94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76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38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558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644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20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838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22,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26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4552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  <a:latin typeface="HelveticaNeueLT Std Med Cn" panose="020B06060305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9552" y="1026625"/>
            <a:ext cx="8136904" cy="7461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  <a:latin typeface="HelveticaNeueLT Std Med Cn" panose="020B0606030502030204" pitchFamily="34" charset="0"/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4990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7432AD-5C5D-46F0-98BE-B558A9592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4552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  <a:latin typeface="HelveticaNeueLT Std Med Cn" panose="020B06060305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2AC75C5-9846-448C-929A-B0C2B4AD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026625"/>
            <a:ext cx="8136904" cy="7461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  <a:latin typeface="HelveticaNeueLT Std Med Cn" panose="020B0606030502030204" pitchFamily="34" charset="0"/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668344" y="6542112"/>
            <a:ext cx="432048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fld id="{72E4E24C-C924-4377-A4C8-A6C2385B069D}" type="slidenum">
              <a:rPr lang="fr-CH" sz="1000" smtClean="0">
                <a:solidFill>
                  <a:schemeClr val="bg1"/>
                </a:solidFill>
                <a:latin typeface="HelveticaNeueLT Std Ext" pitchFamily="34" charset="0"/>
              </a:rPr>
              <a:t>‹#›</a:t>
            </a:fld>
            <a:endParaRPr lang="fr-CH" sz="1000" dirty="0" err="1">
              <a:solidFill>
                <a:schemeClr val="bg1"/>
              </a:solidFill>
              <a:latin typeface="HelveticaNeueLT Std 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27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694F67-56E0-47F2-8AD0-CF4936020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4552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  <a:latin typeface="HelveticaNeueLT Std Med Cn" panose="020B06060305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EB785AE-650C-45E7-8DC8-84D5F169B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026625"/>
            <a:ext cx="8136904" cy="7461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  <a:latin typeface="HelveticaNeueLT Std Med Cn" panose="020B0606030502030204" pitchFamily="34" charset="0"/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0018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21F80E7-0D7A-4F10-A88A-C8E4DD69B8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60256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E83E192-EE0F-4B34-BDB6-8ADEAE7B85A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3133" y="6025631"/>
            <a:ext cx="9157134" cy="85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6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3" r:id="rId3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3750" b="1" kern="1200">
          <a:solidFill>
            <a:srgbClr val="00A885"/>
          </a:solidFill>
          <a:latin typeface="+mj-lt"/>
          <a:ea typeface="+mj-ea"/>
          <a:cs typeface="+mj-cs"/>
        </a:defRPr>
      </a:lvl1pPr>
    </p:titleStyle>
    <p:bodyStyle>
      <a:lvl1pPr marL="292190" indent="-292190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27" kern="1200">
          <a:solidFill>
            <a:schemeClr val="tx1"/>
          </a:solidFill>
          <a:latin typeface="+mn-lt"/>
          <a:ea typeface="+mn-ea"/>
          <a:cs typeface="+mn-cs"/>
        </a:defRPr>
      </a:lvl1pPr>
      <a:lvl2pPr marL="633078" indent="-243492" algn="l" defTabSz="779173" rtl="0" eaLnBrk="1" latinLnBrk="0" hangingPunct="1">
        <a:spcBef>
          <a:spcPct val="20000"/>
        </a:spcBef>
        <a:buFont typeface="Arial" panose="020B0604020202020204" pitchFamily="34" charset="0"/>
        <a:buChar char="–"/>
        <a:defRPr sz="2386" kern="1200">
          <a:solidFill>
            <a:schemeClr val="tx1"/>
          </a:solidFill>
          <a:latin typeface="+mn-lt"/>
          <a:ea typeface="+mn-ea"/>
          <a:cs typeface="+mn-cs"/>
        </a:defRPr>
      </a:lvl2pPr>
      <a:lvl3pPr marL="973966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3pPr>
      <a:lvl4pPr marL="1363553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53139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»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42726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1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1pPr>
      <a:lvl2pPr marL="389587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hyperlink" Target="http://travelerstelecom.wikidot.com/wiki:aruba-information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26066BF-D077-4C4D-8B37-47E5468A6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3441"/>
            <a:ext cx="8411136" cy="27651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6A376F-94CB-4B68-A2C7-35626D36CDC5}"/>
              </a:ext>
            </a:extLst>
          </p:cNvPr>
          <p:cNvSpPr txBox="1"/>
          <p:nvPr/>
        </p:nvSpPr>
        <p:spPr>
          <a:xfrm>
            <a:off x="-324544" y="1246492"/>
            <a:ext cx="8568952" cy="201622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GB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FDI trends, investment in SIDS</a:t>
            </a:r>
          </a:p>
          <a:p>
            <a:pPr algn="ctr"/>
            <a:r>
              <a:rPr lang="en-GB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SDGs</a:t>
            </a:r>
            <a:endParaRPr lang="fr-CH" sz="4400" b="1" spc="-1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B94C88-169C-4F4C-8EBF-6BE432C87743}"/>
              </a:ext>
            </a:extLst>
          </p:cNvPr>
          <p:cNvSpPr txBox="1"/>
          <p:nvPr/>
        </p:nvSpPr>
        <p:spPr>
          <a:xfrm>
            <a:off x="786316" y="3525162"/>
            <a:ext cx="6305964" cy="12080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</a:pPr>
            <a:endParaRPr lang="fr-CH" sz="1100" dirty="0" err="1">
              <a:solidFill>
                <a:schemeClr val="bg1"/>
              </a:solidFill>
              <a:latin typeface="HelveticaNeueLT Std Ext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4B48A7-DB7B-4C7A-8C7D-CF8E0AE7B708}"/>
              </a:ext>
            </a:extLst>
          </p:cNvPr>
          <p:cNvSpPr txBox="1"/>
          <p:nvPr/>
        </p:nvSpPr>
        <p:spPr>
          <a:xfrm>
            <a:off x="786316" y="4869160"/>
            <a:ext cx="5040560" cy="8734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GB" altLang="en-US" sz="1600" b="1" dirty="0">
                <a:solidFill>
                  <a:srgbClr val="00A885"/>
                </a:solidFill>
              </a:rPr>
              <a:t>Paul </a:t>
            </a:r>
            <a:r>
              <a:rPr lang="en-GB" altLang="en-US" sz="1600" b="1" dirty="0" err="1">
                <a:solidFill>
                  <a:srgbClr val="00A885"/>
                </a:solidFill>
              </a:rPr>
              <a:t>Wessendorp</a:t>
            </a:r>
            <a:endParaRPr lang="en-GB" altLang="en-US" sz="1600" b="1" dirty="0">
              <a:solidFill>
                <a:srgbClr val="00A885"/>
              </a:solidFill>
            </a:endParaRPr>
          </a:p>
          <a:p>
            <a:r>
              <a:rPr lang="en-GB" altLang="en-US" sz="1600" dirty="0">
                <a:solidFill>
                  <a:srgbClr val="00A885"/>
                </a:solidFill>
              </a:rPr>
              <a:t>Chief, Investment Promotion Section</a:t>
            </a:r>
          </a:p>
          <a:p>
            <a:r>
              <a:rPr lang="en-GB" altLang="en-US" sz="1600" dirty="0">
                <a:solidFill>
                  <a:srgbClr val="00A885"/>
                </a:solidFill>
              </a:rPr>
              <a:t>United Nations Conference on Trade and Development</a:t>
            </a:r>
          </a:p>
        </p:txBody>
      </p:sp>
      <p:sp>
        <p:nvSpPr>
          <p:cNvPr id="7" name="ZoneTexte 2"/>
          <p:cNvSpPr txBox="1"/>
          <p:nvPr/>
        </p:nvSpPr>
        <p:spPr>
          <a:xfrm>
            <a:off x="806950" y="3708653"/>
            <a:ext cx="6573362" cy="117666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20000"/>
          </a:bodyPr>
          <a:lstStyle/>
          <a:p>
            <a:r>
              <a:rPr lang="en-GB" dirty="0">
                <a:solidFill>
                  <a:srgbClr val="E46C0A"/>
                </a:solidFill>
              </a:rPr>
              <a:t>Regional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Seminar for the Caribbean on Facilitating Investment in SDG Projects: Spotlight on Small Island Developing States</a:t>
            </a:r>
          </a:p>
          <a:p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26-28 November 2019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St. Kitts and Nevis</a:t>
            </a:r>
          </a:p>
        </p:txBody>
      </p:sp>
    </p:spTree>
    <p:extLst>
      <p:ext uri="{BB962C8B-B14F-4D97-AF65-F5344CB8AC3E}">
        <p14:creationId xmlns:p14="http://schemas.microsoft.com/office/powerpoint/2010/main" val="422157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DD36618-FEFE-4876-AE08-A5B98F8AE7F7}"/>
              </a:ext>
            </a:extLst>
          </p:cNvPr>
          <p:cNvSpPr txBox="1">
            <a:spLocks/>
          </p:cNvSpPr>
          <p:nvPr/>
        </p:nvSpPr>
        <p:spPr>
          <a:xfrm>
            <a:off x="251520" y="5580134"/>
            <a:ext cx="1704286" cy="3077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i="1" dirty="0"/>
              <a:t>Source</a:t>
            </a:r>
            <a:r>
              <a:rPr lang="en-US" sz="1000" dirty="0"/>
              <a:t>:  UNCTAD WIR 2019</a:t>
            </a:r>
            <a:r>
              <a:rPr lang="fr-CH" altLang="fr-FR" sz="1000" dirty="0"/>
              <a:t>.</a:t>
            </a:r>
            <a:endParaRPr lang="en-US" altLang="fr-FR" sz="1000" dirty="0"/>
          </a:p>
          <a:p>
            <a:endParaRPr lang="en-US" sz="1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47C459-7876-44C6-B08A-28131A2DAFA1}"/>
              </a:ext>
            </a:extLst>
          </p:cNvPr>
          <p:cNvSpPr/>
          <p:nvPr/>
        </p:nvSpPr>
        <p:spPr>
          <a:xfrm>
            <a:off x="484950" y="1142043"/>
            <a:ext cx="57606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A885"/>
                </a:solidFill>
              </a:rPr>
              <a:t>Global FDI inflows, global and by economic group, 2007-2018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AAB2EC-47C4-4A1A-B89C-3D7D379E9067}"/>
              </a:ext>
            </a:extLst>
          </p:cNvPr>
          <p:cNvSpPr/>
          <p:nvPr/>
        </p:nvSpPr>
        <p:spPr>
          <a:xfrm>
            <a:off x="467544" y="1393031"/>
            <a:ext cx="57606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(Billions of dollars and per cent)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7B1146-895C-490E-BC32-18776312CB5A}"/>
              </a:ext>
            </a:extLst>
          </p:cNvPr>
          <p:cNvSpPr/>
          <p:nvPr/>
        </p:nvSpPr>
        <p:spPr>
          <a:xfrm>
            <a:off x="447378" y="214613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9877"/>
                </a:solidFill>
              </a:rPr>
              <a:t>Global FDI down 13% in 2018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E62341-8076-4DCC-86A5-3C64D6A0F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756847"/>
            <a:ext cx="5976664" cy="353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6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DD36618-FEFE-4876-AE08-A5B98F8AE7F7}"/>
              </a:ext>
            </a:extLst>
          </p:cNvPr>
          <p:cNvSpPr txBox="1">
            <a:spLocks/>
          </p:cNvSpPr>
          <p:nvPr/>
        </p:nvSpPr>
        <p:spPr>
          <a:xfrm>
            <a:off x="347434" y="5259061"/>
            <a:ext cx="3144446" cy="6902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i="1" dirty="0"/>
              <a:t>Source</a:t>
            </a:r>
            <a:r>
              <a:rPr lang="en-US" sz="1000" dirty="0"/>
              <a:t>:  UNCTAD.</a:t>
            </a:r>
          </a:p>
          <a:p>
            <a:r>
              <a:rPr lang="fr-CH" altLang="fr-FR" sz="1000" dirty="0"/>
              <a:t>a. Estimates. b.Annualized.</a:t>
            </a:r>
          </a:p>
          <a:p>
            <a:r>
              <a:rPr lang="fr-CH" altLang="fr-FR" sz="1000" dirty="0"/>
              <a:t>Note: Excluding Caribbean offshore financial centres.</a:t>
            </a:r>
            <a:endParaRPr lang="en-US" altLang="fr-FR" sz="1000" dirty="0"/>
          </a:p>
          <a:p>
            <a:endParaRPr lang="en-US" sz="1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47C459-7876-44C6-B08A-28131A2DAFA1}"/>
              </a:ext>
            </a:extLst>
          </p:cNvPr>
          <p:cNvSpPr/>
          <p:nvPr/>
        </p:nvSpPr>
        <p:spPr>
          <a:xfrm>
            <a:off x="484950" y="1142043"/>
            <a:ext cx="57606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A885"/>
                </a:solidFill>
              </a:rPr>
              <a:t>Global FDI flows and growth rates </a:t>
            </a:r>
            <a:r>
              <a:rPr lang="pt-BR" sz="1600" b="1" dirty="0">
                <a:solidFill>
                  <a:srgbClr val="00A885"/>
                </a:solidFill>
              </a:rPr>
              <a:t>2016-2018 </a:t>
            </a:r>
            <a:r>
              <a:rPr lang="pt-BR" sz="1600" b="1" dirty="0" err="1">
                <a:solidFill>
                  <a:srgbClr val="00A885"/>
                </a:solidFill>
              </a:rPr>
              <a:t>and</a:t>
            </a:r>
            <a:r>
              <a:rPr lang="pt-BR" sz="1600" b="1" dirty="0">
                <a:solidFill>
                  <a:srgbClr val="00A885"/>
                </a:solidFill>
              </a:rPr>
              <a:t> 2018:H1–2019:H1</a:t>
            </a:r>
            <a:endParaRPr lang="en-US" sz="1600" b="1" dirty="0">
              <a:solidFill>
                <a:srgbClr val="00A885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AAB2EC-47C4-4A1A-B89C-3D7D379E9067}"/>
              </a:ext>
            </a:extLst>
          </p:cNvPr>
          <p:cNvSpPr/>
          <p:nvPr/>
        </p:nvSpPr>
        <p:spPr>
          <a:xfrm>
            <a:off x="467544" y="1393031"/>
            <a:ext cx="57606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(Billions of US dollars and per cent)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3E72C0-566C-4B01-B47E-C0093B714A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3695" y="1700808"/>
            <a:ext cx="7736610" cy="34563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F7B1146-895C-490E-BC32-18776312CB5A}"/>
              </a:ext>
            </a:extLst>
          </p:cNvPr>
          <p:cNvSpPr/>
          <p:nvPr/>
        </p:nvSpPr>
        <p:spPr>
          <a:xfrm>
            <a:off x="347434" y="159542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9877"/>
                </a:solidFill>
              </a:rPr>
              <a:t>Global FDI reached US$ 640 billion in the first half of 2019, the underlying trend is up to 4%</a:t>
            </a:r>
          </a:p>
        </p:txBody>
      </p:sp>
    </p:spTree>
    <p:extLst>
      <p:ext uri="{BB962C8B-B14F-4D97-AF65-F5344CB8AC3E}">
        <p14:creationId xmlns:p14="http://schemas.microsoft.com/office/powerpoint/2010/main" val="3585864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D8B5543-C236-4B5C-8777-CA36F16F116C}"/>
              </a:ext>
            </a:extLst>
          </p:cNvPr>
          <p:cNvSpPr txBox="1">
            <a:spLocks/>
          </p:cNvSpPr>
          <p:nvPr/>
        </p:nvSpPr>
        <p:spPr>
          <a:xfrm>
            <a:off x="683568" y="5577573"/>
            <a:ext cx="1656184" cy="2160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i="1" dirty="0"/>
              <a:t>Source</a:t>
            </a:r>
            <a:r>
              <a:rPr lang="en-US" sz="1000" dirty="0"/>
              <a:t>:  UNCTAD WIR 2019</a:t>
            </a:r>
            <a:r>
              <a:rPr lang="fr-CH" altLang="fr-FR" sz="1000" dirty="0"/>
              <a:t>.</a:t>
            </a:r>
            <a:endParaRPr lang="en-US" sz="1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868A76-9158-45E4-977F-945312F1A1CE}"/>
              </a:ext>
            </a:extLst>
          </p:cNvPr>
          <p:cNvSpPr/>
          <p:nvPr/>
        </p:nvSpPr>
        <p:spPr>
          <a:xfrm>
            <a:off x="323528" y="300108"/>
            <a:ext cx="83529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A885"/>
                </a:solidFill>
              </a:rPr>
              <a:t>FDI flows to developing economies remain steady</a:t>
            </a:r>
            <a:endParaRPr lang="en-CH" sz="2800" b="1" dirty="0">
              <a:solidFill>
                <a:srgbClr val="00A885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2EF4BD-C939-41C8-BFCA-D3EC05DEF95F}"/>
              </a:ext>
            </a:extLst>
          </p:cNvPr>
          <p:cNvSpPr/>
          <p:nvPr/>
        </p:nvSpPr>
        <p:spPr>
          <a:xfrm>
            <a:off x="2843808" y="1334330"/>
            <a:ext cx="515330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E46C0A"/>
                </a:solidFill>
              </a:rPr>
              <a:t>FDI inflows, by region, 2017-2018 </a:t>
            </a:r>
          </a:p>
          <a:p>
            <a:r>
              <a:rPr lang="en-US" sz="1400" dirty="0">
                <a:solidFill>
                  <a:srgbClr val="E46C0A"/>
                </a:solidFill>
              </a:rPr>
              <a:t>(Billions of US dollars and per cent)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C127ED-10C5-4A1D-9E67-4E2EF106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88840"/>
            <a:ext cx="8290473" cy="264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91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69352F-F30A-4AF7-A05D-8DD1E3FE5619}"/>
              </a:ext>
            </a:extLst>
          </p:cNvPr>
          <p:cNvSpPr/>
          <p:nvPr/>
        </p:nvSpPr>
        <p:spPr>
          <a:xfrm>
            <a:off x="323528" y="332656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A885"/>
                </a:solidFill>
              </a:rPr>
              <a:t>FDI trends – Small Island Developing States (SIDS)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332A47-1A0F-41B0-925D-BC637D391388}"/>
              </a:ext>
            </a:extLst>
          </p:cNvPr>
          <p:cNvSpPr/>
          <p:nvPr/>
        </p:nvSpPr>
        <p:spPr>
          <a:xfrm>
            <a:off x="611560" y="5373216"/>
            <a:ext cx="1800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/>
              <a:t>Source</a:t>
            </a:r>
            <a:r>
              <a:rPr lang="en-GB" sz="1000" dirty="0"/>
              <a:t>: UNCTAD WIR 2019.</a:t>
            </a:r>
            <a:endParaRPr lang="en-US" sz="1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8506FB-9B04-4680-81D2-CB42FF3D7D6D}"/>
              </a:ext>
            </a:extLst>
          </p:cNvPr>
          <p:cNvSpPr/>
          <p:nvPr/>
        </p:nvSpPr>
        <p:spPr>
          <a:xfrm>
            <a:off x="4860033" y="980729"/>
            <a:ext cx="338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FDI flows, top 5 host economies, 2018 </a:t>
            </a:r>
            <a:r>
              <a:rPr lang="en-US" sz="1400" dirty="0">
                <a:solidFill>
                  <a:srgbClr val="009877"/>
                </a:solidFill>
              </a:rPr>
              <a:t>(Value and change)</a:t>
            </a:r>
            <a:endParaRPr lang="en-CH" sz="1400" dirty="0">
              <a:solidFill>
                <a:srgbClr val="009877"/>
              </a:solidFill>
            </a:endParaRP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7A674978-6C9F-442B-B431-378A9A9B6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661829"/>
            <a:ext cx="6339408" cy="3730026"/>
          </a:xfrm>
          <a:prstGeom prst="rect">
            <a:avLst/>
          </a:prstGeom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A267C5E1-A065-41DC-AAEB-F87D2453F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303894"/>
            <a:ext cx="2771800" cy="130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7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69352F-F30A-4AF7-A05D-8DD1E3FE5619}"/>
              </a:ext>
            </a:extLst>
          </p:cNvPr>
          <p:cNvSpPr/>
          <p:nvPr/>
        </p:nvSpPr>
        <p:spPr>
          <a:xfrm>
            <a:off x="899592" y="346620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A885"/>
                </a:solidFill>
              </a:rPr>
              <a:t>FDI Trends - SIDS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332A47-1A0F-41B0-925D-BC637D391388}"/>
              </a:ext>
            </a:extLst>
          </p:cNvPr>
          <p:cNvSpPr/>
          <p:nvPr/>
        </p:nvSpPr>
        <p:spPr>
          <a:xfrm>
            <a:off x="642880" y="5343790"/>
            <a:ext cx="16561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/>
              <a:t>Source</a:t>
            </a:r>
            <a:r>
              <a:rPr lang="en-GB" sz="1000" dirty="0"/>
              <a:t>: UNCTAD WIR 2019.</a:t>
            </a:r>
            <a:endParaRPr lang="en-US" sz="1000" dirty="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DFCD5E-3674-4A72-9BB5-9E893216B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628800"/>
            <a:ext cx="7711912" cy="294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48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69352F-F30A-4AF7-A05D-8DD1E3FE5619}"/>
              </a:ext>
            </a:extLst>
          </p:cNvPr>
          <p:cNvSpPr/>
          <p:nvPr/>
        </p:nvSpPr>
        <p:spPr>
          <a:xfrm>
            <a:off x="611560" y="332656"/>
            <a:ext cx="2736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A885"/>
                </a:solidFill>
              </a:rPr>
              <a:t>FDI Trends - SIDS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332A47-1A0F-41B0-925D-BC637D391388}"/>
              </a:ext>
            </a:extLst>
          </p:cNvPr>
          <p:cNvSpPr/>
          <p:nvPr/>
        </p:nvSpPr>
        <p:spPr>
          <a:xfrm>
            <a:off x="611560" y="5373216"/>
            <a:ext cx="16561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/>
              <a:t>Source</a:t>
            </a:r>
            <a:r>
              <a:rPr lang="en-GB" sz="1000" dirty="0"/>
              <a:t>: UNCTAD WIR 2019.</a:t>
            </a:r>
          </a:p>
          <a:p>
            <a:endParaRPr lang="en-US" sz="1100" dirty="0"/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7217B4BE-D0B8-4B7B-B72F-EE4622C94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86" y="1556792"/>
            <a:ext cx="4000516" cy="3312000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E301A5-9FE3-4769-9C65-ED48D72BA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556792"/>
            <a:ext cx="3922723" cy="33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05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708E-3446-4A89-94E1-0FBA30B5E7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The underlying FDI trend anemic since 2008 </a:t>
            </a:r>
            <a:endParaRPr lang="fr-CH" sz="28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AF071-5185-4E7A-B948-A115261FC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354" y="1408690"/>
            <a:ext cx="8136904" cy="627166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 dirty="0">
                <a:solidFill>
                  <a:srgbClr val="E46C0A"/>
                </a:solidFill>
                <a:latin typeface="+mn-lt"/>
              </a:rPr>
              <a:t>FDI flows and the underlying trend, 1990-2018</a:t>
            </a:r>
          </a:p>
          <a:p>
            <a:pPr lvl="0"/>
            <a:r>
              <a:rPr lang="fr-CH" sz="1900" dirty="0">
                <a:solidFill>
                  <a:srgbClr val="E46C0A"/>
                </a:solidFill>
                <a:latin typeface="+mn-lt"/>
              </a:rPr>
              <a:t>(</a:t>
            </a:r>
            <a:r>
              <a:rPr lang="fr-CH" sz="1900" dirty="0" err="1">
                <a:solidFill>
                  <a:srgbClr val="E46C0A"/>
                </a:solidFill>
                <a:latin typeface="+mn-lt"/>
              </a:rPr>
              <a:t>Indexed</a:t>
            </a:r>
            <a:r>
              <a:rPr lang="fr-CH" sz="1900" dirty="0">
                <a:solidFill>
                  <a:srgbClr val="E46C0A"/>
                </a:solidFill>
                <a:latin typeface="+mn-lt"/>
              </a:rPr>
              <a:t>, 2010 = 100)</a:t>
            </a:r>
          </a:p>
          <a:p>
            <a:endParaRPr lang="fr-C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6DF4A9-B0CE-40A1-8FD6-2721DE00FDB4}"/>
              </a:ext>
            </a:extLst>
          </p:cNvPr>
          <p:cNvSpPr/>
          <p:nvPr/>
        </p:nvSpPr>
        <p:spPr>
          <a:xfrm>
            <a:off x="755576" y="580526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>
                <a:latin typeface="HelveticaNeueLT Std Med Cn" panose="020B0606030502030204" pitchFamily="34" charset="0"/>
                <a:cs typeface="Arial" panose="020B0604020202020204" pitchFamily="34" charset="0"/>
              </a:rPr>
              <a:t>Source</a:t>
            </a:r>
            <a:r>
              <a:rPr lang="en-US" sz="1000" dirty="0">
                <a:latin typeface="HelveticaNeueLT Std Med Cn" panose="020B0606030502030204" pitchFamily="34" charset="0"/>
                <a:cs typeface="Arial" panose="020B0604020202020204" pitchFamily="34" charset="0"/>
              </a:rPr>
              <a:t>: UNCTAD, WIR 2019.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01BD22-6C19-4AC8-BD57-64B7DA84A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1" y="2035856"/>
            <a:ext cx="771457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02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708E-3446-4A89-94E1-0FBA30B5E7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FDI flows prove resilient as a source of external finance</a:t>
            </a:r>
            <a:endParaRPr lang="fr-CH" sz="28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AF071-5185-4E7A-B948-A115261FC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3354" y="1408690"/>
            <a:ext cx="8136904" cy="627166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 dirty="0">
                <a:solidFill>
                  <a:srgbClr val="E46C0A"/>
                </a:solidFill>
                <a:latin typeface="+mn-lt"/>
              </a:rPr>
              <a:t>Developing economies: sources of external finance, 2009-2018</a:t>
            </a:r>
          </a:p>
          <a:p>
            <a:pPr lvl="0"/>
            <a:r>
              <a:rPr lang="fr-CH" sz="1900" dirty="0">
                <a:solidFill>
                  <a:srgbClr val="E46C0A"/>
                </a:solidFill>
                <a:latin typeface="+mn-lt"/>
              </a:rPr>
              <a:t>(Billions of dollars)</a:t>
            </a:r>
          </a:p>
          <a:p>
            <a:endParaRPr lang="fr-CH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6DF4A9-B0CE-40A1-8FD6-2721DE00FDB4}"/>
              </a:ext>
            </a:extLst>
          </p:cNvPr>
          <p:cNvSpPr/>
          <p:nvPr/>
        </p:nvSpPr>
        <p:spPr>
          <a:xfrm>
            <a:off x="755576" y="5805264"/>
            <a:ext cx="15552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>
                <a:latin typeface="HelveticaNeueLT Std Med Cn" panose="020B0606030502030204" pitchFamily="34" charset="0"/>
                <a:cs typeface="Arial" panose="020B0604020202020204" pitchFamily="34" charset="0"/>
              </a:rPr>
              <a:t>Source</a:t>
            </a:r>
            <a:r>
              <a:rPr lang="en-US" sz="1000" dirty="0">
                <a:latin typeface="HelveticaNeueLT Std Med Cn" panose="020B0606030502030204" pitchFamily="34" charset="0"/>
                <a:cs typeface="Arial" panose="020B0604020202020204" pitchFamily="34" charset="0"/>
              </a:rPr>
              <a:t>: UNCTAD, WIR 2019.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B8571-BA51-4032-931F-1C405EEC8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023147"/>
            <a:ext cx="7546802" cy="355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10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337788"/>
            <a:ext cx="7344817" cy="455244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+mn-lt"/>
              </a:rPr>
              <a:t>What are the Sustainable Development Goals?</a:t>
            </a:r>
            <a:br>
              <a:rPr lang="en-US" sz="2800" dirty="0">
                <a:latin typeface="+mn-lt"/>
              </a:rPr>
            </a:br>
            <a:endParaRPr lang="fr-CH" sz="28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3548" y="1117241"/>
            <a:ext cx="8136904" cy="746191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>
                <a:solidFill>
                  <a:srgbClr val="E46C0A"/>
                </a:solidFill>
                <a:latin typeface="+mn-lt"/>
              </a:rPr>
              <a:t>The 2030 Agenda for Sustainable Development includes 17 SDGs and 169 targets addressing economic, social and environmental challenges</a:t>
            </a:r>
            <a:endParaRPr lang="fr-CH" sz="1800" b="1" dirty="0">
              <a:solidFill>
                <a:srgbClr val="E46C0A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64" y="1911546"/>
            <a:ext cx="7489205" cy="37128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8264" y="5695630"/>
            <a:ext cx="158417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fr-FR" sz="1000" i="1" dirty="0"/>
              <a:t>Source</a:t>
            </a:r>
            <a:r>
              <a:rPr lang="en-GB" altLang="fr-FR" sz="1000" dirty="0">
                <a:solidFill>
                  <a:srgbClr val="000000"/>
                </a:solidFill>
              </a:rPr>
              <a:t>: U</a:t>
            </a:r>
            <a:r>
              <a:rPr lang="en-GB" altLang="fr-FR" sz="1000" dirty="0"/>
              <a:t>nited Nations.</a:t>
            </a:r>
            <a:endParaRPr lang="en-US" altLang="fr-FR" sz="1000" dirty="0"/>
          </a:p>
        </p:txBody>
      </p:sp>
    </p:spTree>
    <p:extLst>
      <p:ext uri="{BB962C8B-B14F-4D97-AF65-F5344CB8AC3E}">
        <p14:creationId xmlns:p14="http://schemas.microsoft.com/office/powerpoint/2010/main" val="1404634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69352F-F30A-4AF7-A05D-8DD1E3FE5619}"/>
              </a:ext>
            </a:extLst>
          </p:cNvPr>
          <p:cNvSpPr/>
          <p:nvPr/>
        </p:nvSpPr>
        <p:spPr>
          <a:xfrm>
            <a:off x="323528" y="332656"/>
            <a:ext cx="8928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A885"/>
                </a:solidFill>
              </a:rPr>
              <a:t>Development Challenges for SIDS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332A47-1A0F-41B0-925D-BC637D391388}"/>
              </a:ext>
            </a:extLst>
          </p:cNvPr>
          <p:cNvSpPr/>
          <p:nvPr/>
        </p:nvSpPr>
        <p:spPr>
          <a:xfrm>
            <a:off x="611560" y="5373216"/>
            <a:ext cx="17281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/>
              <a:t>Source</a:t>
            </a:r>
            <a:r>
              <a:rPr lang="en-GB" sz="1000" dirty="0"/>
              <a:t>: UN-OHRLLS</a:t>
            </a:r>
            <a:endParaRPr lang="en-US" sz="1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4B5476-B44A-4D0E-AA43-7C0F1C505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256" y="1534887"/>
            <a:ext cx="4335216" cy="273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D46414-756D-4D40-8546-C5BB2971921E}"/>
              </a:ext>
            </a:extLst>
          </p:cNvPr>
          <p:cNvSpPr/>
          <p:nvPr/>
        </p:nvSpPr>
        <p:spPr>
          <a:xfrm>
            <a:off x="323528" y="1484784"/>
            <a:ext cx="4270859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</a:t>
            </a:r>
            <a:r>
              <a:rPr lang="en-US" sz="1600" dirty="0"/>
              <a:t>Narrow resource base.</a:t>
            </a:r>
          </a:p>
          <a:p>
            <a:r>
              <a:rPr lang="en-US" sz="1600" dirty="0"/>
              <a:t>2. Small domestic markets.</a:t>
            </a:r>
          </a:p>
          <a:p>
            <a:r>
              <a:rPr lang="en-US" sz="1600" dirty="0"/>
              <a:t>3. High costs of energy and infrastructure services.</a:t>
            </a:r>
          </a:p>
          <a:p>
            <a:r>
              <a:rPr lang="en-US" sz="1600" dirty="0"/>
              <a:t>4. Long distances from export and import markets.</a:t>
            </a:r>
          </a:p>
          <a:p>
            <a:r>
              <a:rPr lang="en-US" sz="1600" dirty="0"/>
              <a:t>5. Low and irregular international traffic volumes.</a:t>
            </a:r>
          </a:p>
          <a:p>
            <a:r>
              <a:rPr lang="en-US" sz="1600" dirty="0"/>
              <a:t>6. Natural disasters.</a:t>
            </a:r>
          </a:p>
          <a:p>
            <a:r>
              <a:rPr lang="en-US" sz="1600" dirty="0"/>
              <a:t>7. Growing populations.</a:t>
            </a:r>
          </a:p>
          <a:p>
            <a:r>
              <a:rPr lang="en-US" sz="1600" dirty="0"/>
              <a:t>8. High volatility of the economic growth.</a:t>
            </a:r>
          </a:p>
          <a:p>
            <a:r>
              <a:rPr lang="en-US" sz="1600" dirty="0"/>
              <a:t>9. Limited opportunities for the private sector. Large reliance on the public sector.</a:t>
            </a:r>
          </a:p>
          <a:p>
            <a:r>
              <a:rPr lang="en-US" sz="1600" dirty="0"/>
              <a:t>10. Fragile natural environments.</a:t>
            </a:r>
          </a:p>
        </p:txBody>
      </p:sp>
    </p:spTree>
    <p:extLst>
      <p:ext uri="{BB962C8B-B14F-4D97-AF65-F5344CB8AC3E}">
        <p14:creationId xmlns:p14="http://schemas.microsoft.com/office/powerpoint/2010/main" val="3296147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311" y="196335"/>
            <a:ext cx="6984776" cy="98120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100" dirty="0">
                <a:solidFill>
                  <a:srgbClr val="009877"/>
                </a:solidFill>
                <a:latin typeface="+mn-lt"/>
              </a:rPr>
              <a:t>Investment requirements to achieve the SDGs in developing countries</a:t>
            </a:r>
            <a:br>
              <a:rPr lang="en-GB" sz="3200" dirty="0">
                <a:solidFill>
                  <a:srgbClr val="0098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NeueLT Std" panose="020B0604020202020204" pitchFamily="34" charset="0"/>
              </a:rPr>
            </a:br>
            <a:endParaRPr lang="fr-CH" dirty="0">
              <a:solidFill>
                <a:srgbClr val="009877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684" y="1547901"/>
            <a:ext cx="5688632" cy="331031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>
                <a:solidFill>
                  <a:srgbClr val="E46C0A"/>
                </a:solidFill>
                <a:cs typeface="Arial" charset="0"/>
              </a:rPr>
              <a:t>2014 World Investment Report Estimates (Trillions of dollars)</a:t>
            </a:r>
            <a:endParaRPr lang="en-US" sz="1800" dirty="0">
              <a:solidFill>
                <a:srgbClr val="E46C0A"/>
              </a:solidFill>
              <a:cs typeface="Arial" charset="0"/>
            </a:endParaRPr>
          </a:p>
          <a:p>
            <a:endParaRPr lang="fr-CH" dirty="0"/>
          </a:p>
        </p:txBody>
      </p:sp>
      <p:sp>
        <p:nvSpPr>
          <p:cNvPr id="5" name="Rectangle 4"/>
          <p:cNvSpPr/>
          <p:nvPr/>
        </p:nvSpPr>
        <p:spPr>
          <a:xfrm>
            <a:off x="1145267" y="5418855"/>
            <a:ext cx="15279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/>
              <a:t>Source</a:t>
            </a:r>
            <a:r>
              <a:rPr lang="en-US" sz="1000" dirty="0"/>
              <a:t>: UNCTAD, WIR 2014.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F43C6B-1F7F-4227-99F2-F2F32E5F6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354" y="2158735"/>
            <a:ext cx="6864691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27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5" y="323627"/>
            <a:ext cx="9036495" cy="927464"/>
          </a:xfrm>
        </p:spPr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WIR 2014 assessed investment needs/gaps across 10 sectors </a:t>
            </a:r>
            <a:endParaRPr lang="fr-CH" sz="2800" dirty="0">
              <a:solidFill>
                <a:srgbClr val="009877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1580" y="5733256"/>
            <a:ext cx="166423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Source</a:t>
            </a:r>
            <a:r>
              <a:rPr lang="en-US" sz="1000" dirty="0"/>
              <a:t>: UNCTAD, WIR 2019.</a:t>
            </a:r>
            <a:endParaRPr lang="fr-CH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88AA5B-419D-408B-A1F1-5DC454B60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80" y="1251091"/>
            <a:ext cx="7560840" cy="435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97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92746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9877"/>
                </a:solidFill>
                <a:latin typeface="+mn-lt"/>
              </a:rPr>
              <a:t>What does the data show? </a:t>
            </a:r>
            <a:br>
              <a:rPr lang="en-US" sz="2800" dirty="0">
                <a:solidFill>
                  <a:srgbClr val="009877"/>
                </a:solidFill>
                <a:latin typeface="+mn-lt"/>
              </a:rPr>
            </a:br>
            <a:endParaRPr lang="fr-CH" sz="2800" dirty="0">
              <a:solidFill>
                <a:srgbClr val="009877"/>
              </a:solidFill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7A4757-91FD-4510-B7DB-CD6E5417AF99}"/>
              </a:ext>
            </a:extLst>
          </p:cNvPr>
          <p:cNvSpPr/>
          <p:nvPr/>
        </p:nvSpPr>
        <p:spPr>
          <a:xfrm>
            <a:off x="539551" y="929242"/>
            <a:ext cx="7920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79173">
              <a:spcBef>
                <a:spcPct val="20000"/>
              </a:spcBef>
            </a:pPr>
            <a:r>
              <a:rPr lang="en-US" dirty="0">
                <a:solidFill>
                  <a:srgbClr val="E46C0A"/>
                </a:solidFill>
              </a:rPr>
              <a:t>Overall, the data paints a </a:t>
            </a:r>
            <a:r>
              <a:rPr lang="en-US" b="1" dirty="0">
                <a:solidFill>
                  <a:srgbClr val="E46C0A"/>
                </a:solidFill>
              </a:rPr>
              <a:t>mixed picture </a:t>
            </a:r>
            <a:r>
              <a:rPr lang="en-US" dirty="0">
                <a:solidFill>
                  <a:srgbClr val="E46C0A"/>
                </a:solidFill>
              </a:rPr>
              <a:t>of both investment trends and monitoring capacities. </a:t>
            </a:r>
            <a:r>
              <a:rPr lang="en-US" b="1" dirty="0">
                <a:solidFill>
                  <a:srgbClr val="E46C0A"/>
                </a:solidFill>
              </a:rPr>
              <a:t>Signs of progress </a:t>
            </a:r>
            <a:r>
              <a:rPr lang="en-US" dirty="0">
                <a:solidFill>
                  <a:srgbClr val="E46C0A"/>
                </a:solidFill>
              </a:rPr>
              <a:t>are evident in the following sectors:</a:t>
            </a:r>
            <a:endParaRPr lang="fr-CH" dirty="0">
              <a:solidFill>
                <a:srgbClr val="E46C0A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3D3F47-1902-486D-8392-FA2E39F50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78" y="1575573"/>
            <a:ext cx="8693649" cy="33165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4C9429-18DF-4490-948A-A7C39968209C}"/>
              </a:ext>
            </a:extLst>
          </p:cNvPr>
          <p:cNvSpPr/>
          <p:nvPr/>
        </p:nvSpPr>
        <p:spPr>
          <a:xfrm>
            <a:off x="539551" y="4892084"/>
            <a:ext cx="83432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79173">
              <a:spcBef>
                <a:spcPct val="20000"/>
              </a:spcBef>
            </a:pPr>
            <a:r>
              <a:rPr lang="en-US" dirty="0">
                <a:solidFill>
                  <a:srgbClr val="E46C0A"/>
                </a:solidFill>
              </a:rPr>
              <a:t>Investment growth falls short of estimated investment gaps across the board. The transition towards sustainable-development-oriented investment is not happening at the necessary scale.</a:t>
            </a:r>
            <a:endParaRPr lang="fr-CH" dirty="0">
              <a:solidFill>
                <a:srgbClr val="E46C0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1D0FDC-8B16-4287-BBB8-E2D548FDC808}"/>
              </a:ext>
            </a:extLst>
          </p:cNvPr>
          <p:cNvSpPr/>
          <p:nvPr/>
        </p:nvSpPr>
        <p:spPr>
          <a:xfrm>
            <a:off x="264365" y="5570044"/>
            <a:ext cx="49208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Source</a:t>
            </a:r>
            <a:r>
              <a:rPr lang="en-US" sz="1000" dirty="0"/>
              <a:t>: UNCTAD, SDG Investment Trends Monitor, 2019.</a:t>
            </a:r>
            <a:endParaRPr lang="fr-CH" sz="1000" dirty="0"/>
          </a:p>
        </p:txBody>
      </p:sp>
    </p:spTree>
    <p:extLst>
      <p:ext uri="{BB962C8B-B14F-4D97-AF65-F5344CB8AC3E}">
        <p14:creationId xmlns:p14="http://schemas.microsoft.com/office/powerpoint/2010/main" val="2767725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927464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9877"/>
                </a:solidFill>
                <a:latin typeface="+mn-lt"/>
              </a:rPr>
              <a:t>What does the data show?</a:t>
            </a:r>
            <a:r>
              <a:rPr lang="en-US" sz="2800" dirty="0"/>
              <a:t> </a:t>
            </a:r>
            <a:r>
              <a:rPr lang="en-US" sz="2000" b="0" dirty="0"/>
              <a:t>(continued)</a:t>
            </a:r>
            <a:r>
              <a:rPr lang="en-US" sz="2000" b="0" dirty="0">
                <a:solidFill>
                  <a:srgbClr val="009877"/>
                </a:solidFill>
                <a:latin typeface="+mn-lt"/>
              </a:rPr>
              <a:t> </a:t>
            </a:r>
            <a:br>
              <a:rPr lang="en-US" sz="2800" dirty="0">
                <a:solidFill>
                  <a:srgbClr val="009877"/>
                </a:solidFill>
                <a:latin typeface="+mn-lt"/>
              </a:rPr>
            </a:br>
            <a:endParaRPr lang="fr-CH" sz="2800" dirty="0">
              <a:solidFill>
                <a:srgbClr val="009877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7836" y="5554999"/>
            <a:ext cx="42297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Source</a:t>
            </a:r>
            <a:r>
              <a:rPr lang="en-US" sz="1000" dirty="0"/>
              <a:t>: UNCTAD, SDG</a:t>
            </a:r>
          </a:p>
          <a:p>
            <a:r>
              <a:rPr lang="en-US" sz="1000" dirty="0"/>
              <a:t>Investment Trends Monitor, 2019</a:t>
            </a:r>
            <a:endParaRPr lang="fr-CH" sz="1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7A4757-91FD-4510-B7DB-CD6E5417AF99}"/>
              </a:ext>
            </a:extLst>
          </p:cNvPr>
          <p:cNvSpPr/>
          <p:nvPr/>
        </p:nvSpPr>
        <p:spPr>
          <a:xfrm>
            <a:off x="539551" y="1115341"/>
            <a:ext cx="7920881" cy="717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79173">
              <a:spcBef>
                <a:spcPct val="20000"/>
              </a:spcBef>
            </a:pPr>
            <a:r>
              <a:rPr lang="en-US" sz="1900" dirty="0">
                <a:solidFill>
                  <a:srgbClr val="E46C0A"/>
                </a:solidFill>
              </a:rPr>
              <a:t>Investment in some sectors is either </a:t>
            </a:r>
            <a:r>
              <a:rPr lang="en-US" sz="1900" b="1" dirty="0">
                <a:solidFill>
                  <a:srgbClr val="E46C0A"/>
                </a:solidFill>
              </a:rPr>
              <a:t>stagnant</a:t>
            </a:r>
            <a:r>
              <a:rPr lang="en-US" sz="1900" dirty="0">
                <a:solidFill>
                  <a:srgbClr val="E46C0A"/>
                </a:solidFill>
              </a:rPr>
              <a:t> or </a:t>
            </a:r>
            <a:r>
              <a:rPr lang="en-US" sz="1900" b="1" dirty="0">
                <a:solidFill>
                  <a:srgbClr val="E46C0A"/>
                </a:solidFill>
              </a:rPr>
              <a:t>declining: </a:t>
            </a:r>
          </a:p>
          <a:p>
            <a:pPr lvl="0" defTabSz="779173">
              <a:spcBef>
                <a:spcPct val="20000"/>
              </a:spcBef>
            </a:pPr>
            <a:r>
              <a:rPr lang="en-US" dirty="0">
                <a:solidFill>
                  <a:srgbClr val="E46C0A"/>
                </a:solidFill>
              </a:rPr>
              <a:t> </a:t>
            </a:r>
            <a:endParaRPr lang="fr-CH" dirty="0">
              <a:solidFill>
                <a:srgbClr val="E46C0A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152130-4544-46F4-B0D7-70C9568DDD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35696" y="1533498"/>
            <a:ext cx="5612232" cy="445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32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0AFA-39A7-4DC9-90E1-AC3A4D97D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632" y="1700808"/>
            <a:ext cx="6840760" cy="2160240"/>
          </a:xfrm>
        </p:spPr>
        <p:txBody>
          <a:bodyPr>
            <a:noAutofit/>
          </a:bodyPr>
          <a:lstStyle/>
          <a:p>
            <a:r>
              <a:rPr lang="en-US" sz="4400" dirty="0">
                <a:latin typeface="+mn-lt"/>
              </a:rPr>
              <a:t>So, how do IPAs get involved in promoting and facilitating investment in SDG projects?</a:t>
            </a:r>
            <a:endParaRPr lang="en-CH" sz="4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0966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42FD-2570-4AA5-A164-F1B238079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68019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+mn-lt"/>
              </a:rPr>
              <a:t>The traditional investment promotion cycle</a:t>
            </a:r>
            <a:endParaRPr lang="en-US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D792A0-7955-46D3-96BA-EA4B26D07DF3}"/>
              </a:ext>
            </a:extLst>
          </p:cNvPr>
          <p:cNvSpPr/>
          <p:nvPr/>
        </p:nvSpPr>
        <p:spPr>
          <a:xfrm>
            <a:off x="539551" y="5642604"/>
            <a:ext cx="10550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/>
              <a:t>Source</a:t>
            </a:r>
            <a:r>
              <a:rPr lang="en-US" sz="1100" dirty="0"/>
              <a:t>: UNCTAD</a:t>
            </a:r>
            <a:endParaRPr lang="en-CH" sz="1100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3F2EBE99-14BF-4986-ACB2-06CAFC22D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202565"/>
            <a:ext cx="5972451" cy="429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71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42FD-2570-4AA5-A164-F1B238079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04" y="258244"/>
            <a:ext cx="9036496" cy="604890"/>
          </a:xfrm>
        </p:spPr>
        <p:txBody>
          <a:bodyPr>
            <a:normAutofit fontScale="90000"/>
          </a:bodyPr>
          <a:lstStyle/>
          <a:p>
            <a:r>
              <a:rPr lang="en-GB" sz="3100" dirty="0">
                <a:latin typeface="+mn-lt"/>
              </a:rPr>
              <a:t>Mainstreaming SDGs in investment promotion and facilitation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A6A5F7C-846E-4260-AB13-88E86105EB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6427695"/>
              </p:ext>
            </p:extLst>
          </p:nvPr>
        </p:nvGraphicFramePr>
        <p:xfrm>
          <a:off x="933636" y="1219896"/>
          <a:ext cx="7174182" cy="4418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9F84126-1317-411D-84A4-4F2AC605E743}"/>
              </a:ext>
            </a:extLst>
          </p:cNvPr>
          <p:cNvSpPr/>
          <p:nvPr/>
        </p:nvSpPr>
        <p:spPr>
          <a:xfrm>
            <a:off x="933636" y="5733256"/>
            <a:ext cx="26677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/>
              <a:t>Source</a:t>
            </a:r>
            <a:r>
              <a:rPr lang="en-US" sz="1100" dirty="0"/>
              <a:t>: UNCTAD, Investment Advisory Series 8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9165584-D80E-400F-AC21-3A349D7AF408}"/>
              </a:ext>
            </a:extLst>
          </p:cNvPr>
          <p:cNvGrpSpPr/>
          <p:nvPr/>
        </p:nvGrpSpPr>
        <p:grpSpPr>
          <a:xfrm>
            <a:off x="6948264" y="4365104"/>
            <a:ext cx="1440160" cy="952652"/>
            <a:chOff x="7380312" y="4530323"/>
            <a:chExt cx="1440160" cy="95265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DF486E6-D027-4B65-A854-E8046B86509B}"/>
                </a:ext>
              </a:extLst>
            </p:cNvPr>
            <p:cNvSpPr/>
            <p:nvPr/>
          </p:nvSpPr>
          <p:spPr>
            <a:xfrm>
              <a:off x="7380312" y="4592763"/>
              <a:ext cx="216024" cy="216024"/>
            </a:xfrm>
            <a:prstGeom prst="ellipse">
              <a:avLst/>
            </a:prstGeom>
            <a:solidFill>
              <a:srgbClr val="4F81BD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endParaRPr lang="en-CH" sz="1100" b="1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C73C9D0-4A42-449A-A899-8BBED1DB2565}"/>
                </a:ext>
              </a:extLst>
            </p:cNvPr>
            <p:cNvSpPr/>
            <p:nvPr/>
          </p:nvSpPr>
          <p:spPr>
            <a:xfrm>
              <a:off x="7380312" y="5019004"/>
              <a:ext cx="216024" cy="216024"/>
            </a:xfrm>
            <a:prstGeom prst="ellipse">
              <a:avLst/>
            </a:prstGeom>
            <a:solidFill>
              <a:srgbClr val="F79646"/>
            </a:solidFill>
            <a:ln w="25400" cap="flat" cmpd="sng" algn="ct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prstDash val="solid"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endParaRPr lang="en-CH" sz="1100" b="1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3EDD74-F293-4D91-9EBB-DF3AF99AD69A}"/>
                </a:ext>
              </a:extLst>
            </p:cNvPr>
            <p:cNvSpPr txBox="1"/>
            <p:nvPr/>
          </p:nvSpPr>
          <p:spPr>
            <a:xfrm>
              <a:off x="7596336" y="4530323"/>
              <a:ext cx="1224136" cy="285332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l"/>
              <a:r>
                <a:rPr lang="en-US" sz="1200" dirty="0">
                  <a:latin typeface="HelveticaNeueLT Std Med Cn" panose="020B0606030502030204" pitchFamily="34" charset="0"/>
                  <a:ea typeface="+mj-ea"/>
                  <a:cs typeface="+mj-cs"/>
                </a:rPr>
                <a:t>Typical</a:t>
              </a:r>
              <a:r>
                <a:rPr lang="en-US" sz="500" dirty="0">
                  <a:latin typeface="HelveticaNeueLT Std Ext" pitchFamily="34" charset="0"/>
                  <a:ea typeface="+mj-ea"/>
                  <a:cs typeface="+mj-cs"/>
                </a:rPr>
                <a:t> </a:t>
              </a:r>
              <a:r>
                <a:rPr lang="en-US" sz="1200" dirty="0">
                  <a:latin typeface="HelveticaNeueLT Std Med Cn" panose="020B0606030502030204" pitchFamily="34" charset="0"/>
                  <a:ea typeface="+mj-ea"/>
                  <a:cs typeface="+mj-cs"/>
                </a:rPr>
                <a:t>Steps</a:t>
              </a:r>
              <a:endParaRPr lang="en-CH" sz="1200" dirty="0" err="1">
                <a:latin typeface="HelveticaNeueLT Std Med Cn" panose="020B0606030502030204" pitchFamily="34" charset="0"/>
                <a:ea typeface="+mj-ea"/>
                <a:cs typeface="+mj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9631F1-6017-4D19-A59F-204A70837569}"/>
                </a:ext>
              </a:extLst>
            </p:cNvPr>
            <p:cNvSpPr txBox="1"/>
            <p:nvPr/>
          </p:nvSpPr>
          <p:spPr>
            <a:xfrm>
              <a:off x="7596336" y="4878085"/>
              <a:ext cx="1224136" cy="604890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l"/>
              <a:r>
                <a:rPr lang="en-US" sz="1200" dirty="0">
                  <a:latin typeface="HelveticaNeueLT Std Med Cn" panose="020B0606030502030204" pitchFamily="34" charset="0"/>
                  <a:ea typeface="+mj-ea"/>
                  <a:cs typeface="+mj-cs"/>
                </a:rPr>
                <a:t>New SDG-related steps</a:t>
              </a:r>
              <a:endParaRPr lang="en-CH" sz="1200" dirty="0" err="1">
                <a:latin typeface="HelveticaNeueLT Std Med Cn" panose="020B0606030502030204" pitchFamily="34" charset="0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5496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0AFA-39A7-4DC9-90E1-AC3A4D97D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536178"/>
          </a:xfrm>
        </p:spPr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Why more attention by IPAs for investment facilitation?</a:t>
            </a:r>
            <a:endParaRPr lang="en-CH" sz="2800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E8C05-CE28-41D7-89CF-8E2F68917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1430778"/>
            <a:ext cx="8928992" cy="3996444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9877"/>
                </a:solidFill>
                <a:latin typeface="+mn-lt"/>
              </a:rPr>
              <a:t>Investment promotion measures outpace investment facilitation measures 4 to 1.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9877"/>
                </a:solidFill>
                <a:latin typeface="+mn-lt"/>
              </a:rPr>
              <a:t>Investment in the SDGs requires enhanced facilitation. 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endParaRPr lang="en-US" sz="2400" dirty="0">
              <a:solidFill>
                <a:srgbClr val="E46C0A"/>
              </a:solidFill>
              <a:latin typeface="+mn-lt"/>
            </a:endParaRPr>
          </a:p>
          <a:p>
            <a:r>
              <a:rPr lang="en-US" sz="2400" i="1" dirty="0">
                <a:solidFill>
                  <a:srgbClr val="009877"/>
                </a:solidFill>
                <a:latin typeface="+mn-lt"/>
              </a:rPr>
              <a:t>Furthermore, investment facilitation measures:</a:t>
            </a:r>
          </a:p>
          <a:p>
            <a:endParaRPr lang="en-US" sz="2400" dirty="0">
              <a:solidFill>
                <a:srgbClr val="E46C0A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79646"/>
                </a:solidFill>
                <a:latin typeface="+mn-lt"/>
              </a:rPr>
              <a:t>Dramatically improve a location’s offer.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9877"/>
                </a:solidFill>
                <a:latin typeface="+mn-lt"/>
              </a:rPr>
              <a:t>Often do not require changes in policies and regulations.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79646"/>
                </a:solidFill>
                <a:latin typeface="+mn-lt"/>
              </a:rPr>
              <a:t>Fall within the realm of IPAs.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9877"/>
                </a:solidFill>
                <a:latin typeface="+mn-lt"/>
              </a:rPr>
              <a:t>Do not incur much extra costs (unlike investment promotion campaigns and incentives).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79646"/>
                </a:solidFill>
                <a:latin typeface="+mn-lt"/>
              </a:rPr>
              <a:t>Incorporate many activities and give IPAs flexibilities to develop an offering that can be adapted to circumstances and available resources.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H" sz="2400" dirty="0">
              <a:solidFill>
                <a:srgbClr val="00987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126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6FAEE9-CA5D-46F8-8AE4-2BD8499C5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1720" y="1988840"/>
            <a:ext cx="4896545" cy="59958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+mn-lt"/>
              </a:rPr>
              <a:t>Thank you!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651984-FC82-4B7F-8C7B-A6F3E9AC29CB}"/>
              </a:ext>
            </a:extLst>
          </p:cNvPr>
          <p:cNvSpPr txBox="1"/>
          <p:nvPr/>
        </p:nvSpPr>
        <p:spPr>
          <a:xfrm>
            <a:off x="2483768" y="2911363"/>
            <a:ext cx="4032448" cy="17068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</a:pPr>
            <a:r>
              <a:rPr lang="en-GB" altLang="en-US" b="1" dirty="0">
                <a:solidFill>
                  <a:srgbClr val="00A885"/>
                </a:solidFill>
              </a:rPr>
              <a:t>Paul </a:t>
            </a:r>
            <a:r>
              <a:rPr lang="en-GB" altLang="en-US" b="1" dirty="0" err="1">
                <a:solidFill>
                  <a:srgbClr val="00A885"/>
                </a:solidFill>
              </a:rPr>
              <a:t>Wessendorp</a:t>
            </a:r>
            <a:endParaRPr lang="en-GB" altLang="en-US" b="1" dirty="0">
              <a:solidFill>
                <a:srgbClr val="00A885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GB" altLang="en-US" dirty="0">
                <a:solidFill>
                  <a:srgbClr val="00A885"/>
                </a:solidFill>
              </a:rPr>
              <a:t>Chief, Investment Promotion Section</a:t>
            </a:r>
          </a:p>
          <a:p>
            <a:pPr algn="ctr">
              <a:lnSpc>
                <a:spcPct val="90000"/>
              </a:lnSpc>
            </a:pPr>
            <a:r>
              <a:rPr lang="en-GB" altLang="en-US" dirty="0">
                <a:solidFill>
                  <a:srgbClr val="00A885"/>
                </a:solidFill>
              </a:rPr>
              <a:t>Division on Investment and Enterprise</a:t>
            </a:r>
          </a:p>
          <a:p>
            <a:pPr algn="ctr">
              <a:lnSpc>
                <a:spcPct val="90000"/>
              </a:lnSpc>
            </a:pPr>
            <a:r>
              <a:rPr lang="en-GB" altLang="en-US" dirty="0">
                <a:solidFill>
                  <a:srgbClr val="00A885"/>
                </a:solidFill>
              </a:rPr>
              <a:t>UNCTAD</a:t>
            </a:r>
          </a:p>
          <a:p>
            <a:pPr algn="ctr">
              <a:lnSpc>
                <a:spcPct val="90000"/>
              </a:lnSpc>
            </a:pPr>
            <a:endParaRPr lang="en-GB" altLang="en-US" sz="1600" dirty="0">
              <a:solidFill>
                <a:srgbClr val="00A885"/>
              </a:solidFill>
              <a:latin typeface="HelveticaNeueLT Std Cn" panose="020B0506030502030204" pitchFamily="34" charset="0"/>
            </a:endParaRPr>
          </a:p>
          <a:p>
            <a:pPr algn="ctr">
              <a:lnSpc>
                <a:spcPct val="90000"/>
              </a:lnSpc>
            </a:pPr>
            <a:endParaRPr lang="en-GB" altLang="en-US" sz="1600" dirty="0">
              <a:solidFill>
                <a:srgbClr val="00A885"/>
              </a:solidFill>
              <a:latin typeface="HelveticaNeueLT Std Cn" panose="020B050603050203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GB" altLang="en-US" dirty="0">
                <a:solidFill>
                  <a:srgbClr val="00A885"/>
                </a:solidFill>
              </a:rPr>
              <a:t>paul.wessendorp@un.org</a:t>
            </a:r>
          </a:p>
          <a:p>
            <a:pPr algn="l"/>
            <a:endParaRPr lang="fr-CH" sz="1200" dirty="0" err="1">
              <a:solidFill>
                <a:schemeClr val="bg1"/>
              </a:solidFill>
              <a:latin typeface="HelveticaNeueLT Std Ext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5D71DED-86BD-4E3A-A724-AC09C6FA053A}"/>
              </a:ext>
            </a:extLst>
          </p:cNvPr>
          <p:cNvSpPr txBox="1">
            <a:spLocks/>
          </p:cNvSpPr>
          <p:nvPr/>
        </p:nvSpPr>
        <p:spPr>
          <a:xfrm>
            <a:off x="2123727" y="4941168"/>
            <a:ext cx="4896545" cy="59958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779173" rtl="0" eaLnBrk="1" latinLnBrk="0" hangingPunct="1">
              <a:spcBef>
                <a:spcPct val="0"/>
              </a:spcBef>
              <a:buNone/>
              <a:defRPr sz="2898" b="1" kern="1200">
                <a:solidFill>
                  <a:srgbClr val="00A885"/>
                </a:solidFill>
                <a:latin typeface="HelveticaNeueLT Std Med Cn" panose="020B06060305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This presentation will be available on sustainableFDI.org</a:t>
            </a:r>
          </a:p>
        </p:txBody>
      </p:sp>
    </p:spTree>
    <p:extLst>
      <p:ext uri="{BB962C8B-B14F-4D97-AF65-F5344CB8AC3E}">
        <p14:creationId xmlns:p14="http://schemas.microsoft.com/office/powerpoint/2010/main" val="23194482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">
      <a:majorFont>
        <a:latin typeface="HelveticaNeueLT Std Cn"/>
        <a:ea typeface=""/>
        <a:cs typeface=""/>
      </a:majorFont>
      <a:minorFont>
        <a:latin typeface="HelveticaNeueLT Std C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sz="1200" dirty="0" err="1" smtClean="0">
            <a:solidFill>
              <a:schemeClr val="bg1"/>
            </a:solidFill>
            <a:latin typeface="HelveticaNeueLT Std Ext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" id="{2C9AF31B-1797-4559-AFF2-3509268203E0}" vid="{39ACE7B5-12A4-4725-B2C6-7649C76A4D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AD879414EDDB40A3FAC25A9524AF38" ma:contentTypeVersion="0" ma:contentTypeDescription="Create a new document." ma:contentTypeScope="" ma:versionID="9dfad0cd6d45e62fde8898ac4b91502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17254FB-277C-46E4-9DE6-DCA91FB407C0}"/>
</file>

<file path=customXml/itemProps2.xml><?xml version="1.0" encoding="utf-8"?>
<ds:datastoreItem xmlns:ds="http://schemas.openxmlformats.org/officeDocument/2006/customXml" ds:itemID="{22D2E3AA-E562-4589-BF07-C7488DA1308D}"/>
</file>

<file path=customXml/itemProps3.xml><?xml version="1.0" encoding="utf-8"?>
<ds:datastoreItem xmlns:ds="http://schemas.openxmlformats.org/officeDocument/2006/customXml" ds:itemID="{94A58A9A-D0A3-4C23-9EE0-48A9D045914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800</Words>
  <Application>Microsoft Office PowerPoint</Application>
  <PresentationFormat>On-screen Show (4:3)</PresentationFormat>
  <Paragraphs>136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HelveticaNeueLT Std Med Cn</vt:lpstr>
      <vt:lpstr>HelveticaNeueLT Std Ext</vt:lpstr>
      <vt:lpstr>HelveticaNeueLT Std</vt:lpstr>
      <vt:lpstr>Wingdings</vt:lpstr>
      <vt:lpstr>Arial</vt:lpstr>
      <vt:lpstr>Calibri</vt:lpstr>
      <vt:lpstr>HelveticaNeueLT Std Lt</vt:lpstr>
      <vt:lpstr>HelveticaNeueLT Std Cn</vt:lpstr>
      <vt:lpstr>Thème1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underlying FDI trend anemic since 2008 </vt:lpstr>
      <vt:lpstr>FDI flows prove resilient as a source of external finance</vt:lpstr>
      <vt:lpstr>What are the Sustainable Development Goals? </vt:lpstr>
      <vt:lpstr>PowerPoint Presentation</vt:lpstr>
      <vt:lpstr>Investment requirements to achieve the SDGs in developing countries </vt:lpstr>
      <vt:lpstr>WIR 2014 assessed investment needs/gaps across 10 sectors </vt:lpstr>
      <vt:lpstr>What does the data show?  </vt:lpstr>
      <vt:lpstr>What does the data show? (continued)  </vt:lpstr>
      <vt:lpstr>So, how do IPAs get involved in promoting and facilitating investment in SDG projects?</vt:lpstr>
      <vt:lpstr>The traditional investment promotion cycle</vt:lpstr>
      <vt:lpstr>Mainstreaming SDGs in investment promotion and facilitation </vt:lpstr>
      <vt:lpstr>Why more attention by IPAs for investment facilitation?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2016-06-15T09:41:25Z</dcterms:created>
  <dcterms:modified xsi:type="dcterms:W3CDTF">2019-11-22T10:57:12Z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0x010100FBAD879414EDDB40A3FAC25A9524AF38</vt:lpwstr>
  </property>
</Properties>
</file>