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diagrams/data2.xml" ContentType="application/vnd.openxmlformats-officedocument.drawingml.diagramData+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notesSlides/notesSlide2.xml" ContentType="application/vnd.openxmlformats-officedocument.presentationml.notesSlide+xml"/>
  <Override PartName="/ppt/notesSlides/notesSlide4.xml" ContentType="application/vnd.openxmlformats-officedocument.presentationml.notesSlid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91" r:id="rId1"/>
  </p:sldMasterIdLst>
  <p:notesMasterIdLst>
    <p:notesMasterId r:id="rId36"/>
  </p:notesMasterIdLst>
  <p:handoutMasterIdLst>
    <p:handoutMasterId r:id="rId37"/>
  </p:handoutMasterIdLst>
  <p:sldIdLst>
    <p:sldId id="382" r:id="rId2"/>
    <p:sldId id="352" r:id="rId3"/>
    <p:sldId id="365" r:id="rId4"/>
    <p:sldId id="366" r:id="rId5"/>
    <p:sldId id="319" r:id="rId6"/>
    <p:sldId id="419" r:id="rId7"/>
    <p:sldId id="420" r:id="rId8"/>
    <p:sldId id="421" r:id="rId9"/>
    <p:sldId id="422" r:id="rId10"/>
    <p:sldId id="426" r:id="rId11"/>
    <p:sldId id="429" r:id="rId12"/>
    <p:sldId id="383" r:id="rId13"/>
    <p:sldId id="425" r:id="rId14"/>
    <p:sldId id="408" r:id="rId15"/>
    <p:sldId id="427" r:id="rId16"/>
    <p:sldId id="428" r:id="rId17"/>
    <p:sldId id="362" r:id="rId18"/>
    <p:sldId id="384" r:id="rId19"/>
    <p:sldId id="373" r:id="rId20"/>
    <p:sldId id="367" r:id="rId21"/>
    <p:sldId id="363" r:id="rId22"/>
    <p:sldId id="375" r:id="rId23"/>
    <p:sldId id="376" r:id="rId24"/>
    <p:sldId id="377" r:id="rId25"/>
    <p:sldId id="368" r:id="rId26"/>
    <p:sldId id="392" r:id="rId27"/>
    <p:sldId id="391" r:id="rId28"/>
    <p:sldId id="369" r:id="rId29"/>
    <p:sldId id="394" r:id="rId30"/>
    <p:sldId id="409" r:id="rId31"/>
    <p:sldId id="410" r:id="rId32"/>
    <p:sldId id="423" r:id="rId33"/>
    <p:sldId id="424" r:id="rId34"/>
    <p:sldId id="418" r:id="rId35"/>
  </p:sldIdLst>
  <p:sldSz cx="9144000" cy="6858000" type="screen4x3"/>
  <p:notesSz cx="6797675" cy="9926638"/>
  <p:defaultTextStyle>
    <a:defPPr>
      <a:defRPr lang="de-DE"/>
    </a:defPPr>
    <a:lvl1pPr algn="l" rtl="0" eaLnBrk="0" fontAlgn="base" hangingPunct="0">
      <a:spcBef>
        <a:spcPct val="0"/>
      </a:spcBef>
      <a:spcAft>
        <a:spcPct val="0"/>
      </a:spcAft>
      <a:defRPr sz="2200" b="1" kern="1200">
        <a:solidFill>
          <a:srgbClr val="999999"/>
        </a:solidFill>
        <a:latin typeface="Arial" charset="0"/>
        <a:ea typeface="+mn-ea"/>
        <a:cs typeface="+mn-cs"/>
      </a:defRPr>
    </a:lvl1pPr>
    <a:lvl2pPr marL="457200" algn="l" rtl="0" eaLnBrk="0" fontAlgn="base" hangingPunct="0">
      <a:spcBef>
        <a:spcPct val="0"/>
      </a:spcBef>
      <a:spcAft>
        <a:spcPct val="0"/>
      </a:spcAft>
      <a:defRPr sz="2200" b="1" kern="1200">
        <a:solidFill>
          <a:srgbClr val="999999"/>
        </a:solidFill>
        <a:latin typeface="Arial" charset="0"/>
        <a:ea typeface="+mn-ea"/>
        <a:cs typeface="+mn-cs"/>
      </a:defRPr>
    </a:lvl2pPr>
    <a:lvl3pPr marL="914400" algn="l" rtl="0" eaLnBrk="0" fontAlgn="base" hangingPunct="0">
      <a:spcBef>
        <a:spcPct val="0"/>
      </a:spcBef>
      <a:spcAft>
        <a:spcPct val="0"/>
      </a:spcAft>
      <a:defRPr sz="2200" b="1" kern="1200">
        <a:solidFill>
          <a:srgbClr val="999999"/>
        </a:solidFill>
        <a:latin typeface="Arial" charset="0"/>
        <a:ea typeface="+mn-ea"/>
        <a:cs typeface="+mn-cs"/>
      </a:defRPr>
    </a:lvl3pPr>
    <a:lvl4pPr marL="1371600" algn="l" rtl="0" eaLnBrk="0" fontAlgn="base" hangingPunct="0">
      <a:spcBef>
        <a:spcPct val="0"/>
      </a:spcBef>
      <a:spcAft>
        <a:spcPct val="0"/>
      </a:spcAft>
      <a:defRPr sz="2200" b="1" kern="1200">
        <a:solidFill>
          <a:srgbClr val="999999"/>
        </a:solidFill>
        <a:latin typeface="Arial" charset="0"/>
        <a:ea typeface="+mn-ea"/>
        <a:cs typeface="+mn-cs"/>
      </a:defRPr>
    </a:lvl4pPr>
    <a:lvl5pPr marL="1828800" algn="l" rtl="0" eaLnBrk="0" fontAlgn="base" hangingPunct="0">
      <a:spcBef>
        <a:spcPct val="0"/>
      </a:spcBef>
      <a:spcAft>
        <a:spcPct val="0"/>
      </a:spcAft>
      <a:defRPr sz="2200" b="1" kern="1200">
        <a:solidFill>
          <a:srgbClr val="999999"/>
        </a:solidFill>
        <a:latin typeface="Arial" charset="0"/>
        <a:ea typeface="+mn-ea"/>
        <a:cs typeface="+mn-cs"/>
      </a:defRPr>
    </a:lvl5pPr>
    <a:lvl6pPr marL="2286000" algn="l" defTabSz="914400" rtl="0" eaLnBrk="1" latinLnBrk="0" hangingPunct="1">
      <a:defRPr sz="2200" b="1" kern="1200">
        <a:solidFill>
          <a:srgbClr val="999999"/>
        </a:solidFill>
        <a:latin typeface="Arial" charset="0"/>
        <a:ea typeface="+mn-ea"/>
        <a:cs typeface="+mn-cs"/>
      </a:defRPr>
    </a:lvl6pPr>
    <a:lvl7pPr marL="2743200" algn="l" defTabSz="914400" rtl="0" eaLnBrk="1" latinLnBrk="0" hangingPunct="1">
      <a:defRPr sz="2200" b="1" kern="1200">
        <a:solidFill>
          <a:srgbClr val="999999"/>
        </a:solidFill>
        <a:latin typeface="Arial" charset="0"/>
        <a:ea typeface="+mn-ea"/>
        <a:cs typeface="+mn-cs"/>
      </a:defRPr>
    </a:lvl7pPr>
    <a:lvl8pPr marL="3200400" algn="l" defTabSz="914400" rtl="0" eaLnBrk="1" latinLnBrk="0" hangingPunct="1">
      <a:defRPr sz="2200" b="1" kern="1200">
        <a:solidFill>
          <a:srgbClr val="999999"/>
        </a:solidFill>
        <a:latin typeface="Arial" charset="0"/>
        <a:ea typeface="+mn-ea"/>
        <a:cs typeface="+mn-cs"/>
      </a:defRPr>
    </a:lvl8pPr>
    <a:lvl9pPr marL="3657600" algn="l" defTabSz="914400" rtl="0" eaLnBrk="1" latinLnBrk="0" hangingPunct="1">
      <a:defRPr sz="2200" b="1" kern="1200">
        <a:solidFill>
          <a:srgbClr val="999999"/>
        </a:solidFill>
        <a:latin typeface="Arial" charset="0"/>
        <a:ea typeface="+mn-ea"/>
        <a:cs typeface="+mn-cs"/>
      </a:defRPr>
    </a:lvl9pPr>
  </p:defaultTextStyle>
  <p:extLst>
    <p:ext uri="{EFAFB233-063F-42B5-8137-9DF3F51BA10A}">
      <p15:sldGuideLst xmlns:p15="http://schemas.microsoft.com/office/powerpoint/2012/main">
        <p15:guide id="1" orient="horz" pos="3949">
          <p15:clr>
            <a:srgbClr val="A4A3A4"/>
          </p15:clr>
        </p15:guide>
        <p15:guide id="2" orient="horz" pos="1545">
          <p15:clr>
            <a:srgbClr val="A4A3A4"/>
          </p15:clr>
        </p15:guide>
        <p15:guide id="3" pos="433">
          <p15:clr>
            <a:srgbClr val="A4A3A4"/>
          </p15:clr>
        </p15:guide>
        <p15:guide id="4" pos="5335">
          <p15:clr>
            <a:srgbClr val="A4A3A4"/>
          </p15:clr>
        </p15:guide>
        <p15:guide id="5" pos="4278">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6452"/>
    <a:srgbClr val="C80F0F"/>
    <a:srgbClr val="800000"/>
    <a:srgbClr val="6F6F6F"/>
    <a:srgbClr val="E4E1DB"/>
    <a:srgbClr val="A7978D"/>
    <a:srgbClr val="ECEBE8"/>
    <a:srgbClr val="D0CBC1"/>
    <a:srgbClr val="7C7563"/>
    <a:srgbClr val="99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202B0CA-FC54-4496-8BCA-5EF66A818D29}" styleName="Dunkle Formatvorlag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p:restoredLeft sz="18529" autoAdjust="0"/>
    <p:restoredTop sz="94322" autoAdjust="0"/>
  </p:normalViewPr>
  <p:slideViewPr>
    <p:cSldViewPr snapToGrid="0" snapToObjects="1">
      <p:cViewPr varScale="1">
        <p:scale>
          <a:sx n="82" d="100"/>
          <a:sy n="82" d="100"/>
        </p:scale>
        <p:origin x="1339" y="62"/>
      </p:cViewPr>
      <p:guideLst>
        <p:guide orient="horz" pos="3949"/>
        <p:guide orient="horz" pos="1545"/>
        <p:guide pos="433"/>
        <p:guide pos="5335"/>
        <p:guide pos="4278"/>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snapToObjects="1">
      <p:cViewPr varScale="1">
        <p:scale>
          <a:sx n="108" d="100"/>
          <a:sy n="108" d="100"/>
        </p:scale>
        <p:origin x="-4140" y="-102"/>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ustomXml" Target="../customXml/item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58B41C3-35F3-410E-A499-6E1A6A618CE4}"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de-DE"/>
        </a:p>
      </dgm:t>
    </dgm:pt>
    <dgm:pt modelId="{F220E1FA-8941-44C5-BA09-C40665610035}">
      <dgm:prSet phldrT="[Text]" custT="1"/>
      <dgm:spPr>
        <a:solidFill>
          <a:srgbClr val="C80F0F"/>
        </a:solidFill>
      </dgm:spPr>
      <dgm:t>
        <a:bodyPr/>
        <a:lstStyle/>
        <a:p>
          <a:r>
            <a:rPr lang="de-DE" sz="1100" b="1" dirty="0"/>
            <a:t>1975 – 2000 </a:t>
          </a:r>
          <a:br>
            <a:rPr lang="de-DE" sz="1100" b="1" dirty="0"/>
          </a:br>
          <a:r>
            <a:rPr lang="de-DE" sz="1100" b="1" dirty="0"/>
            <a:t>Lomé </a:t>
          </a:r>
          <a:r>
            <a:rPr lang="de-DE" sz="1100" b="1" dirty="0" err="1"/>
            <a:t>Convention</a:t>
          </a:r>
          <a:endParaRPr lang="de-DE" sz="1100" b="1" dirty="0"/>
        </a:p>
      </dgm:t>
    </dgm:pt>
    <dgm:pt modelId="{C7918E02-1292-49A7-8DE6-61C7B2709111}" type="parTrans" cxnId="{88E9BC28-E407-4E43-8DE0-DF3853030140}">
      <dgm:prSet/>
      <dgm:spPr/>
      <dgm:t>
        <a:bodyPr/>
        <a:lstStyle/>
        <a:p>
          <a:endParaRPr lang="de-DE" sz="3200" b="1"/>
        </a:p>
      </dgm:t>
    </dgm:pt>
    <dgm:pt modelId="{BC9BFC85-F6A3-4EA0-AEEE-886E35346FA7}" type="sibTrans" cxnId="{88E9BC28-E407-4E43-8DE0-DF3853030140}">
      <dgm:prSet/>
      <dgm:spPr/>
      <dgm:t>
        <a:bodyPr/>
        <a:lstStyle/>
        <a:p>
          <a:endParaRPr lang="de-DE" sz="3200" b="1"/>
        </a:p>
      </dgm:t>
    </dgm:pt>
    <dgm:pt modelId="{98A4BB06-C0CA-4EFA-AB30-80D8AF4E0F08}">
      <dgm:prSet phldrT="[Text]" custT="1"/>
      <dgm:spPr>
        <a:solidFill>
          <a:srgbClr val="6E6452"/>
        </a:solidFill>
      </dgm:spPr>
      <dgm:t>
        <a:bodyPr/>
        <a:lstStyle/>
        <a:p>
          <a:r>
            <a:rPr lang="de-DE" sz="1100" b="1" dirty="0"/>
            <a:t>2002 </a:t>
          </a:r>
          <a:br>
            <a:rPr lang="de-DE" sz="1100" b="1" dirty="0"/>
          </a:br>
          <a:r>
            <a:rPr lang="de-DE" sz="1100" b="1" dirty="0"/>
            <a:t>Start </a:t>
          </a:r>
          <a:r>
            <a:rPr lang="de-DE" sz="1100" b="1" dirty="0" err="1"/>
            <a:t>of</a:t>
          </a:r>
          <a:r>
            <a:rPr lang="de-DE" sz="1100" b="1" dirty="0"/>
            <a:t> EPA </a:t>
          </a:r>
          <a:r>
            <a:rPr lang="de-DE" sz="1100" b="1" dirty="0" err="1"/>
            <a:t>negotiations</a:t>
          </a:r>
          <a:endParaRPr lang="de-DE" sz="1100" b="1" dirty="0"/>
        </a:p>
      </dgm:t>
    </dgm:pt>
    <dgm:pt modelId="{1B4C6A4D-09F4-4257-82CA-5B2F7D12960D}" type="parTrans" cxnId="{70835499-77BE-4670-93FA-729D4302038E}">
      <dgm:prSet/>
      <dgm:spPr/>
      <dgm:t>
        <a:bodyPr/>
        <a:lstStyle/>
        <a:p>
          <a:endParaRPr lang="de-DE" sz="3200" b="1"/>
        </a:p>
      </dgm:t>
    </dgm:pt>
    <dgm:pt modelId="{07813B93-6CBD-478B-9CC6-39A30A1224A8}" type="sibTrans" cxnId="{70835499-77BE-4670-93FA-729D4302038E}">
      <dgm:prSet/>
      <dgm:spPr/>
      <dgm:t>
        <a:bodyPr/>
        <a:lstStyle/>
        <a:p>
          <a:endParaRPr lang="de-DE" sz="3200" b="1"/>
        </a:p>
      </dgm:t>
    </dgm:pt>
    <dgm:pt modelId="{564B7054-14F7-43DE-8DEB-08930866F6A5}">
      <dgm:prSet phldrT="[Text]" custT="1"/>
      <dgm:spPr>
        <a:solidFill>
          <a:srgbClr val="6E6452"/>
        </a:solidFill>
      </dgm:spPr>
      <dgm:t>
        <a:bodyPr/>
        <a:lstStyle/>
        <a:p>
          <a:r>
            <a:rPr lang="de-DE" sz="1100" b="1" dirty="0"/>
            <a:t>2008 </a:t>
          </a:r>
          <a:br>
            <a:rPr lang="de-DE" sz="1100" b="1" dirty="0"/>
          </a:br>
          <a:r>
            <a:rPr lang="de-DE" sz="1100" b="1" dirty="0" err="1"/>
            <a:t>Signing</a:t>
          </a:r>
          <a:r>
            <a:rPr lang="de-DE" sz="1100" b="1" dirty="0"/>
            <a:t> </a:t>
          </a:r>
          <a:r>
            <a:rPr lang="de-DE" sz="1100" b="1" dirty="0" err="1"/>
            <a:t>of</a:t>
          </a:r>
          <a:r>
            <a:rPr lang="de-DE" sz="1100" b="1" dirty="0"/>
            <a:t> </a:t>
          </a:r>
          <a:r>
            <a:rPr lang="de-DE" sz="1100" b="1" dirty="0" err="1"/>
            <a:t>the</a:t>
          </a:r>
          <a:r>
            <a:rPr lang="de-DE" sz="1100" b="1" dirty="0"/>
            <a:t> CARIFORUM EPA</a:t>
          </a:r>
        </a:p>
      </dgm:t>
    </dgm:pt>
    <dgm:pt modelId="{38413187-398D-420E-A540-15FB06742F28}" type="parTrans" cxnId="{BF3C6D1B-D410-400B-B8D3-0F68C78FF9FC}">
      <dgm:prSet/>
      <dgm:spPr/>
      <dgm:t>
        <a:bodyPr/>
        <a:lstStyle/>
        <a:p>
          <a:endParaRPr lang="de-DE" sz="3200" b="1"/>
        </a:p>
      </dgm:t>
    </dgm:pt>
    <dgm:pt modelId="{E5A753B0-B98C-49AE-BF0F-B9EA0A1E57F1}" type="sibTrans" cxnId="{BF3C6D1B-D410-400B-B8D3-0F68C78FF9FC}">
      <dgm:prSet/>
      <dgm:spPr/>
      <dgm:t>
        <a:bodyPr/>
        <a:lstStyle/>
        <a:p>
          <a:endParaRPr lang="de-DE" sz="3200" b="1"/>
        </a:p>
      </dgm:t>
    </dgm:pt>
    <dgm:pt modelId="{4EB82B28-5D92-4FDD-AA4A-CB5D583CED95}">
      <dgm:prSet phldrT="[Text]" custT="1"/>
      <dgm:spPr>
        <a:solidFill>
          <a:srgbClr val="6E6452"/>
        </a:solidFill>
      </dgm:spPr>
      <dgm:t>
        <a:bodyPr/>
        <a:lstStyle/>
        <a:p>
          <a:pPr>
            <a:spcBef>
              <a:spcPts val="600"/>
            </a:spcBef>
          </a:pPr>
          <a:endParaRPr lang="de-DE" sz="900" b="1" dirty="0"/>
        </a:p>
        <a:p>
          <a:pPr>
            <a:spcBef>
              <a:spcPts val="600"/>
            </a:spcBef>
          </a:pPr>
          <a:r>
            <a:rPr lang="de-DE" sz="1100" b="1" dirty="0"/>
            <a:t>2016 </a:t>
          </a:r>
          <a:r>
            <a:rPr lang="de-DE" sz="1100" b="1" dirty="0" err="1"/>
            <a:t>Singing</a:t>
          </a:r>
          <a:r>
            <a:rPr lang="de-DE" sz="1100" b="1" dirty="0"/>
            <a:t> </a:t>
          </a:r>
          <a:r>
            <a:rPr lang="de-DE" sz="1100" b="1" dirty="0" err="1"/>
            <a:t>of</a:t>
          </a:r>
          <a:r>
            <a:rPr lang="de-DE" sz="1100" b="1" dirty="0"/>
            <a:t> </a:t>
          </a:r>
          <a:r>
            <a:rPr lang="de-DE" sz="1100" b="1" dirty="0" err="1"/>
            <a:t>the</a:t>
          </a:r>
          <a:r>
            <a:rPr lang="de-DE" sz="1100" b="1" dirty="0"/>
            <a:t> SADC EPA</a:t>
          </a:r>
        </a:p>
      </dgm:t>
    </dgm:pt>
    <dgm:pt modelId="{0C506EF5-B2F3-4D32-947B-5E0F36545BFA}" type="parTrans" cxnId="{5632DE47-0890-4F16-8AF3-CD3378798B91}">
      <dgm:prSet/>
      <dgm:spPr/>
      <dgm:t>
        <a:bodyPr/>
        <a:lstStyle/>
        <a:p>
          <a:endParaRPr lang="de-DE" sz="3200" b="1"/>
        </a:p>
      </dgm:t>
    </dgm:pt>
    <dgm:pt modelId="{30698E26-F8A2-49F6-BB8A-4E37F0B82AA7}" type="sibTrans" cxnId="{5632DE47-0890-4F16-8AF3-CD3378798B91}">
      <dgm:prSet/>
      <dgm:spPr/>
      <dgm:t>
        <a:bodyPr/>
        <a:lstStyle/>
        <a:p>
          <a:endParaRPr lang="de-DE" sz="3200" b="1"/>
        </a:p>
      </dgm:t>
    </dgm:pt>
    <dgm:pt modelId="{0C0AC6F2-81E4-4CB2-9C70-045849ABD918}">
      <dgm:prSet phldrT="[Text]" custT="1"/>
      <dgm:spPr>
        <a:solidFill>
          <a:srgbClr val="C80F0F"/>
        </a:solidFill>
      </dgm:spPr>
      <dgm:t>
        <a:bodyPr/>
        <a:lstStyle/>
        <a:p>
          <a:r>
            <a:rPr lang="de-DE" sz="1100" b="1" dirty="0"/>
            <a:t>2000 – 2020 </a:t>
          </a:r>
          <a:br>
            <a:rPr lang="de-DE" sz="1100" b="1" dirty="0"/>
          </a:br>
          <a:r>
            <a:rPr lang="de-DE" sz="1100" b="1" dirty="0"/>
            <a:t>Cotonou Agreement</a:t>
          </a:r>
        </a:p>
      </dgm:t>
    </dgm:pt>
    <dgm:pt modelId="{976300AD-3998-4F2C-8E40-BE1FBBB88C00}" type="parTrans" cxnId="{2A41A039-74A5-415E-A635-3D7F4A1B0B66}">
      <dgm:prSet/>
      <dgm:spPr/>
      <dgm:t>
        <a:bodyPr/>
        <a:lstStyle/>
        <a:p>
          <a:endParaRPr lang="de-DE" sz="3200" b="1"/>
        </a:p>
      </dgm:t>
    </dgm:pt>
    <dgm:pt modelId="{FC39FACD-3DC4-4BFD-A18A-1D94C2FBE619}" type="sibTrans" cxnId="{2A41A039-74A5-415E-A635-3D7F4A1B0B66}">
      <dgm:prSet/>
      <dgm:spPr/>
      <dgm:t>
        <a:bodyPr/>
        <a:lstStyle/>
        <a:p>
          <a:endParaRPr lang="de-DE" sz="3200" b="1"/>
        </a:p>
      </dgm:t>
    </dgm:pt>
    <dgm:pt modelId="{CC523559-38D3-4426-9260-73F892B2DF72}" type="pres">
      <dgm:prSet presAssocID="{258B41C3-35F3-410E-A499-6E1A6A618CE4}" presName="Name0" presStyleCnt="0">
        <dgm:presLayoutVars>
          <dgm:chMax val="5"/>
          <dgm:chPref val="5"/>
          <dgm:dir/>
          <dgm:animLvl val="lvl"/>
        </dgm:presLayoutVars>
      </dgm:prSet>
      <dgm:spPr/>
    </dgm:pt>
    <dgm:pt modelId="{BE1AB61A-9E8C-444C-92C7-BA54A7F4695E}" type="pres">
      <dgm:prSet presAssocID="{F220E1FA-8941-44C5-BA09-C40665610035}" presName="parentText1" presStyleLbl="node1" presStyleIdx="0" presStyleCnt="5" custScaleX="26733" custLinFactNeighborX="-13419" custLinFactNeighborY="35120">
        <dgm:presLayoutVars>
          <dgm:chMax/>
          <dgm:chPref val="3"/>
          <dgm:bulletEnabled val="1"/>
        </dgm:presLayoutVars>
      </dgm:prSet>
      <dgm:spPr/>
    </dgm:pt>
    <dgm:pt modelId="{053CF29C-8DA4-470B-924D-9FF9716A0A49}" type="pres">
      <dgm:prSet presAssocID="{0C0AC6F2-81E4-4CB2-9C70-045849ABD918}" presName="parentText2" presStyleLbl="node1" presStyleIdx="1" presStyleCnt="5" custScaleX="74212" custLinFactNeighborX="23940" custLinFactNeighborY="153">
        <dgm:presLayoutVars>
          <dgm:chMax/>
          <dgm:chPref val="3"/>
          <dgm:bulletEnabled val="1"/>
        </dgm:presLayoutVars>
      </dgm:prSet>
      <dgm:spPr/>
    </dgm:pt>
    <dgm:pt modelId="{0674C7AF-8A8E-4875-ACD3-AA97DDAE9F1B}" type="pres">
      <dgm:prSet presAssocID="{98A4BB06-C0CA-4EFA-AB30-80D8AF4E0F08}" presName="parentText3" presStyleLbl="node1" presStyleIdx="2" presStyleCnt="5" custScaleX="91282" custLinFactNeighborX="18360">
        <dgm:presLayoutVars>
          <dgm:chMax/>
          <dgm:chPref val="3"/>
          <dgm:bulletEnabled val="1"/>
        </dgm:presLayoutVars>
      </dgm:prSet>
      <dgm:spPr/>
    </dgm:pt>
    <dgm:pt modelId="{37FB1748-97C0-4A1D-BE66-00CEC8B622F7}" type="pres">
      <dgm:prSet presAssocID="{564B7054-14F7-43DE-8DEB-08930866F6A5}" presName="parentText4" presStyleLbl="node1" presStyleIdx="3" presStyleCnt="5" custLinFactNeighborX="20247" custLinFactNeighborY="2714">
        <dgm:presLayoutVars>
          <dgm:chMax/>
          <dgm:chPref val="3"/>
          <dgm:bulletEnabled val="1"/>
        </dgm:presLayoutVars>
      </dgm:prSet>
      <dgm:spPr/>
    </dgm:pt>
    <dgm:pt modelId="{6C696F69-4397-40F6-9ECE-456CC69358ED}" type="pres">
      <dgm:prSet presAssocID="{4EB82B28-5D92-4FDD-AA4A-CB5D583CED95}" presName="parentText5" presStyleLbl="node1" presStyleIdx="4" presStyleCnt="5" custLinFactNeighborX="34593" custLinFactNeighborY="4071">
        <dgm:presLayoutVars>
          <dgm:chMax/>
          <dgm:chPref val="3"/>
          <dgm:bulletEnabled val="1"/>
        </dgm:presLayoutVars>
      </dgm:prSet>
      <dgm:spPr/>
    </dgm:pt>
  </dgm:ptLst>
  <dgm:cxnLst>
    <dgm:cxn modelId="{88749C0E-1F37-4267-8DF5-7FA59DE41F19}" type="presOf" srcId="{F220E1FA-8941-44C5-BA09-C40665610035}" destId="{BE1AB61A-9E8C-444C-92C7-BA54A7F4695E}" srcOrd="0" destOrd="0" presId="urn:microsoft.com/office/officeart/2009/3/layout/IncreasingArrowsProcess"/>
    <dgm:cxn modelId="{9B262B14-C090-45B8-B975-3F5DC059357B}" type="presOf" srcId="{98A4BB06-C0CA-4EFA-AB30-80D8AF4E0F08}" destId="{0674C7AF-8A8E-4875-ACD3-AA97DDAE9F1B}" srcOrd="0" destOrd="0" presId="urn:microsoft.com/office/officeart/2009/3/layout/IncreasingArrowsProcess"/>
    <dgm:cxn modelId="{BF3C6D1B-D410-400B-B8D3-0F68C78FF9FC}" srcId="{258B41C3-35F3-410E-A499-6E1A6A618CE4}" destId="{564B7054-14F7-43DE-8DEB-08930866F6A5}" srcOrd="3" destOrd="0" parTransId="{38413187-398D-420E-A540-15FB06742F28}" sibTransId="{E5A753B0-B98C-49AE-BF0F-B9EA0A1E57F1}"/>
    <dgm:cxn modelId="{88E9BC28-E407-4E43-8DE0-DF3853030140}" srcId="{258B41C3-35F3-410E-A499-6E1A6A618CE4}" destId="{F220E1FA-8941-44C5-BA09-C40665610035}" srcOrd="0" destOrd="0" parTransId="{C7918E02-1292-49A7-8DE6-61C7B2709111}" sibTransId="{BC9BFC85-F6A3-4EA0-AEEE-886E35346FA7}"/>
    <dgm:cxn modelId="{8BBADD28-ECA9-4C3A-80AE-AAB1D28A139B}" type="presOf" srcId="{0C0AC6F2-81E4-4CB2-9C70-045849ABD918}" destId="{053CF29C-8DA4-470B-924D-9FF9716A0A49}" srcOrd="0" destOrd="0" presId="urn:microsoft.com/office/officeart/2009/3/layout/IncreasingArrowsProcess"/>
    <dgm:cxn modelId="{C392AE30-F8C7-4611-9437-CF9C3A29AB00}" type="presOf" srcId="{564B7054-14F7-43DE-8DEB-08930866F6A5}" destId="{37FB1748-97C0-4A1D-BE66-00CEC8B622F7}" srcOrd="0" destOrd="0" presId="urn:microsoft.com/office/officeart/2009/3/layout/IncreasingArrowsProcess"/>
    <dgm:cxn modelId="{2A41A039-74A5-415E-A635-3D7F4A1B0B66}" srcId="{258B41C3-35F3-410E-A499-6E1A6A618CE4}" destId="{0C0AC6F2-81E4-4CB2-9C70-045849ABD918}" srcOrd="1" destOrd="0" parTransId="{976300AD-3998-4F2C-8E40-BE1FBBB88C00}" sibTransId="{FC39FACD-3DC4-4BFD-A18A-1D94C2FBE619}"/>
    <dgm:cxn modelId="{5632DE47-0890-4F16-8AF3-CD3378798B91}" srcId="{258B41C3-35F3-410E-A499-6E1A6A618CE4}" destId="{4EB82B28-5D92-4FDD-AA4A-CB5D583CED95}" srcOrd="4" destOrd="0" parTransId="{0C506EF5-B2F3-4D32-947B-5E0F36545BFA}" sibTransId="{30698E26-F8A2-49F6-BB8A-4E37F0B82AA7}"/>
    <dgm:cxn modelId="{FDD97171-D4EA-4923-A364-6F938F47CC31}" type="presOf" srcId="{4EB82B28-5D92-4FDD-AA4A-CB5D583CED95}" destId="{6C696F69-4397-40F6-9ECE-456CC69358ED}" srcOrd="0" destOrd="0" presId="urn:microsoft.com/office/officeart/2009/3/layout/IncreasingArrowsProcess"/>
    <dgm:cxn modelId="{70835499-77BE-4670-93FA-729D4302038E}" srcId="{258B41C3-35F3-410E-A499-6E1A6A618CE4}" destId="{98A4BB06-C0CA-4EFA-AB30-80D8AF4E0F08}" srcOrd="2" destOrd="0" parTransId="{1B4C6A4D-09F4-4257-82CA-5B2F7D12960D}" sibTransId="{07813B93-6CBD-478B-9CC6-39A30A1224A8}"/>
    <dgm:cxn modelId="{068A0EE6-6834-45B9-AA0F-D9F3ACBC81B7}" type="presOf" srcId="{258B41C3-35F3-410E-A499-6E1A6A618CE4}" destId="{CC523559-38D3-4426-9260-73F892B2DF72}" srcOrd="0" destOrd="0" presId="urn:microsoft.com/office/officeart/2009/3/layout/IncreasingArrowsProcess"/>
    <dgm:cxn modelId="{26DD64C5-DDED-48EB-8955-204EC6DBA198}" type="presParOf" srcId="{CC523559-38D3-4426-9260-73F892B2DF72}" destId="{BE1AB61A-9E8C-444C-92C7-BA54A7F4695E}" srcOrd="0" destOrd="0" presId="urn:microsoft.com/office/officeart/2009/3/layout/IncreasingArrowsProcess"/>
    <dgm:cxn modelId="{271C96E9-BA4D-463F-AE00-809977BBEF4B}" type="presParOf" srcId="{CC523559-38D3-4426-9260-73F892B2DF72}" destId="{053CF29C-8DA4-470B-924D-9FF9716A0A49}" srcOrd="1" destOrd="0" presId="urn:microsoft.com/office/officeart/2009/3/layout/IncreasingArrowsProcess"/>
    <dgm:cxn modelId="{E75729FD-FA91-49F5-881F-D7C35E9E6431}" type="presParOf" srcId="{CC523559-38D3-4426-9260-73F892B2DF72}" destId="{0674C7AF-8A8E-4875-ACD3-AA97DDAE9F1B}" srcOrd="2" destOrd="0" presId="urn:microsoft.com/office/officeart/2009/3/layout/IncreasingArrowsProcess"/>
    <dgm:cxn modelId="{09095067-CF8C-446B-A7D0-044007D5CC2E}" type="presParOf" srcId="{CC523559-38D3-4426-9260-73F892B2DF72}" destId="{37FB1748-97C0-4A1D-BE66-00CEC8B622F7}" srcOrd="3" destOrd="0" presId="urn:microsoft.com/office/officeart/2009/3/layout/IncreasingArrowsProcess"/>
    <dgm:cxn modelId="{E010A5A7-2AE7-4851-B815-EE752F6CC2DE}" type="presParOf" srcId="{CC523559-38D3-4426-9260-73F892B2DF72}" destId="{6C696F69-4397-40F6-9ECE-456CC69358ED}" srcOrd="4"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499A726-AB6E-4BC8-852F-D61C8E7D33F6}" type="doc">
      <dgm:prSet loTypeId="urn:microsoft.com/office/officeart/2005/8/layout/hierarchy4" loCatId="hierarchy" qsTypeId="urn:microsoft.com/office/officeart/2005/8/quickstyle/simple1" qsCatId="simple" csTypeId="urn:microsoft.com/office/officeart/2005/8/colors/colorful1" csCatId="colorful" phldr="1"/>
      <dgm:spPr/>
      <dgm:t>
        <a:bodyPr/>
        <a:lstStyle/>
        <a:p>
          <a:endParaRPr lang="de-DE"/>
        </a:p>
      </dgm:t>
    </dgm:pt>
    <dgm:pt modelId="{FB9B345B-3066-457A-99FB-81884D146A7A}">
      <dgm:prSet phldrT="[Text]" custT="1"/>
      <dgm:spPr>
        <a:solidFill>
          <a:srgbClr val="800000"/>
        </a:solidFill>
      </dgm:spPr>
      <dgm:t>
        <a:bodyPr/>
        <a:lstStyle/>
        <a:p>
          <a:r>
            <a:rPr lang="de-DE" sz="2300" b="1" dirty="0"/>
            <a:t>Global Project NEW</a:t>
          </a:r>
        </a:p>
      </dgm:t>
    </dgm:pt>
    <dgm:pt modelId="{9D185F9A-2F6D-4178-BF86-F974CEFDD53A}" type="parTrans" cxnId="{BAF5EE82-0A62-4B55-BAA3-C54FABB92D4F}">
      <dgm:prSet/>
      <dgm:spPr/>
      <dgm:t>
        <a:bodyPr/>
        <a:lstStyle/>
        <a:p>
          <a:endParaRPr lang="de-DE"/>
        </a:p>
      </dgm:t>
    </dgm:pt>
    <dgm:pt modelId="{A8851220-5481-4FBB-9B93-7E0ED681A272}" type="sibTrans" cxnId="{BAF5EE82-0A62-4B55-BAA3-C54FABB92D4F}">
      <dgm:prSet/>
      <dgm:spPr/>
      <dgm:t>
        <a:bodyPr/>
        <a:lstStyle/>
        <a:p>
          <a:endParaRPr lang="de-DE"/>
        </a:p>
      </dgm:t>
    </dgm:pt>
    <dgm:pt modelId="{8F757D95-E194-4A8B-A4EA-9CF73283EB97}">
      <dgm:prSet phldrT="[Text]"/>
      <dgm:spPr>
        <a:solidFill>
          <a:srgbClr val="A7978D"/>
        </a:solidFill>
      </dgm:spPr>
      <dgm:t>
        <a:bodyPr/>
        <a:lstStyle/>
        <a:p>
          <a:r>
            <a:rPr lang="de-DE" b="0" dirty="0" err="1"/>
            <a:t>Pillar</a:t>
          </a:r>
          <a:r>
            <a:rPr lang="de-DE" b="0" dirty="0"/>
            <a:t> 1</a:t>
          </a:r>
        </a:p>
      </dgm:t>
    </dgm:pt>
    <dgm:pt modelId="{5B58B650-B40D-49BE-BD84-7CA1166CB4A9}" type="parTrans" cxnId="{2718996D-9AA9-4EAF-AE57-CE6AE65329D2}">
      <dgm:prSet/>
      <dgm:spPr/>
      <dgm:t>
        <a:bodyPr/>
        <a:lstStyle/>
        <a:p>
          <a:endParaRPr lang="de-DE"/>
        </a:p>
      </dgm:t>
    </dgm:pt>
    <dgm:pt modelId="{D4AE07D7-4125-4105-AF2E-B2B411C76F0E}" type="sibTrans" cxnId="{2718996D-9AA9-4EAF-AE57-CE6AE65329D2}">
      <dgm:prSet/>
      <dgm:spPr/>
      <dgm:t>
        <a:bodyPr/>
        <a:lstStyle/>
        <a:p>
          <a:endParaRPr lang="de-DE"/>
        </a:p>
      </dgm:t>
    </dgm:pt>
    <dgm:pt modelId="{A2568C9C-4572-4C87-89F3-2F97B93E3433}">
      <dgm:prSet phldrT="[Text]"/>
      <dgm:spPr>
        <a:solidFill>
          <a:srgbClr val="D0CBC1"/>
        </a:solidFill>
      </dgm:spPr>
      <dgm:t>
        <a:bodyPr/>
        <a:lstStyle/>
        <a:p>
          <a:r>
            <a:rPr lang="de-DE" b="0" dirty="0" err="1"/>
            <a:t>Pillar</a:t>
          </a:r>
          <a:r>
            <a:rPr lang="de-DE" b="0" dirty="0"/>
            <a:t> 2</a:t>
          </a:r>
        </a:p>
      </dgm:t>
    </dgm:pt>
    <dgm:pt modelId="{4ACB5659-CBC8-4648-AC3D-30A715579F79}" type="parTrans" cxnId="{E5FABF6F-880A-4ED8-8F2F-3ECEA21B1647}">
      <dgm:prSet/>
      <dgm:spPr/>
      <dgm:t>
        <a:bodyPr/>
        <a:lstStyle/>
        <a:p>
          <a:endParaRPr lang="de-DE"/>
        </a:p>
      </dgm:t>
    </dgm:pt>
    <dgm:pt modelId="{4D5B7D39-ACD4-44A4-BC5C-86255595AC3D}" type="sibTrans" cxnId="{E5FABF6F-880A-4ED8-8F2F-3ECEA21B1647}">
      <dgm:prSet/>
      <dgm:spPr/>
      <dgm:t>
        <a:bodyPr/>
        <a:lstStyle/>
        <a:p>
          <a:endParaRPr lang="de-DE"/>
        </a:p>
      </dgm:t>
    </dgm:pt>
    <dgm:pt modelId="{0844DE8C-D92D-45FC-B3C3-0D13B7449C87}">
      <dgm:prSet phldrT="[Text]" custT="1"/>
      <dgm:spPr>
        <a:solidFill>
          <a:srgbClr val="A7978D"/>
        </a:solidFill>
      </dgm:spPr>
      <dgm:t>
        <a:bodyPr/>
        <a:lstStyle/>
        <a:p>
          <a:r>
            <a:rPr lang="en-US" sz="1800" b="1" dirty="0"/>
            <a:t>Develop cross-regional knowledge exchange platforms on EPAs </a:t>
          </a:r>
          <a:endParaRPr lang="de-DE" sz="1800" b="1" dirty="0"/>
        </a:p>
      </dgm:t>
    </dgm:pt>
    <dgm:pt modelId="{6E4539C4-C523-4ED3-8A2C-E4D300C1890C}" type="parTrans" cxnId="{095DA97C-70C9-4020-8A73-403E728086C2}">
      <dgm:prSet/>
      <dgm:spPr/>
      <dgm:t>
        <a:bodyPr/>
        <a:lstStyle/>
        <a:p>
          <a:endParaRPr lang="de-DE"/>
        </a:p>
      </dgm:t>
    </dgm:pt>
    <dgm:pt modelId="{F80D6EFB-88CF-4107-B278-8E18C0C453F1}" type="sibTrans" cxnId="{095DA97C-70C9-4020-8A73-403E728086C2}">
      <dgm:prSet/>
      <dgm:spPr/>
      <dgm:t>
        <a:bodyPr/>
        <a:lstStyle/>
        <a:p>
          <a:endParaRPr lang="de-DE"/>
        </a:p>
      </dgm:t>
    </dgm:pt>
    <dgm:pt modelId="{ABD7A728-BC5C-4413-A05C-637A6D5B60BC}">
      <dgm:prSet phldrT="[Text]"/>
      <dgm:spPr>
        <a:solidFill>
          <a:srgbClr val="A7978D"/>
        </a:solidFill>
      </dgm:spPr>
      <dgm:t>
        <a:bodyPr/>
        <a:lstStyle/>
        <a:p>
          <a:r>
            <a:rPr lang="de-DE" b="0" dirty="0" err="1"/>
            <a:t>Pillar</a:t>
          </a:r>
          <a:r>
            <a:rPr lang="de-DE" b="0" dirty="0"/>
            <a:t> 3</a:t>
          </a:r>
        </a:p>
      </dgm:t>
    </dgm:pt>
    <dgm:pt modelId="{16DAEEC0-9EFF-49FF-82C7-652C65F1E211}" type="parTrans" cxnId="{55C496D0-3E0D-4F1B-A11D-F47EC60B2B4A}">
      <dgm:prSet/>
      <dgm:spPr/>
      <dgm:t>
        <a:bodyPr/>
        <a:lstStyle/>
        <a:p>
          <a:endParaRPr lang="de-DE"/>
        </a:p>
      </dgm:t>
    </dgm:pt>
    <dgm:pt modelId="{8B997CFE-7690-4170-8724-B0F5036AF69F}" type="sibTrans" cxnId="{55C496D0-3E0D-4F1B-A11D-F47EC60B2B4A}">
      <dgm:prSet/>
      <dgm:spPr/>
      <dgm:t>
        <a:bodyPr/>
        <a:lstStyle/>
        <a:p>
          <a:endParaRPr lang="de-DE"/>
        </a:p>
      </dgm:t>
    </dgm:pt>
    <dgm:pt modelId="{F3AEB243-3444-4472-9715-B1E91899823B}">
      <dgm:prSet phldrT="[Text]" custT="1"/>
      <dgm:spPr>
        <a:solidFill>
          <a:srgbClr val="A7978D"/>
        </a:solidFill>
      </dgm:spPr>
      <dgm:t>
        <a:bodyPr/>
        <a:lstStyle/>
        <a:p>
          <a:r>
            <a:rPr lang="en-US" sz="1800" b="1" dirty="0"/>
            <a:t>Raise awareness and strengthen the</a:t>
          </a:r>
          <a:r>
            <a:rPr lang="en-US" sz="1800" dirty="0"/>
            <a:t> </a:t>
          </a:r>
          <a:r>
            <a:rPr lang="en-US" sz="1800" b="1" dirty="0"/>
            <a:t>capacity of the private sector and civil society with regard to the potential and the challenges of EPAs</a:t>
          </a:r>
          <a:endParaRPr lang="de-DE" sz="1800" b="1" baseline="0" dirty="0"/>
        </a:p>
      </dgm:t>
    </dgm:pt>
    <dgm:pt modelId="{DDCFBB80-CB1B-404E-9353-495E35027E1E}" type="parTrans" cxnId="{59F43B1E-15B4-4E51-B2C5-2DE3825F1BF5}">
      <dgm:prSet/>
      <dgm:spPr/>
      <dgm:t>
        <a:bodyPr/>
        <a:lstStyle/>
        <a:p>
          <a:endParaRPr lang="de-DE"/>
        </a:p>
      </dgm:t>
    </dgm:pt>
    <dgm:pt modelId="{FF8A70D6-7D7E-4ACF-BC95-7F4DB01F8686}" type="sibTrans" cxnId="{59F43B1E-15B4-4E51-B2C5-2DE3825F1BF5}">
      <dgm:prSet/>
      <dgm:spPr/>
      <dgm:t>
        <a:bodyPr/>
        <a:lstStyle/>
        <a:p>
          <a:endParaRPr lang="de-DE"/>
        </a:p>
      </dgm:t>
    </dgm:pt>
    <dgm:pt modelId="{F6B81357-13D5-4150-A381-1D2476FF21B5}">
      <dgm:prSet custT="1"/>
      <dgm:spPr>
        <a:solidFill>
          <a:srgbClr val="D0CBC1"/>
        </a:solidFill>
      </dgm:spPr>
      <dgm:t>
        <a:bodyPr/>
        <a:lstStyle/>
        <a:p>
          <a:r>
            <a:rPr lang="en-US" sz="1800" b="1" dirty="0"/>
            <a:t>Facilitate the establishment of a</a:t>
          </a:r>
          <a:r>
            <a:rPr lang="en-US" sz="1800" dirty="0"/>
            <a:t> </a:t>
          </a:r>
          <a:r>
            <a:rPr lang="en-US" sz="1800" b="1" dirty="0"/>
            <a:t>participatory EPA monitoring system</a:t>
          </a:r>
        </a:p>
      </dgm:t>
    </dgm:pt>
    <dgm:pt modelId="{190E4CB6-BAD4-4088-A4D9-E862AEFD8A16}" type="parTrans" cxnId="{E91AF311-041B-4FE6-90AC-DC507C9AFAF5}">
      <dgm:prSet/>
      <dgm:spPr/>
      <dgm:t>
        <a:bodyPr/>
        <a:lstStyle/>
        <a:p>
          <a:endParaRPr lang="de-DE"/>
        </a:p>
      </dgm:t>
    </dgm:pt>
    <dgm:pt modelId="{D588FFA8-DDBB-4D74-94EE-0BC7942E938C}" type="sibTrans" cxnId="{E91AF311-041B-4FE6-90AC-DC507C9AFAF5}">
      <dgm:prSet/>
      <dgm:spPr/>
      <dgm:t>
        <a:bodyPr/>
        <a:lstStyle/>
        <a:p>
          <a:endParaRPr lang="de-DE"/>
        </a:p>
      </dgm:t>
    </dgm:pt>
    <dgm:pt modelId="{1523BF80-A20F-48CE-A197-2B6186E98F51}" type="pres">
      <dgm:prSet presAssocID="{D499A726-AB6E-4BC8-852F-D61C8E7D33F6}" presName="Name0" presStyleCnt="0">
        <dgm:presLayoutVars>
          <dgm:chPref val="1"/>
          <dgm:dir/>
          <dgm:animOne val="branch"/>
          <dgm:animLvl val="lvl"/>
          <dgm:resizeHandles/>
        </dgm:presLayoutVars>
      </dgm:prSet>
      <dgm:spPr/>
    </dgm:pt>
    <dgm:pt modelId="{28F126E6-AB66-4DE6-858B-62D7AF00C919}" type="pres">
      <dgm:prSet presAssocID="{FB9B345B-3066-457A-99FB-81884D146A7A}" presName="vertOne" presStyleCnt="0"/>
      <dgm:spPr/>
    </dgm:pt>
    <dgm:pt modelId="{C3A67A54-A4F0-4758-BFD7-897D41A8D243}" type="pres">
      <dgm:prSet presAssocID="{FB9B345B-3066-457A-99FB-81884D146A7A}" presName="txOne" presStyleLbl="node0" presStyleIdx="0" presStyleCnt="1" custScaleX="99551" custScaleY="39791" custLinFactNeighborX="95422" custLinFactNeighborY="-28144">
        <dgm:presLayoutVars>
          <dgm:chPref val="3"/>
        </dgm:presLayoutVars>
      </dgm:prSet>
      <dgm:spPr/>
    </dgm:pt>
    <dgm:pt modelId="{DD860663-77ED-4C3E-B3CC-5BB78D2C5AFB}" type="pres">
      <dgm:prSet presAssocID="{FB9B345B-3066-457A-99FB-81884D146A7A}" presName="parTransOne" presStyleCnt="0"/>
      <dgm:spPr/>
    </dgm:pt>
    <dgm:pt modelId="{7D5DC371-0EFE-4103-90E3-C6FE705E93B4}" type="pres">
      <dgm:prSet presAssocID="{FB9B345B-3066-457A-99FB-81884D146A7A}" presName="horzOne" presStyleCnt="0"/>
      <dgm:spPr/>
    </dgm:pt>
    <dgm:pt modelId="{E1E1B8CD-E1CE-4922-9FB3-FF46624417C9}" type="pres">
      <dgm:prSet presAssocID="{8F757D95-E194-4A8B-A4EA-9CF73283EB97}" presName="vertTwo" presStyleCnt="0"/>
      <dgm:spPr/>
    </dgm:pt>
    <dgm:pt modelId="{2489FBEC-8F39-4790-9813-4571DC1D20CF}" type="pres">
      <dgm:prSet presAssocID="{8F757D95-E194-4A8B-A4EA-9CF73283EB97}" presName="txTwo" presStyleLbl="node2" presStyleIdx="0" presStyleCnt="3" custScaleX="100319" custScaleY="24077">
        <dgm:presLayoutVars>
          <dgm:chPref val="3"/>
        </dgm:presLayoutVars>
      </dgm:prSet>
      <dgm:spPr/>
    </dgm:pt>
    <dgm:pt modelId="{38567227-629E-4A0C-BFBB-9F0A56FCB2EC}" type="pres">
      <dgm:prSet presAssocID="{8F757D95-E194-4A8B-A4EA-9CF73283EB97}" presName="parTransTwo" presStyleCnt="0"/>
      <dgm:spPr/>
    </dgm:pt>
    <dgm:pt modelId="{747055B2-9A02-45B8-A2F8-4B6D86B01CFE}" type="pres">
      <dgm:prSet presAssocID="{8F757D95-E194-4A8B-A4EA-9CF73283EB97}" presName="horzTwo" presStyleCnt="0"/>
      <dgm:spPr/>
    </dgm:pt>
    <dgm:pt modelId="{C0102AC4-155E-47DF-9F58-87EE417910D9}" type="pres">
      <dgm:prSet presAssocID="{F3AEB243-3444-4472-9715-B1E91899823B}" presName="vertThree" presStyleCnt="0"/>
      <dgm:spPr/>
    </dgm:pt>
    <dgm:pt modelId="{CD7693EA-FB00-4106-A682-F0E870B4724E}" type="pres">
      <dgm:prSet presAssocID="{F3AEB243-3444-4472-9715-B1E91899823B}" presName="txThree" presStyleLbl="node3" presStyleIdx="0" presStyleCnt="3">
        <dgm:presLayoutVars>
          <dgm:chPref val="3"/>
        </dgm:presLayoutVars>
      </dgm:prSet>
      <dgm:spPr/>
    </dgm:pt>
    <dgm:pt modelId="{A1B48C73-F9EA-4CAD-987B-F96EEFB4FDAE}" type="pres">
      <dgm:prSet presAssocID="{F3AEB243-3444-4472-9715-B1E91899823B}" presName="horzThree" presStyleCnt="0"/>
      <dgm:spPr/>
    </dgm:pt>
    <dgm:pt modelId="{2C717BD6-7DAB-4B8F-84F2-8D1AD8FE5591}" type="pres">
      <dgm:prSet presAssocID="{D4AE07D7-4125-4105-AF2E-B2B411C76F0E}" presName="sibSpaceTwo" presStyleCnt="0"/>
      <dgm:spPr/>
    </dgm:pt>
    <dgm:pt modelId="{8A7FD317-F2B3-4429-85D9-05805FBFCC7A}" type="pres">
      <dgm:prSet presAssocID="{A2568C9C-4572-4C87-89F3-2F97B93E3433}" presName="vertTwo" presStyleCnt="0"/>
      <dgm:spPr/>
    </dgm:pt>
    <dgm:pt modelId="{E0B2D9DE-C789-422D-8028-70F7BBD6F3BF}" type="pres">
      <dgm:prSet presAssocID="{A2568C9C-4572-4C87-89F3-2F97B93E3433}" presName="txTwo" presStyleLbl="node2" presStyleIdx="1" presStyleCnt="3" custScaleX="101303" custScaleY="22996">
        <dgm:presLayoutVars>
          <dgm:chPref val="3"/>
        </dgm:presLayoutVars>
      </dgm:prSet>
      <dgm:spPr/>
    </dgm:pt>
    <dgm:pt modelId="{6A388059-3DAD-44BD-BCDC-2C6FC2309D3B}" type="pres">
      <dgm:prSet presAssocID="{A2568C9C-4572-4C87-89F3-2F97B93E3433}" presName="parTransTwo" presStyleCnt="0"/>
      <dgm:spPr/>
    </dgm:pt>
    <dgm:pt modelId="{D6F2DEED-87F7-4C54-B097-5B84924E2BFA}" type="pres">
      <dgm:prSet presAssocID="{A2568C9C-4572-4C87-89F3-2F97B93E3433}" presName="horzTwo" presStyleCnt="0"/>
      <dgm:spPr/>
    </dgm:pt>
    <dgm:pt modelId="{8ED6DB13-6A86-4895-B972-8DCFD51D906E}" type="pres">
      <dgm:prSet presAssocID="{F6B81357-13D5-4150-A381-1D2476FF21B5}" presName="vertThree" presStyleCnt="0"/>
      <dgm:spPr/>
    </dgm:pt>
    <dgm:pt modelId="{D9213E35-7E05-4D39-B502-9791DB3453F7}" type="pres">
      <dgm:prSet presAssocID="{F6B81357-13D5-4150-A381-1D2476FF21B5}" presName="txThree" presStyleLbl="node3" presStyleIdx="1" presStyleCnt="3">
        <dgm:presLayoutVars>
          <dgm:chPref val="3"/>
        </dgm:presLayoutVars>
      </dgm:prSet>
      <dgm:spPr/>
    </dgm:pt>
    <dgm:pt modelId="{16CEF061-70F8-4167-9B04-ED5A2FCE02C6}" type="pres">
      <dgm:prSet presAssocID="{F6B81357-13D5-4150-A381-1D2476FF21B5}" presName="horzThree" presStyleCnt="0"/>
      <dgm:spPr/>
    </dgm:pt>
    <dgm:pt modelId="{FB859CB2-A955-4504-ABE9-B5057BF60F29}" type="pres">
      <dgm:prSet presAssocID="{4D5B7D39-ACD4-44A4-BC5C-86255595AC3D}" presName="sibSpaceTwo" presStyleCnt="0"/>
      <dgm:spPr/>
    </dgm:pt>
    <dgm:pt modelId="{88F4E32C-3115-451F-B8E0-175BFD97A90A}" type="pres">
      <dgm:prSet presAssocID="{ABD7A728-BC5C-4413-A05C-637A6D5B60BC}" presName="vertTwo" presStyleCnt="0"/>
      <dgm:spPr/>
    </dgm:pt>
    <dgm:pt modelId="{D520B102-362D-4C54-BA9C-418776C7877A}" type="pres">
      <dgm:prSet presAssocID="{ABD7A728-BC5C-4413-A05C-637A6D5B60BC}" presName="txTwo" presStyleLbl="node2" presStyleIdx="2" presStyleCnt="3" custScaleX="100645" custScaleY="23358">
        <dgm:presLayoutVars>
          <dgm:chPref val="3"/>
        </dgm:presLayoutVars>
      </dgm:prSet>
      <dgm:spPr/>
    </dgm:pt>
    <dgm:pt modelId="{331A7CEB-E2FA-4FB7-995F-4C82B6D83A20}" type="pres">
      <dgm:prSet presAssocID="{ABD7A728-BC5C-4413-A05C-637A6D5B60BC}" presName="parTransTwo" presStyleCnt="0"/>
      <dgm:spPr/>
    </dgm:pt>
    <dgm:pt modelId="{F5C20EDD-B706-43A1-8BF8-1E715085785D}" type="pres">
      <dgm:prSet presAssocID="{ABD7A728-BC5C-4413-A05C-637A6D5B60BC}" presName="horzTwo" presStyleCnt="0"/>
      <dgm:spPr/>
    </dgm:pt>
    <dgm:pt modelId="{BF06FE85-AC92-4C3C-A958-134DB20F13A6}" type="pres">
      <dgm:prSet presAssocID="{0844DE8C-D92D-45FC-B3C3-0D13B7449C87}" presName="vertThree" presStyleCnt="0"/>
      <dgm:spPr/>
    </dgm:pt>
    <dgm:pt modelId="{6430E2B9-BCD0-447E-8A01-49ADBDE3BD55}" type="pres">
      <dgm:prSet presAssocID="{0844DE8C-D92D-45FC-B3C3-0D13B7449C87}" presName="txThree" presStyleLbl="node3" presStyleIdx="2" presStyleCnt="3">
        <dgm:presLayoutVars>
          <dgm:chPref val="3"/>
        </dgm:presLayoutVars>
      </dgm:prSet>
      <dgm:spPr/>
    </dgm:pt>
    <dgm:pt modelId="{D5EEF5B0-7501-45B0-98D5-29D73C676040}" type="pres">
      <dgm:prSet presAssocID="{0844DE8C-D92D-45FC-B3C3-0D13B7449C87}" presName="horzThree" presStyleCnt="0"/>
      <dgm:spPr/>
    </dgm:pt>
  </dgm:ptLst>
  <dgm:cxnLst>
    <dgm:cxn modelId="{E91AF311-041B-4FE6-90AC-DC507C9AFAF5}" srcId="{A2568C9C-4572-4C87-89F3-2F97B93E3433}" destId="{F6B81357-13D5-4150-A381-1D2476FF21B5}" srcOrd="0" destOrd="0" parTransId="{190E4CB6-BAD4-4088-A4D9-E862AEFD8A16}" sibTransId="{D588FFA8-DDBB-4D74-94EE-0BC7942E938C}"/>
    <dgm:cxn modelId="{59F43B1E-15B4-4E51-B2C5-2DE3825F1BF5}" srcId="{8F757D95-E194-4A8B-A4EA-9CF73283EB97}" destId="{F3AEB243-3444-4472-9715-B1E91899823B}" srcOrd="0" destOrd="0" parTransId="{DDCFBB80-CB1B-404E-9353-495E35027E1E}" sibTransId="{FF8A70D6-7D7E-4ACF-BC95-7F4DB01F8686}"/>
    <dgm:cxn modelId="{AB86D53C-0E4D-40EE-A184-C2BAEA080EFC}" type="presOf" srcId="{F3AEB243-3444-4472-9715-B1E91899823B}" destId="{CD7693EA-FB00-4106-A682-F0E870B4724E}" srcOrd="0" destOrd="0" presId="urn:microsoft.com/office/officeart/2005/8/layout/hierarchy4"/>
    <dgm:cxn modelId="{2718996D-9AA9-4EAF-AE57-CE6AE65329D2}" srcId="{FB9B345B-3066-457A-99FB-81884D146A7A}" destId="{8F757D95-E194-4A8B-A4EA-9CF73283EB97}" srcOrd="0" destOrd="0" parTransId="{5B58B650-B40D-49BE-BD84-7CA1166CB4A9}" sibTransId="{D4AE07D7-4125-4105-AF2E-B2B411C76F0E}"/>
    <dgm:cxn modelId="{E5FABF6F-880A-4ED8-8F2F-3ECEA21B1647}" srcId="{FB9B345B-3066-457A-99FB-81884D146A7A}" destId="{A2568C9C-4572-4C87-89F3-2F97B93E3433}" srcOrd="1" destOrd="0" parTransId="{4ACB5659-CBC8-4648-AC3D-30A715579F79}" sibTransId="{4D5B7D39-ACD4-44A4-BC5C-86255595AC3D}"/>
    <dgm:cxn modelId="{7E2F2173-1D3A-4D49-9E84-F47C4A0B0A30}" type="presOf" srcId="{A2568C9C-4572-4C87-89F3-2F97B93E3433}" destId="{E0B2D9DE-C789-422D-8028-70F7BBD6F3BF}" srcOrd="0" destOrd="0" presId="urn:microsoft.com/office/officeart/2005/8/layout/hierarchy4"/>
    <dgm:cxn modelId="{095DA97C-70C9-4020-8A73-403E728086C2}" srcId="{ABD7A728-BC5C-4413-A05C-637A6D5B60BC}" destId="{0844DE8C-D92D-45FC-B3C3-0D13B7449C87}" srcOrd="0" destOrd="0" parTransId="{6E4539C4-C523-4ED3-8A2C-E4D300C1890C}" sibTransId="{F80D6EFB-88CF-4107-B278-8E18C0C453F1}"/>
    <dgm:cxn modelId="{BAF5EE82-0A62-4B55-BAA3-C54FABB92D4F}" srcId="{D499A726-AB6E-4BC8-852F-D61C8E7D33F6}" destId="{FB9B345B-3066-457A-99FB-81884D146A7A}" srcOrd="0" destOrd="0" parTransId="{9D185F9A-2F6D-4178-BF86-F974CEFDD53A}" sibTransId="{A8851220-5481-4FBB-9B93-7E0ED681A272}"/>
    <dgm:cxn modelId="{25DB3A99-60ED-4A76-B610-E9EF7E55F327}" type="presOf" srcId="{0844DE8C-D92D-45FC-B3C3-0D13B7449C87}" destId="{6430E2B9-BCD0-447E-8A01-49ADBDE3BD55}" srcOrd="0" destOrd="0" presId="urn:microsoft.com/office/officeart/2005/8/layout/hierarchy4"/>
    <dgm:cxn modelId="{028BE6AE-B23B-4016-AF30-0B7DDCB7AA7C}" type="presOf" srcId="{D499A726-AB6E-4BC8-852F-D61C8E7D33F6}" destId="{1523BF80-A20F-48CE-A197-2B6186E98F51}" srcOrd="0" destOrd="0" presId="urn:microsoft.com/office/officeart/2005/8/layout/hierarchy4"/>
    <dgm:cxn modelId="{7351DAB2-1B55-48DB-971F-88850CBD6144}" type="presOf" srcId="{FB9B345B-3066-457A-99FB-81884D146A7A}" destId="{C3A67A54-A4F0-4758-BFD7-897D41A8D243}" srcOrd="0" destOrd="0" presId="urn:microsoft.com/office/officeart/2005/8/layout/hierarchy4"/>
    <dgm:cxn modelId="{9FA917C5-205E-46B7-A8D9-34B381193CB0}" type="presOf" srcId="{8F757D95-E194-4A8B-A4EA-9CF73283EB97}" destId="{2489FBEC-8F39-4790-9813-4571DC1D20CF}" srcOrd="0" destOrd="0" presId="urn:microsoft.com/office/officeart/2005/8/layout/hierarchy4"/>
    <dgm:cxn modelId="{55C496D0-3E0D-4F1B-A11D-F47EC60B2B4A}" srcId="{FB9B345B-3066-457A-99FB-81884D146A7A}" destId="{ABD7A728-BC5C-4413-A05C-637A6D5B60BC}" srcOrd="2" destOrd="0" parTransId="{16DAEEC0-9EFF-49FF-82C7-652C65F1E211}" sibTransId="{8B997CFE-7690-4170-8724-B0F5036AF69F}"/>
    <dgm:cxn modelId="{63B703E3-7A1C-4A82-88D6-5FB804B96F20}" type="presOf" srcId="{F6B81357-13D5-4150-A381-1D2476FF21B5}" destId="{D9213E35-7E05-4D39-B502-9791DB3453F7}" srcOrd="0" destOrd="0" presId="urn:microsoft.com/office/officeart/2005/8/layout/hierarchy4"/>
    <dgm:cxn modelId="{67FA03F1-C9A2-455F-B329-BE865F9A5106}" type="presOf" srcId="{ABD7A728-BC5C-4413-A05C-637A6D5B60BC}" destId="{D520B102-362D-4C54-BA9C-418776C7877A}" srcOrd="0" destOrd="0" presId="urn:microsoft.com/office/officeart/2005/8/layout/hierarchy4"/>
    <dgm:cxn modelId="{4E3346F5-B332-45BA-BE88-7C9C86A5570A}" type="presParOf" srcId="{1523BF80-A20F-48CE-A197-2B6186E98F51}" destId="{28F126E6-AB66-4DE6-858B-62D7AF00C919}" srcOrd="0" destOrd="0" presId="urn:microsoft.com/office/officeart/2005/8/layout/hierarchy4"/>
    <dgm:cxn modelId="{254A1AC7-F6CC-45E1-AF5D-3ED6523B02E0}" type="presParOf" srcId="{28F126E6-AB66-4DE6-858B-62D7AF00C919}" destId="{C3A67A54-A4F0-4758-BFD7-897D41A8D243}" srcOrd="0" destOrd="0" presId="urn:microsoft.com/office/officeart/2005/8/layout/hierarchy4"/>
    <dgm:cxn modelId="{7ED815E2-9C05-44C1-BCE7-C631EF7E310C}" type="presParOf" srcId="{28F126E6-AB66-4DE6-858B-62D7AF00C919}" destId="{DD860663-77ED-4C3E-B3CC-5BB78D2C5AFB}" srcOrd="1" destOrd="0" presId="urn:microsoft.com/office/officeart/2005/8/layout/hierarchy4"/>
    <dgm:cxn modelId="{4B4F0720-B90F-4C1F-868B-D9D5A7A4623A}" type="presParOf" srcId="{28F126E6-AB66-4DE6-858B-62D7AF00C919}" destId="{7D5DC371-0EFE-4103-90E3-C6FE705E93B4}" srcOrd="2" destOrd="0" presId="urn:microsoft.com/office/officeart/2005/8/layout/hierarchy4"/>
    <dgm:cxn modelId="{9B7AAEBD-0502-47A7-ACCE-B7A827310417}" type="presParOf" srcId="{7D5DC371-0EFE-4103-90E3-C6FE705E93B4}" destId="{E1E1B8CD-E1CE-4922-9FB3-FF46624417C9}" srcOrd="0" destOrd="0" presId="urn:microsoft.com/office/officeart/2005/8/layout/hierarchy4"/>
    <dgm:cxn modelId="{4500B409-D116-4968-B691-3F8ABB3B47EE}" type="presParOf" srcId="{E1E1B8CD-E1CE-4922-9FB3-FF46624417C9}" destId="{2489FBEC-8F39-4790-9813-4571DC1D20CF}" srcOrd="0" destOrd="0" presId="urn:microsoft.com/office/officeart/2005/8/layout/hierarchy4"/>
    <dgm:cxn modelId="{60FF6C62-89D7-42BA-9114-90CD942CE63B}" type="presParOf" srcId="{E1E1B8CD-E1CE-4922-9FB3-FF46624417C9}" destId="{38567227-629E-4A0C-BFBB-9F0A56FCB2EC}" srcOrd="1" destOrd="0" presId="urn:microsoft.com/office/officeart/2005/8/layout/hierarchy4"/>
    <dgm:cxn modelId="{7C055923-0EB3-4505-B4CC-7B7B84459DB0}" type="presParOf" srcId="{E1E1B8CD-E1CE-4922-9FB3-FF46624417C9}" destId="{747055B2-9A02-45B8-A2F8-4B6D86B01CFE}" srcOrd="2" destOrd="0" presId="urn:microsoft.com/office/officeart/2005/8/layout/hierarchy4"/>
    <dgm:cxn modelId="{482894D8-0ABE-49F6-93DC-B5F7E32A2510}" type="presParOf" srcId="{747055B2-9A02-45B8-A2F8-4B6D86B01CFE}" destId="{C0102AC4-155E-47DF-9F58-87EE417910D9}" srcOrd="0" destOrd="0" presId="urn:microsoft.com/office/officeart/2005/8/layout/hierarchy4"/>
    <dgm:cxn modelId="{03D79155-F5B1-45DA-A78F-93E4BC6EBBA5}" type="presParOf" srcId="{C0102AC4-155E-47DF-9F58-87EE417910D9}" destId="{CD7693EA-FB00-4106-A682-F0E870B4724E}" srcOrd="0" destOrd="0" presId="urn:microsoft.com/office/officeart/2005/8/layout/hierarchy4"/>
    <dgm:cxn modelId="{EB961081-84A2-44F3-98AE-93A4D5870A89}" type="presParOf" srcId="{C0102AC4-155E-47DF-9F58-87EE417910D9}" destId="{A1B48C73-F9EA-4CAD-987B-F96EEFB4FDAE}" srcOrd="1" destOrd="0" presId="urn:microsoft.com/office/officeart/2005/8/layout/hierarchy4"/>
    <dgm:cxn modelId="{7EDD5D97-8D17-44E6-B977-8826DE4F8F04}" type="presParOf" srcId="{7D5DC371-0EFE-4103-90E3-C6FE705E93B4}" destId="{2C717BD6-7DAB-4B8F-84F2-8D1AD8FE5591}" srcOrd="1" destOrd="0" presId="urn:microsoft.com/office/officeart/2005/8/layout/hierarchy4"/>
    <dgm:cxn modelId="{FE9D717C-1960-4BE2-8739-1B91FC7C9BE5}" type="presParOf" srcId="{7D5DC371-0EFE-4103-90E3-C6FE705E93B4}" destId="{8A7FD317-F2B3-4429-85D9-05805FBFCC7A}" srcOrd="2" destOrd="0" presId="urn:microsoft.com/office/officeart/2005/8/layout/hierarchy4"/>
    <dgm:cxn modelId="{B9E5C1FA-AC44-4BA3-B24D-EE17E1B989E2}" type="presParOf" srcId="{8A7FD317-F2B3-4429-85D9-05805FBFCC7A}" destId="{E0B2D9DE-C789-422D-8028-70F7BBD6F3BF}" srcOrd="0" destOrd="0" presId="urn:microsoft.com/office/officeart/2005/8/layout/hierarchy4"/>
    <dgm:cxn modelId="{DB61B664-1BA3-48EE-A1E7-B6D953CAABBF}" type="presParOf" srcId="{8A7FD317-F2B3-4429-85D9-05805FBFCC7A}" destId="{6A388059-3DAD-44BD-BCDC-2C6FC2309D3B}" srcOrd="1" destOrd="0" presId="urn:microsoft.com/office/officeart/2005/8/layout/hierarchy4"/>
    <dgm:cxn modelId="{447CFDFB-D6E9-455C-9A2F-494022A305C4}" type="presParOf" srcId="{8A7FD317-F2B3-4429-85D9-05805FBFCC7A}" destId="{D6F2DEED-87F7-4C54-B097-5B84924E2BFA}" srcOrd="2" destOrd="0" presId="urn:microsoft.com/office/officeart/2005/8/layout/hierarchy4"/>
    <dgm:cxn modelId="{A9833ADE-C45E-4B12-924D-431E8B930B62}" type="presParOf" srcId="{D6F2DEED-87F7-4C54-B097-5B84924E2BFA}" destId="{8ED6DB13-6A86-4895-B972-8DCFD51D906E}" srcOrd="0" destOrd="0" presId="urn:microsoft.com/office/officeart/2005/8/layout/hierarchy4"/>
    <dgm:cxn modelId="{9ED20C69-500B-4CE2-8273-96D59C21088F}" type="presParOf" srcId="{8ED6DB13-6A86-4895-B972-8DCFD51D906E}" destId="{D9213E35-7E05-4D39-B502-9791DB3453F7}" srcOrd="0" destOrd="0" presId="urn:microsoft.com/office/officeart/2005/8/layout/hierarchy4"/>
    <dgm:cxn modelId="{72BC8D50-7B2F-4C4B-B6DC-1E64226C6BE5}" type="presParOf" srcId="{8ED6DB13-6A86-4895-B972-8DCFD51D906E}" destId="{16CEF061-70F8-4167-9B04-ED5A2FCE02C6}" srcOrd="1" destOrd="0" presId="urn:microsoft.com/office/officeart/2005/8/layout/hierarchy4"/>
    <dgm:cxn modelId="{46497592-3F2C-4F76-996F-5C4F67F6DB00}" type="presParOf" srcId="{7D5DC371-0EFE-4103-90E3-C6FE705E93B4}" destId="{FB859CB2-A955-4504-ABE9-B5057BF60F29}" srcOrd="3" destOrd="0" presId="urn:microsoft.com/office/officeart/2005/8/layout/hierarchy4"/>
    <dgm:cxn modelId="{86DD2BA6-F74C-4978-B544-D871E2CCFDA8}" type="presParOf" srcId="{7D5DC371-0EFE-4103-90E3-C6FE705E93B4}" destId="{88F4E32C-3115-451F-B8E0-175BFD97A90A}" srcOrd="4" destOrd="0" presId="urn:microsoft.com/office/officeart/2005/8/layout/hierarchy4"/>
    <dgm:cxn modelId="{67264D77-5FC5-482C-AC64-A786F440EEB5}" type="presParOf" srcId="{88F4E32C-3115-451F-B8E0-175BFD97A90A}" destId="{D520B102-362D-4C54-BA9C-418776C7877A}" srcOrd="0" destOrd="0" presId="urn:microsoft.com/office/officeart/2005/8/layout/hierarchy4"/>
    <dgm:cxn modelId="{2C5DCF21-C6E0-4613-A075-5285732C7E4D}" type="presParOf" srcId="{88F4E32C-3115-451F-B8E0-175BFD97A90A}" destId="{331A7CEB-E2FA-4FB7-995F-4C82B6D83A20}" srcOrd="1" destOrd="0" presId="urn:microsoft.com/office/officeart/2005/8/layout/hierarchy4"/>
    <dgm:cxn modelId="{39A9F119-E902-4C50-A949-DD806FEEDEE4}" type="presParOf" srcId="{88F4E32C-3115-451F-B8E0-175BFD97A90A}" destId="{F5C20EDD-B706-43A1-8BF8-1E715085785D}" srcOrd="2" destOrd="0" presId="urn:microsoft.com/office/officeart/2005/8/layout/hierarchy4"/>
    <dgm:cxn modelId="{DA5A6D77-1848-4D13-AE95-16746DF764A3}" type="presParOf" srcId="{F5C20EDD-B706-43A1-8BF8-1E715085785D}" destId="{BF06FE85-AC92-4C3C-A958-134DB20F13A6}" srcOrd="0" destOrd="0" presId="urn:microsoft.com/office/officeart/2005/8/layout/hierarchy4"/>
    <dgm:cxn modelId="{900E414F-3748-4116-8911-65AC17071B74}" type="presParOf" srcId="{BF06FE85-AC92-4C3C-A958-134DB20F13A6}" destId="{6430E2B9-BCD0-447E-8A01-49ADBDE3BD55}" srcOrd="0" destOrd="0" presId="urn:microsoft.com/office/officeart/2005/8/layout/hierarchy4"/>
    <dgm:cxn modelId="{F3A5CE07-BF96-4CD1-841B-2262F754CDFC}" type="presParOf" srcId="{BF06FE85-AC92-4C3C-A958-134DB20F13A6}" destId="{D5EEF5B0-7501-45B0-98D5-29D73C676040}"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1AB61A-9E8C-444C-92C7-BA54A7F4695E}">
      <dsp:nvSpPr>
        <dsp:cNvPr id="0" name=""/>
        <dsp:cNvSpPr/>
      </dsp:nvSpPr>
      <dsp:spPr>
        <a:xfrm>
          <a:off x="747849" y="850444"/>
          <a:ext cx="2292977" cy="1247457"/>
        </a:xfrm>
        <a:prstGeom prst="rightArrow">
          <a:avLst>
            <a:gd name="adj1" fmla="val 50000"/>
            <a:gd name="adj2" fmla="val 50000"/>
          </a:avLst>
        </a:prstGeom>
        <a:solidFill>
          <a:srgbClr val="C80F0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254000" bIns="198034" numCol="1" spcCol="1270" anchor="ctr" anchorCtr="0">
          <a:noAutofit/>
        </a:bodyPr>
        <a:lstStyle/>
        <a:p>
          <a:pPr marL="0" lvl="0" indent="0" algn="l" defTabSz="488950">
            <a:lnSpc>
              <a:spcPct val="90000"/>
            </a:lnSpc>
            <a:spcBef>
              <a:spcPct val="0"/>
            </a:spcBef>
            <a:spcAft>
              <a:spcPct val="35000"/>
            </a:spcAft>
            <a:buNone/>
          </a:pPr>
          <a:r>
            <a:rPr lang="de-DE" sz="1100" b="1" kern="1200" dirty="0"/>
            <a:t>1975 – 2000 </a:t>
          </a:r>
          <a:br>
            <a:rPr lang="de-DE" sz="1100" b="1" kern="1200" dirty="0"/>
          </a:br>
          <a:r>
            <a:rPr lang="de-DE" sz="1100" b="1" kern="1200" dirty="0"/>
            <a:t>Lomé </a:t>
          </a:r>
          <a:r>
            <a:rPr lang="de-DE" sz="1100" b="1" kern="1200" dirty="0" err="1"/>
            <a:t>Convention</a:t>
          </a:r>
          <a:endParaRPr lang="de-DE" sz="1100" b="1" kern="1200" dirty="0"/>
        </a:p>
      </dsp:txBody>
      <dsp:txXfrm>
        <a:off x="747849" y="1162308"/>
        <a:ext cx="1981113" cy="623729"/>
      </dsp:txXfrm>
    </dsp:sp>
    <dsp:sp modelId="{053CF29C-8DA4-470B-924D-9FF9716A0A49}">
      <dsp:nvSpPr>
        <dsp:cNvPr id="0" name=""/>
        <dsp:cNvSpPr/>
      </dsp:nvSpPr>
      <dsp:spPr>
        <a:xfrm>
          <a:off x="2917276" y="830259"/>
          <a:ext cx="5189080" cy="1247457"/>
        </a:xfrm>
        <a:prstGeom prst="rightArrow">
          <a:avLst>
            <a:gd name="adj1" fmla="val 50000"/>
            <a:gd name="adj2" fmla="val 50000"/>
          </a:avLst>
        </a:prstGeom>
        <a:solidFill>
          <a:srgbClr val="C80F0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254000" bIns="198034" numCol="1" spcCol="1270" anchor="ctr" anchorCtr="0">
          <a:noAutofit/>
        </a:bodyPr>
        <a:lstStyle/>
        <a:p>
          <a:pPr marL="0" lvl="0" indent="0" algn="l" defTabSz="488950">
            <a:lnSpc>
              <a:spcPct val="90000"/>
            </a:lnSpc>
            <a:spcBef>
              <a:spcPct val="0"/>
            </a:spcBef>
            <a:spcAft>
              <a:spcPct val="35000"/>
            </a:spcAft>
            <a:buNone/>
          </a:pPr>
          <a:r>
            <a:rPr lang="de-DE" sz="1100" b="1" kern="1200" dirty="0"/>
            <a:t>2000 – 2020 </a:t>
          </a:r>
          <a:br>
            <a:rPr lang="de-DE" sz="1100" b="1" kern="1200" dirty="0"/>
          </a:br>
          <a:r>
            <a:rPr lang="de-DE" sz="1100" b="1" kern="1200" dirty="0"/>
            <a:t>Cotonou Agreement</a:t>
          </a:r>
        </a:p>
      </dsp:txBody>
      <dsp:txXfrm>
        <a:off x="2917276" y="1142123"/>
        <a:ext cx="4877216" cy="623729"/>
      </dsp:txXfrm>
    </dsp:sp>
    <dsp:sp modelId="{0674C7AF-8A8E-4875-ACD3-AA97DDAE9F1B}">
      <dsp:nvSpPr>
        <dsp:cNvPr id="0" name=""/>
        <dsp:cNvSpPr/>
      </dsp:nvSpPr>
      <dsp:spPr>
        <a:xfrm>
          <a:off x="3155295" y="1244364"/>
          <a:ext cx="4935753" cy="1247457"/>
        </a:xfrm>
        <a:prstGeom prst="rightArrow">
          <a:avLst>
            <a:gd name="adj1" fmla="val 50000"/>
            <a:gd name="adj2" fmla="val 50000"/>
          </a:avLst>
        </a:prstGeom>
        <a:solidFill>
          <a:srgbClr val="6E645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254000" bIns="198034" numCol="1" spcCol="1270" anchor="ctr" anchorCtr="0">
          <a:noAutofit/>
        </a:bodyPr>
        <a:lstStyle/>
        <a:p>
          <a:pPr marL="0" lvl="0" indent="0" algn="l" defTabSz="488950">
            <a:lnSpc>
              <a:spcPct val="90000"/>
            </a:lnSpc>
            <a:spcBef>
              <a:spcPct val="0"/>
            </a:spcBef>
            <a:spcAft>
              <a:spcPct val="35000"/>
            </a:spcAft>
            <a:buNone/>
          </a:pPr>
          <a:r>
            <a:rPr lang="de-DE" sz="1100" b="1" kern="1200" dirty="0"/>
            <a:t>2002 </a:t>
          </a:r>
          <a:br>
            <a:rPr lang="de-DE" sz="1100" b="1" kern="1200" dirty="0"/>
          </a:br>
          <a:r>
            <a:rPr lang="de-DE" sz="1100" b="1" kern="1200" dirty="0"/>
            <a:t>Start </a:t>
          </a:r>
          <a:r>
            <a:rPr lang="de-DE" sz="1100" b="1" kern="1200" dirty="0" err="1"/>
            <a:t>of</a:t>
          </a:r>
          <a:r>
            <a:rPr lang="de-DE" sz="1100" b="1" kern="1200" dirty="0"/>
            <a:t> EPA </a:t>
          </a:r>
          <a:r>
            <a:rPr lang="de-DE" sz="1100" b="1" kern="1200" dirty="0" err="1"/>
            <a:t>negotiations</a:t>
          </a:r>
          <a:endParaRPr lang="de-DE" sz="1100" b="1" kern="1200" dirty="0"/>
        </a:p>
      </dsp:txBody>
      <dsp:txXfrm>
        <a:off x="3155295" y="1556228"/>
        <a:ext cx="4623889" cy="623729"/>
      </dsp:txXfrm>
    </dsp:sp>
    <dsp:sp modelId="{37FB1748-97C0-4A1D-BE66-00CEC8B622F7}">
      <dsp:nvSpPr>
        <dsp:cNvPr id="0" name=""/>
        <dsp:cNvSpPr/>
      </dsp:nvSpPr>
      <dsp:spPr>
        <a:xfrm>
          <a:off x="4286472" y="1693942"/>
          <a:ext cx="3821200" cy="1247457"/>
        </a:xfrm>
        <a:prstGeom prst="rightArrow">
          <a:avLst>
            <a:gd name="adj1" fmla="val 50000"/>
            <a:gd name="adj2" fmla="val 50000"/>
          </a:avLst>
        </a:prstGeom>
        <a:solidFill>
          <a:srgbClr val="6E645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254000" bIns="198034" numCol="1" spcCol="1270" anchor="ctr" anchorCtr="0">
          <a:noAutofit/>
        </a:bodyPr>
        <a:lstStyle/>
        <a:p>
          <a:pPr marL="0" lvl="0" indent="0" algn="l" defTabSz="488950">
            <a:lnSpc>
              <a:spcPct val="90000"/>
            </a:lnSpc>
            <a:spcBef>
              <a:spcPct val="0"/>
            </a:spcBef>
            <a:spcAft>
              <a:spcPct val="35000"/>
            </a:spcAft>
            <a:buNone/>
          </a:pPr>
          <a:r>
            <a:rPr lang="de-DE" sz="1100" b="1" kern="1200" dirty="0"/>
            <a:t>2008 </a:t>
          </a:r>
          <a:br>
            <a:rPr lang="de-DE" sz="1100" b="1" kern="1200" dirty="0"/>
          </a:br>
          <a:r>
            <a:rPr lang="de-DE" sz="1100" b="1" kern="1200" dirty="0" err="1"/>
            <a:t>Signing</a:t>
          </a:r>
          <a:r>
            <a:rPr lang="de-DE" sz="1100" b="1" kern="1200" dirty="0"/>
            <a:t> </a:t>
          </a:r>
          <a:r>
            <a:rPr lang="de-DE" sz="1100" b="1" kern="1200" dirty="0" err="1"/>
            <a:t>of</a:t>
          </a:r>
          <a:r>
            <a:rPr lang="de-DE" sz="1100" b="1" kern="1200" dirty="0"/>
            <a:t> </a:t>
          </a:r>
          <a:r>
            <a:rPr lang="de-DE" sz="1100" b="1" kern="1200" dirty="0" err="1"/>
            <a:t>the</a:t>
          </a:r>
          <a:r>
            <a:rPr lang="de-DE" sz="1100" b="1" kern="1200" dirty="0"/>
            <a:t> CARIFORUM EPA</a:t>
          </a:r>
        </a:p>
      </dsp:txBody>
      <dsp:txXfrm>
        <a:off x="4286472" y="2005806"/>
        <a:ext cx="3509336" cy="623729"/>
      </dsp:txXfrm>
    </dsp:sp>
    <dsp:sp modelId="{6C696F69-4397-40F6-9ECE-456CC69358ED}">
      <dsp:nvSpPr>
        <dsp:cNvPr id="0" name=""/>
        <dsp:cNvSpPr/>
      </dsp:nvSpPr>
      <dsp:spPr>
        <a:xfrm>
          <a:off x="5871421" y="2126883"/>
          <a:ext cx="2236109" cy="1247457"/>
        </a:xfrm>
        <a:prstGeom prst="rightArrow">
          <a:avLst>
            <a:gd name="adj1" fmla="val 50000"/>
            <a:gd name="adj2" fmla="val 50000"/>
          </a:avLst>
        </a:prstGeom>
        <a:solidFill>
          <a:srgbClr val="6E645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254000" bIns="198034" numCol="1" spcCol="1270" anchor="ctr" anchorCtr="0">
          <a:noAutofit/>
        </a:bodyPr>
        <a:lstStyle/>
        <a:p>
          <a:pPr marL="0" lvl="0" indent="0" algn="l" defTabSz="400050">
            <a:lnSpc>
              <a:spcPct val="90000"/>
            </a:lnSpc>
            <a:spcBef>
              <a:spcPct val="0"/>
            </a:spcBef>
            <a:spcAft>
              <a:spcPct val="35000"/>
            </a:spcAft>
            <a:buNone/>
          </a:pPr>
          <a:endParaRPr lang="de-DE" sz="900" b="1" kern="1200" dirty="0"/>
        </a:p>
        <a:p>
          <a:pPr marL="0" lvl="0" indent="0" algn="l" defTabSz="400050">
            <a:lnSpc>
              <a:spcPct val="90000"/>
            </a:lnSpc>
            <a:spcBef>
              <a:spcPct val="0"/>
            </a:spcBef>
            <a:spcAft>
              <a:spcPct val="35000"/>
            </a:spcAft>
            <a:buNone/>
          </a:pPr>
          <a:r>
            <a:rPr lang="de-DE" sz="1100" b="1" kern="1200" dirty="0"/>
            <a:t>2016 </a:t>
          </a:r>
          <a:r>
            <a:rPr lang="de-DE" sz="1100" b="1" kern="1200" dirty="0" err="1"/>
            <a:t>Singing</a:t>
          </a:r>
          <a:r>
            <a:rPr lang="de-DE" sz="1100" b="1" kern="1200" dirty="0"/>
            <a:t> </a:t>
          </a:r>
          <a:r>
            <a:rPr lang="de-DE" sz="1100" b="1" kern="1200" dirty="0" err="1"/>
            <a:t>of</a:t>
          </a:r>
          <a:r>
            <a:rPr lang="de-DE" sz="1100" b="1" kern="1200" dirty="0"/>
            <a:t> </a:t>
          </a:r>
          <a:r>
            <a:rPr lang="de-DE" sz="1100" b="1" kern="1200" dirty="0" err="1"/>
            <a:t>the</a:t>
          </a:r>
          <a:r>
            <a:rPr lang="de-DE" sz="1100" b="1" kern="1200" dirty="0"/>
            <a:t> SADC EPA</a:t>
          </a:r>
        </a:p>
      </dsp:txBody>
      <dsp:txXfrm>
        <a:off x="5871421" y="2438747"/>
        <a:ext cx="1924245" cy="6237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A67A54-A4F0-4758-BFD7-897D41A8D243}">
      <dsp:nvSpPr>
        <dsp:cNvPr id="0" name=""/>
        <dsp:cNvSpPr/>
      </dsp:nvSpPr>
      <dsp:spPr>
        <a:xfrm>
          <a:off x="33514" y="0"/>
          <a:ext cx="7777474" cy="884147"/>
        </a:xfrm>
        <a:prstGeom prst="roundRect">
          <a:avLst>
            <a:gd name="adj" fmla="val 10000"/>
          </a:avLst>
        </a:prstGeom>
        <a:solidFill>
          <a:srgbClr val="8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de-DE" sz="2300" b="1" kern="1200" dirty="0"/>
            <a:t>Global Project NEW</a:t>
          </a:r>
        </a:p>
      </dsp:txBody>
      <dsp:txXfrm>
        <a:off x="59410" y="25896"/>
        <a:ext cx="7725682" cy="832355"/>
      </dsp:txXfrm>
    </dsp:sp>
    <dsp:sp modelId="{2489FBEC-8F39-4790-9813-4571DC1D20CF}">
      <dsp:nvSpPr>
        <dsp:cNvPr id="0" name=""/>
        <dsp:cNvSpPr/>
      </dsp:nvSpPr>
      <dsp:spPr>
        <a:xfrm>
          <a:off x="6843" y="1120829"/>
          <a:ext cx="2451577" cy="534985"/>
        </a:xfrm>
        <a:prstGeom prst="roundRect">
          <a:avLst>
            <a:gd name="adj" fmla="val 10000"/>
          </a:avLst>
        </a:prstGeom>
        <a:solidFill>
          <a:srgbClr val="A7978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de-DE" sz="2200" b="0" kern="1200" dirty="0" err="1"/>
            <a:t>Pillar</a:t>
          </a:r>
          <a:r>
            <a:rPr lang="de-DE" sz="2200" b="0" kern="1200" dirty="0"/>
            <a:t> 1</a:t>
          </a:r>
        </a:p>
      </dsp:txBody>
      <dsp:txXfrm>
        <a:off x="22512" y="1136498"/>
        <a:ext cx="2420239" cy="503647"/>
      </dsp:txXfrm>
    </dsp:sp>
    <dsp:sp modelId="{CD7693EA-FB00-4106-A682-F0E870B4724E}">
      <dsp:nvSpPr>
        <dsp:cNvPr id="0" name=""/>
        <dsp:cNvSpPr/>
      </dsp:nvSpPr>
      <dsp:spPr>
        <a:xfrm>
          <a:off x="10741" y="1892036"/>
          <a:ext cx="2443781" cy="2221977"/>
        </a:xfrm>
        <a:prstGeom prst="roundRect">
          <a:avLst>
            <a:gd name="adj" fmla="val 10000"/>
          </a:avLst>
        </a:prstGeom>
        <a:solidFill>
          <a:srgbClr val="A7978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Raise awareness and strengthen the</a:t>
          </a:r>
          <a:r>
            <a:rPr lang="en-US" sz="1800" kern="1200" dirty="0"/>
            <a:t> </a:t>
          </a:r>
          <a:r>
            <a:rPr lang="en-US" sz="1800" b="1" kern="1200" dirty="0"/>
            <a:t>capacity of the private sector and civil society with regard to the potential and the challenges of EPAs</a:t>
          </a:r>
          <a:endParaRPr lang="de-DE" sz="1800" b="1" kern="1200" baseline="0" dirty="0"/>
        </a:p>
      </dsp:txBody>
      <dsp:txXfrm>
        <a:off x="75820" y="1957115"/>
        <a:ext cx="2313623" cy="2091819"/>
      </dsp:txXfrm>
    </dsp:sp>
    <dsp:sp modelId="{E0B2D9DE-C789-422D-8028-70F7BBD6F3BF}">
      <dsp:nvSpPr>
        <dsp:cNvPr id="0" name=""/>
        <dsp:cNvSpPr/>
      </dsp:nvSpPr>
      <dsp:spPr>
        <a:xfrm>
          <a:off x="2663698" y="1120829"/>
          <a:ext cx="2475624" cy="510966"/>
        </a:xfrm>
        <a:prstGeom prst="roundRect">
          <a:avLst>
            <a:gd name="adj" fmla="val 10000"/>
          </a:avLst>
        </a:prstGeom>
        <a:solidFill>
          <a:srgbClr val="D0CBC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de-DE" sz="2200" b="0" kern="1200" dirty="0" err="1"/>
            <a:t>Pillar</a:t>
          </a:r>
          <a:r>
            <a:rPr lang="de-DE" sz="2200" b="0" kern="1200" dirty="0"/>
            <a:t> 2</a:t>
          </a:r>
        </a:p>
      </dsp:txBody>
      <dsp:txXfrm>
        <a:off x="2678664" y="1135795"/>
        <a:ext cx="2445692" cy="481034"/>
      </dsp:txXfrm>
    </dsp:sp>
    <dsp:sp modelId="{D9213E35-7E05-4D39-B502-9791DB3453F7}">
      <dsp:nvSpPr>
        <dsp:cNvPr id="0" name=""/>
        <dsp:cNvSpPr/>
      </dsp:nvSpPr>
      <dsp:spPr>
        <a:xfrm>
          <a:off x="2679620" y="1868017"/>
          <a:ext cx="2443781" cy="2221977"/>
        </a:xfrm>
        <a:prstGeom prst="roundRect">
          <a:avLst>
            <a:gd name="adj" fmla="val 10000"/>
          </a:avLst>
        </a:prstGeom>
        <a:solidFill>
          <a:srgbClr val="D0CBC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Facilitate the establishment of a</a:t>
          </a:r>
          <a:r>
            <a:rPr lang="en-US" sz="1800" kern="1200" dirty="0"/>
            <a:t> </a:t>
          </a:r>
          <a:r>
            <a:rPr lang="en-US" sz="1800" b="1" kern="1200" dirty="0"/>
            <a:t>participatory EPA monitoring system</a:t>
          </a:r>
        </a:p>
      </dsp:txBody>
      <dsp:txXfrm>
        <a:off x="2744699" y="1933096"/>
        <a:ext cx="2313623" cy="2091819"/>
      </dsp:txXfrm>
    </dsp:sp>
    <dsp:sp modelId="{D520B102-362D-4C54-BA9C-418776C7877A}">
      <dsp:nvSpPr>
        <dsp:cNvPr id="0" name=""/>
        <dsp:cNvSpPr/>
      </dsp:nvSpPr>
      <dsp:spPr>
        <a:xfrm>
          <a:off x="5344601" y="1120829"/>
          <a:ext cx="2459544" cy="519009"/>
        </a:xfrm>
        <a:prstGeom prst="roundRect">
          <a:avLst>
            <a:gd name="adj" fmla="val 10000"/>
          </a:avLst>
        </a:prstGeom>
        <a:solidFill>
          <a:srgbClr val="A7978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de-DE" sz="2200" b="0" kern="1200" dirty="0" err="1"/>
            <a:t>Pillar</a:t>
          </a:r>
          <a:r>
            <a:rPr lang="de-DE" sz="2200" b="0" kern="1200" dirty="0"/>
            <a:t> 3</a:t>
          </a:r>
        </a:p>
      </dsp:txBody>
      <dsp:txXfrm>
        <a:off x="5359802" y="1136030"/>
        <a:ext cx="2429142" cy="488607"/>
      </dsp:txXfrm>
    </dsp:sp>
    <dsp:sp modelId="{6430E2B9-BCD0-447E-8A01-49ADBDE3BD55}">
      <dsp:nvSpPr>
        <dsp:cNvPr id="0" name=""/>
        <dsp:cNvSpPr/>
      </dsp:nvSpPr>
      <dsp:spPr>
        <a:xfrm>
          <a:off x="5352482" y="1876060"/>
          <a:ext cx="2443781" cy="2221977"/>
        </a:xfrm>
        <a:prstGeom prst="roundRect">
          <a:avLst>
            <a:gd name="adj" fmla="val 10000"/>
          </a:avLst>
        </a:prstGeom>
        <a:solidFill>
          <a:srgbClr val="A7978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Develop cross-regional knowledge exchange platforms on EPAs </a:t>
          </a:r>
          <a:endParaRPr lang="de-DE" sz="1800" b="1" kern="1200" dirty="0"/>
        </a:p>
      </dsp:txBody>
      <dsp:txXfrm>
        <a:off x="5417561" y="1941139"/>
        <a:ext cx="2313623" cy="2091819"/>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45659" cy="495936"/>
          </a:xfrm>
          <a:prstGeom prst="rect">
            <a:avLst/>
          </a:prstGeom>
          <a:noFill/>
          <a:ln w="9525">
            <a:noFill/>
            <a:miter lim="800000"/>
            <a:headEnd/>
            <a:tailEnd/>
          </a:ln>
          <a:effectLst/>
        </p:spPr>
        <p:txBody>
          <a:bodyPr vert="horz" wrap="square" lIns="91001" tIns="45501" rIns="91001" bIns="45501" numCol="1" anchor="t" anchorCtr="0" compatLnSpc="1">
            <a:prstTxWarp prst="textNoShape">
              <a:avLst/>
            </a:prstTxWarp>
          </a:bodyPr>
          <a:lstStyle>
            <a:lvl1pPr>
              <a:defRPr sz="1200" b="0">
                <a:solidFill>
                  <a:schemeClr val="tx1"/>
                </a:solidFill>
                <a:latin typeface="Times" charset="0"/>
              </a:defRPr>
            </a:lvl1pPr>
          </a:lstStyle>
          <a:p>
            <a:endParaRPr lang="de-DE" dirty="0">
              <a:latin typeface="Arial Narrow" pitchFamily="34" charset="0"/>
            </a:endParaRPr>
          </a:p>
        </p:txBody>
      </p:sp>
      <p:sp>
        <p:nvSpPr>
          <p:cNvPr id="66563" name="Rectangle 3"/>
          <p:cNvSpPr>
            <a:spLocks noGrp="1" noChangeArrowheads="1"/>
          </p:cNvSpPr>
          <p:nvPr>
            <p:ph type="dt" sz="quarter" idx="1"/>
          </p:nvPr>
        </p:nvSpPr>
        <p:spPr bwMode="auto">
          <a:xfrm>
            <a:off x="3852016" y="0"/>
            <a:ext cx="2945659" cy="495936"/>
          </a:xfrm>
          <a:prstGeom prst="rect">
            <a:avLst/>
          </a:prstGeom>
          <a:noFill/>
          <a:ln w="9525">
            <a:noFill/>
            <a:miter lim="800000"/>
            <a:headEnd/>
            <a:tailEnd/>
          </a:ln>
          <a:effectLst/>
        </p:spPr>
        <p:txBody>
          <a:bodyPr vert="horz" wrap="square" lIns="91001" tIns="45501" rIns="91001" bIns="45501" numCol="1" anchor="t" anchorCtr="0" compatLnSpc="1">
            <a:prstTxWarp prst="textNoShape">
              <a:avLst/>
            </a:prstTxWarp>
          </a:bodyPr>
          <a:lstStyle>
            <a:lvl1pPr algn="r">
              <a:defRPr sz="1200" b="0">
                <a:solidFill>
                  <a:schemeClr val="tx1"/>
                </a:solidFill>
                <a:latin typeface="Times" charset="0"/>
              </a:defRPr>
            </a:lvl1pPr>
          </a:lstStyle>
          <a:p>
            <a:endParaRPr lang="de-DE">
              <a:latin typeface="Arial Narrow" pitchFamily="34" charset="0"/>
            </a:endParaRPr>
          </a:p>
        </p:txBody>
      </p:sp>
      <p:sp>
        <p:nvSpPr>
          <p:cNvPr id="66564" name="Rectangle 4"/>
          <p:cNvSpPr>
            <a:spLocks noGrp="1" noChangeArrowheads="1"/>
          </p:cNvSpPr>
          <p:nvPr>
            <p:ph type="ftr" sz="quarter" idx="2"/>
          </p:nvPr>
        </p:nvSpPr>
        <p:spPr bwMode="auto">
          <a:xfrm>
            <a:off x="0" y="9430702"/>
            <a:ext cx="2945659" cy="495936"/>
          </a:xfrm>
          <a:prstGeom prst="rect">
            <a:avLst/>
          </a:prstGeom>
          <a:noFill/>
          <a:ln w="9525">
            <a:noFill/>
            <a:miter lim="800000"/>
            <a:headEnd/>
            <a:tailEnd/>
          </a:ln>
          <a:effectLst/>
        </p:spPr>
        <p:txBody>
          <a:bodyPr vert="horz" wrap="square" lIns="91001" tIns="45501" rIns="91001" bIns="45501" numCol="1" anchor="b" anchorCtr="0" compatLnSpc="1">
            <a:prstTxWarp prst="textNoShape">
              <a:avLst/>
            </a:prstTxWarp>
          </a:bodyPr>
          <a:lstStyle>
            <a:lvl1pPr>
              <a:defRPr sz="1200" b="0">
                <a:solidFill>
                  <a:schemeClr val="tx1"/>
                </a:solidFill>
                <a:latin typeface="Times" charset="0"/>
              </a:defRPr>
            </a:lvl1pPr>
          </a:lstStyle>
          <a:p>
            <a:endParaRPr lang="de-DE">
              <a:latin typeface="Arial Narrow" pitchFamily="34" charset="0"/>
            </a:endParaRPr>
          </a:p>
        </p:txBody>
      </p:sp>
      <p:sp>
        <p:nvSpPr>
          <p:cNvPr id="66565" name="Rectangle 5"/>
          <p:cNvSpPr>
            <a:spLocks noGrp="1" noChangeArrowheads="1"/>
          </p:cNvSpPr>
          <p:nvPr>
            <p:ph type="sldNum" sz="quarter" idx="3"/>
          </p:nvPr>
        </p:nvSpPr>
        <p:spPr bwMode="auto">
          <a:xfrm>
            <a:off x="3852016" y="9430702"/>
            <a:ext cx="2945659" cy="495936"/>
          </a:xfrm>
          <a:prstGeom prst="rect">
            <a:avLst/>
          </a:prstGeom>
          <a:noFill/>
          <a:ln w="9525">
            <a:noFill/>
            <a:miter lim="800000"/>
            <a:headEnd/>
            <a:tailEnd/>
          </a:ln>
          <a:effectLst/>
        </p:spPr>
        <p:txBody>
          <a:bodyPr vert="horz" wrap="square" lIns="91001" tIns="45501" rIns="91001" bIns="45501" numCol="1" anchor="b" anchorCtr="0" compatLnSpc="1">
            <a:prstTxWarp prst="textNoShape">
              <a:avLst/>
            </a:prstTxWarp>
          </a:bodyPr>
          <a:lstStyle>
            <a:lvl1pPr algn="r">
              <a:defRPr sz="1200" b="0">
                <a:solidFill>
                  <a:schemeClr val="tx1"/>
                </a:solidFill>
                <a:latin typeface="Times" charset="0"/>
              </a:defRPr>
            </a:lvl1pPr>
          </a:lstStyle>
          <a:p>
            <a:fld id="{47F930EC-4FD0-431B-BB9B-47DE359CDF6F}" type="slidenum">
              <a:rPr lang="de-DE">
                <a:latin typeface="Arial Narrow" pitchFamily="34" charset="0"/>
              </a:rPr>
              <a:pPr/>
              <a:t>‹#›</a:t>
            </a:fld>
            <a:endParaRPr lang="de-DE">
              <a:latin typeface="Arial Narrow" pitchFamily="34" charset="0"/>
            </a:endParaRPr>
          </a:p>
        </p:txBody>
      </p:sp>
    </p:spTree>
    <p:extLst>
      <p:ext uri="{BB962C8B-B14F-4D97-AF65-F5344CB8AC3E}">
        <p14:creationId xmlns:p14="http://schemas.microsoft.com/office/powerpoint/2010/main" val="24842276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45659" cy="495936"/>
          </a:xfrm>
          <a:prstGeom prst="rect">
            <a:avLst/>
          </a:prstGeom>
          <a:noFill/>
          <a:ln w="9525">
            <a:noFill/>
            <a:miter lim="800000"/>
            <a:headEnd/>
            <a:tailEnd/>
          </a:ln>
          <a:effectLst/>
        </p:spPr>
        <p:txBody>
          <a:bodyPr vert="horz" wrap="square" lIns="91001" tIns="45501" rIns="91001" bIns="45501" numCol="1" anchor="t" anchorCtr="0" compatLnSpc="1">
            <a:prstTxWarp prst="textNoShape">
              <a:avLst/>
            </a:prstTxWarp>
          </a:bodyPr>
          <a:lstStyle>
            <a:lvl1pPr>
              <a:defRPr sz="1200" b="0">
                <a:solidFill>
                  <a:schemeClr val="tx1"/>
                </a:solidFill>
                <a:latin typeface="Arial Narrow" pitchFamily="34" charset="0"/>
              </a:defRPr>
            </a:lvl1pPr>
          </a:lstStyle>
          <a:p>
            <a:endParaRPr lang="de-DE" dirty="0"/>
          </a:p>
        </p:txBody>
      </p:sp>
      <p:sp>
        <p:nvSpPr>
          <p:cNvPr id="8195" name="Rectangle 3"/>
          <p:cNvSpPr>
            <a:spLocks noGrp="1" noChangeArrowheads="1"/>
          </p:cNvSpPr>
          <p:nvPr>
            <p:ph type="dt" idx="1"/>
          </p:nvPr>
        </p:nvSpPr>
        <p:spPr bwMode="auto">
          <a:xfrm>
            <a:off x="3852016" y="0"/>
            <a:ext cx="2945659" cy="495936"/>
          </a:xfrm>
          <a:prstGeom prst="rect">
            <a:avLst/>
          </a:prstGeom>
          <a:noFill/>
          <a:ln w="9525">
            <a:noFill/>
            <a:miter lim="800000"/>
            <a:headEnd/>
            <a:tailEnd/>
          </a:ln>
          <a:effectLst/>
        </p:spPr>
        <p:txBody>
          <a:bodyPr vert="horz" wrap="square" lIns="91001" tIns="45501" rIns="91001" bIns="45501" numCol="1" anchor="t" anchorCtr="0" compatLnSpc="1">
            <a:prstTxWarp prst="textNoShape">
              <a:avLst/>
            </a:prstTxWarp>
          </a:bodyPr>
          <a:lstStyle>
            <a:lvl1pPr algn="r">
              <a:defRPr sz="1200" b="0">
                <a:solidFill>
                  <a:schemeClr val="tx1"/>
                </a:solidFill>
                <a:latin typeface="Arial Narrow" pitchFamily="34" charset="0"/>
              </a:defRPr>
            </a:lvl1pPr>
          </a:lstStyle>
          <a:p>
            <a:endParaRPr lang="de-DE"/>
          </a:p>
        </p:txBody>
      </p:sp>
      <p:sp>
        <p:nvSpPr>
          <p:cNvPr id="8196"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ffectLst/>
        </p:spPr>
      </p:sp>
      <p:sp>
        <p:nvSpPr>
          <p:cNvPr id="8197" name="Rectangle 5"/>
          <p:cNvSpPr>
            <a:spLocks noGrp="1" noChangeArrowheads="1"/>
          </p:cNvSpPr>
          <p:nvPr>
            <p:ph type="body" sz="quarter" idx="3"/>
          </p:nvPr>
        </p:nvSpPr>
        <p:spPr bwMode="auto">
          <a:xfrm>
            <a:off x="906357" y="4715351"/>
            <a:ext cx="4984962" cy="4466591"/>
          </a:xfrm>
          <a:prstGeom prst="rect">
            <a:avLst/>
          </a:prstGeom>
          <a:noFill/>
          <a:ln w="9525">
            <a:noFill/>
            <a:miter lim="800000"/>
            <a:headEnd/>
            <a:tailEnd/>
          </a:ln>
          <a:effectLst/>
        </p:spPr>
        <p:txBody>
          <a:bodyPr vert="horz" wrap="square" lIns="91001" tIns="45501" rIns="91001" bIns="45501" numCol="1" anchor="t" anchorCtr="0" compatLnSpc="1">
            <a:prstTxWarp prst="textNoShape">
              <a:avLst/>
            </a:prstTxWarp>
          </a:bodyPr>
          <a:lstStyle/>
          <a:p>
            <a:pPr lvl="0"/>
            <a:r>
              <a:rPr lang="de-DE" dirty="0"/>
              <a:t>Klicken Sie, um die Formate des Vorlagentextes zu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8198" name="Rectangle 6"/>
          <p:cNvSpPr>
            <a:spLocks noGrp="1" noChangeArrowheads="1"/>
          </p:cNvSpPr>
          <p:nvPr>
            <p:ph type="ftr" sz="quarter" idx="4"/>
          </p:nvPr>
        </p:nvSpPr>
        <p:spPr bwMode="auto">
          <a:xfrm>
            <a:off x="0" y="9430702"/>
            <a:ext cx="2945659" cy="495936"/>
          </a:xfrm>
          <a:prstGeom prst="rect">
            <a:avLst/>
          </a:prstGeom>
          <a:noFill/>
          <a:ln w="9525">
            <a:noFill/>
            <a:miter lim="800000"/>
            <a:headEnd/>
            <a:tailEnd/>
          </a:ln>
          <a:effectLst/>
        </p:spPr>
        <p:txBody>
          <a:bodyPr vert="horz" wrap="square" lIns="91001" tIns="45501" rIns="91001" bIns="45501" numCol="1" anchor="b" anchorCtr="0" compatLnSpc="1">
            <a:prstTxWarp prst="textNoShape">
              <a:avLst/>
            </a:prstTxWarp>
          </a:bodyPr>
          <a:lstStyle>
            <a:lvl1pPr>
              <a:defRPr sz="1200" b="0">
                <a:solidFill>
                  <a:schemeClr val="tx1"/>
                </a:solidFill>
                <a:latin typeface="Arial Narrow" pitchFamily="34" charset="0"/>
              </a:defRPr>
            </a:lvl1pPr>
          </a:lstStyle>
          <a:p>
            <a:endParaRPr lang="de-DE"/>
          </a:p>
        </p:txBody>
      </p:sp>
      <p:sp>
        <p:nvSpPr>
          <p:cNvPr id="8199" name="Rectangle 7"/>
          <p:cNvSpPr>
            <a:spLocks noGrp="1" noChangeArrowheads="1"/>
          </p:cNvSpPr>
          <p:nvPr>
            <p:ph type="sldNum" sz="quarter" idx="5"/>
          </p:nvPr>
        </p:nvSpPr>
        <p:spPr bwMode="auto">
          <a:xfrm>
            <a:off x="3852016" y="9430702"/>
            <a:ext cx="2945659" cy="495936"/>
          </a:xfrm>
          <a:prstGeom prst="rect">
            <a:avLst/>
          </a:prstGeom>
          <a:noFill/>
          <a:ln w="9525">
            <a:noFill/>
            <a:miter lim="800000"/>
            <a:headEnd/>
            <a:tailEnd/>
          </a:ln>
          <a:effectLst/>
        </p:spPr>
        <p:txBody>
          <a:bodyPr vert="horz" wrap="square" lIns="91001" tIns="45501" rIns="91001" bIns="45501" numCol="1" anchor="b" anchorCtr="0" compatLnSpc="1">
            <a:prstTxWarp prst="textNoShape">
              <a:avLst/>
            </a:prstTxWarp>
          </a:bodyPr>
          <a:lstStyle>
            <a:lvl1pPr algn="r">
              <a:defRPr sz="1200" b="0">
                <a:solidFill>
                  <a:schemeClr val="tx1"/>
                </a:solidFill>
                <a:latin typeface="Arial Narrow" pitchFamily="34" charset="0"/>
              </a:defRPr>
            </a:lvl1pPr>
          </a:lstStyle>
          <a:p>
            <a:fld id="{276F4F92-661F-4424-ADED-7D3829A4203F}" type="slidenum">
              <a:rPr lang="de-DE" smtClean="0"/>
              <a:pPr/>
              <a:t>‹#›</a:t>
            </a:fld>
            <a:endParaRPr lang="de-DE"/>
          </a:p>
        </p:txBody>
      </p:sp>
    </p:spTree>
    <p:extLst>
      <p:ext uri="{BB962C8B-B14F-4D97-AF65-F5344CB8AC3E}">
        <p14:creationId xmlns:p14="http://schemas.microsoft.com/office/powerpoint/2010/main" val="320160049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Narrow" pitchFamily="34" charset="0"/>
        <a:ea typeface="+mn-ea"/>
        <a:cs typeface="+mn-cs"/>
      </a:defRPr>
    </a:lvl1pPr>
    <a:lvl2pPr marL="457200" algn="l" rtl="0" fontAlgn="base">
      <a:spcBef>
        <a:spcPct val="30000"/>
      </a:spcBef>
      <a:spcAft>
        <a:spcPct val="0"/>
      </a:spcAft>
      <a:defRPr sz="1200" kern="1200">
        <a:solidFill>
          <a:schemeClr val="tx1"/>
        </a:solidFill>
        <a:latin typeface="Arial Narrow" pitchFamily="34" charset="0"/>
        <a:ea typeface="+mn-ea"/>
        <a:cs typeface="+mn-cs"/>
      </a:defRPr>
    </a:lvl2pPr>
    <a:lvl3pPr marL="914400" algn="l" rtl="0" fontAlgn="base">
      <a:spcBef>
        <a:spcPct val="30000"/>
      </a:spcBef>
      <a:spcAft>
        <a:spcPct val="0"/>
      </a:spcAft>
      <a:defRPr sz="1200" kern="1200">
        <a:solidFill>
          <a:schemeClr val="tx1"/>
        </a:solidFill>
        <a:latin typeface="Arial Narrow" pitchFamily="34" charset="0"/>
        <a:ea typeface="+mn-ea"/>
        <a:cs typeface="+mn-cs"/>
      </a:defRPr>
    </a:lvl3pPr>
    <a:lvl4pPr marL="1371600" algn="l" rtl="0" fontAlgn="base">
      <a:spcBef>
        <a:spcPct val="30000"/>
      </a:spcBef>
      <a:spcAft>
        <a:spcPct val="0"/>
      </a:spcAft>
      <a:defRPr sz="1200" kern="1200">
        <a:solidFill>
          <a:schemeClr val="tx1"/>
        </a:solidFill>
        <a:latin typeface="Arial Narrow" pitchFamily="34" charset="0"/>
        <a:ea typeface="+mn-ea"/>
        <a:cs typeface="+mn-cs"/>
      </a:defRPr>
    </a:lvl4pPr>
    <a:lvl5pPr marL="1828800" algn="l" rtl="0" fontAlgn="base">
      <a:spcBef>
        <a:spcPct val="30000"/>
      </a:spcBef>
      <a:spcAft>
        <a:spcPct val="0"/>
      </a:spcAft>
      <a:defRPr sz="1200" kern="1200">
        <a:solidFill>
          <a:schemeClr val="tx1"/>
        </a:solidFill>
        <a:latin typeface="Arial Narrow"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u="sng" dirty="0"/>
              <a:t>Hintergrund:</a:t>
            </a:r>
          </a:p>
          <a:p>
            <a:pPr marL="171450" indent="-171450">
              <a:buFont typeface="Arial" panose="020B0604020202020204" pitchFamily="34" charset="0"/>
              <a:buChar char="•"/>
            </a:pPr>
            <a:r>
              <a:rPr lang="de-DE" u="none" dirty="0"/>
              <a:t>Lomé-Abkommen: Das Lomé-Abkommen gewährte den AKP-Staaten seit 1975 unilaterale Handelspräferenzen. Es</a:t>
            </a:r>
            <a:r>
              <a:rPr lang="de-DE" u="none" baseline="0" dirty="0"/>
              <a:t> wurde insgesamt drei Mal verlängert und seine Kernpunkte waren die Einfuhr von Produkten aus den AKP-Staaten in die EU, die Einrichtung von Fonds, mit denen bei sinkenden Weltmarktpreisen oder Ernteausfällen die Exporteinnahmen der AKP-Staaten stabilisiert werden konnten sowie eine enge industrielle und landwirtschaftliche Zusammenarbeit. Da die Handelsvorteile nicht im Einklang mit den Prinzipien der WTO waren, wurde eine Reform der Zusammenarbeit notwendig. Eine Ausnahmegenehmigung der WTO wurde letztmalig bis Ende 2007 verlängert.</a:t>
            </a:r>
            <a:endParaRPr lang="de-DE" u="none" dirty="0"/>
          </a:p>
          <a:p>
            <a:pPr marL="171450" indent="-171450">
              <a:buFont typeface="Arial" panose="020B0604020202020204" pitchFamily="34" charset="0"/>
              <a:buChar char="•"/>
            </a:pPr>
            <a:r>
              <a:rPr lang="de-DE" u="none" dirty="0"/>
              <a:t>Cotonou-Abkommen: Im Jahr 2000</a:t>
            </a:r>
            <a:r>
              <a:rPr lang="de-DE" u="none" baseline="0" dirty="0"/>
              <a:t> wurde das Lomé-Abkommen durch das Abkommen von Cotonou abgelöst. Ziele des Cotonou-Abkommens: Armutsreduzierung; Wirtschaftspolitische, handelspolitische und finanzielle Zusammenarbeit; Förderung von </a:t>
            </a:r>
            <a:r>
              <a:rPr lang="de-DE" u="none" baseline="0" dirty="0" err="1"/>
              <a:t>Good</a:t>
            </a:r>
            <a:r>
              <a:rPr lang="de-DE" u="none" baseline="0" dirty="0"/>
              <a:t> </a:t>
            </a:r>
            <a:r>
              <a:rPr lang="de-DE" u="none" baseline="0" dirty="0" err="1"/>
              <a:t>Governance</a:t>
            </a:r>
            <a:r>
              <a:rPr lang="de-DE" u="none" baseline="0" dirty="0"/>
              <a:t>; Stärkere Einbeziehung von Organisationen der Zivilgesellschaft und Privatwirtschaft in die EZ. Im Cotonou-Abkommen ist außerdem vorgesehen, dass die einseitigen Präferenzen durch regionale Wirtschaftspartnerschaftsabkommen ersetzt werden. Seit 2002 verhandelt die EU-Kommission mit Mandat der Mitgliedsstaaten mit den AKP-Staaten über die Wirtschaftspartnerschaftsabkommen.</a:t>
            </a:r>
            <a:endParaRPr lang="de-DE" u="none" dirty="0"/>
          </a:p>
          <a:p>
            <a:pPr marL="0" indent="0">
              <a:buFont typeface="Arial" panose="020B0604020202020204" pitchFamily="34" charset="0"/>
              <a:buNone/>
            </a:pPr>
            <a:endParaRPr lang="de-DE" u="sng" dirty="0"/>
          </a:p>
          <a:p>
            <a:pPr marL="0" indent="0">
              <a:buFont typeface="Arial" panose="020B0604020202020204" pitchFamily="34" charset="0"/>
              <a:buNone/>
            </a:pPr>
            <a:r>
              <a:rPr lang="de-DE" u="sng" dirty="0"/>
              <a:t>Zielsetzung:</a:t>
            </a:r>
          </a:p>
          <a:p>
            <a:pPr marL="0" indent="0">
              <a:buFont typeface="Arial" panose="020B0604020202020204" pitchFamily="34" charset="0"/>
              <a:buNone/>
            </a:pPr>
            <a:r>
              <a:rPr lang="de-DE" u="none" dirty="0"/>
              <a:t>Ziel der Abkommen ist es, regionale Integration und nachhaltige Entwicklung zu fördern und die bisherigen Handelsbeziehungen auf eine WTO-konforme Grundlage zu stellen. Hintergrund</a:t>
            </a:r>
            <a:r>
              <a:rPr lang="de-DE" u="none" baseline="0" dirty="0"/>
              <a:t> ist auch, dass die EU aufgrund des Vertrags von Lissabon dazu verpflichtet ist, im Rahmen ihres außenpolitischen Handelns die Leitprinzipien der europäischen Entwicklungszusammenarbeit einzuhalten.</a:t>
            </a:r>
          </a:p>
          <a:p>
            <a:pPr marL="0" indent="0">
              <a:buFont typeface="Arial" panose="020B0604020202020204" pitchFamily="34" charset="0"/>
              <a:buNone/>
            </a:pPr>
            <a:endParaRPr lang="de-DE" u="none" dirty="0"/>
          </a:p>
          <a:p>
            <a:pPr marL="171450" indent="-171450">
              <a:buFont typeface="Arial" panose="020B0604020202020204" pitchFamily="34" charset="0"/>
              <a:buChar char="•"/>
            </a:pPr>
            <a:r>
              <a:rPr lang="de-DE" u="none" dirty="0"/>
              <a:t>WTO-Konformität: das Prinzip der Reziprozität/ Gegenseitigkeit</a:t>
            </a:r>
            <a:r>
              <a:rPr lang="de-DE" u="none" baseline="0" dirty="0"/>
              <a:t> ist eines der drei Hauptprinzipien der WTO. </a:t>
            </a:r>
            <a:r>
              <a:rPr lang="de-DE" u="none" dirty="0"/>
              <a:t> Konkret bedeutet es, dass Staaten, denen von anderen Vertragspartnern handelspolitische Vergünstigungen gegen das Prinzip der Meistbegünstigung eingeräumt werden, gleichwertige Gegenleistungen erbringen sollen. Im Kontext der AKP-Staaten bedeutet dies die</a:t>
            </a:r>
            <a:r>
              <a:rPr lang="de-DE" u="none" baseline="0" dirty="0"/>
              <a:t> </a:t>
            </a:r>
            <a:r>
              <a:rPr lang="de-DE" u="none" dirty="0"/>
              <a:t>stufenweise Aufhebung </a:t>
            </a:r>
            <a:r>
              <a:rPr lang="de-DE" u="none" baseline="0" dirty="0"/>
              <a:t> a</a:t>
            </a:r>
            <a:r>
              <a:rPr lang="de-DE" u="none" dirty="0"/>
              <a:t>ller seit 1975 von der EU </a:t>
            </a:r>
            <a:r>
              <a:rPr lang="de-DE" u="none" dirty="0">
                <a:solidFill>
                  <a:srgbClr val="FF0000"/>
                </a:solidFill>
              </a:rPr>
              <a:t>einseitig </a:t>
            </a:r>
            <a:r>
              <a:rPr lang="de-DE" u="none" dirty="0"/>
              <a:t>eingeräumten Handelsvorteile.</a:t>
            </a:r>
          </a:p>
          <a:p>
            <a:pPr marL="171450" indent="-171450">
              <a:buFont typeface="Arial" panose="020B0604020202020204" pitchFamily="34" charset="0"/>
              <a:buChar char="•"/>
            </a:pPr>
            <a:r>
              <a:rPr lang="de-DE" u="none" dirty="0"/>
              <a:t>Nachhaltige</a:t>
            </a:r>
            <a:r>
              <a:rPr lang="de-DE" u="none" baseline="0" dirty="0"/>
              <a:t> Entwicklung: </a:t>
            </a:r>
            <a:br>
              <a:rPr lang="de-DE" u="none" baseline="0" dirty="0"/>
            </a:br>
            <a:r>
              <a:rPr lang="de-DE" u="none" baseline="0" dirty="0"/>
              <a:t>a) Anwendung der EPAs unter der Beachtung und Wahrung von wirtschaftlichen, sozialen und ökologischen Prinzipien. </a:t>
            </a:r>
            <a:br>
              <a:rPr lang="de-DE" u="none" baseline="0" dirty="0"/>
            </a:br>
            <a:r>
              <a:rPr lang="de-DE" u="none" baseline="0" dirty="0"/>
              <a:t>b) Auch teilweise Verpflichtung zur Einführung und Einhaltung von Sozial- und Umweltstandards, wie z.B. der ILO-Kernarbeitsnormen. </a:t>
            </a:r>
            <a:br>
              <a:rPr lang="de-DE" u="none" baseline="0" dirty="0"/>
            </a:br>
            <a:r>
              <a:rPr lang="de-DE" u="none" baseline="0" dirty="0"/>
              <a:t>c) Asymmetrische Marktöffnung mit Übergangsfristen von bis zu 20 Jahren.</a:t>
            </a:r>
            <a:br>
              <a:rPr lang="de-DE" u="none" baseline="0" dirty="0"/>
            </a:br>
            <a:r>
              <a:rPr lang="de-DE" u="none" baseline="0" dirty="0"/>
              <a:t>d) Einseitige und flexible Schutzklauseln.</a:t>
            </a:r>
          </a:p>
          <a:p>
            <a:pPr marL="171450" indent="-171450">
              <a:buFont typeface="Arial" panose="020B0604020202020204" pitchFamily="34" charset="0"/>
              <a:buChar char="•"/>
            </a:pPr>
            <a:r>
              <a:rPr lang="de-DE" u="none" baseline="0" dirty="0"/>
              <a:t>Regionale Integration: Entsprechend dem Cotonou-Grundsatz der Differenzierung und Regionalisierung sollen die Entwicklungsländer dazu befähigt werden, innerhalb der WPA in Regionalgruppen zu agieren, die regionale Integration voranzubringen und den Handel innerhalb der Regionen zu fördern. Insgesamt haben die AKP-Staaten 7 Regionalgruppen gebildet, die als Verhandlungspartner der EU auftreten.</a:t>
            </a:r>
          </a:p>
        </p:txBody>
      </p:sp>
      <p:sp>
        <p:nvSpPr>
          <p:cNvPr id="4" name="Foliennummernplatzhalter 3"/>
          <p:cNvSpPr>
            <a:spLocks noGrp="1"/>
          </p:cNvSpPr>
          <p:nvPr>
            <p:ph type="sldNum" sz="quarter" idx="10"/>
          </p:nvPr>
        </p:nvSpPr>
        <p:spPr/>
        <p:txBody>
          <a:bodyPr/>
          <a:lstStyle/>
          <a:p>
            <a:fld id="{92CB702A-B9DE-45AD-86E3-2D796287AF5E}" type="slidenum">
              <a:rPr lang="de-DE" smtClean="0"/>
              <a:t>5</a:t>
            </a:fld>
            <a:endParaRPr lang="de-DE"/>
          </a:p>
        </p:txBody>
      </p:sp>
    </p:spTree>
    <p:extLst>
      <p:ext uri="{BB962C8B-B14F-4D97-AF65-F5344CB8AC3E}">
        <p14:creationId xmlns:p14="http://schemas.microsoft.com/office/powerpoint/2010/main" val="1910744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276F4F92-661F-4424-ADED-7D3829A4203F}" type="slidenum">
              <a:rPr lang="de-DE" smtClean="0"/>
              <a:pPr/>
              <a:t>19</a:t>
            </a:fld>
            <a:endParaRPr lang="de-DE"/>
          </a:p>
        </p:txBody>
      </p:sp>
    </p:spTree>
    <p:extLst>
      <p:ext uri="{BB962C8B-B14F-4D97-AF65-F5344CB8AC3E}">
        <p14:creationId xmlns:p14="http://schemas.microsoft.com/office/powerpoint/2010/main" val="136182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fld id="{276F4F92-661F-4424-ADED-7D3829A4203F}" type="slidenum">
              <a:rPr lang="de-DE" smtClean="0"/>
              <a:pPr/>
              <a:t>21</a:t>
            </a:fld>
            <a:endParaRPr lang="de-DE"/>
          </a:p>
        </p:txBody>
      </p:sp>
    </p:spTree>
    <p:extLst>
      <p:ext uri="{BB962C8B-B14F-4D97-AF65-F5344CB8AC3E}">
        <p14:creationId xmlns:p14="http://schemas.microsoft.com/office/powerpoint/2010/main" val="6781395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76F4F92-661F-4424-ADED-7D3829A4203F}" type="slidenum">
              <a:rPr lang="de-DE" smtClean="0"/>
              <a:pPr/>
              <a:t>22</a:t>
            </a:fld>
            <a:endParaRPr lang="de-DE"/>
          </a:p>
        </p:txBody>
      </p:sp>
    </p:spTree>
    <p:extLst>
      <p:ext uri="{BB962C8B-B14F-4D97-AF65-F5344CB8AC3E}">
        <p14:creationId xmlns:p14="http://schemas.microsoft.com/office/powerpoint/2010/main" val="13087785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76F4F92-661F-4424-ADED-7D3829A4203F}" type="slidenum">
              <a:rPr lang="de-DE" smtClean="0"/>
              <a:pPr/>
              <a:t>23</a:t>
            </a:fld>
            <a:endParaRPr lang="de-DE"/>
          </a:p>
        </p:txBody>
      </p:sp>
    </p:spTree>
    <p:extLst>
      <p:ext uri="{BB962C8B-B14F-4D97-AF65-F5344CB8AC3E}">
        <p14:creationId xmlns:p14="http://schemas.microsoft.com/office/powerpoint/2010/main" val="16988039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76F4F92-661F-4424-ADED-7D3829A4203F}" type="slidenum">
              <a:rPr lang="de-DE" smtClean="0"/>
              <a:pPr/>
              <a:t>24</a:t>
            </a:fld>
            <a:endParaRPr lang="de-DE"/>
          </a:p>
        </p:txBody>
      </p:sp>
    </p:spTree>
    <p:extLst>
      <p:ext uri="{BB962C8B-B14F-4D97-AF65-F5344CB8AC3E}">
        <p14:creationId xmlns:p14="http://schemas.microsoft.com/office/powerpoint/2010/main" val="11982428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4.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6" name="Grafik 10"/>
          <p:cNvPicPr>
            <a:picLocks noChangeAspect="1"/>
          </p:cNvPicPr>
          <p:nvPr userDrawn="1"/>
        </p:nvPicPr>
        <p:blipFill>
          <a:blip r:embed="rId2" cstate="print"/>
          <a:srcRect/>
          <a:stretch>
            <a:fillRect/>
          </a:stretch>
        </p:blipFill>
        <p:spPr bwMode="auto">
          <a:xfrm>
            <a:off x="0" y="0"/>
            <a:ext cx="9144000" cy="1119188"/>
          </a:xfrm>
          <a:prstGeom prst="rect">
            <a:avLst/>
          </a:prstGeom>
          <a:noFill/>
          <a:ln w="9525">
            <a:noFill/>
            <a:miter lim="800000"/>
            <a:headEnd/>
            <a:tailEnd/>
          </a:ln>
        </p:spPr>
      </p:pic>
      <p:pic>
        <p:nvPicPr>
          <p:cNvPr id="7" name="Grafik 7"/>
          <p:cNvPicPr>
            <a:picLocks noChangeAspect="1"/>
          </p:cNvPicPr>
          <p:nvPr userDrawn="1"/>
        </p:nvPicPr>
        <p:blipFill>
          <a:blip r:embed="rId3" cstate="print"/>
          <a:srcRect/>
          <a:stretch>
            <a:fillRect/>
          </a:stretch>
        </p:blipFill>
        <p:spPr bwMode="auto">
          <a:xfrm>
            <a:off x="6618288" y="304800"/>
            <a:ext cx="2106612" cy="877888"/>
          </a:xfrm>
          <a:prstGeom prst="rect">
            <a:avLst/>
          </a:prstGeom>
          <a:noFill/>
          <a:ln w="9525">
            <a:noFill/>
            <a:miter lim="800000"/>
            <a:headEnd/>
            <a:tailEnd/>
          </a:ln>
        </p:spPr>
      </p:pic>
      <p:sp>
        <p:nvSpPr>
          <p:cNvPr id="8" name="Rectangle 16"/>
          <p:cNvSpPr>
            <a:spLocks noGrp="1" noChangeArrowheads="1"/>
          </p:cNvSpPr>
          <p:nvPr>
            <p:ph type="subTitle" sz="quarter" idx="1" hasCustomPrompt="1"/>
          </p:nvPr>
        </p:nvSpPr>
        <p:spPr>
          <a:xfrm>
            <a:off x="1040400" y="3239022"/>
            <a:ext cx="7034400" cy="1752600"/>
          </a:xfrm>
        </p:spPr>
        <p:txBody>
          <a:bodyPr/>
          <a:lstStyle>
            <a:lvl1pPr marL="0" indent="0" algn="ctr">
              <a:buFont typeface="Wingdings" pitchFamily="2" charset="2"/>
              <a:buNone/>
              <a:defRPr sz="2800" baseline="0"/>
            </a:lvl1pPr>
          </a:lstStyle>
          <a:p>
            <a:r>
              <a:rPr lang="de-DE" dirty="0"/>
              <a:t>Untertitel durch Klicken hinzufügen</a:t>
            </a:r>
          </a:p>
        </p:txBody>
      </p:sp>
      <p:sp>
        <p:nvSpPr>
          <p:cNvPr id="9" name="Rectangle 15"/>
          <p:cNvSpPr>
            <a:spLocks noGrp="1" noChangeArrowheads="1"/>
          </p:cNvSpPr>
          <p:nvPr>
            <p:ph type="ctrTitle" sz="quarter" hasCustomPrompt="1"/>
          </p:nvPr>
        </p:nvSpPr>
        <p:spPr>
          <a:xfrm>
            <a:off x="1040400" y="1993726"/>
            <a:ext cx="7034400" cy="1143000"/>
          </a:xfrm>
        </p:spPr>
        <p:txBody>
          <a:bodyPr anchor="ctr"/>
          <a:lstStyle>
            <a:lvl1pPr algn="ctr">
              <a:defRPr sz="3600"/>
            </a:lvl1pPr>
          </a:lstStyle>
          <a:p>
            <a:r>
              <a:rPr lang="de-DE" dirty="0"/>
              <a:t>Titel durch Klicken hinzufügen</a:t>
            </a:r>
          </a:p>
        </p:txBody>
      </p:sp>
      <p:sp>
        <p:nvSpPr>
          <p:cNvPr id="10" name="Rechteck 9"/>
          <p:cNvSpPr/>
          <p:nvPr userDrawn="1"/>
        </p:nvSpPr>
        <p:spPr bwMode="auto">
          <a:xfrm>
            <a:off x="7721600" y="6604000"/>
            <a:ext cx="1422400" cy="254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a:ln>
                <a:noFill/>
              </a:ln>
              <a:solidFill>
                <a:srgbClr val="999999"/>
              </a:solidFill>
              <a:effectLst/>
              <a:latin typeface="Arial" charset="0"/>
            </a:endParaRPr>
          </a:p>
        </p:txBody>
      </p:sp>
    </p:spTree>
    <p:extLst>
      <p:ext uri="{BB962C8B-B14F-4D97-AF65-F5344CB8AC3E}">
        <p14:creationId xmlns:p14="http://schemas.microsoft.com/office/powerpoint/2010/main" val="245301025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a:t>Titelmasterformat durch Klicken bearbeiten</a:t>
            </a:r>
            <a:endParaRPr lang="de-DE" noProof="0" dirty="0"/>
          </a:p>
        </p:txBody>
      </p:sp>
      <p:sp>
        <p:nvSpPr>
          <p:cNvPr id="3" name="Fußzeilenplatzhalter 2"/>
          <p:cNvSpPr>
            <a:spLocks noGrp="1"/>
          </p:cNvSpPr>
          <p:nvPr>
            <p:ph type="ftr" sz="quarter" idx="10"/>
          </p:nvPr>
        </p:nvSpPr>
        <p:spPr/>
        <p:txBody>
          <a:bodyPr/>
          <a:lstStyle/>
          <a:p>
            <a:r>
              <a:rPr lang="de-DE" noProof="0"/>
              <a:t>Unternehmenspräsentation 2012</a:t>
            </a:r>
          </a:p>
        </p:txBody>
      </p:sp>
      <p:sp>
        <p:nvSpPr>
          <p:cNvPr id="4" name="Datumsplatzhalter 3"/>
          <p:cNvSpPr>
            <a:spLocks noGrp="1"/>
          </p:cNvSpPr>
          <p:nvPr>
            <p:ph type="dt" sz="half" idx="11"/>
          </p:nvPr>
        </p:nvSpPr>
        <p:spPr/>
        <p:txBody>
          <a:bodyPr/>
          <a:lstStyle/>
          <a:p>
            <a:fld id="{5642B68A-DFFB-4B41-9642-BCBBF81CCE64}" type="datetime1">
              <a:rPr lang="de-DE" noProof="0" smtClean="0"/>
              <a:t>28.11.2019</a:t>
            </a:fld>
            <a:endParaRPr lang="de-DE" noProof="0"/>
          </a:p>
        </p:txBody>
      </p:sp>
      <p:sp>
        <p:nvSpPr>
          <p:cNvPr id="7" name="Inhaltsplatzhalter 2"/>
          <p:cNvSpPr>
            <a:spLocks noGrp="1"/>
          </p:cNvSpPr>
          <p:nvPr>
            <p:ph idx="1" hasCustomPrompt="1"/>
          </p:nvPr>
        </p:nvSpPr>
        <p:spPr>
          <a:xfrm>
            <a:off x="684000" y="2448000"/>
            <a:ext cx="7776000" cy="3816000"/>
          </a:xfrm>
        </p:spPr>
        <p:txBody>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lvl1pPr>
            <a:lvl2pPr marL="360000" indent="-360000">
              <a:buClr>
                <a:srgbClr val="C80F0F"/>
              </a:buClr>
              <a:buFont typeface="Arial" pitchFamily="34" charset="0"/>
              <a:buChar char="•"/>
              <a:defRPr sz="1800"/>
            </a:lvl2pPr>
            <a:lvl3pPr marL="720000">
              <a:defRPr sz="1800"/>
            </a:lvl3pPr>
            <a:lvl4pPr marL="1080000">
              <a:defRPr sz="1800" baseline="0"/>
            </a:lvl4pPr>
            <a:lvl5pPr marL="1440000">
              <a:defRPr sz="1800" baseline="0"/>
            </a:lvl5pPr>
            <a:lvl6pPr marL="1800000">
              <a:defRPr baseline="0"/>
            </a:lvl6pPr>
            <a:lvl7pPr marL="2160000">
              <a:defRPr baseline="0"/>
            </a:lvl7pPr>
            <a:lvl8pPr marL="2520000">
              <a:defRPr baseline="0"/>
            </a:lvl8pPr>
            <a:lvl9pPr marL="2880000">
              <a:defRPr/>
            </a:lvl9pPr>
          </a:lstStyle>
          <a:p>
            <a:pPr lvl="0"/>
            <a:r>
              <a:rPr lang="de-DE" noProof="0" dirty="0"/>
              <a:t>Text durch klicken hinzufügen</a:t>
            </a:r>
          </a:p>
          <a:p>
            <a:pPr lvl="1"/>
            <a:r>
              <a:rPr lang="de-DE" noProof="0" dirty="0"/>
              <a:t>Zweite Ebene</a:t>
            </a:r>
          </a:p>
          <a:p>
            <a:pPr lvl="2"/>
            <a:r>
              <a:rPr lang="de-DE" noProof="0" dirty="0"/>
              <a:t>Dritte Ebene</a:t>
            </a:r>
          </a:p>
          <a:p>
            <a:pPr lvl="3"/>
            <a:r>
              <a:rPr lang="de-DE" noProof="0" dirty="0"/>
              <a:t>Vierte Ebene</a:t>
            </a:r>
          </a:p>
        </p:txBody>
      </p:sp>
    </p:spTree>
    <p:extLst>
      <p:ext uri="{BB962C8B-B14F-4D97-AF65-F5344CB8AC3E}">
        <p14:creationId xmlns:p14="http://schemas.microsoft.com/office/powerpoint/2010/main" val="1335835877"/>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684000" y="1483200"/>
            <a:ext cx="7776000" cy="617928"/>
          </a:xfrm>
        </p:spPr>
        <p:txBody>
          <a:bodyPr/>
          <a:lstStyle/>
          <a:p>
            <a:r>
              <a:rPr lang="de-DE" noProof="0"/>
              <a:t>Titelmasterformat durch Klicken bearbeiten</a:t>
            </a:r>
          </a:p>
        </p:txBody>
      </p:sp>
      <p:sp>
        <p:nvSpPr>
          <p:cNvPr id="3" name="Fußzeilenplatzhalter 2"/>
          <p:cNvSpPr>
            <a:spLocks noGrp="1"/>
          </p:cNvSpPr>
          <p:nvPr>
            <p:ph type="ftr" sz="quarter" idx="10"/>
          </p:nvPr>
        </p:nvSpPr>
        <p:spPr/>
        <p:txBody>
          <a:bodyPr/>
          <a:lstStyle/>
          <a:p>
            <a:r>
              <a:rPr lang="de-DE" noProof="0"/>
              <a:t>Unternehmenspräsentation 2012</a:t>
            </a:r>
          </a:p>
        </p:txBody>
      </p:sp>
      <p:sp>
        <p:nvSpPr>
          <p:cNvPr id="4" name="Datumsplatzhalter 3"/>
          <p:cNvSpPr>
            <a:spLocks noGrp="1"/>
          </p:cNvSpPr>
          <p:nvPr>
            <p:ph type="dt" sz="half" idx="11"/>
          </p:nvPr>
        </p:nvSpPr>
        <p:spPr/>
        <p:txBody>
          <a:bodyPr/>
          <a:lstStyle/>
          <a:p>
            <a:fld id="{741422C9-DCB8-4990-93AB-69FCFA46B6C8}" type="datetime1">
              <a:rPr lang="de-DE" noProof="0" smtClean="0"/>
              <a:t>28.11.2019</a:t>
            </a:fld>
            <a:endParaRPr lang="de-DE" noProof="0"/>
          </a:p>
        </p:txBody>
      </p:sp>
      <p:sp>
        <p:nvSpPr>
          <p:cNvPr id="7" name="Inhaltsplatzhalter 2"/>
          <p:cNvSpPr>
            <a:spLocks noGrp="1"/>
          </p:cNvSpPr>
          <p:nvPr>
            <p:ph idx="1" hasCustomPrompt="1"/>
          </p:nvPr>
        </p:nvSpPr>
        <p:spPr>
          <a:xfrm>
            <a:off x="684000" y="2448000"/>
            <a:ext cx="3780000" cy="3816000"/>
          </a:xfrm>
        </p:spPr>
        <p:txBody>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lvl1pPr>
            <a:lvl2pPr marL="360000" indent="-360000">
              <a:buClr>
                <a:srgbClr val="C80F0F"/>
              </a:buClr>
              <a:buFont typeface="Arial" pitchFamily="34" charset="0"/>
              <a:buChar char="•"/>
              <a:defRPr sz="1800"/>
            </a:lvl2pPr>
            <a:lvl3pPr marL="720000">
              <a:defRPr sz="1800"/>
            </a:lvl3pPr>
            <a:lvl4pPr marL="1080000">
              <a:defRPr sz="1800" baseline="0"/>
            </a:lvl4pPr>
            <a:lvl5pPr marL="1440000">
              <a:defRPr sz="1800" baseline="0"/>
            </a:lvl5pPr>
            <a:lvl6pPr marL="1800000">
              <a:defRPr baseline="0"/>
            </a:lvl6pPr>
            <a:lvl7pPr marL="2160000">
              <a:defRPr baseline="0"/>
            </a:lvl7pPr>
            <a:lvl8pPr marL="2520000">
              <a:defRPr baseline="0"/>
            </a:lvl8pPr>
            <a:lvl9pPr marL="2880000">
              <a:defRPr/>
            </a:lvl9pPr>
          </a:lstStyle>
          <a:p>
            <a:pPr lvl="0"/>
            <a:r>
              <a:rPr lang="de-DE" noProof="0"/>
              <a:t>Text durch klicken hinzufügen</a:t>
            </a:r>
          </a:p>
          <a:p>
            <a:pPr lvl="1"/>
            <a:r>
              <a:rPr lang="de-DE" noProof="0"/>
              <a:t>Zweite Ebene</a:t>
            </a:r>
          </a:p>
          <a:p>
            <a:pPr lvl="2"/>
            <a:r>
              <a:rPr lang="de-DE" noProof="0"/>
              <a:t>Dritte Ebene</a:t>
            </a:r>
          </a:p>
          <a:p>
            <a:pPr lvl="3"/>
            <a:r>
              <a:rPr lang="de-DE" noProof="0"/>
              <a:t>Vierte Ebene</a:t>
            </a:r>
          </a:p>
        </p:txBody>
      </p:sp>
      <p:sp>
        <p:nvSpPr>
          <p:cNvPr id="8" name="Inhaltsplatzhalter 2"/>
          <p:cNvSpPr>
            <a:spLocks noGrp="1"/>
          </p:cNvSpPr>
          <p:nvPr>
            <p:ph idx="12" hasCustomPrompt="1"/>
          </p:nvPr>
        </p:nvSpPr>
        <p:spPr>
          <a:xfrm>
            <a:off x="4680000" y="2448000"/>
            <a:ext cx="3780000" cy="3816000"/>
          </a:xfrm>
        </p:spPr>
        <p:txBody>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lvl1pPr>
            <a:lvl2pPr marL="360000" indent="-360000">
              <a:buClr>
                <a:srgbClr val="C80F0F"/>
              </a:buClr>
              <a:buFont typeface="Arial" pitchFamily="34" charset="0"/>
              <a:buChar char="•"/>
              <a:defRPr sz="1800"/>
            </a:lvl2pPr>
            <a:lvl3pPr marL="720000">
              <a:defRPr sz="1800"/>
            </a:lvl3pPr>
            <a:lvl4pPr marL="1080000">
              <a:defRPr sz="1800" baseline="0"/>
            </a:lvl4pPr>
            <a:lvl5pPr marL="1440000">
              <a:defRPr sz="1800" baseline="0"/>
            </a:lvl5pPr>
            <a:lvl6pPr marL="1800000">
              <a:defRPr baseline="0"/>
            </a:lvl6pPr>
            <a:lvl7pPr marL="2160000">
              <a:defRPr baseline="0"/>
            </a:lvl7pPr>
            <a:lvl8pPr marL="2520000">
              <a:defRPr baseline="0"/>
            </a:lvl8pPr>
            <a:lvl9pPr marL="2880000">
              <a:defRPr/>
            </a:lvl9pPr>
          </a:lstStyle>
          <a:p>
            <a:pPr lvl="0"/>
            <a:r>
              <a:rPr lang="de-DE" noProof="0"/>
              <a:t>Text durch klicken hinzufügen</a:t>
            </a:r>
          </a:p>
          <a:p>
            <a:pPr lvl="1"/>
            <a:r>
              <a:rPr lang="de-DE" noProof="0"/>
              <a:t>Zweite Ebene</a:t>
            </a:r>
          </a:p>
          <a:p>
            <a:pPr lvl="2"/>
            <a:r>
              <a:rPr lang="de-DE" noProof="0"/>
              <a:t>Dritte Ebene</a:t>
            </a:r>
          </a:p>
          <a:p>
            <a:pPr lvl="3"/>
            <a:r>
              <a:rPr lang="de-DE" noProof="0"/>
              <a:t>Vierte Ebene</a:t>
            </a:r>
          </a:p>
        </p:txBody>
      </p:sp>
    </p:spTree>
    <p:extLst>
      <p:ext uri="{BB962C8B-B14F-4D97-AF65-F5344CB8AC3E}">
        <p14:creationId xmlns:p14="http://schemas.microsoft.com/office/powerpoint/2010/main" val="4241795388"/>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Inhalt und Bi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a:t>Titelmasterformat durch Klicken bearbeiten</a:t>
            </a:r>
          </a:p>
        </p:txBody>
      </p:sp>
      <p:sp>
        <p:nvSpPr>
          <p:cNvPr id="3" name="Fußzeilenplatzhalter 2"/>
          <p:cNvSpPr>
            <a:spLocks noGrp="1"/>
          </p:cNvSpPr>
          <p:nvPr>
            <p:ph type="ftr" sz="quarter" idx="10"/>
          </p:nvPr>
        </p:nvSpPr>
        <p:spPr/>
        <p:txBody>
          <a:bodyPr/>
          <a:lstStyle/>
          <a:p>
            <a:r>
              <a:rPr lang="de-DE" noProof="0"/>
              <a:t>Unternehmenspräsentation 2012</a:t>
            </a:r>
          </a:p>
        </p:txBody>
      </p:sp>
      <p:sp>
        <p:nvSpPr>
          <p:cNvPr id="4" name="Datumsplatzhalter 3"/>
          <p:cNvSpPr>
            <a:spLocks noGrp="1"/>
          </p:cNvSpPr>
          <p:nvPr>
            <p:ph type="dt" sz="half" idx="11"/>
          </p:nvPr>
        </p:nvSpPr>
        <p:spPr/>
        <p:txBody>
          <a:bodyPr/>
          <a:lstStyle/>
          <a:p>
            <a:fld id="{FB4875CE-FD07-4A3C-808A-303E5A159DE7}" type="datetime1">
              <a:rPr lang="de-DE" noProof="0" smtClean="0"/>
              <a:t>28.11.2019</a:t>
            </a:fld>
            <a:endParaRPr lang="de-DE" noProof="0"/>
          </a:p>
        </p:txBody>
      </p:sp>
      <p:sp>
        <p:nvSpPr>
          <p:cNvPr id="7" name="Inhaltsplatzhalter 2"/>
          <p:cNvSpPr>
            <a:spLocks noGrp="1"/>
          </p:cNvSpPr>
          <p:nvPr>
            <p:ph idx="1" hasCustomPrompt="1"/>
          </p:nvPr>
        </p:nvSpPr>
        <p:spPr>
          <a:xfrm>
            <a:off x="684000" y="2448000"/>
            <a:ext cx="5760000" cy="3816000"/>
          </a:xfrm>
        </p:spPr>
        <p:txBody>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lvl1pPr>
            <a:lvl2pPr marL="360000" indent="-360000">
              <a:buClr>
                <a:srgbClr val="C80F0F"/>
              </a:buClr>
              <a:buFont typeface="Arial" pitchFamily="34" charset="0"/>
              <a:buChar char="•"/>
              <a:defRPr sz="1800"/>
            </a:lvl2pPr>
            <a:lvl3pPr marL="720000">
              <a:defRPr sz="1800"/>
            </a:lvl3pPr>
            <a:lvl4pPr marL="1080000">
              <a:defRPr sz="1800" baseline="0"/>
            </a:lvl4pPr>
            <a:lvl5pPr marL="1440000">
              <a:defRPr sz="1800" baseline="0"/>
            </a:lvl5pPr>
            <a:lvl6pPr marL="1800000">
              <a:defRPr baseline="0"/>
            </a:lvl6pPr>
            <a:lvl7pPr marL="2160000">
              <a:defRPr baseline="0"/>
            </a:lvl7pPr>
            <a:lvl8pPr marL="2520000">
              <a:defRPr baseline="0"/>
            </a:lvl8pPr>
            <a:lvl9pPr marL="2880000">
              <a:defRPr/>
            </a:lvl9pPr>
          </a:lstStyle>
          <a:p>
            <a:pPr lvl="0"/>
            <a:r>
              <a:rPr lang="de-DE" noProof="0"/>
              <a:t>Text durch klicken hinzufügen</a:t>
            </a:r>
          </a:p>
          <a:p>
            <a:pPr lvl="1"/>
            <a:r>
              <a:rPr lang="de-DE" noProof="0"/>
              <a:t>Zweite Ebene</a:t>
            </a:r>
          </a:p>
          <a:p>
            <a:pPr lvl="2"/>
            <a:r>
              <a:rPr lang="de-DE" noProof="0"/>
              <a:t>Dritte Ebene</a:t>
            </a:r>
          </a:p>
          <a:p>
            <a:pPr lvl="3"/>
            <a:r>
              <a:rPr lang="de-DE" noProof="0"/>
              <a:t>Vierte Ebene</a:t>
            </a:r>
          </a:p>
        </p:txBody>
      </p:sp>
      <p:sp>
        <p:nvSpPr>
          <p:cNvPr id="8" name="Bildplatzhalter 2"/>
          <p:cNvSpPr>
            <a:spLocks noGrp="1"/>
          </p:cNvSpPr>
          <p:nvPr>
            <p:ph type="pic" idx="12"/>
          </p:nvPr>
        </p:nvSpPr>
        <p:spPr>
          <a:xfrm>
            <a:off x="6786000" y="2448000"/>
            <a:ext cx="2358000" cy="3816000"/>
          </a:xfr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noProof="0"/>
              <a:t>Bild durch Klicken auf Symbol hinzufügen</a:t>
            </a:r>
            <a:endParaRPr lang="de-DE" noProof="0" dirty="0"/>
          </a:p>
        </p:txBody>
      </p:sp>
    </p:spTree>
    <p:extLst>
      <p:ext uri="{BB962C8B-B14F-4D97-AF65-F5344CB8AC3E}">
        <p14:creationId xmlns:p14="http://schemas.microsoft.com/office/powerpoint/2010/main" val="180162670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684000" y="1483200"/>
            <a:ext cx="7776000" cy="617928"/>
          </a:xfrm>
        </p:spPr>
        <p:txBody>
          <a:bodyPr/>
          <a:lstStyle/>
          <a:p>
            <a:r>
              <a:rPr lang="de-DE" noProof="0"/>
              <a:t>Titelmasterformat durch Klicken bearbeiten</a:t>
            </a:r>
          </a:p>
        </p:txBody>
      </p:sp>
      <p:sp>
        <p:nvSpPr>
          <p:cNvPr id="3" name="Fußzeilenplatzhalter 2"/>
          <p:cNvSpPr>
            <a:spLocks noGrp="1"/>
          </p:cNvSpPr>
          <p:nvPr>
            <p:ph type="ftr" sz="quarter" idx="10"/>
          </p:nvPr>
        </p:nvSpPr>
        <p:spPr/>
        <p:txBody>
          <a:bodyPr/>
          <a:lstStyle/>
          <a:p>
            <a:r>
              <a:rPr lang="de-DE" noProof="0"/>
              <a:t>Unternehmenspräsentation 2012</a:t>
            </a:r>
          </a:p>
        </p:txBody>
      </p:sp>
      <p:sp>
        <p:nvSpPr>
          <p:cNvPr id="4" name="Datumsplatzhalter 3"/>
          <p:cNvSpPr>
            <a:spLocks noGrp="1"/>
          </p:cNvSpPr>
          <p:nvPr>
            <p:ph type="dt" sz="half" idx="11"/>
          </p:nvPr>
        </p:nvSpPr>
        <p:spPr/>
        <p:txBody>
          <a:bodyPr/>
          <a:lstStyle/>
          <a:p>
            <a:fld id="{6F81F80F-BA6B-434B-9627-5470F3DE4CE0}" type="datetime1">
              <a:rPr lang="de-DE" noProof="0" smtClean="0"/>
              <a:t>28.11.2019</a:t>
            </a:fld>
            <a:endParaRPr lang="de-DE" noProof="0" dirty="0"/>
          </a:p>
        </p:txBody>
      </p:sp>
    </p:spTree>
    <p:extLst>
      <p:ext uri="{BB962C8B-B14F-4D97-AF65-F5344CB8AC3E}">
        <p14:creationId xmlns:p14="http://schemas.microsoft.com/office/powerpoint/2010/main" val="104762687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3" name="Fußzeilenplatzhalter 2"/>
          <p:cNvSpPr>
            <a:spLocks noGrp="1"/>
          </p:cNvSpPr>
          <p:nvPr>
            <p:ph type="ftr" sz="quarter" idx="10"/>
          </p:nvPr>
        </p:nvSpPr>
        <p:spPr/>
        <p:txBody>
          <a:bodyPr/>
          <a:lstStyle/>
          <a:p>
            <a:r>
              <a:rPr lang="de-DE" noProof="0"/>
              <a:t>Unternehmenspräsentation 2012</a:t>
            </a:r>
          </a:p>
        </p:txBody>
      </p:sp>
      <p:sp>
        <p:nvSpPr>
          <p:cNvPr id="4" name="Datumsplatzhalter 3"/>
          <p:cNvSpPr>
            <a:spLocks noGrp="1"/>
          </p:cNvSpPr>
          <p:nvPr>
            <p:ph type="dt" sz="half" idx="11"/>
          </p:nvPr>
        </p:nvSpPr>
        <p:spPr/>
        <p:txBody>
          <a:bodyPr/>
          <a:lstStyle/>
          <a:p>
            <a:fld id="{E17330E6-1105-4B7D-A46C-0F11355EAF9F}" type="datetime1">
              <a:rPr lang="de-DE" noProof="0" smtClean="0"/>
              <a:t>28.11.2019</a:t>
            </a:fld>
            <a:endParaRPr lang="de-DE" noProof="0"/>
          </a:p>
        </p:txBody>
      </p:sp>
    </p:spTree>
    <p:extLst>
      <p:ext uri="{BB962C8B-B14F-4D97-AF65-F5344CB8AC3E}">
        <p14:creationId xmlns:p14="http://schemas.microsoft.com/office/powerpoint/2010/main" val="183614505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Title with conten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fr-FR" noProof="0" dirty="0"/>
              <a:t>Cliquez pour ajouter un titre</a:t>
            </a:r>
            <a:endParaRPr lang="de-DE" noProof="0" dirty="0"/>
          </a:p>
        </p:txBody>
      </p:sp>
      <p:sp>
        <p:nvSpPr>
          <p:cNvPr id="3" name="Fußzeilenplatzhalter 2"/>
          <p:cNvSpPr>
            <a:spLocks noGrp="1"/>
          </p:cNvSpPr>
          <p:nvPr>
            <p:ph type="ftr" sz="quarter" idx="10"/>
          </p:nvPr>
        </p:nvSpPr>
        <p:spPr/>
        <p:txBody>
          <a:bodyPr/>
          <a:lstStyle/>
          <a:p>
            <a:r>
              <a:rPr lang="de-DE" noProof="0"/>
              <a:t>Présentation de entreprise 2012</a:t>
            </a:r>
          </a:p>
        </p:txBody>
      </p:sp>
      <p:sp>
        <p:nvSpPr>
          <p:cNvPr id="4" name="Datumsplatzhalter 3"/>
          <p:cNvSpPr>
            <a:spLocks noGrp="1"/>
          </p:cNvSpPr>
          <p:nvPr>
            <p:ph type="dt" sz="half" idx="11"/>
          </p:nvPr>
        </p:nvSpPr>
        <p:spPr/>
        <p:txBody>
          <a:bodyPr/>
          <a:lstStyle/>
          <a:p>
            <a:fld id="{483B35F8-681C-4405-A98A-E82EA0CF54BF}" type="datetime1">
              <a:rPr lang="fr-FR" noProof="0" smtClean="0"/>
              <a:t>28/11/2019</a:t>
            </a:fld>
            <a:endParaRPr lang="de-DE" noProof="0"/>
          </a:p>
        </p:txBody>
      </p:sp>
      <p:sp>
        <p:nvSpPr>
          <p:cNvPr id="7" name="Inhaltsplatzhalter 2"/>
          <p:cNvSpPr>
            <a:spLocks noGrp="1"/>
          </p:cNvSpPr>
          <p:nvPr>
            <p:ph idx="1" hasCustomPrompt="1"/>
          </p:nvPr>
        </p:nvSpPr>
        <p:spPr>
          <a:xfrm>
            <a:off x="684000" y="2448000"/>
            <a:ext cx="7776000" cy="3816000"/>
          </a:xfrm>
        </p:spPr>
        <p:txBody>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lvl1pPr>
            <a:lvl2pPr marL="360000" indent="-360000">
              <a:buClr>
                <a:srgbClr val="C80F0F"/>
              </a:buClr>
              <a:buFont typeface="Arial" pitchFamily="34" charset="0"/>
              <a:buChar char="•"/>
              <a:defRPr sz="1800"/>
            </a:lvl2pPr>
            <a:lvl3pPr marL="720000">
              <a:defRPr sz="1800"/>
            </a:lvl3pPr>
            <a:lvl4pPr marL="1080000">
              <a:defRPr sz="1800" baseline="0"/>
            </a:lvl4pPr>
            <a:lvl5pPr marL="1440000">
              <a:defRPr sz="1800" baseline="0"/>
            </a:lvl5pPr>
            <a:lvl6pPr marL="1800000">
              <a:defRPr baseline="0"/>
            </a:lvl6pPr>
            <a:lvl7pPr marL="2160000">
              <a:defRPr baseline="0"/>
            </a:lvl7pPr>
            <a:lvl8pPr marL="2520000">
              <a:defRPr baseline="0"/>
            </a:lvl8pPr>
            <a:lvl9pPr marL="2880000">
              <a:defRPr/>
            </a:lvl9pPr>
          </a:lstStyle>
          <a:p>
            <a:pPr marL="0" marR="0" lvl="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a:pPr>
            <a:r>
              <a:rPr lang="fr-FR" noProof="0" dirty="0"/>
              <a:t>Cliquez pour ajouter un contenu</a:t>
            </a:r>
            <a:endParaRPr lang="de-DE" noProof="0" dirty="0"/>
          </a:p>
          <a:p>
            <a:pPr marL="360000" lvl="1">
              <a:buClr>
                <a:srgbClr val="C80F0F"/>
              </a:buClr>
            </a:pPr>
            <a:r>
              <a:rPr lang="de-DE" noProof="0" dirty="0"/>
              <a:t>Deuxième couche</a:t>
            </a:r>
          </a:p>
          <a:p>
            <a:pPr marL="720000" lvl="2"/>
            <a:r>
              <a:rPr lang="de-DE" noProof="0" dirty="0"/>
              <a:t>Troisième couche</a:t>
            </a:r>
          </a:p>
          <a:p>
            <a:pPr marL="1080000" lvl="3"/>
            <a:r>
              <a:rPr lang="de-DE" noProof="0" dirty="0"/>
              <a:t>Quartrième couche</a:t>
            </a:r>
          </a:p>
        </p:txBody>
      </p:sp>
    </p:spTree>
    <p:extLst>
      <p:ext uri="{BB962C8B-B14F-4D97-AF65-F5344CB8AC3E}">
        <p14:creationId xmlns:p14="http://schemas.microsoft.com/office/powerpoint/2010/main" val="1174016592"/>
      </p:ext>
    </p:extLst>
  </p:cSld>
  <p:clrMapOvr>
    <a:masterClrMapping/>
  </p:clrMapOvr>
  <p:transition/>
  <p:hf sldNum="0" hdr="0" ftr="0"/>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Headline, Bulletpoint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a:t>Mastertitelformat bearbeiten</a:t>
            </a:r>
          </a:p>
        </p:txBody>
      </p:sp>
      <p:sp>
        <p:nvSpPr>
          <p:cNvPr id="3" name="Fußzeilenplatzhalter 2"/>
          <p:cNvSpPr>
            <a:spLocks noGrp="1"/>
          </p:cNvSpPr>
          <p:nvPr>
            <p:ph type="ftr" sz="quarter" idx="10"/>
          </p:nvPr>
        </p:nvSpPr>
        <p:spPr/>
        <p:txBody>
          <a:bodyPr/>
          <a:lstStyle/>
          <a:p>
            <a:r>
              <a:rPr lang="de-DE" dirty="0"/>
              <a:t>Präsentationstitel hier eintragen</a:t>
            </a:r>
          </a:p>
        </p:txBody>
      </p:sp>
      <p:sp>
        <p:nvSpPr>
          <p:cNvPr id="4" name="Datumsplatzhalter 3"/>
          <p:cNvSpPr>
            <a:spLocks noGrp="1"/>
          </p:cNvSpPr>
          <p:nvPr>
            <p:ph type="dt" sz="half" idx="11"/>
          </p:nvPr>
        </p:nvSpPr>
        <p:spPr/>
        <p:txBody>
          <a:bodyPr/>
          <a:lstStyle/>
          <a:p>
            <a:fld id="{9317A057-C766-48FB-B1EC-CC1898F04EF1}" type="datetime1">
              <a:rPr lang="de-DE" noProof="0" smtClean="0"/>
              <a:t>28.11.2019</a:t>
            </a:fld>
            <a:endParaRPr lang="de-DE" noProof="0"/>
          </a:p>
        </p:txBody>
      </p:sp>
      <p:sp>
        <p:nvSpPr>
          <p:cNvPr id="5" name="Inhaltsplatzhalter 2"/>
          <p:cNvSpPr>
            <a:spLocks noGrp="1"/>
          </p:cNvSpPr>
          <p:nvPr>
            <p:ph idx="1" hasCustomPrompt="1"/>
          </p:nvPr>
        </p:nvSpPr>
        <p:spPr>
          <a:xfrm>
            <a:off x="684000" y="2448000"/>
            <a:ext cx="7776000" cy="3816000"/>
          </a:xfrm>
        </p:spPr>
        <p:txBody>
          <a:bodyPr/>
          <a:lstStyle>
            <a:lvl1pPr>
              <a:defRPr sz="1800"/>
            </a:lvl1pPr>
            <a:lvl2pPr>
              <a:defRPr sz="1800"/>
            </a:lvl2pPr>
            <a:lvl3pPr>
              <a:defRPr sz="1800"/>
            </a:lvl3pPr>
            <a:lvl4pPr>
              <a:defRPr sz="1800"/>
            </a:lvl4pPr>
            <a:lvl5pPr>
              <a:defRPr sz="1800"/>
            </a:lvl5pPr>
          </a:lstStyle>
          <a:p>
            <a:pPr lvl="0"/>
            <a:r>
              <a:rPr lang="de-DE" noProof="0"/>
              <a:t>Erste Ebene</a:t>
            </a:r>
          </a:p>
          <a:p>
            <a:pPr lvl="1"/>
            <a:r>
              <a:rPr lang="de-DE" noProof="0"/>
              <a:t>Zweite Ebene</a:t>
            </a:r>
          </a:p>
          <a:p>
            <a:pPr lvl="2"/>
            <a:r>
              <a:rPr lang="de-DE" noProof="0"/>
              <a:t>Dritte Ebene</a:t>
            </a:r>
          </a:p>
          <a:p>
            <a:pPr lvl="3"/>
            <a:r>
              <a:rPr lang="de-DE" noProof="0"/>
              <a:t>Vierte Ebene</a:t>
            </a:r>
          </a:p>
        </p:txBody>
      </p:sp>
    </p:spTree>
    <p:extLst>
      <p:ext uri="{BB962C8B-B14F-4D97-AF65-F5344CB8AC3E}">
        <p14:creationId xmlns:p14="http://schemas.microsoft.com/office/powerpoint/2010/main" val="390004715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Headline, Subhead, Bulletpoint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a:t>Mastertitelformat bearbeiten</a:t>
            </a:r>
          </a:p>
        </p:txBody>
      </p:sp>
      <p:sp>
        <p:nvSpPr>
          <p:cNvPr id="3" name="Fußzeilenplatzhalter 2"/>
          <p:cNvSpPr>
            <a:spLocks noGrp="1"/>
          </p:cNvSpPr>
          <p:nvPr>
            <p:ph type="ftr" sz="quarter" idx="10"/>
          </p:nvPr>
        </p:nvSpPr>
        <p:spPr/>
        <p:txBody>
          <a:bodyPr/>
          <a:lstStyle/>
          <a:p>
            <a:r>
              <a:rPr lang="de-DE" dirty="0"/>
              <a:t>Präsentationstitel hier eintragen</a:t>
            </a:r>
          </a:p>
        </p:txBody>
      </p:sp>
      <p:sp>
        <p:nvSpPr>
          <p:cNvPr id="4" name="Datumsplatzhalter 3"/>
          <p:cNvSpPr>
            <a:spLocks noGrp="1"/>
          </p:cNvSpPr>
          <p:nvPr>
            <p:ph type="dt" sz="half" idx="11"/>
          </p:nvPr>
        </p:nvSpPr>
        <p:spPr/>
        <p:txBody>
          <a:bodyPr/>
          <a:lstStyle/>
          <a:p>
            <a:fld id="{9317A057-C766-48FB-B1EC-CC1898F04EF1}" type="datetime1">
              <a:rPr lang="de-DE" noProof="0" smtClean="0"/>
              <a:t>28.11.2019</a:t>
            </a:fld>
            <a:endParaRPr lang="de-DE" noProof="0"/>
          </a:p>
        </p:txBody>
      </p:sp>
      <p:sp>
        <p:nvSpPr>
          <p:cNvPr id="7" name="Inhaltsplatzhalter 2"/>
          <p:cNvSpPr>
            <a:spLocks noGrp="1"/>
          </p:cNvSpPr>
          <p:nvPr>
            <p:ph idx="1" hasCustomPrompt="1"/>
          </p:nvPr>
        </p:nvSpPr>
        <p:spPr>
          <a:xfrm>
            <a:off x="684000" y="2448000"/>
            <a:ext cx="7776000" cy="3816000"/>
          </a:xfrm>
        </p:spPr>
        <p:txBody>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lvl1pPr>
            <a:lvl2pPr marL="360000" indent="-360000">
              <a:buClr>
                <a:srgbClr val="C80F0F"/>
              </a:buClr>
              <a:buFont typeface="Arial" pitchFamily="34" charset="0"/>
              <a:buChar char="•"/>
              <a:defRPr sz="1800"/>
            </a:lvl2pPr>
            <a:lvl3pPr marL="720000">
              <a:defRPr sz="1800"/>
            </a:lvl3pPr>
            <a:lvl4pPr marL="1080000">
              <a:defRPr sz="1800" baseline="0"/>
            </a:lvl4pPr>
            <a:lvl5pPr marL="1440000">
              <a:defRPr sz="1800" baseline="0"/>
            </a:lvl5pPr>
            <a:lvl6pPr marL="1800000">
              <a:defRPr baseline="0"/>
            </a:lvl6pPr>
            <a:lvl7pPr marL="2160000">
              <a:defRPr baseline="0"/>
            </a:lvl7pPr>
            <a:lvl8pPr marL="2520000">
              <a:defRPr baseline="0"/>
            </a:lvl8pPr>
            <a:lvl9pPr marL="2880000">
              <a:defRPr/>
            </a:lvl9pPr>
          </a:lstStyle>
          <a:p>
            <a:pPr lvl="0"/>
            <a:r>
              <a:rPr lang="de-DE" noProof="0"/>
              <a:t>Text durch klicken hinzufügen</a:t>
            </a:r>
          </a:p>
          <a:p>
            <a:pPr lvl="1"/>
            <a:r>
              <a:rPr lang="de-DE" noProof="0"/>
              <a:t>Zweite Ebene</a:t>
            </a:r>
          </a:p>
          <a:p>
            <a:pPr lvl="2"/>
            <a:r>
              <a:rPr lang="de-DE" noProof="0"/>
              <a:t>Dritte Ebene</a:t>
            </a:r>
          </a:p>
          <a:p>
            <a:pPr lvl="3"/>
            <a:r>
              <a:rPr lang="de-DE" noProof="0"/>
              <a:t>Vierte Ebene</a:t>
            </a:r>
          </a:p>
        </p:txBody>
      </p:sp>
    </p:spTree>
    <p:extLst>
      <p:ext uri="{BB962C8B-B14F-4D97-AF65-F5344CB8AC3E}">
        <p14:creationId xmlns:p14="http://schemas.microsoft.com/office/powerpoint/2010/main" val="736190504"/>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fusszeile">
    <p:spTree>
      <p:nvGrpSpPr>
        <p:cNvPr id="1" name=""/>
        <p:cNvGrpSpPr/>
        <p:nvPr/>
      </p:nvGrpSpPr>
      <p:grpSpPr>
        <a:xfrm>
          <a:off x="0" y="0"/>
          <a:ext cx="0" cy="0"/>
          <a:chOff x="0" y="0"/>
          <a:chExt cx="0" cy="0"/>
        </a:xfrm>
      </p:grpSpPr>
      <p:sp>
        <p:nvSpPr>
          <p:cNvPr id="3" name="Fußzeilenplatzhalter 2"/>
          <p:cNvSpPr>
            <a:spLocks noGrp="1"/>
          </p:cNvSpPr>
          <p:nvPr>
            <p:ph type="ftr" sz="quarter" idx="10"/>
          </p:nvPr>
        </p:nvSpPr>
        <p:spPr/>
        <p:txBody>
          <a:bodyPr/>
          <a:lstStyle/>
          <a:p>
            <a:r>
              <a:rPr lang="de-DE" dirty="0"/>
              <a:t>Präsentationstitel hier eintragen</a:t>
            </a:r>
          </a:p>
        </p:txBody>
      </p:sp>
      <p:sp>
        <p:nvSpPr>
          <p:cNvPr id="4" name="Datumsplatzhalter 3"/>
          <p:cNvSpPr>
            <a:spLocks noGrp="1"/>
          </p:cNvSpPr>
          <p:nvPr>
            <p:ph type="dt" sz="half" idx="11"/>
          </p:nvPr>
        </p:nvSpPr>
        <p:spPr/>
        <p:txBody>
          <a:bodyPr/>
          <a:lstStyle/>
          <a:p>
            <a:fld id="{9317A057-C766-48FB-B1EC-CC1898F04EF1}" type="datetime1">
              <a:rPr lang="de-DE" noProof="0" smtClean="0"/>
              <a:t>28.11.2019</a:t>
            </a:fld>
            <a:endParaRPr lang="de-DE" noProof="0"/>
          </a:p>
        </p:txBody>
      </p:sp>
    </p:spTree>
    <p:extLst>
      <p:ext uri="{BB962C8B-B14F-4D97-AF65-F5344CB8AC3E}">
        <p14:creationId xmlns:p14="http://schemas.microsoft.com/office/powerpoint/2010/main" val="19030686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gi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91" name="Rectangle 15"/>
          <p:cNvSpPr>
            <a:spLocks noGrp="1" noChangeArrowheads="1"/>
          </p:cNvSpPr>
          <p:nvPr>
            <p:ph type="title"/>
          </p:nvPr>
        </p:nvSpPr>
        <p:spPr bwMode="auto">
          <a:xfrm>
            <a:off x="684000" y="1483200"/>
            <a:ext cx="7776000" cy="61792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noProof="0" dirty="0"/>
              <a:t>Titel durch Klicken hinzufügen</a:t>
            </a:r>
          </a:p>
        </p:txBody>
      </p:sp>
      <p:pic>
        <p:nvPicPr>
          <p:cNvPr id="18" name="Grafik 6"/>
          <p:cNvPicPr>
            <a:picLocks noChangeAspect="1"/>
          </p:cNvPicPr>
          <p:nvPr/>
        </p:nvPicPr>
        <p:blipFill>
          <a:blip r:embed="rId12">
            <a:extLst>
              <a:ext uri="{28A0092B-C50C-407E-A947-70E740481C1C}">
                <a14:useLocalDpi xmlns:a14="http://schemas.microsoft.com/office/drawing/2010/main" val="0"/>
              </a:ext>
            </a:extLst>
          </a:blip>
          <a:stretch>
            <a:fillRect/>
          </a:stretch>
        </p:blipFill>
        <p:spPr bwMode="auto">
          <a:xfrm>
            <a:off x="0" y="1810"/>
            <a:ext cx="9144000" cy="1115568"/>
          </a:xfrm>
          <a:prstGeom prst="rect">
            <a:avLst/>
          </a:prstGeom>
          <a:noFill/>
          <a:ln w="9525">
            <a:noFill/>
            <a:miter lim="800000"/>
            <a:headEnd/>
            <a:tailEnd/>
          </a:ln>
        </p:spPr>
      </p:pic>
      <p:pic>
        <p:nvPicPr>
          <p:cNvPr id="19" name="Grafik 7"/>
          <p:cNvPicPr>
            <a:picLocks noChangeAspect="1"/>
          </p:cNvPicPr>
          <p:nvPr/>
        </p:nvPicPr>
        <p:blipFill>
          <a:blip r:embed="rId13" cstate="print"/>
          <a:srcRect/>
          <a:stretch>
            <a:fillRect/>
          </a:stretch>
        </p:blipFill>
        <p:spPr bwMode="auto">
          <a:xfrm>
            <a:off x="6618288" y="304800"/>
            <a:ext cx="2106612" cy="877888"/>
          </a:xfrm>
          <a:prstGeom prst="rect">
            <a:avLst/>
          </a:prstGeom>
          <a:noFill/>
          <a:ln w="9525">
            <a:noFill/>
            <a:miter lim="800000"/>
            <a:headEnd/>
            <a:tailEnd/>
          </a:ln>
        </p:spPr>
      </p:pic>
      <p:pic>
        <p:nvPicPr>
          <p:cNvPr id="20" name="Grafik 8"/>
          <p:cNvPicPr>
            <a:picLocks noChangeAspect="1"/>
          </p:cNvPicPr>
          <p:nvPr/>
        </p:nvPicPr>
        <p:blipFill>
          <a:blip r:embed="rId14" cstate="print"/>
          <a:srcRect/>
          <a:stretch>
            <a:fillRect/>
          </a:stretch>
        </p:blipFill>
        <p:spPr bwMode="auto">
          <a:xfrm>
            <a:off x="0" y="5851525"/>
            <a:ext cx="9144000" cy="738188"/>
          </a:xfrm>
          <a:prstGeom prst="rect">
            <a:avLst/>
          </a:prstGeom>
          <a:noFill/>
          <a:ln w="9525">
            <a:noFill/>
            <a:miter lim="800000"/>
            <a:headEnd/>
            <a:tailEnd/>
          </a:ln>
        </p:spPr>
      </p:pic>
      <p:sp>
        <p:nvSpPr>
          <p:cNvPr id="75792" name="Rectangle 16"/>
          <p:cNvSpPr>
            <a:spLocks noGrp="1" noChangeArrowheads="1"/>
          </p:cNvSpPr>
          <p:nvPr>
            <p:ph type="body" idx="1"/>
          </p:nvPr>
        </p:nvSpPr>
        <p:spPr bwMode="auto">
          <a:xfrm>
            <a:off x="684000" y="2447999"/>
            <a:ext cx="7776000" cy="3816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latinLnBrk="0">
              <a:lnSpc>
                <a:spcPct val="100000"/>
              </a:lnSpc>
              <a:buSzTx/>
              <a:buFontTx/>
              <a:buNone/>
            </a:pPr>
            <a:r>
              <a:rPr lang="de-DE" noProof="0" dirty="0"/>
              <a:t>Erste Ebene</a:t>
            </a:r>
          </a:p>
          <a:p>
            <a:pPr marL="360000" lvl="1">
              <a:buClr>
                <a:srgbClr val="C80F0F"/>
              </a:buClr>
            </a:pPr>
            <a:r>
              <a:rPr lang="de-DE" noProof="0" dirty="0"/>
              <a:t>Zweite Ebene</a:t>
            </a:r>
          </a:p>
          <a:p>
            <a:pPr marL="720000" lvl="2"/>
            <a:r>
              <a:rPr lang="de-DE" noProof="0" dirty="0"/>
              <a:t>Dritte Ebene</a:t>
            </a:r>
          </a:p>
          <a:p>
            <a:pPr marL="1080000" lvl="3"/>
            <a:r>
              <a:rPr lang="de-DE" noProof="0" dirty="0"/>
              <a:t>Vierte Ebene</a:t>
            </a:r>
          </a:p>
        </p:txBody>
      </p:sp>
      <p:sp>
        <p:nvSpPr>
          <p:cNvPr id="15" name="Rectangle 25"/>
          <p:cNvSpPr>
            <a:spLocks noGrp="1" noChangeArrowheads="1"/>
          </p:cNvSpPr>
          <p:nvPr>
            <p:ph type="ftr" sz="quarter" idx="3"/>
          </p:nvPr>
        </p:nvSpPr>
        <p:spPr bwMode="auto">
          <a:xfrm>
            <a:off x="2862776" y="6581001"/>
            <a:ext cx="3418449" cy="24622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algn="ctr">
              <a:defRPr sz="1000" b="1" spc="70" baseline="0">
                <a:solidFill>
                  <a:schemeClr val="tx2"/>
                </a:solidFill>
                <a:latin typeface="Arial Narrow" pitchFamily="34" charset="0"/>
              </a:defRPr>
            </a:lvl1pPr>
          </a:lstStyle>
          <a:p>
            <a:r>
              <a:rPr lang="de-DE"/>
              <a:t>Unternehmenspräsentation 2012</a:t>
            </a:r>
          </a:p>
        </p:txBody>
      </p:sp>
      <p:sp>
        <p:nvSpPr>
          <p:cNvPr id="16" name="Rectangle 17"/>
          <p:cNvSpPr>
            <a:spLocks noGrp="1" noChangeArrowheads="1"/>
          </p:cNvSpPr>
          <p:nvPr>
            <p:ph type="dt" sz="half" idx="2"/>
          </p:nvPr>
        </p:nvSpPr>
        <p:spPr bwMode="auto">
          <a:xfrm>
            <a:off x="679155" y="6581001"/>
            <a:ext cx="1295400" cy="24622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a:defRPr sz="1000" b="0">
                <a:solidFill>
                  <a:schemeClr val="tx2"/>
                </a:solidFill>
                <a:latin typeface="Arial Narrow" pitchFamily="34" charset="0"/>
              </a:defRPr>
            </a:lvl1pPr>
          </a:lstStyle>
          <a:p>
            <a:fld id="{4C8D9388-4335-489D-BC9A-BDF87AE01888}" type="datetime1">
              <a:rPr lang="de-DE" smtClean="0"/>
              <a:pPr/>
              <a:t>28.11.2019</a:t>
            </a:fld>
            <a:endParaRPr lang="de-DE"/>
          </a:p>
        </p:txBody>
      </p:sp>
      <p:sp>
        <p:nvSpPr>
          <p:cNvPr id="10" name="Text Box 19"/>
          <p:cNvSpPr txBox="1">
            <a:spLocks noChangeArrowheads="1"/>
          </p:cNvSpPr>
          <p:nvPr/>
        </p:nvSpPr>
        <p:spPr bwMode="auto">
          <a:xfrm>
            <a:off x="7532900" y="6581001"/>
            <a:ext cx="927100" cy="246221"/>
          </a:xfrm>
          <a:prstGeom prst="rect">
            <a:avLst/>
          </a:prstGeom>
          <a:noFill/>
          <a:ln w="9525">
            <a:noFill/>
            <a:miter lim="800000"/>
            <a:headEnd/>
            <a:tailEnd/>
          </a:ln>
          <a:effectLst/>
        </p:spPr>
        <p:txBody>
          <a:bodyPr rIns="0">
            <a:spAutoFit/>
          </a:bodyPr>
          <a:lstStyle>
            <a:defPPr>
              <a:defRPr lang="de-DE"/>
            </a:defPPr>
            <a:lvl1pPr algn="l" rtl="0" eaLnBrk="0" fontAlgn="base" hangingPunct="0">
              <a:spcBef>
                <a:spcPct val="0"/>
              </a:spcBef>
              <a:spcAft>
                <a:spcPct val="0"/>
              </a:spcAft>
              <a:defRPr sz="2200" b="1" kern="1200">
                <a:solidFill>
                  <a:srgbClr val="999999"/>
                </a:solidFill>
                <a:latin typeface="Arial" charset="0"/>
                <a:ea typeface="+mn-ea"/>
                <a:cs typeface="+mn-cs"/>
              </a:defRPr>
            </a:lvl1pPr>
            <a:lvl2pPr marL="457200" algn="l" rtl="0" eaLnBrk="0" fontAlgn="base" hangingPunct="0">
              <a:spcBef>
                <a:spcPct val="0"/>
              </a:spcBef>
              <a:spcAft>
                <a:spcPct val="0"/>
              </a:spcAft>
              <a:defRPr sz="2200" b="1" kern="1200">
                <a:solidFill>
                  <a:srgbClr val="999999"/>
                </a:solidFill>
                <a:latin typeface="Arial" charset="0"/>
                <a:ea typeface="+mn-ea"/>
                <a:cs typeface="+mn-cs"/>
              </a:defRPr>
            </a:lvl2pPr>
            <a:lvl3pPr marL="914400" algn="l" rtl="0" eaLnBrk="0" fontAlgn="base" hangingPunct="0">
              <a:spcBef>
                <a:spcPct val="0"/>
              </a:spcBef>
              <a:spcAft>
                <a:spcPct val="0"/>
              </a:spcAft>
              <a:defRPr sz="2200" b="1" kern="1200">
                <a:solidFill>
                  <a:srgbClr val="999999"/>
                </a:solidFill>
                <a:latin typeface="Arial" charset="0"/>
                <a:ea typeface="+mn-ea"/>
                <a:cs typeface="+mn-cs"/>
              </a:defRPr>
            </a:lvl3pPr>
            <a:lvl4pPr marL="1371600" algn="l" rtl="0" eaLnBrk="0" fontAlgn="base" hangingPunct="0">
              <a:spcBef>
                <a:spcPct val="0"/>
              </a:spcBef>
              <a:spcAft>
                <a:spcPct val="0"/>
              </a:spcAft>
              <a:defRPr sz="2200" b="1" kern="1200">
                <a:solidFill>
                  <a:srgbClr val="999999"/>
                </a:solidFill>
                <a:latin typeface="Arial" charset="0"/>
                <a:ea typeface="+mn-ea"/>
                <a:cs typeface="+mn-cs"/>
              </a:defRPr>
            </a:lvl4pPr>
            <a:lvl5pPr marL="1828800" algn="l" rtl="0" eaLnBrk="0" fontAlgn="base" hangingPunct="0">
              <a:spcBef>
                <a:spcPct val="0"/>
              </a:spcBef>
              <a:spcAft>
                <a:spcPct val="0"/>
              </a:spcAft>
              <a:defRPr sz="2200" b="1" kern="1200">
                <a:solidFill>
                  <a:srgbClr val="999999"/>
                </a:solidFill>
                <a:latin typeface="Arial" charset="0"/>
                <a:ea typeface="+mn-ea"/>
                <a:cs typeface="+mn-cs"/>
              </a:defRPr>
            </a:lvl5pPr>
            <a:lvl6pPr marL="2286000" algn="l" defTabSz="914400" rtl="0" eaLnBrk="1" latinLnBrk="0" hangingPunct="1">
              <a:defRPr sz="2200" b="1" kern="1200">
                <a:solidFill>
                  <a:srgbClr val="999999"/>
                </a:solidFill>
                <a:latin typeface="Arial" charset="0"/>
                <a:ea typeface="+mn-ea"/>
                <a:cs typeface="+mn-cs"/>
              </a:defRPr>
            </a:lvl6pPr>
            <a:lvl7pPr marL="2743200" algn="l" defTabSz="914400" rtl="0" eaLnBrk="1" latinLnBrk="0" hangingPunct="1">
              <a:defRPr sz="2200" b="1" kern="1200">
                <a:solidFill>
                  <a:srgbClr val="999999"/>
                </a:solidFill>
                <a:latin typeface="Arial" charset="0"/>
                <a:ea typeface="+mn-ea"/>
                <a:cs typeface="+mn-cs"/>
              </a:defRPr>
            </a:lvl7pPr>
            <a:lvl8pPr marL="3200400" algn="l" defTabSz="914400" rtl="0" eaLnBrk="1" latinLnBrk="0" hangingPunct="1">
              <a:defRPr sz="2200" b="1" kern="1200">
                <a:solidFill>
                  <a:srgbClr val="999999"/>
                </a:solidFill>
                <a:latin typeface="Arial" charset="0"/>
                <a:ea typeface="+mn-ea"/>
                <a:cs typeface="+mn-cs"/>
              </a:defRPr>
            </a:lvl8pPr>
            <a:lvl9pPr marL="3657600" algn="l" defTabSz="914400" rtl="0" eaLnBrk="1" latinLnBrk="0" hangingPunct="1">
              <a:defRPr sz="2200" b="1" kern="1200">
                <a:solidFill>
                  <a:srgbClr val="999999"/>
                </a:solidFill>
                <a:latin typeface="Arial" charset="0"/>
                <a:ea typeface="+mn-ea"/>
                <a:cs typeface="+mn-cs"/>
              </a:defRPr>
            </a:lvl9pPr>
          </a:lstStyle>
          <a:p>
            <a:pPr algn="r"/>
            <a:r>
              <a:rPr lang="es-ES_tradnl" sz="1000" b="0" noProof="0" dirty="0">
                <a:solidFill>
                  <a:srgbClr val="6E6452"/>
                </a:solidFill>
                <a:latin typeface="Arial Narrow" pitchFamily="34" charset="0"/>
              </a:rPr>
              <a:t>Seite </a:t>
            </a:r>
            <a:fld id="{327115CA-E6A4-425F-BB4F-A64D48743A27}" type="slidenum">
              <a:rPr lang="de-DE" sz="1000" b="0" noProof="0" smtClean="0">
                <a:solidFill>
                  <a:schemeClr val="tx2"/>
                </a:solidFill>
                <a:latin typeface="Arial Narrow" pitchFamily="34" charset="0"/>
              </a:rPr>
              <a:pPr algn="r"/>
              <a:t>‹#›</a:t>
            </a:fld>
            <a:endParaRPr lang="de-DE" sz="1000" b="0" noProof="0" dirty="0">
              <a:solidFill>
                <a:schemeClr val="tx2"/>
              </a:solidFill>
              <a:latin typeface="Arial Narrow" pitchFamily="34" charset="0"/>
            </a:endParaRPr>
          </a:p>
        </p:txBody>
      </p:sp>
    </p:spTree>
  </p:cSld>
  <p:clrMap bg1="lt1" tx1="dk1" bg2="lt2" tx2="dk2" accent1="accent1" accent2="accent2" accent3="accent3" accent4="accent4" accent5="accent5" accent6="accent6" hlink="hlink" folHlink="folHlink"/>
  <p:sldLayoutIdLst>
    <p:sldLayoutId id="2147483706" r:id="rId1"/>
    <p:sldLayoutId id="2147483708" r:id="rId2"/>
    <p:sldLayoutId id="2147483710" r:id="rId3"/>
    <p:sldLayoutId id="2147483714" r:id="rId4"/>
    <p:sldLayoutId id="2147483715" r:id="rId5"/>
    <p:sldLayoutId id="2147483716" r:id="rId6"/>
    <p:sldLayoutId id="2147483717" r:id="rId7"/>
    <p:sldLayoutId id="2147483718" r:id="rId8"/>
    <p:sldLayoutId id="2147483719" r:id="rId9"/>
    <p:sldLayoutId id="2147483720" r:id="rId10"/>
  </p:sldLayoutIdLst>
  <p:transition/>
  <p:hf hdr="0"/>
  <p:txStyles>
    <p:titleStyle>
      <a:lvl1pPr algn="l" rtl="0" eaLnBrk="1" fontAlgn="base" hangingPunct="1">
        <a:spcBef>
          <a:spcPct val="0"/>
        </a:spcBef>
        <a:spcAft>
          <a:spcPct val="0"/>
        </a:spcAft>
        <a:defRPr sz="2400">
          <a:solidFill>
            <a:schemeClr val="tx2"/>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defRPr>
      </a:lvl2pPr>
      <a:lvl3pPr algn="l" rtl="0" eaLnBrk="1" fontAlgn="base" hangingPunct="1">
        <a:spcBef>
          <a:spcPct val="0"/>
        </a:spcBef>
        <a:spcAft>
          <a:spcPct val="0"/>
        </a:spcAft>
        <a:defRPr sz="3600">
          <a:solidFill>
            <a:schemeClr val="tx1"/>
          </a:solidFill>
          <a:latin typeface="Arial" charset="0"/>
        </a:defRPr>
      </a:lvl3pPr>
      <a:lvl4pPr algn="l" rtl="0" eaLnBrk="1" fontAlgn="base" hangingPunct="1">
        <a:spcBef>
          <a:spcPct val="0"/>
        </a:spcBef>
        <a:spcAft>
          <a:spcPct val="0"/>
        </a:spcAft>
        <a:defRPr sz="3600">
          <a:solidFill>
            <a:schemeClr val="tx1"/>
          </a:solidFill>
          <a:latin typeface="Arial" charset="0"/>
        </a:defRPr>
      </a:lvl4pPr>
      <a:lvl5pPr algn="l" rtl="0" eaLnBrk="1" fontAlgn="base" hangingPunct="1">
        <a:spcBef>
          <a:spcPct val="0"/>
        </a:spcBef>
        <a:spcAft>
          <a:spcPct val="0"/>
        </a:spcAft>
        <a:defRPr sz="3600">
          <a:solidFill>
            <a:schemeClr val="tx1"/>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p:titleStyle>
    <p:bodyStyle>
      <a:lvl1pPr marL="360000" indent="-360000" algn="l" rtl="0" eaLnBrk="1" fontAlgn="base" hangingPunct="1">
        <a:spcBef>
          <a:spcPts val="400"/>
        </a:spcBef>
        <a:spcAft>
          <a:spcPts val="800"/>
        </a:spcAft>
        <a:buClr>
          <a:srgbClr val="C80F0F"/>
        </a:buClr>
        <a:buFont typeface="Arial" pitchFamily="34" charset="0"/>
        <a:buChar char="•"/>
        <a:tabLst>
          <a:tab pos="2190750" algn="l"/>
        </a:tabLst>
        <a:defRPr lang="de-DE" sz="1800" baseline="0" noProof="0" smtClean="0">
          <a:solidFill>
            <a:schemeClr val="tx2"/>
          </a:solidFill>
          <a:latin typeface="+mn-lt"/>
          <a:ea typeface="+mn-ea"/>
          <a:cs typeface="+mn-cs"/>
        </a:defRPr>
      </a:lvl1pPr>
      <a:lvl2pPr marL="720000" indent="-360000" algn="l" rtl="0" eaLnBrk="1" fontAlgn="base" hangingPunct="1">
        <a:spcBef>
          <a:spcPts val="400"/>
        </a:spcBef>
        <a:spcAft>
          <a:spcPts val="800"/>
        </a:spcAft>
        <a:buClr>
          <a:schemeClr val="accent1"/>
        </a:buClr>
        <a:buFont typeface="Arial" pitchFamily="34" charset="0"/>
        <a:buChar char="•"/>
        <a:tabLst>
          <a:tab pos="2190750" algn="l"/>
        </a:tabLst>
        <a:defRPr lang="de-DE" sz="1800" noProof="0" smtClean="0">
          <a:solidFill>
            <a:schemeClr val="tx2"/>
          </a:solidFill>
          <a:latin typeface="+mn-lt"/>
        </a:defRPr>
      </a:lvl2pPr>
      <a:lvl3pPr marL="1080000" indent="-360000" algn="l" rtl="0" eaLnBrk="1" fontAlgn="base" hangingPunct="1">
        <a:spcBef>
          <a:spcPts val="400"/>
        </a:spcBef>
        <a:spcAft>
          <a:spcPts val="800"/>
        </a:spcAft>
        <a:buClr>
          <a:schemeClr val="tx2"/>
        </a:buClr>
        <a:buFont typeface="Arial" pitchFamily="34" charset="0"/>
        <a:buChar char="•"/>
        <a:tabLst>
          <a:tab pos="2190750" algn="l"/>
        </a:tabLst>
        <a:defRPr lang="de-DE" sz="1800" noProof="0" smtClean="0">
          <a:solidFill>
            <a:schemeClr val="tx2"/>
          </a:solidFill>
          <a:latin typeface="+mn-lt"/>
        </a:defRPr>
      </a:lvl3pPr>
      <a:lvl4pPr marL="1440000" indent="-360000" algn="l" rtl="0" eaLnBrk="1" fontAlgn="base" hangingPunct="1">
        <a:spcBef>
          <a:spcPts val="400"/>
        </a:spcBef>
        <a:spcAft>
          <a:spcPts val="800"/>
        </a:spcAft>
        <a:buClr>
          <a:schemeClr val="tx2"/>
        </a:buClr>
        <a:buFont typeface="Arial" pitchFamily="34" charset="0"/>
        <a:buChar char="•"/>
        <a:tabLst>
          <a:tab pos="2190750" algn="l"/>
        </a:tabLst>
        <a:defRPr lang="de-DE" sz="1800" baseline="0" noProof="0" smtClean="0">
          <a:solidFill>
            <a:schemeClr val="tx2"/>
          </a:solidFill>
          <a:latin typeface="+mn-lt"/>
        </a:defRPr>
      </a:lvl4pPr>
      <a:lvl5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32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18" Type="http://schemas.openxmlformats.org/officeDocument/2006/relationships/image" Target="../media/image27.png"/><Relationship Id="rId3" Type="http://schemas.openxmlformats.org/officeDocument/2006/relationships/image" Target="../media/image12.png"/><Relationship Id="rId21" Type="http://schemas.openxmlformats.org/officeDocument/2006/relationships/image" Target="../media/image30.png"/><Relationship Id="rId7" Type="http://schemas.openxmlformats.org/officeDocument/2006/relationships/image" Target="../media/image16.png"/><Relationship Id="rId12" Type="http://schemas.openxmlformats.org/officeDocument/2006/relationships/image" Target="../media/image21.png"/><Relationship Id="rId17" Type="http://schemas.openxmlformats.org/officeDocument/2006/relationships/image" Target="../media/image26.jpeg"/><Relationship Id="rId2" Type="http://schemas.openxmlformats.org/officeDocument/2006/relationships/image" Target="../media/image11.png"/><Relationship Id="rId16" Type="http://schemas.openxmlformats.org/officeDocument/2006/relationships/image" Target="../media/image25.png"/><Relationship Id="rId20" Type="http://schemas.openxmlformats.org/officeDocument/2006/relationships/image" Target="../media/image29.png"/><Relationship Id="rId1" Type="http://schemas.openxmlformats.org/officeDocument/2006/relationships/slideLayout" Target="../slideLayouts/slideLayout9.xml"/><Relationship Id="rId6" Type="http://schemas.openxmlformats.org/officeDocument/2006/relationships/image" Target="../media/image15.png"/><Relationship Id="rId11" Type="http://schemas.openxmlformats.org/officeDocument/2006/relationships/image" Target="../media/image20.jpeg"/><Relationship Id="rId5" Type="http://schemas.openxmlformats.org/officeDocument/2006/relationships/image" Target="../media/image14.png"/><Relationship Id="rId15" Type="http://schemas.openxmlformats.org/officeDocument/2006/relationships/image" Target="../media/image24.png"/><Relationship Id="rId23" Type="http://schemas.openxmlformats.org/officeDocument/2006/relationships/image" Target="../media/image32.png"/><Relationship Id="rId10" Type="http://schemas.openxmlformats.org/officeDocument/2006/relationships/image" Target="../media/image19.jpeg"/><Relationship Id="rId19" Type="http://schemas.openxmlformats.org/officeDocument/2006/relationships/image" Target="../media/image28.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 Id="rId22" Type="http://schemas.openxmlformats.org/officeDocument/2006/relationships/image" Target="../media/image31.png"/></Relationships>
</file>

<file path=ppt/slides/_rels/slide1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5.png"/><Relationship Id="rId7" Type="http://schemas.microsoft.com/office/2007/relationships/hdphoto" Target="../media/hdphoto3.wdp"/><Relationship Id="rId12" Type="http://schemas.openxmlformats.org/officeDocument/2006/relationships/image" Target="../media/image40.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7.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39.png"/><Relationship Id="rId4" Type="http://schemas.openxmlformats.org/officeDocument/2006/relationships/image" Target="../media/image36.png"/><Relationship Id="rId9" Type="http://schemas.microsoft.com/office/2007/relationships/hdphoto" Target="../media/hdphoto4.wdp"/></Relationships>
</file>

<file path=ppt/slides/_rels/slide27.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42.png"/><Relationship Id="rId7" Type="http://schemas.openxmlformats.org/officeDocument/2006/relationships/image" Target="../media/image44.png"/><Relationship Id="rId2" Type="http://schemas.openxmlformats.org/officeDocument/2006/relationships/image" Target="../media/image41.png"/><Relationship Id="rId1" Type="http://schemas.openxmlformats.org/officeDocument/2006/relationships/slideLayout" Target="../slideLayouts/slideLayout2.xml"/><Relationship Id="rId6" Type="http://schemas.microsoft.com/office/2007/relationships/hdphoto" Target="../media/hdphoto7.wdp"/><Relationship Id="rId11" Type="http://schemas.openxmlformats.org/officeDocument/2006/relationships/image" Target="../media/image40.png"/><Relationship Id="rId5" Type="http://schemas.openxmlformats.org/officeDocument/2006/relationships/image" Target="../media/image43.png"/><Relationship Id="rId10" Type="http://schemas.microsoft.com/office/2007/relationships/hdphoto" Target="../media/hdphoto9.wdp"/><Relationship Id="rId4" Type="http://schemas.microsoft.com/office/2007/relationships/hdphoto" Target="../media/hdphoto6.wdp"/><Relationship Id="rId9" Type="http://schemas.openxmlformats.org/officeDocument/2006/relationships/image" Target="../media/image4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hyperlink" Target="mailto:sanya.alleyne@giz.de" TargetMode="External"/><Relationship Id="rId1" Type="http://schemas.openxmlformats.org/officeDocument/2006/relationships/slideLayout" Target="../slideLayouts/slideLayout8.xml"/><Relationship Id="rId5" Type="http://schemas.openxmlformats.org/officeDocument/2006/relationships/image" Target="../media/image48.emf"/><Relationship Id="rId4" Type="http://schemas.openxmlformats.org/officeDocument/2006/relationships/image" Target="../media/image47.jpg"/></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8.xml"/><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shot 2019-11-28 at 10.17.46.png"/>
          <p:cNvPicPr>
            <a:picLocks noChangeAspect="1"/>
          </p:cNvPicPr>
          <p:nvPr/>
        </p:nvPicPr>
        <p:blipFill>
          <a:blip r:embed="rId2">
            <a:extLst>
              <a:ext uri="{BEBA8EAE-BF5A-486C-A8C5-ECC9F3942E4B}">
                <a14:imgProps xmlns:a14="http://schemas.microsoft.com/office/drawing/2010/main">
                  <a14:imgLayer r:embed="rId3">
                    <a14:imgEffect>
                      <a14:saturation sat="135000"/>
                    </a14:imgEffect>
                    <a14:imgEffect>
                      <a14:brightnessContrast bright="4000" contrast="-39000"/>
                    </a14:imgEffect>
                  </a14:imgLayer>
                </a14:imgProps>
              </a:ext>
              <a:ext uri="{28A0092B-C50C-407E-A947-70E740481C1C}">
                <a14:useLocalDpi xmlns:a14="http://schemas.microsoft.com/office/drawing/2010/main" val="0"/>
              </a:ext>
            </a:extLst>
          </a:blip>
          <a:stretch>
            <a:fillRect/>
          </a:stretch>
        </p:blipFill>
        <p:spPr>
          <a:xfrm>
            <a:off x="-2726" y="0"/>
            <a:ext cx="9146725" cy="6857999"/>
          </a:xfrm>
          <a:prstGeom prst="rect">
            <a:avLst/>
          </a:prstGeom>
        </p:spPr>
      </p:pic>
      <p:sp>
        <p:nvSpPr>
          <p:cNvPr id="6" name="Textfeld 5"/>
          <p:cNvSpPr txBox="1"/>
          <p:nvPr/>
        </p:nvSpPr>
        <p:spPr>
          <a:xfrm>
            <a:off x="6095229" y="6385712"/>
            <a:ext cx="1071335" cy="184666"/>
          </a:xfrm>
          <a:prstGeom prst="rect">
            <a:avLst/>
          </a:prstGeom>
          <a:noFill/>
          <a:ln>
            <a:noFill/>
          </a:ln>
        </p:spPr>
        <p:txBody>
          <a:bodyPr wrap="square" rtlCol="0">
            <a:spAutoFit/>
          </a:bodyPr>
          <a:lstStyle/>
          <a:p>
            <a:pPr algn="r"/>
            <a:r>
              <a:rPr lang="de-DE" sz="600" b="0" dirty="0">
                <a:solidFill>
                  <a:srgbClr val="6E6452"/>
                </a:solidFill>
                <a:latin typeface="+mn-lt"/>
              </a:rPr>
              <a:t>© GIZ / Jose Diaz</a:t>
            </a:r>
          </a:p>
        </p:txBody>
      </p:sp>
      <p:sp>
        <p:nvSpPr>
          <p:cNvPr id="7" name="Titel 2"/>
          <p:cNvSpPr txBox="1">
            <a:spLocks/>
          </p:cNvSpPr>
          <p:nvPr/>
        </p:nvSpPr>
        <p:spPr bwMode="auto">
          <a:xfrm>
            <a:off x="249948" y="941360"/>
            <a:ext cx="8065827" cy="250033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400">
                <a:solidFill>
                  <a:srgbClr val="6E6452"/>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defRPr>
            </a:lvl2pPr>
            <a:lvl3pPr algn="l" rtl="0" eaLnBrk="1" fontAlgn="base" hangingPunct="1">
              <a:spcBef>
                <a:spcPct val="0"/>
              </a:spcBef>
              <a:spcAft>
                <a:spcPct val="0"/>
              </a:spcAft>
              <a:defRPr sz="3600">
                <a:solidFill>
                  <a:schemeClr val="tx1"/>
                </a:solidFill>
                <a:latin typeface="Arial" charset="0"/>
              </a:defRPr>
            </a:lvl3pPr>
            <a:lvl4pPr algn="l" rtl="0" eaLnBrk="1" fontAlgn="base" hangingPunct="1">
              <a:spcBef>
                <a:spcPct val="0"/>
              </a:spcBef>
              <a:spcAft>
                <a:spcPct val="0"/>
              </a:spcAft>
              <a:defRPr sz="3600">
                <a:solidFill>
                  <a:schemeClr val="tx1"/>
                </a:solidFill>
                <a:latin typeface="Arial" charset="0"/>
              </a:defRPr>
            </a:lvl4pPr>
            <a:lvl5pPr algn="l" rtl="0" eaLnBrk="1" fontAlgn="base" hangingPunct="1">
              <a:spcBef>
                <a:spcPct val="0"/>
              </a:spcBef>
              <a:spcAft>
                <a:spcPct val="0"/>
              </a:spcAft>
              <a:defRPr sz="3600">
                <a:solidFill>
                  <a:schemeClr val="tx1"/>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a:lstStyle>
          <a:p>
            <a:pPr algn="ctr"/>
            <a:r>
              <a:rPr lang="en-US" sz="3600" dirty="0">
                <a:solidFill>
                  <a:schemeClr val="tx1">
                    <a:lumMod val="85000"/>
                    <a:lumOff val="15000"/>
                  </a:schemeClr>
                </a:solidFill>
              </a:rPr>
              <a:t>Supporting sustainability aspects in the implementation of EU EPAs in the context of the SDGs</a:t>
            </a:r>
            <a:br>
              <a:rPr lang="en-US" sz="3600" dirty="0">
                <a:solidFill>
                  <a:schemeClr val="tx1">
                    <a:lumMod val="85000"/>
                    <a:lumOff val="15000"/>
                  </a:schemeClr>
                </a:solidFill>
              </a:rPr>
            </a:br>
            <a:r>
              <a:rPr lang="en-US" b="0" dirty="0">
                <a:solidFill>
                  <a:schemeClr val="tx1">
                    <a:lumMod val="85000"/>
                    <a:lumOff val="15000"/>
                  </a:schemeClr>
                </a:solidFill>
              </a:rPr>
              <a:t>Global Project “NEW</a:t>
            </a:r>
            <a:r>
              <a:rPr lang="en-US" b="0" dirty="0"/>
              <a:t>”</a:t>
            </a:r>
            <a:br>
              <a:rPr lang="de-DE" b="0" dirty="0"/>
            </a:br>
            <a:endParaRPr lang="de-DE" b="0" dirty="0"/>
          </a:p>
        </p:txBody>
      </p:sp>
      <p:sp>
        <p:nvSpPr>
          <p:cNvPr id="3" name="TextBox 2"/>
          <p:cNvSpPr txBox="1"/>
          <p:nvPr/>
        </p:nvSpPr>
        <p:spPr>
          <a:xfrm>
            <a:off x="249948" y="5283200"/>
            <a:ext cx="3812725" cy="923330"/>
          </a:xfrm>
          <a:prstGeom prst="rect">
            <a:avLst/>
          </a:prstGeom>
          <a:noFill/>
        </p:spPr>
        <p:txBody>
          <a:bodyPr wrap="square" rtlCol="0">
            <a:spAutoFit/>
          </a:bodyPr>
          <a:lstStyle/>
          <a:p>
            <a:r>
              <a:rPr lang="en-US" sz="1800" dirty="0">
                <a:solidFill>
                  <a:srgbClr val="262626"/>
                </a:solidFill>
              </a:rPr>
              <a:t>Ms. Sanya Alleyne </a:t>
            </a:r>
          </a:p>
          <a:p>
            <a:r>
              <a:rPr lang="en-US" sz="1800" dirty="0">
                <a:solidFill>
                  <a:srgbClr val="262626"/>
                </a:solidFill>
              </a:rPr>
              <a:t>Technical Trade Adviser</a:t>
            </a:r>
          </a:p>
          <a:p>
            <a:r>
              <a:rPr lang="en-US" sz="1800" dirty="0">
                <a:solidFill>
                  <a:srgbClr val="262626"/>
                </a:solidFill>
              </a:rPr>
              <a:t>GIZ </a:t>
            </a:r>
          </a:p>
        </p:txBody>
      </p:sp>
      <p:pic>
        <p:nvPicPr>
          <p:cNvPr id="8" name="Picture 7"/>
          <p:cNvPicPr>
            <a:picLocks noChangeAspect="1"/>
          </p:cNvPicPr>
          <p:nvPr/>
        </p:nvPicPr>
        <p:blipFill>
          <a:blip r:embed="rId4"/>
          <a:stretch>
            <a:fillRect/>
          </a:stretch>
        </p:blipFill>
        <p:spPr>
          <a:xfrm>
            <a:off x="7166564" y="139700"/>
            <a:ext cx="1765300" cy="508000"/>
          </a:xfrm>
          <a:prstGeom prst="rect">
            <a:avLst/>
          </a:prstGeom>
        </p:spPr>
      </p:pic>
    </p:spTree>
    <p:extLst>
      <p:ext uri="{BB962C8B-B14F-4D97-AF65-F5344CB8AC3E}">
        <p14:creationId xmlns:p14="http://schemas.microsoft.com/office/powerpoint/2010/main" val="77252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p:cNvSpPr>
            <a:spLocks noGrp="1"/>
          </p:cNvSpPr>
          <p:nvPr>
            <p:ph type="ftr" sz="quarter" idx="10"/>
          </p:nvPr>
        </p:nvSpPr>
        <p:spPr/>
        <p:txBody>
          <a:bodyPr/>
          <a:lstStyle/>
          <a:p>
            <a:r>
              <a:rPr lang="de-DE" dirty="0"/>
              <a:t>Global Project NEW</a:t>
            </a:r>
          </a:p>
        </p:txBody>
      </p:sp>
      <p:sp>
        <p:nvSpPr>
          <p:cNvPr id="9" name="Titel 1"/>
          <p:cNvSpPr txBox="1">
            <a:spLocks/>
          </p:cNvSpPr>
          <p:nvPr/>
        </p:nvSpPr>
        <p:spPr bwMode="auto">
          <a:xfrm>
            <a:off x="684000" y="1483200"/>
            <a:ext cx="7776000" cy="61792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400">
                <a:solidFill>
                  <a:srgbClr val="6E6452"/>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defRPr>
            </a:lvl2pPr>
            <a:lvl3pPr algn="l" rtl="0" eaLnBrk="1" fontAlgn="base" hangingPunct="1">
              <a:spcBef>
                <a:spcPct val="0"/>
              </a:spcBef>
              <a:spcAft>
                <a:spcPct val="0"/>
              </a:spcAft>
              <a:defRPr sz="3600">
                <a:solidFill>
                  <a:schemeClr val="tx1"/>
                </a:solidFill>
                <a:latin typeface="Arial" charset="0"/>
              </a:defRPr>
            </a:lvl3pPr>
            <a:lvl4pPr algn="l" rtl="0" eaLnBrk="1" fontAlgn="base" hangingPunct="1">
              <a:spcBef>
                <a:spcPct val="0"/>
              </a:spcBef>
              <a:spcAft>
                <a:spcPct val="0"/>
              </a:spcAft>
              <a:defRPr sz="3600">
                <a:solidFill>
                  <a:schemeClr val="tx1"/>
                </a:solidFill>
                <a:latin typeface="Arial" charset="0"/>
              </a:defRPr>
            </a:lvl4pPr>
            <a:lvl5pPr algn="l" rtl="0" eaLnBrk="1" fontAlgn="base" hangingPunct="1">
              <a:spcBef>
                <a:spcPct val="0"/>
              </a:spcBef>
              <a:spcAft>
                <a:spcPct val="0"/>
              </a:spcAft>
              <a:defRPr sz="3600">
                <a:solidFill>
                  <a:schemeClr val="tx1"/>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a:lstStyle>
          <a:p>
            <a:r>
              <a:rPr lang="de-DE" dirty="0"/>
              <a:t>Outline</a:t>
            </a:r>
          </a:p>
        </p:txBody>
      </p:sp>
      <p:sp>
        <p:nvSpPr>
          <p:cNvPr id="10" name="Inhaltsplatzhalter 4"/>
          <p:cNvSpPr txBox="1">
            <a:spLocks/>
          </p:cNvSpPr>
          <p:nvPr/>
        </p:nvSpPr>
        <p:spPr bwMode="auto">
          <a:xfrm>
            <a:off x="684000" y="2448000"/>
            <a:ext cx="7776000" cy="3816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ea typeface="+mn-ea"/>
                <a:cs typeface="+mn-cs"/>
              </a:defRPr>
            </a:lvl1pPr>
            <a:lvl2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2pPr>
            <a:lvl3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32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pPr marL="342900" indent="-342900">
              <a:buFont typeface="+mj-lt"/>
              <a:buAutoNum type="arabicPeriod"/>
            </a:pPr>
            <a:r>
              <a:rPr lang="de-DE" dirty="0" err="1"/>
              <a:t>Overview</a:t>
            </a:r>
            <a:endParaRPr lang="de-DE" dirty="0"/>
          </a:p>
          <a:p>
            <a:pPr marL="342900" indent="-342900">
              <a:buFont typeface="+mj-lt"/>
              <a:buAutoNum type="arabicPeriod"/>
            </a:pPr>
            <a:r>
              <a:rPr lang="de-DE" dirty="0"/>
              <a:t>Background: The EPAs</a:t>
            </a:r>
          </a:p>
          <a:p>
            <a:pPr marL="342900" indent="-342900">
              <a:buFont typeface="+mj-lt"/>
              <a:buAutoNum type="arabicPeriod"/>
            </a:pPr>
            <a:r>
              <a:rPr lang="de-DE" dirty="0"/>
              <a:t>Investment Provision </a:t>
            </a:r>
            <a:r>
              <a:rPr lang="de-DE" dirty="0" err="1"/>
              <a:t>of</a:t>
            </a:r>
            <a:r>
              <a:rPr lang="de-DE" dirty="0"/>
              <a:t> </a:t>
            </a:r>
            <a:r>
              <a:rPr lang="de-DE" dirty="0" err="1"/>
              <a:t>the</a:t>
            </a:r>
            <a:r>
              <a:rPr lang="de-DE" dirty="0"/>
              <a:t> EPA </a:t>
            </a:r>
          </a:p>
          <a:p>
            <a:pPr marL="342900" indent="-342900">
              <a:buFont typeface="+mj-lt"/>
              <a:buAutoNum type="arabicPeriod"/>
            </a:pPr>
            <a:r>
              <a:rPr lang="de-DE" dirty="0"/>
              <a:t>Areas </a:t>
            </a:r>
            <a:r>
              <a:rPr lang="de-DE" dirty="0" err="1"/>
              <a:t>of</a:t>
            </a:r>
            <a:r>
              <a:rPr lang="de-DE" dirty="0"/>
              <a:t> </a:t>
            </a:r>
            <a:r>
              <a:rPr lang="de-DE" dirty="0" err="1"/>
              <a:t>Activity</a:t>
            </a:r>
            <a:endParaRPr lang="de-DE" dirty="0"/>
          </a:p>
          <a:p>
            <a:pPr marL="342900" indent="-342900">
              <a:buFont typeface="+mj-lt"/>
              <a:buAutoNum type="arabicPeriod"/>
            </a:pPr>
            <a:r>
              <a:rPr lang="de-DE" dirty="0"/>
              <a:t>Stakeholders </a:t>
            </a:r>
            <a:r>
              <a:rPr lang="de-DE" dirty="0" err="1"/>
              <a:t>and</a:t>
            </a:r>
            <a:r>
              <a:rPr lang="de-DE" dirty="0"/>
              <a:t> Partners</a:t>
            </a:r>
          </a:p>
          <a:p>
            <a:pPr marL="342900" indent="-342900">
              <a:buFont typeface="+mj-lt"/>
              <a:buAutoNum type="arabicPeriod"/>
            </a:pPr>
            <a:r>
              <a:rPr lang="de-DE" dirty="0"/>
              <a:t>The Team</a:t>
            </a:r>
          </a:p>
          <a:p>
            <a:pPr marL="342900" indent="-342900">
              <a:buFont typeface="+mj-lt"/>
              <a:buAutoNum type="arabicPeriod"/>
            </a:pPr>
            <a:r>
              <a:rPr lang="de-DE" b="1" dirty="0">
                <a:solidFill>
                  <a:schemeClr val="tx1"/>
                </a:solidFill>
              </a:rPr>
              <a:t>	</a:t>
            </a:r>
            <a:r>
              <a:rPr lang="de-DE" dirty="0">
                <a:solidFill>
                  <a:schemeClr val="tx2">
                    <a:lumMod val="60000"/>
                    <a:lumOff val="40000"/>
                  </a:schemeClr>
                </a:solidFill>
              </a:rPr>
              <a:t>Other GIZ Projects </a:t>
            </a:r>
            <a:r>
              <a:rPr lang="de-DE" dirty="0" err="1">
                <a:solidFill>
                  <a:schemeClr val="tx2">
                    <a:lumMod val="60000"/>
                    <a:lumOff val="40000"/>
                  </a:schemeClr>
                </a:solidFill>
              </a:rPr>
              <a:t>of</a:t>
            </a:r>
            <a:r>
              <a:rPr lang="de-DE" dirty="0">
                <a:solidFill>
                  <a:schemeClr val="tx2">
                    <a:lumMod val="60000"/>
                    <a:lumOff val="40000"/>
                  </a:schemeClr>
                </a:solidFill>
              </a:rPr>
              <a:t> </a:t>
            </a:r>
            <a:r>
              <a:rPr lang="de-DE" dirty="0" err="1">
                <a:solidFill>
                  <a:schemeClr val="tx2">
                    <a:lumMod val="60000"/>
                    <a:lumOff val="40000"/>
                  </a:schemeClr>
                </a:solidFill>
              </a:rPr>
              <a:t>interest</a:t>
            </a:r>
            <a:r>
              <a:rPr lang="de-DE" dirty="0">
                <a:solidFill>
                  <a:schemeClr val="tx2">
                    <a:lumMod val="60000"/>
                    <a:lumOff val="40000"/>
                  </a:schemeClr>
                </a:solidFill>
              </a:rPr>
              <a:t> </a:t>
            </a:r>
            <a:endParaRPr lang="de-DE" b="1" dirty="0">
              <a:solidFill>
                <a:schemeClr val="tx1"/>
              </a:solidFill>
            </a:endParaRPr>
          </a:p>
        </p:txBody>
      </p:sp>
    </p:spTree>
    <p:extLst>
      <p:ext uri="{BB962C8B-B14F-4D97-AF65-F5344CB8AC3E}">
        <p14:creationId xmlns:p14="http://schemas.microsoft.com/office/powerpoint/2010/main" val="187930432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txBox="1">
            <a:spLocks/>
          </p:cNvSpPr>
          <p:nvPr/>
        </p:nvSpPr>
        <p:spPr bwMode="auto">
          <a:xfrm>
            <a:off x="684000" y="1483200"/>
            <a:ext cx="7776000" cy="61792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400">
                <a:solidFill>
                  <a:srgbClr val="6E6452"/>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defRPr>
            </a:lvl2pPr>
            <a:lvl3pPr algn="l" rtl="0" eaLnBrk="1" fontAlgn="base" hangingPunct="1">
              <a:spcBef>
                <a:spcPct val="0"/>
              </a:spcBef>
              <a:spcAft>
                <a:spcPct val="0"/>
              </a:spcAft>
              <a:defRPr sz="3600">
                <a:solidFill>
                  <a:schemeClr val="tx1"/>
                </a:solidFill>
                <a:latin typeface="Arial" charset="0"/>
              </a:defRPr>
            </a:lvl3pPr>
            <a:lvl4pPr algn="l" rtl="0" eaLnBrk="1" fontAlgn="base" hangingPunct="1">
              <a:spcBef>
                <a:spcPct val="0"/>
              </a:spcBef>
              <a:spcAft>
                <a:spcPct val="0"/>
              </a:spcAft>
              <a:defRPr sz="3600">
                <a:solidFill>
                  <a:schemeClr val="tx1"/>
                </a:solidFill>
                <a:latin typeface="Arial" charset="0"/>
              </a:defRPr>
            </a:lvl4pPr>
            <a:lvl5pPr algn="l" rtl="0" eaLnBrk="1" fontAlgn="base" hangingPunct="1">
              <a:spcBef>
                <a:spcPct val="0"/>
              </a:spcBef>
              <a:spcAft>
                <a:spcPct val="0"/>
              </a:spcAft>
              <a:defRPr sz="3600">
                <a:solidFill>
                  <a:schemeClr val="tx1"/>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a:lstStyle>
          <a:p>
            <a:r>
              <a:rPr lang="de-DE" dirty="0"/>
              <a:t>Outline</a:t>
            </a:r>
          </a:p>
        </p:txBody>
      </p:sp>
      <p:sp>
        <p:nvSpPr>
          <p:cNvPr id="10" name="Inhaltsplatzhalter 4"/>
          <p:cNvSpPr txBox="1">
            <a:spLocks/>
          </p:cNvSpPr>
          <p:nvPr/>
        </p:nvSpPr>
        <p:spPr bwMode="auto">
          <a:xfrm>
            <a:off x="684000" y="2448000"/>
            <a:ext cx="7776000" cy="3816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ea typeface="+mn-ea"/>
                <a:cs typeface="+mn-cs"/>
              </a:defRPr>
            </a:lvl1pPr>
            <a:lvl2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2pPr>
            <a:lvl3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32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pPr marL="342900" indent="-342900">
              <a:buFont typeface="+mj-lt"/>
              <a:buAutoNum type="arabicPeriod"/>
            </a:pPr>
            <a:r>
              <a:rPr lang="de-DE" dirty="0" err="1"/>
              <a:t>Overview</a:t>
            </a:r>
            <a:endParaRPr lang="de-DE" dirty="0"/>
          </a:p>
          <a:p>
            <a:pPr marL="342900" indent="-342900">
              <a:buFont typeface="+mj-lt"/>
              <a:buAutoNum type="arabicPeriod"/>
            </a:pPr>
            <a:r>
              <a:rPr lang="de-DE" dirty="0">
                <a:solidFill>
                  <a:srgbClr val="C9C2B6"/>
                </a:solidFill>
              </a:rPr>
              <a:t>Background: The EPAs</a:t>
            </a:r>
          </a:p>
          <a:p>
            <a:pPr marL="342900" indent="-342900">
              <a:buFont typeface="+mj-lt"/>
              <a:buAutoNum type="arabicPeriod"/>
            </a:pPr>
            <a:r>
              <a:rPr lang="de-DE" dirty="0">
                <a:solidFill>
                  <a:srgbClr val="C9C2B6"/>
                </a:solidFill>
              </a:rPr>
              <a:t>Areas </a:t>
            </a:r>
            <a:r>
              <a:rPr lang="de-DE" dirty="0" err="1">
                <a:solidFill>
                  <a:srgbClr val="C9C2B6"/>
                </a:solidFill>
              </a:rPr>
              <a:t>of</a:t>
            </a:r>
            <a:r>
              <a:rPr lang="de-DE" dirty="0">
                <a:solidFill>
                  <a:srgbClr val="C9C2B6"/>
                </a:solidFill>
              </a:rPr>
              <a:t> </a:t>
            </a:r>
            <a:r>
              <a:rPr lang="de-DE" dirty="0" err="1">
                <a:solidFill>
                  <a:srgbClr val="C9C2B6"/>
                </a:solidFill>
              </a:rPr>
              <a:t>Activity</a:t>
            </a:r>
            <a:endParaRPr lang="de-DE" dirty="0">
              <a:solidFill>
                <a:srgbClr val="C9C2B6"/>
              </a:solidFill>
            </a:endParaRPr>
          </a:p>
          <a:p>
            <a:pPr marL="342900" indent="-342900">
              <a:buFont typeface="+mj-lt"/>
              <a:buAutoNum type="arabicPeriod"/>
            </a:pPr>
            <a:r>
              <a:rPr lang="de-DE" dirty="0">
                <a:solidFill>
                  <a:srgbClr val="C9C2B6"/>
                </a:solidFill>
              </a:rPr>
              <a:t>Stakeholders </a:t>
            </a:r>
            <a:r>
              <a:rPr lang="de-DE" dirty="0" err="1">
                <a:solidFill>
                  <a:srgbClr val="C9C2B6"/>
                </a:solidFill>
              </a:rPr>
              <a:t>and</a:t>
            </a:r>
            <a:r>
              <a:rPr lang="de-DE" dirty="0">
                <a:solidFill>
                  <a:srgbClr val="C9C2B6"/>
                </a:solidFill>
              </a:rPr>
              <a:t> Partners</a:t>
            </a:r>
          </a:p>
          <a:p>
            <a:pPr marL="342900" indent="-342900">
              <a:buFont typeface="+mj-lt"/>
              <a:buAutoNum type="arabicPeriod"/>
            </a:pPr>
            <a:r>
              <a:rPr lang="de-DE" dirty="0">
                <a:solidFill>
                  <a:srgbClr val="C9C2B6"/>
                </a:solidFill>
              </a:rPr>
              <a:t>The Team	</a:t>
            </a:r>
          </a:p>
        </p:txBody>
      </p:sp>
      <p:sp>
        <p:nvSpPr>
          <p:cNvPr id="5" name="Fußzeilenplatzhalter 2"/>
          <p:cNvSpPr>
            <a:spLocks noGrp="1"/>
          </p:cNvSpPr>
          <p:nvPr>
            <p:ph type="ftr" sz="quarter" idx="10"/>
          </p:nvPr>
        </p:nvSpPr>
        <p:spPr>
          <a:xfrm>
            <a:off x="2862776" y="6581001"/>
            <a:ext cx="3418449" cy="246221"/>
          </a:xfrm>
        </p:spPr>
        <p:txBody>
          <a:bodyPr/>
          <a:lstStyle/>
          <a:p>
            <a:r>
              <a:rPr lang="de-DE" dirty="0"/>
              <a:t>Global Project NEW</a:t>
            </a:r>
          </a:p>
        </p:txBody>
      </p:sp>
    </p:spTree>
    <p:extLst>
      <p:ext uri="{BB962C8B-B14F-4D97-AF65-F5344CB8AC3E}">
        <p14:creationId xmlns:p14="http://schemas.microsoft.com/office/powerpoint/2010/main" val="362606858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1"/>
          <p:cNvSpPr txBox="1">
            <a:spLocks/>
          </p:cNvSpPr>
          <p:nvPr/>
        </p:nvSpPr>
        <p:spPr bwMode="auto">
          <a:xfrm>
            <a:off x="684000" y="1483200"/>
            <a:ext cx="7776000" cy="61792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400">
                <a:solidFill>
                  <a:srgbClr val="6E6452"/>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defRPr>
            </a:lvl2pPr>
            <a:lvl3pPr algn="l" rtl="0" eaLnBrk="1" fontAlgn="base" hangingPunct="1">
              <a:spcBef>
                <a:spcPct val="0"/>
              </a:spcBef>
              <a:spcAft>
                <a:spcPct val="0"/>
              </a:spcAft>
              <a:defRPr sz="3600">
                <a:solidFill>
                  <a:schemeClr val="tx1"/>
                </a:solidFill>
                <a:latin typeface="Arial" charset="0"/>
              </a:defRPr>
            </a:lvl3pPr>
            <a:lvl4pPr algn="l" rtl="0" eaLnBrk="1" fontAlgn="base" hangingPunct="1">
              <a:spcBef>
                <a:spcPct val="0"/>
              </a:spcBef>
              <a:spcAft>
                <a:spcPct val="0"/>
              </a:spcAft>
              <a:defRPr sz="3600">
                <a:solidFill>
                  <a:schemeClr val="tx1"/>
                </a:solidFill>
                <a:latin typeface="Arial" charset="0"/>
              </a:defRPr>
            </a:lvl4pPr>
            <a:lvl5pPr algn="l" rtl="0" eaLnBrk="1" fontAlgn="base" hangingPunct="1">
              <a:spcBef>
                <a:spcPct val="0"/>
              </a:spcBef>
              <a:spcAft>
                <a:spcPct val="0"/>
              </a:spcAft>
              <a:defRPr sz="3600">
                <a:solidFill>
                  <a:schemeClr val="tx1"/>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a:lstStyle>
          <a:p>
            <a:r>
              <a:rPr lang="de-DE" dirty="0"/>
              <a:t>Outline</a:t>
            </a:r>
          </a:p>
        </p:txBody>
      </p:sp>
      <p:sp>
        <p:nvSpPr>
          <p:cNvPr id="10" name="Inhaltsplatzhalter 4"/>
          <p:cNvSpPr txBox="1">
            <a:spLocks/>
          </p:cNvSpPr>
          <p:nvPr/>
        </p:nvSpPr>
        <p:spPr bwMode="auto">
          <a:xfrm>
            <a:off x="684000" y="2448000"/>
            <a:ext cx="7776000" cy="3816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ea typeface="+mn-ea"/>
                <a:cs typeface="+mn-cs"/>
              </a:defRPr>
            </a:lvl1pPr>
            <a:lvl2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2pPr>
            <a:lvl3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32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pPr marL="342900" indent="-342900">
              <a:buFont typeface="+mj-lt"/>
              <a:buAutoNum type="arabicPeriod"/>
            </a:pPr>
            <a:r>
              <a:rPr lang="de-DE" dirty="0" err="1">
                <a:solidFill>
                  <a:srgbClr val="C9C2B6"/>
                </a:solidFill>
              </a:rPr>
              <a:t>Overview</a:t>
            </a:r>
            <a:endParaRPr lang="de-DE" dirty="0">
              <a:solidFill>
                <a:srgbClr val="C9C2B6"/>
              </a:solidFill>
            </a:endParaRPr>
          </a:p>
          <a:p>
            <a:pPr marL="342900" indent="-342900">
              <a:buFont typeface="+mj-lt"/>
              <a:buAutoNum type="arabicPeriod"/>
            </a:pPr>
            <a:r>
              <a:rPr lang="de-DE" dirty="0"/>
              <a:t>Background: The EPAs</a:t>
            </a:r>
          </a:p>
          <a:p>
            <a:pPr marL="342900" indent="-342900">
              <a:buFont typeface="+mj-lt"/>
              <a:buAutoNum type="arabicPeriod"/>
            </a:pPr>
            <a:r>
              <a:rPr lang="de-DE" dirty="0">
                <a:solidFill>
                  <a:srgbClr val="C9C2B6"/>
                </a:solidFill>
              </a:rPr>
              <a:t>Areas </a:t>
            </a:r>
            <a:r>
              <a:rPr lang="de-DE" dirty="0" err="1">
                <a:solidFill>
                  <a:srgbClr val="C9C2B6"/>
                </a:solidFill>
              </a:rPr>
              <a:t>of</a:t>
            </a:r>
            <a:r>
              <a:rPr lang="de-DE" dirty="0">
                <a:solidFill>
                  <a:srgbClr val="C9C2B6"/>
                </a:solidFill>
              </a:rPr>
              <a:t> </a:t>
            </a:r>
            <a:r>
              <a:rPr lang="de-DE" dirty="0" err="1">
                <a:solidFill>
                  <a:srgbClr val="C9C2B6"/>
                </a:solidFill>
              </a:rPr>
              <a:t>Activity</a:t>
            </a:r>
            <a:endParaRPr lang="de-DE" dirty="0">
              <a:solidFill>
                <a:srgbClr val="C9C2B6"/>
              </a:solidFill>
            </a:endParaRPr>
          </a:p>
          <a:p>
            <a:pPr marL="342900" indent="-342900">
              <a:buFont typeface="+mj-lt"/>
              <a:buAutoNum type="arabicPeriod"/>
            </a:pPr>
            <a:r>
              <a:rPr lang="de-DE" dirty="0">
                <a:solidFill>
                  <a:srgbClr val="C9C2B6"/>
                </a:solidFill>
              </a:rPr>
              <a:t>Stakeholders </a:t>
            </a:r>
            <a:r>
              <a:rPr lang="de-DE" dirty="0" err="1">
                <a:solidFill>
                  <a:srgbClr val="C9C2B6"/>
                </a:solidFill>
              </a:rPr>
              <a:t>and</a:t>
            </a:r>
            <a:r>
              <a:rPr lang="de-DE" dirty="0">
                <a:solidFill>
                  <a:srgbClr val="C9C2B6"/>
                </a:solidFill>
              </a:rPr>
              <a:t> Partners</a:t>
            </a:r>
          </a:p>
          <a:p>
            <a:pPr marL="342900" indent="-342900">
              <a:buFont typeface="+mj-lt"/>
              <a:buAutoNum type="arabicPeriod"/>
            </a:pPr>
            <a:r>
              <a:rPr lang="de-DE" dirty="0">
                <a:solidFill>
                  <a:srgbClr val="C9C2B6"/>
                </a:solidFill>
              </a:rPr>
              <a:t>The Team 	</a:t>
            </a:r>
          </a:p>
        </p:txBody>
      </p:sp>
      <p:sp>
        <p:nvSpPr>
          <p:cNvPr id="6" name="Fußzeilenplatzhalter 2"/>
          <p:cNvSpPr>
            <a:spLocks noGrp="1"/>
          </p:cNvSpPr>
          <p:nvPr>
            <p:ph type="ftr" sz="quarter" idx="10"/>
          </p:nvPr>
        </p:nvSpPr>
        <p:spPr>
          <a:xfrm>
            <a:off x="2862776" y="6581001"/>
            <a:ext cx="3418449" cy="246221"/>
          </a:xfrm>
        </p:spPr>
        <p:txBody>
          <a:bodyPr/>
          <a:lstStyle/>
          <a:p>
            <a:r>
              <a:rPr lang="de-DE" dirty="0"/>
              <a:t>Global Project NEW</a:t>
            </a:r>
          </a:p>
        </p:txBody>
      </p:sp>
    </p:spTree>
    <p:extLst>
      <p:ext uri="{BB962C8B-B14F-4D97-AF65-F5344CB8AC3E}">
        <p14:creationId xmlns:p14="http://schemas.microsoft.com/office/powerpoint/2010/main" val="251215669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nhaltsplatzhalter 3"/>
          <p:cNvSpPr>
            <a:spLocks noGrp="1"/>
          </p:cNvSpPr>
          <p:nvPr>
            <p:ph idx="1"/>
          </p:nvPr>
        </p:nvSpPr>
        <p:spPr>
          <a:xfrm>
            <a:off x="647564" y="1796328"/>
            <a:ext cx="7992888" cy="4452072"/>
          </a:xfrm>
        </p:spPr>
        <p:txBody>
          <a:bodyPr/>
          <a:lstStyle/>
          <a:p>
            <a:pPr marL="285750" indent="-285750">
              <a:buFont typeface="Arial" panose="020B0604020202020204" pitchFamily="34" charset="0"/>
              <a:buChar char="•"/>
            </a:pPr>
            <a:r>
              <a:rPr lang="de-DE" dirty="0" err="1"/>
              <a:t>Economic</a:t>
            </a:r>
            <a:r>
              <a:rPr lang="de-DE" dirty="0"/>
              <a:t> </a:t>
            </a:r>
            <a:r>
              <a:rPr lang="de-DE" dirty="0" err="1"/>
              <a:t>Partnership</a:t>
            </a:r>
            <a:r>
              <a:rPr lang="de-DE" dirty="0"/>
              <a:t> Agreements (EPAs) </a:t>
            </a:r>
            <a:r>
              <a:rPr lang="de-DE" dirty="0" err="1"/>
              <a:t>are</a:t>
            </a:r>
            <a:r>
              <a:rPr lang="de-DE" dirty="0"/>
              <a:t> </a:t>
            </a:r>
            <a:r>
              <a:rPr lang="de-DE" dirty="0">
                <a:solidFill>
                  <a:schemeClr val="tx1"/>
                </a:solidFill>
              </a:rPr>
              <a:t>bilateral Free Trade Agreements </a:t>
            </a:r>
            <a:r>
              <a:rPr lang="de-DE" dirty="0" err="1"/>
              <a:t>between</a:t>
            </a:r>
            <a:r>
              <a:rPr lang="de-DE" dirty="0"/>
              <a:t> </a:t>
            </a:r>
            <a:r>
              <a:rPr lang="de-DE" dirty="0" err="1"/>
              <a:t>the</a:t>
            </a:r>
            <a:r>
              <a:rPr lang="de-DE" dirty="0"/>
              <a:t> EU </a:t>
            </a:r>
            <a:r>
              <a:rPr lang="de-DE" dirty="0" err="1"/>
              <a:t>and</a:t>
            </a:r>
            <a:r>
              <a:rPr lang="de-DE" dirty="0"/>
              <a:t> African, </a:t>
            </a:r>
            <a:r>
              <a:rPr lang="de-DE" dirty="0" err="1"/>
              <a:t>Caribbean</a:t>
            </a:r>
            <a:r>
              <a:rPr lang="de-DE" dirty="0"/>
              <a:t> </a:t>
            </a:r>
            <a:r>
              <a:rPr lang="de-DE" dirty="0" err="1"/>
              <a:t>and</a:t>
            </a:r>
            <a:r>
              <a:rPr lang="de-DE" dirty="0"/>
              <a:t> Pacific (ACP) </a:t>
            </a:r>
            <a:r>
              <a:rPr lang="de-DE" dirty="0" err="1"/>
              <a:t>states</a:t>
            </a:r>
            <a:endParaRPr lang="de-DE" dirty="0"/>
          </a:p>
          <a:p>
            <a:pPr marL="285750" indent="-285750">
              <a:buFont typeface="Arial" panose="020B0604020202020204" pitchFamily="34" charset="0"/>
              <a:buChar char="•"/>
            </a:pPr>
            <a:r>
              <a:rPr lang="de-DE" dirty="0"/>
              <a:t>Background</a:t>
            </a:r>
            <a:r>
              <a:rPr lang="de-DE" sz="1600" dirty="0"/>
              <a:t>  	</a:t>
            </a:r>
          </a:p>
          <a:p>
            <a:pPr>
              <a:spcBef>
                <a:spcPts val="0"/>
              </a:spcBef>
              <a:spcAft>
                <a:spcPts val="200"/>
              </a:spcAft>
              <a:tabLst>
                <a:tab pos="450850" algn="l"/>
                <a:tab pos="2190750" algn="l"/>
                <a:tab pos="5118100" algn="l"/>
              </a:tabLst>
            </a:pPr>
            <a:r>
              <a:rPr lang="de-DE" sz="1400" b="1" dirty="0"/>
              <a:t>	</a:t>
            </a:r>
          </a:p>
          <a:p>
            <a:pPr>
              <a:spcBef>
                <a:spcPts val="0"/>
              </a:spcBef>
              <a:spcAft>
                <a:spcPts val="200"/>
              </a:spcAft>
              <a:tabLst>
                <a:tab pos="450850" algn="l"/>
                <a:tab pos="2190750" algn="l"/>
                <a:tab pos="5118100" algn="l"/>
              </a:tabLst>
            </a:pPr>
            <a:r>
              <a:rPr lang="de-DE" sz="1400" b="1" dirty="0"/>
              <a:t>		</a:t>
            </a:r>
            <a:endParaRPr lang="de-DE" sz="1600" u="sng" dirty="0"/>
          </a:p>
          <a:p>
            <a:endParaRPr lang="de-DE" dirty="0"/>
          </a:p>
        </p:txBody>
      </p:sp>
      <p:sp>
        <p:nvSpPr>
          <p:cNvPr id="9" name="Titel 1"/>
          <p:cNvSpPr txBox="1">
            <a:spLocks/>
          </p:cNvSpPr>
          <p:nvPr/>
        </p:nvSpPr>
        <p:spPr bwMode="auto">
          <a:xfrm>
            <a:off x="684000" y="1216500"/>
            <a:ext cx="7776000" cy="61792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400">
                <a:solidFill>
                  <a:schemeClr val="tx2"/>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defRPr>
            </a:lvl2pPr>
            <a:lvl3pPr algn="l" rtl="0" eaLnBrk="1" fontAlgn="base" hangingPunct="1">
              <a:spcBef>
                <a:spcPct val="0"/>
              </a:spcBef>
              <a:spcAft>
                <a:spcPct val="0"/>
              </a:spcAft>
              <a:defRPr sz="3600">
                <a:solidFill>
                  <a:schemeClr val="tx1"/>
                </a:solidFill>
                <a:latin typeface="Arial" charset="0"/>
              </a:defRPr>
            </a:lvl3pPr>
            <a:lvl4pPr algn="l" rtl="0" eaLnBrk="1" fontAlgn="base" hangingPunct="1">
              <a:spcBef>
                <a:spcPct val="0"/>
              </a:spcBef>
              <a:spcAft>
                <a:spcPct val="0"/>
              </a:spcAft>
              <a:defRPr sz="3600">
                <a:solidFill>
                  <a:schemeClr val="tx1"/>
                </a:solidFill>
                <a:latin typeface="Arial" charset="0"/>
              </a:defRPr>
            </a:lvl4pPr>
            <a:lvl5pPr algn="l" rtl="0" eaLnBrk="1" fontAlgn="base" hangingPunct="1">
              <a:spcBef>
                <a:spcPct val="0"/>
              </a:spcBef>
              <a:spcAft>
                <a:spcPct val="0"/>
              </a:spcAft>
              <a:defRPr sz="3600">
                <a:solidFill>
                  <a:schemeClr val="tx1"/>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a:lstStyle>
          <a:p>
            <a:r>
              <a:rPr lang="de-DE" dirty="0" err="1">
                <a:solidFill>
                  <a:srgbClr val="6E6452"/>
                </a:solidFill>
              </a:rPr>
              <a:t>Economic</a:t>
            </a:r>
            <a:r>
              <a:rPr lang="de-DE" dirty="0">
                <a:solidFill>
                  <a:srgbClr val="6E6452"/>
                </a:solidFill>
              </a:rPr>
              <a:t> </a:t>
            </a:r>
            <a:r>
              <a:rPr lang="de-DE" dirty="0" err="1">
                <a:solidFill>
                  <a:srgbClr val="6E6452"/>
                </a:solidFill>
              </a:rPr>
              <a:t>Partnership</a:t>
            </a:r>
            <a:r>
              <a:rPr lang="de-DE" dirty="0">
                <a:solidFill>
                  <a:srgbClr val="6E6452"/>
                </a:solidFill>
              </a:rPr>
              <a:t> Agreements (EPAs)</a:t>
            </a:r>
          </a:p>
        </p:txBody>
      </p:sp>
      <p:graphicFrame>
        <p:nvGraphicFramePr>
          <p:cNvPr id="3" name="Diagramm 2"/>
          <p:cNvGraphicFramePr/>
          <p:nvPr>
            <p:extLst>
              <p:ext uri="{D42A27DB-BD31-4B8C-83A1-F6EECF244321}">
                <p14:modId xmlns:p14="http://schemas.microsoft.com/office/powerpoint/2010/main" val="1387873576"/>
              </p:ext>
            </p:extLst>
          </p:nvPr>
        </p:nvGraphicFramePr>
        <p:xfrm>
          <a:off x="425002" y="2678805"/>
          <a:ext cx="8577329" cy="37358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ußzeilenplatzhalter 2"/>
          <p:cNvSpPr>
            <a:spLocks noGrp="1"/>
          </p:cNvSpPr>
          <p:nvPr>
            <p:ph type="ftr" sz="quarter" idx="10"/>
          </p:nvPr>
        </p:nvSpPr>
        <p:spPr>
          <a:xfrm>
            <a:off x="2862776" y="6581001"/>
            <a:ext cx="3418449" cy="246221"/>
          </a:xfrm>
        </p:spPr>
        <p:txBody>
          <a:bodyPr/>
          <a:lstStyle/>
          <a:p>
            <a:r>
              <a:rPr lang="de-DE" dirty="0"/>
              <a:t>Global Project NEW</a:t>
            </a:r>
          </a:p>
        </p:txBody>
      </p:sp>
    </p:spTree>
    <p:extLst>
      <p:ext uri="{BB962C8B-B14F-4D97-AF65-F5344CB8AC3E}">
        <p14:creationId xmlns:p14="http://schemas.microsoft.com/office/powerpoint/2010/main" val="384180144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1"/>
          </p:nvPr>
        </p:nvSpPr>
        <p:spPr/>
        <p:txBody>
          <a:bodyPr/>
          <a:lstStyle/>
          <a:p>
            <a:fld id="{483B35F8-681C-4405-A98A-E82EA0CF54BF}" type="datetime1">
              <a:rPr lang="fr-FR" noProof="0" smtClean="0"/>
              <a:t>28/11/2019</a:t>
            </a:fld>
            <a:endParaRPr lang="de-DE" noProof="0"/>
          </a:p>
        </p:txBody>
      </p:sp>
      <p:sp>
        <p:nvSpPr>
          <p:cNvPr id="4" name="Content Placeholder 3"/>
          <p:cNvSpPr>
            <a:spLocks noGrp="1"/>
          </p:cNvSpPr>
          <p:nvPr>
            <p:ph idx="1"/>
          </p:nvPr>
        </p:nvSpPr>
        <p:spPr>
          <a:xfrm>
            <a:off x="684000" y="1320799"/>
            <a:ext cx="7776000" cy="5260201"/>
          </a:xfrm>
        </p:spPr>
        <p:txBody>
          <a:bodyPr/>
          <a:lstStyle/>
          <a:p>
            <a:r>
              <a:rPr lang="en-US" dirty="0"/>
              <a:t>Part 1: </a:t>
            </a:r>
            <a:r>
              <a:rPr lang="de-DE" dirty="0"/>
              <a:t>TRADE PARTNERSHIP FOR SUSTAINABLE DEVELOPMENT</a:t>
            </a:r>
            <a:endParaRPr lang="en-US" dirty="0"/>
          </a:p>
          <a:p>
            <a:endParaRPr lang="en-US" dirty="0"/>
          </a:p>
          <a:p>
            <a:pPr algn="just"/>
            <a:r>
              <a:rPr lang="en-US" dirty="0"/>
              <a:t>Art. 1 </a:t>
            </a:r>
            <a:r>
              <a:rPr lang="de-DE" dirty="0"/>
              <a:t>( c): </a:t>
            </a:r>
            <a:r>
              <a:rPr lang="en-US" dirty="0"/>
              <a:t>Promoting regional integration, economic cooperation and</a:t>
            </a:r>
          </a:p>
          <a:p>
            <a:pPr algn="just"/>
            <a:r>
              <a:rPr lang="en-US" dirty="0"/>
              <a:t>                 good governance thus establishing and implementing an</a:t>
            </a:r>
          </a:p>
          <a:p>
            <a:pPr algn="just"/>
            <a:r>
              <a:rPr lang="en-US" dirty="0"/>
              <a:t>                 effective, predictable and </a:t>
            </a:r>
            <a:r>
              <a:rPr lang="en-US" b="1" dirty="0"/>
              <a:t>transparent regulatory framework</a:t>
            </a:r>
          </a:p>
          <a:p>
            <a:pPr algn="just"/>
            <a:r>
              <a:rPr lang="en-US" b="1" dirty="0"/>
              <a:t>                 for trade and investment between </a:t>
            </a:r>
            <a:r>
              <a:rPr lang="en-US" dirty="0"/>
              <a:t>the Parties and in the</a:t>
            </a:r>
          </a:p>
          <a:p>
            <a:pPr algn="just"/>
            <a:r>
              <a:rPr lang="it-IT" dirty="0"/>
              <a:t>                 CARIFORUM </a:t>
            </a:r>
            <a:r>
              <a:rPr lang="it-IT" dirty="0" err="1"/>
              <a:t>region</a:t>
            </a:r>
            <a:r>
              <a:rPr lang="it-IT" dirty="0"/>
              <a:t>;</a:t>
            </a:r>
          </a:p>
          <a:p>
            <a:endParaRPr lang="it-IT" dirty="0"/>
          </a:p>
          <a:p>
            <a:r>
              <a:rPr lang="en-US" dirty="0"/>
              <a:t>Art. 1 (e): </a:t>
            </a:r>
            <a:r>
              <a:rPr lang="en-US" b="1" dirty="0"/>
              <a:t>Supporting the conditions for increasing investment and</a:t>
            </a:r>
          </a:p>
          <a:p>
            <a:r>
              <a:rPr lang="en-US" b="1" dirty="0"/>
              <a:t>                private sector initiative</a:t>
            </a:r>
            <a:r>
              <a:rPr lang="en-US" dirty="0"/>
              <a:t> and enhancing supply capacity</a:t>
            </a:r>
          </a:p>
          <a:p>
            <a:r>
              <a:rPr lang="en-US" dirty="0"/>
              <a:t>                competitiveness and economic growth in the CARIFORUM</a:t>
            </a:r>
          </a:p>
          <a:p>
            <a:r>
              <a:rPr lang="en-US" dirty="0"/>
              <a:t>                 </a:t>
            </a:r>
            <a:r>
              <a:rPr lang="it-IT" dirty="0" err="1"/>
              <a:t>region</a:t>
            </a:r>
            <a:r>
              <a:rPr lang="it-IT" dirty="0"/>
              <a:t>; </a:t>
            </a:r>
            <a:endParaRPr lang="en-US" dirty="0"/>
          </a:p>
        </p:txBody>
      </p:sp>
    </p:spTree>
    <p:extLst>
      <p:ext uri="{BB962C8B-B14F-4D97-AF65-F5344CB8AC3E}">
        <p14:creationId xmlns:p14="http://schemas.microsoft.com/office/powerpoint/2010/main" val="42779763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1"/>
          </p:nvPr>
        </p:nvSpPr>
        <p:spPr/>
        <p:txBody>
          <a:bodyPr/>
          <a:lstStyle/>
          <a:p>
            <a:fld id="{483B35F8-681C-4405-A98A-E82EA0CF54BF}" type="datetime1">
              <a:rPr lang="fr-FR" noProof="0" smtClean="0"/>
              <a:t>28/11/2019</a:t>
            </a:fld>
            <a:endParaRPr lang="de-DE" noProof="0"/>
          </a:p>
        </p:txBody>
      </p:sp>
      <p:sp>
        <p:nvSpPr>
          <p:cNvPr id="4" name="Content Placeholder 3"/>
          <p:cNvSpPr>
            <a:spLocks noGrp="1"/>
          </p:cNvSpPr>
          <p:nvPr>
            <p:ph idx="1"/>
          </p:nvPr>
        </p:nvSpPr>
        <p:spPr>
          <a:xfrm>
            <a:off x="684000" y="1041400"/>
            <a:ext cx="7776000" cy="5222600"/>
          </a:xfrm>
        </p:spPr>
        <p:txBody>
          <a:bodyPr/>
          <a:lstStyle/>
          <a:p>
            <a:pPr algn="just"/>
            <a:endParaRPr lang="en-US" dirty="0"/>
          </a:p>
          <a:p>
            <a:pPr algn="just"/>
            <a:endParaRPr lang="en-US" dirty="0"/>
          </a:p>
          <a:p>
            <a:pPr algn="just"/>
            <a:r>
              <a:rPr lang="en-US" dirty="0"/>
              <a:t>Art. 1 (f): </a:t>
            </a:r>
            <a:r>
              <a:rPr lang="en-US" b="1" dirty="0"/>
              <a:t>Strengthening the existing relations between the Parties on          the basis of solidarity and mutual interest.</a:t>
            </a:r>
            <a:r>
              <a:rPr lang="en-US" dirty="0"/>
              <a:t> To this end, taking into account their respective levels of development and consistent with WTO obligations, the Agreement shall enhance commercial and economic relations, support a new trading dynamic between the Parties by means of the progressive, asymmetrical </a:t>
            </a:r>
            <a:r>
              <a:rPr lang="en-US" dirty="0" err="1"/>
              <a:t>liberalisation</a:t>
            </a:r>
            <a:r>
              <a:rPr lang="en-US" dirty="0"/>
              <a:t> of trade between them and </a:t>
            </a:r>
            <a:r>
              <a:rPr lang="en-US" b="1" dirty="0"/>
              <a:t>reinforce, broaden and deepen cooperation </a:t>
            </a:r>
            <a:r>
              <a:rPr lang="en-US" dirty="0"/>
              <a:t>in all areas relevant to trade and </a:t>
            </a:r>
            <a:r>
              <a:rPr lang="en-US" b="1" dirty="0"/>
              <a:t>investment</a:t>
            </a:r>
            <a:r>
              <a:rPr lang="en-US" dirty="0"/>
              <a:t>.</a:t>
            </a:r>
          </a:p>
          <a:p>
            <a:pPr algn="just"/>
            <a:endParaRPr lang="en-US" dirty="0"/>
          </a:p>
        </p:txBody>
      </p:sp>
    </p:spTree>
    <p:extLst>
      <p:ext uri="{BB962C8B-B14F-4D97-AF65-F5344CB8AC3E}">
        <p14:creationId xmlns:p14="http://schemas.microsoft.com/office/powerpoint/2010/main" val="100450699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4900" y="927100"/>
            <a:ext cx="8688600" cy="1072428"/>
          </a:xfrm>
        </p:spPr>
        <p:txBody>
          <a:bodyPr/>
          <a:lstStyle/>
          <a:p>
            <a:pPr algn="ctr"/>
            <a:r>
              <a:rPr lang="en-US" dirty="0"/>
              <a:t>Title II: Investment, Services &amp; e- Commerce: </a:t>
            </a:r>
            <a:br>
              <a:rPr lang="en-US" dirty="0"/>
            </a:br>
            <a:r>
              <a:rPr lang="en-US" dirty="0"/>
              <a:t>Chapter 2 Commercial Presence </a:t>
            </a:r>
          </a:p>
        </p:txBody>
      </p:sp>
      <p:sp>
        <p:nvSpPr>
          <p:cNvPr id="3" name="Date Placeholder 2"/>
          <p:cNvSpPr>
            <a:spLocks noGrp="1"/>
          </p:cNvSpPr>
          <p:nvPr>
            <p:ph type="dt" sz="half" idx="11"/>
          </p:nvPr>
        </p:nvSpPr>
        <p:spPr>
          <a:xfrm>
            <a:off x="1644355" y="6611779"/>
            <a:ext cx="1295400" cy="246221"/>
          </a:xfrm>
        </p:spPr>
        <p:txBody>
          <a:bodyPr/>
          <a:lstStyle/>
          <a:p>
            <a:fld id="{483B35F8-681C-4405-A98A-E82EA0CF54BF}" type="datetime1">
              <a:rPr lang="fr-FR" noProof="0" smtClean="0"/>
              <a:t>28/11/2019</a:t>
            </a:fld>
            <a:endParaRPr lang="de-DE" noProof="0"/>
          </a:p>
        </p:txBody>
      </p:sp>
      <p:sp>
        <p:nvSpPr>
          <p:cNvPr id="4" name="Content Placeholder 3"/>
          <p:cNvSpPr>
            <a:spLocks noGrp="1"/>
          </p:cNvSpPr>
          <p:nvPr>
            <p:ph idx="1"/>
          </p:nvPr>
        </p:nvSpPr>
        <p:spPr>
          <a:xfrm>
            <a:off x="684000" y="1999528"/>
            <a:ext cx="7776000" cy="4264472"/>
          </a:xfrm>
        </p:spPr>
        <p:txBody>
          <a:bodyPr/>
          <a:lstStyle/>
          <a:p>
            <a:pPr algn="just"/>
            <a:r>
              <a:rPr lang="en-US" dirty="0"/>
              <a:t>Art. 67 </a:t>
            </a:r>
            <a:r>
              <a:rPr lang="mr-IN" dirty="0"/>
              <a:t>–</a:t>
            </a:r>
            <a:r>
              <a:rPr lang="en-US" dirty="0"/>
              <a:t> National Treatment Art. (</a:t>
            </a:r>
            <a:r>
              <a:rPr lang="en-US" i="1" dirty="0"/>
              <a:t>no less </a:t>
            </a:r>
            <a:r>
              <a:rPr lang="en-US" i="1" dirty="0" err="1"/>
              <a:t>favourable</a:t>
            </a:r>
            <a:r>
              <a:rPr lang="en-US" i="1" dirty="0"/>
              <a:t> than</a:t>
            </a:r>
          </a:p>
          <a:p>
            <a:pPr algn="just"/>
            <a:r>
              <a:rPr lang="en-US" i="1" dirty="0"/>
              <a:t>that they accord to their own like commercial presences and</a:t>
            </a:r>
          </a:p>
          <a:p>
            <a:pPr algn="just"/>
            <a:r>
              <a:rPr lang="en-US" i="1" dirty="0"/>
              <a:t>I</a:t>
            </a:r>
            <a:r>
              <a:rPr lang="nb-NO" i="1" dirty="0" err="1"/>
              <a:t>nvestors</a:t>
            </a:r>
            <a:r>
              <a:rPr lang="nb-NO" i="1" dirty="0"/>
              <a:t>). </a:t>
            </a:r>
            <a:endParaRPr lang="en-US" i="1" dirty="0"/>
          </a:p>
          <a:p>
            <a:r>
              <a:rPr lang="en-US" dirty="0"/>
              <a:t>68 - Market Access </a:t>
            </a:r>
          </a:p>
          <a:p>
            <a:pPr marL="400050" indent="-400050">
              <a:buAutoNum type="romanLcPeriod"/>
            </a:pPr>
            <a:r>
              <a:rPr lang="en-US" dirty="0"/>
              <a:t>Limitations on the number of operators or total quantity of output; </a:t>
            </a:r>
          </a:p>
          <a:p>
            <a:pPr marL="400050" indent="-400050">
              <a:buAutoNum type="romanLcPeriod"/>
            </a:pPr>
            <a:r>
              <a:rPr lang="en-US" dirty="0"/>
              <a:t>Limits on the total value of transactions or assets in the form of numerical quotas; </a:t>
            </a:r>
          </a:p>
          <a:p>
            <a:pPr marL="400050" indent="-400050">
              <a:buAutoNum type="romanLcPeriod"/>
            </a:pPr>
            <a:r>
              <a:rPr lang="en-US" dirty="0"/>
              <a:t>maximum percentage limits on shareholding or the value of aggregate or total investment; </a:t>
            </a:r>
          </a:p>
          <a:p>
            <a:pPr marL="400050" indent="-400050">
              <a:buAutoNum type="romanLcPeriod"/>
            </a:pPr>
            <a:r>
              <a:rPr lang="en-US" dirty="0"/>
              <a:t>measures restricting specific types of commercial presences or joint venture) </a:t>
            </a:r>
          </a:p>
          <a:p>
            <a:endParaRPr lang="en-US" dirty="0"/>
          </a:p>
        </p:txBody>
      </p:sp>
    </p:spTree>
    <p:extLst>
      <p:ext uri="{BB962C8B-B14F-4D97-AF65-F5344CB8AC3E}">
        <p14:creationId xmlns:p14="http://schemas.microsoft.com/office/powerpoint/2010/main" val="313187438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000" y="990600"/>
            <a:ext cx="7776000" cy="1110528"/>
          </a:xfrm>
        </p:spPr>
        <p:txBody>
          <a:bodyPr/>
          <a:lstStyle/>
          <a:p>
            <a:r>
              <a:rPr lang="en-US" dirty="0"/>
              <a:t>Title II: Investment, Services &amp; e- Commerce: </a:t>
            </a:r>
            <a:br>
              <a:rPr lang="en-US" dirty="0"/>
            </a:br>
            <a:r>
              <a:rPr lang="en-US" dirty="0"/>
              <a:t>Chapter 2 Commercial Presence </a:t>
            </a:r>
          </a:p>
        </p:txBody>
      </p:sp>
      <p:sp>
        <p:nvSpPr>
          <p:cNvPr id="3" name="Date Placeholder 2"/>
          <p:cNvSpPr>
            <a:spLocks noGrp="1"/>
          </p:cNvSpPr>
          <p:nvPr>
            <p:ph type="dt" sz="half" idx="11"/>
          </p:nvPr>
        </p:nvSpPr>
        <p:spPr/>
        <p:txBody>
          <a:bodyPr/>
          <a:lstStyle/>
          <a:p>
            <a:fld id="{483B35F8-681C-4405-A98A-E82EA0CF54BF}" type="datetime1">
              <a:rPr lang="fr-FR" noProof="0" smtClean="0"/>
              <a:t>28/11/2019</a:t>
            </a:fld>
            <a:endParaRPr lang="de-DE" noProof="0"/>
          </a:p>
        </p:txBody>
      </p:sp>
      <p:sp>
        <p:nvSpPr>
          <p:cNvPr id="4" name="Content Placeholder 3"/>
          <p:cNvSpPr>
            <a:spLocks noGrp="1"/>
          </p:cNvSpPr>
          <p:nvPr>
            <p:ph idx="1"/>
          </p:nvPr>
        </p:nvSpPr>
        <p:spPr>
          <a:xfrm>
            <a:off x="684000" y="2101128"/>
            <a:ext cx="7776000" cy="4162872"/>
          </a:xfrm>
        </p:spPr>
        <p:txBody>
          <a:bodyPr/>
          <a:lstStyle/>
          <a:p>
            <a:endParaRPr lang="en-US" dirty="0"/>
          </a:p>
          <a:p>
            <a:r>
              <a:rPr lang="en-US" dirty="0"/>
              <a:t>Art. 69 </a:t>
            </a:r>
            <a:r>
              <a:rPr lang="mr-IN" dirty="0"/>
              <a:t>–</a:t>
            </a:r>
            <a:r>
              <a:rPr lang="en-US" dirty="0"/>
              <a:t> List of Commitments </a:t>
            </a:r>
          </a:p>
          <a:p>
            <a:r>
              <a:rPr lang="en-US" dirty="0"/>
              <a:t>Art. 70- Most </a:t>
            </a:r>
            <a:r>
              <a:rPr lang="en-US" dirty="0" err="1"/>
              <a:t>Favoured</a:t>
            </a:r>
            <a:r>
              <a:rPr lang="en-US" dirty="0"/>
              <a:t> Nation Treatment ( </a:t>
            </a:r>
            <a:r>
              <a:rPr lang="en-US" i="1" dirty="0"/>
              <a:t>no less </a:t>
            </a:r>
            <a:r>
              <a:rPr lang="en-US" i="1" dirty="0" err="1"/>
              <a:t>favourable</a:t>
            </a:r>
            <a:r>
              <a:rPr lang="en-US" i="1" dirty="0"/>
              <a:t> to the most </a:t>
            </a:r>
            <a:r>
              <a:rPr lang="en-US" i="1" dirty="0" err="1"/>
              <a:t>favourable</a:t>
            </a:r>
            <a:r>
              <a:rPr lang="en-US" i="1" dirty="0"/>
              <a:t> treatment applicable to like commercial presences and investors</a:t>
            </a:r>
            <a:r>
              <a:rPr lang="en-US" dirty="0"/>
              <a:t>) </a:t>
            </a:r>
          </a:p>
          <a:p>
            <a:r>
              <a:rPr lang="en-US" dirty="0"/>
              <a:t>Art. 73 </a:t>
            </a:r>
            <a:r>
              <a:rPr lang="mr-IN" dirty="0"/>
              <a:t>–</a:t>
            </a:r>
            <a:r>
              <a:rPr lang="en-US" dirty="0"/>
              <a:t> Maintenance of Standards  </a:t>
            </a:r>
          </a:p>
          <a:p>
            <a:r>
              <a:rPr lang="en-US" dirty="0"/>
              <a:t>Art 74- </a:t>
            </a:r>
            <a:r>
              <a:rPr lang="en-US" dirty="0" err="1"/>
              <a:t>Behaviour</a:t>
            </a:r>
            <a:r>
              <a:rPr lang="en-US" dirty="0"/>
              <a:t> of Investors ( retention of standards for </a:t>
            </a:r>
            <a:r>
              <a:rPr lang="en-US" dirty="0" err="1"/>
              <a:t>labour</a:t>
            </a:r>
            <a:r>
              <a:rPr lang="en-US" dirty="0"/>
              <a:t>, environment and occupational health and safety). </a:t>
            </a:r>
          </a:p>
          <a:p>
            <a:r>
              <a:rPr lang="en-US" dirty="0"/>
              <a:t>Art 74- Review </a:t>
            </a:r>
          </a:p>
          <a:p>
            <a:endParaRPr lang="en-US" dirty="0"/>
          </a:p>
        </p:txBody>
      </p:sp>
    </p:spTree>
    <p:extLst>
      <p:ext uri="{BB962C8B-B14F-4D97-AF65-F5344CB8AC3E}">
        <p14:creationId xmlns:p14="http://schemas.microsoft.com/office/powerpoint/2010/main" val="118735521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000" y="1041400"/>
            <a:ext cx="7776000" cy="818428"/>
          </a:xfrm>
        </p:spPr>
        <p:txBody>
          <a:bodyPr/>
          <a:lstStyle/>
          <a:p>
            <a:r>
              <a:rPr lang="en-US" dirty="0"/>
              <a:t>Dispute Settlement:  </a:t>
            </a:r>
            <a:r>
              <a:rPr lang="en-US" b="1" dirty="0"/>
              <a:t>Nature of the DSM in the CARIFORUM- EU Economic Partnership Agreement </a:t>
            </a:r>
            <a:br>
              <a:rPr lang="en-US" b="1" dirty="0"/>
            </a:br>
            <a:endParaRPr lang="en-US" dirty="0"/>
          </a:p>
        </p:txBody>
      </p:sp>
      <p:sp>
        <p:nvSpPr>
          <p:cNvPr id="3" name="Date Placeholder 2"/>
          <p:cNvSpPr>
            <a:spLocks noGrp="1"/>
          </p:cNvSpPr>
          <p:nvPr>
            <p:ph type="dt" sz="half" idx="11"/>
          </p:nvPr>
        </p:nvSpPr>
        <p:spPr/>
        <p:txBody>
          <a:bodyPr/>
          <a:lstStyle/>
          <a:p>
            <a:fld id="{483B35F8-681C-4405-A98A-E82EA0CF54BF}" type="datetime1">
              <a:rPr lang="fr-FR" noProof="0" smtClean="0"/>
              <a:t>28/11/2019</a:t>
            </a:fld>
            <a:endParaRPr lang="de-DE" noProof="0"/>
          </a:p>
        </p:txBody>
      </p:sp>
      <p:sp>
        <p:nvSpPr>
          <p:cNvPr id="4" name="Content Placeholder 3"/>
          <p:cNvSpPr>
            <a:spLocks noGrp="1"/>
          </p:cNvSpPr>
          <p:nvPr>
            <p:ph idx="1"/>
          </p:nvPr>
        </p:nvSpPr>
        <p:spPr>
          <a:xfrm>
            <a:off x="684000" y="2101128"/>
            <a:ext cx="7776000" cy="4162872"/>
          </a:xfrm>
        </p:spPr>
        <p:txBody>
          <a:bodyPr/>
          <a:lstStyle/>
          <a:p>
            <a:endParaRPr lang="en-US" dirty="0"/>
          </a:p>
          <a:p>
            <a:pPr marL="285750" indent="-285750">
              <a:buFont typeface="Arial"/>
              <a:buChar char="•"/>
            </a:pPr>
            <a:r>
              <a:rPr lang="en-US" dirty="0"/>
              <a:t>State to State Dispute Resolution unlike Investor </a:t>
            </a:r>
            <a:r>
              <a:rPr lang="mr-IN" dirty="0"/>
              <a:t>–</a:t>
            </a:r>
            <a:r>
              <a:rPr lang="en-US" dirty="0"/>
              <a:t> State Dispute Resolution usually found in BITs.</a:t>
            </a:r>
          </a:p>
          <a:p>
            <a:pPr marL="285750" indent="-285750">
              <a:buFont typeface="Arial"/>
              <a:buChar char="•"/>
            </a:pPr>
            <a:endParaRPr lang="en-US" dirty="0"/>
          </a:p>
          <a:p>
            <a:pPr marL="285750" indent="-285750">
              <a:buFont typeface="Arial"/>
              <a:buChar char="•"/>
            </a:pPr>
            <a:r>
              <a:rPr lang="en-US" dirty="0"/>
              <a:t>PART III: Dispute Avoidance and Settlement </a:t>
            </a:r>
          </a:p>
          <a:p>
            <a:pPr marL="1005750" lvl="2" indent="-285750">
              <a:buFont typeface="Arial"/>
              <a:buChar char="•"/>
            </a:pPr>
            <a:r>
              <a:rPr lang="en-US" dirty="0"/>
              <a:t>Consultation </a:t>
            </a:r>
          </a:p>
          <a:p>
            <a:pPr marL="1005750" lvl="2" indent="-285750">
              <a:buFont typeface="Arial"/>
              <a:buChar char="•"/>
            </a:pPr>
            <a:r>
              <a:rPr lang="en-US" dirty="0"/>
              <a:t>Mediation</a:t>
            </a:r>
          </a:p>
          <a:p>
            <a:pPr marL="1005750" lvl="2" indent="-285750">
              <a:buFont typeface="Arial"/>
              <a:buChar char="•"/>
            </a:pPr>
            <a:r>
              <a:rPr lang="en-US" dirty="0"/>
              <a:t>Arbitration  </a:t>
            </a:r>
          </a:p>
          <a:p>
            <a:pPr marL="1005750" lvl="2" indent="-285750">
              <a:buFont typeface="Arial"/>
              <a:buChar char="•"/>
            </a:pPr>
            <a:r>
              <a:rPr lang="en-US" dirty="0"/>
              <a:t>Review and Compliance </a:t>
            </a:r>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74906641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9155" y="1030164"/>
            <a:ext cx="7776000" cy="849436"/>
          </a:xfrm>
        </p:spPr>
        <p:txBody>
          <a:bodyPr/>
          <a:lstStyle/>
          <a:p>
            <a:r>
              <a:rPr lang="en-US" dirty="0"/>
              <a:t>Dispute Settlement:  </a:t>
            </a:r>
            <a:r>
              <a:rPr lang="en-US" b="1" dirty="0"/>
              <a:t>Nature of the DSM in the CARIFORUM- EU Economic Partnership Agreement </a:t>
            </a:r>
            <a:br>
              <a:rPr lang="en-US" b="1" dirty="0"/>
            </a:br>
            <a:endParaRPr lang="en-US" dirty="0"/>
          </a:p>
        </p:txBody>
      </p:sp>
      <p:sp>
        <p:nvSpPr>
          <p:cNvPr id="3" name="Date Placeholder 2"/>
          <p:cNvSpPr>
            <a:spLocks noGrp="1"/>
          </p:cNvSpPr>
          <p:nvPr>
            <p:ph type="dt" sz="half" idx="11"/>
          </p:nvPr>
        </p:nvSpPr>
        <p:spPr/>
        <p:txBody>
          <a:bodyPr/>
          <a:lstStyle/>
          <a:p>
            <a:fld id="{483B35F8-681C-4405-A98A-E82EA0CF54BF}" type="datetime1">
              <a:rPr lang="fr-FR" noProof="0" smtClean="0"/>
              <a:t>28/11/2019</a:t>
            </a:fld>
            <a:endParaRPr lang="de-DE" noProof="0"/>
          </a:p>
        </p:txBody>
      </p:sp>
      <p:sp>
        <p:nvSpPr>
          <p:cNvPr id="4" name="Content Placeholder 3"/>
          <p:cNvSpPr>
            <a:spLocks noGrp="1"/>
          </p:cNvSpPr>
          <p:nvPr>
            <p:ph idx="1"/>
          </p:nvPr>
        </p:nvSpPr>
        <p:spPr>
          <a:xfrm>
            <a:off x="684000" y="1879600"/>
            <a:ext cx="7776000" cy="4384400"/>
          </a:xfrm>
        </p:spPr>
        <p:txBody>
          <a:bodyPr/>
          <a:lstStyle/>
          <a:p>
            <a:pPr algn="ctr"/>
            <a:r>
              <a:rPr lang="en-US" b="1" u="sng" dirty="0"/>
              <a:t>Institutional Provisions </a:t>
            </a:r>
          </a:p>
          <a:p>
            <a:endParaRPr lang="en-US" dirty="0"/>
          </a:p>
          <a:p>
            <a:r>
              <a:rPr lang="en-US" dirty="0"/>
              <a:t>Joint CARIFORUM-EC Council </a:t>
            </a:r>
          </a:p>
          <a:p>
            <a:endParaRPr lang="en-US" dirty="0"/>
          </a:p>
          <a:p>
            <a:r>
              <a:rPr lang="en-US" b="1" dirty="0"/>
              <a:t>CARIFORUM-EC Trade and Development Committee </a:t>
            </a:r>
          </a:p>
          <a:p>
            <a:endParaRPr lang="en-US" dirty="0"/>
          </a:p>
          <a:p>
            <a:r>
              <a:rPr lang="en-US" dirty="0"/>
              <a:t>CARIFORUM-EC Parliamentary Committee </a:t>
            </a:r>
          </a:p>
          <a:p>
            <a:endParaRPr lang="en-US" dirty="0"/>
          </a:p>
          <a:p>
            <a:r>
              <a:rPr lang="en-US" b="1" dirty="0"/>
              <a:t>CARIFORUM-EC Consultative Committee *</a:t>
            </a:r>
            <a:r>
              <a:rPr lang="en-US" dirty="0" err="1"/>
              <a:t>organisations</a:t>
            </a:r>
            <a:r>
              <a:rPr lang="en-US" dirty="0"/>
              <a:t> of civil society, including the academic community, and social and economic partners. </a:t>
            </a:r>
          </a:p>
          <a:p>
            <a:endParaRPr lang="en-US" dirty="0"/>
          </a:p>
          <a:p>
            <a:endParaRPr lang="en-US" dirty="0"/>
          </a:p>
        </p:txBody>
      </p:sp>
    </p:spTree>
    <p:extLst>
      <p:ext uri="{BB962C8B-B14F-4D97-AF65-F5344CB8AC3E}">
        <p14:creationId xmlns:p14="http://schemas.microsoft.com/office/powerpoint/2010/main" val="8586933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87419" y="1345276"/>
            <a:ext cx="3559578" cy="617928"/>
          </a:xfrm>
        </p:spPr>
        <p:txBody>
          <a:bodyPr/>
          <a:lstStyle/>
          <a:p>
            <a:pPr algn="ctr"/>
            <a:r>
              <a:rPr lang="de-DE" b="1" kern="1200" dirty="0" err="1">
                <a:solidFill>
                  <a:srgbClr val="6E6452"/>
                </a:solidFill>
              </a:rPr>
              <a:t>Relevance</a:t>
            </a:r>
            <a:r>
              <a:rPr lang="de-DE" b="1" kern="1200" dirty="0">
                <a:solidFill>
                  <a:srgbClr val="6E6452"/>
                </a:solidFill>
              </a:rPr>
              <a:t> </a:t>
            </a:r>
            <a:r>
              <a:rPr lang="de-DE" b="1" kern="1200" dirty="0" err="1">
                <a:solidFill>
                  <a:srgbClr val="6E6452"/>
                </a:solidFill>
              </a:rPr>
              <a:t>of</a:t>
            </a:r>
            <a:r>
              <a:rPr lang="de-DE" b="1" kern="1200" dirty="0">
                <a:solidFill>
                  <a:srgbClr val="6E6452"/>
                </a:solidFill>
              </a:rPr>
              <a:t> </a:t>
            </a:r>
            <a:r>
              <a:rPr lang="de-DE" b="1" kern="1200" dirty="0" err="1">
                <a:solidFill>
                  <a:srgbClr val="6E6452"/>
                </a:solidFill>
              </a:rPr>
              <a:t>the</a:t>
            </a:r>
            <a:r>
              <a:rPr lang="de-DE" b="1" kern="1200" dirty="0">
                <a:solidFill>
                  <a:srgbClr val="6E6452"/>
                </a:solidFill>
              </a:rPr>
              <a:t> EPAs</a:t>
            </a:r>
          </a:p>
        </p:txBody>
      </p:sp>
      <p:sp>
        <p:nvSpPr>
          <p:cNvPr id="6" name="Fußzeilenplatzhalter 2"/>
          <p:cNvSpPr>
            <a:spLocks noGrp="1"/>
          </p:cNvSpPr>
          <p:nvPr>
            <p:ph type="ftr" sz="quarter" idx="10"/>
          </p:nvPr>
        </p:nvSpPr>
        <p:spPr/>
        <p:txBody>
          <a:bodyPr/>
          <a:lstStyle/>
          <a:p>
            <a:r>
              <a:rPr lang="de-DE" dirty="0"/>
              <a:t>Global Project NEW</a:t>
            </a:r>
          </a:p>
        </p:txBody>
      </p:sp>
      <p:sp>
        <p:nvSpPr>
          <p:cNvPr id="4" name="Inhaltsplatzhalter 3"/>
          <p:cNvSpPr>
            <a:spLocks noGrp="1"/>
          </p:cNvSpPr>
          <p:nvPr>
            <p:ph idx="1"/>
          </p:nvPr>
        </p:nvSpPr>
        <p:spPr>
          <a:xfrm>
            <a:off x="3967316" y="1345276"/>
            <a:ext cx="4919163" cy="4595400"/>
          </a:xfrm>
        </p:spPr>
        <p:txBody>
          <a:bodyPr/>
          <a:lstStyle/>
          <a:p>
            <a:pPr marL="285750" lvl="0" indent="-285750">
              <a:buFont typeface="Arial" panose="020B0604020202020204" pitchFamily="34" charset="0"/>
              <a:buChar char="•"/>
            </a:pPr>
            <a:endParaRPr lang="en-US" dirty="0"/>
          </a:p>
          <a:p>
            <a:pPr marL="285750" lvl="0" indent="-285750">
              <a:buFont typeface="Arial" panose="020B0604020202020204" pitchFamily="34" charset="0"/>
              <a:buChar char="•"/>
            </a:pPr>
            <a:endParaRPr lang="en-US" dirty="0"/>
          </a:p>
          <a:p>
            <a:pPr marL="285750" lvl="0" indent="-285750" algn="just">
              <a:buFont typeface="Arial" panose="020B0604020202020204" pitchFamily="34" charset="0"/>
              <a:buChar char="•"/>
            </a:pPr>
            <a:r>
              <a:rPr lang="en-US" dirty="0"/>
              <a:t>Supports Implementation of the 17 SDGs. </a:t>
            </a:r>
          </a:p>
          <a:p>
            <a:pPr marL="285750" lvl="0" indent="-285750" algn="just">
              <a:buFont typeface="Arial" panose="020B0604020202020204" pitchFamily="34" charset="0"/>
              <a:buChar char="•"/>
            </a:pPr>
            <a:r>
              <a:rPr lang="de-AT" dirty="0"/>
              <a:t>W</a:t>
            </a:r>
            <a:r>
              <a:rPr lang="de-DE" dirty="0">
                <a:solidFill>
                  <a:srgbClr val="6E6452"/>
                </a:solidFill>
              </a:rPr>
              <a:t>TO Compliance.</a:t>
            </a:r>
          </a:p>
          <a:p>
            <a:pPr marL="285750" indent="-285750" algn="just">
              <a:spcBef>
                <a:spcPts val="800"/>
              </a:spcBef>
              <a:buFont typeface="Arial" panose="020B0604020202020204" pitchFamily="34" charset="0"/>
              <a:buChar char="•"/>
            </a:pPr>
            <a:r>
              <a:rPr lang="de-DE" dirty="0" err="1"/>
              <a:t>Sustainable</a:t>
            </a:r>
            <a:r>
              <a:rPr lang="de-DE" dirty="0"/>
              <a:t> Development &amp; </a:t>
            </a:r>
            <a:r>
              <a:rPr lang="de-DE" dirty="0" err="1"/>
              <a:t>the</a:t>
            </a:r>
            <a:r>
              <a:rPr lang="de-DE" dirty="0"/>
              <a:t> Environment. (Art. 3 &amp; 183 </a:t>
            </a:r>
            <a:r>
              <a:rPr lang="de-DE" dirty="0" err="1"/>
              <a:t>of</a:t>
            </a:r>
            <a:r>
              <a:rPr lang="de-DE" dirty="0"/>
              <a:t> </a:t>
            </a:r>
            <a:r>
              <a:rPr lang="de-DE" dirty="0" err="1"/>
              <a:t>the</a:t>
            </a:r>
            <a:r>
              <a:rPr lang="de-DE" dirty="0"/>
              <a:t> EPA)</a:t>
            </a:r>
          </a:p>
          <a:p>
            <a:pPr marL="285750" indent="-285750" algn="just">
              <a:spcBef>
                <a:spcPts val="800"/>
              </a:spcBef>
              <a:buFont typeface="Arial" panose="020B0604020202020204" pitchFamily="34" charset="0"/>
              <a:buChar char="•"/>
            </a:pPr>
            <a:r>
              <a:rPr lang="de-DE" dirty="0" err="1"/>
              <a:t>Sustainable</a:t>
            </a:r>
            <a:r>
              <a:rPr lang="de-DE" dirty="0"/>
              <a:t> Development &amp; </a:t>
            </a:r>
            <a:r>
              <a:rPr lang="de-DE" dirty="0" err="1"/>
              <a:t>Social</a:t>
            </a:r>
            <a:r>
              <a:rPr lang="de-DE" dirty="0"/>
              <a:t> </a:t>
            </a:r>
            <a:r>
              <a:rPr lang="de-DE" dirty="0" err="1"/>
              <a:t>Aspects</a:t>
            </a:r>
            <a:r>
              <a:rPr lang="de-DE" dirty="0"/>
              <a:t> (Art. 5)</a:t>
            </a:r>
          </a:p>
          <a:p>
            <a:pPr marL="285750" indent="-285750" algn="just">
              <a:spcBef>
                <a:spcPts val="800"/>
              </a:spcBef>
              <a:buFont typeface="Arial" panose="020B0604020202020204" pitchFamily="34" charset="0"/>
              <a:buChar char="•"/>
            </a:pPr>
            <a:r>
              <a:rPr lang="de-DE" dirty="0"/>
              <a:t>Regional Integration.</a:t>
            </a:r>
          </a:p>
          <a:p>
            <a:pPr marL="285750" indent="-285750" algn="just">
              <a:spcBef>
                <a:spcPts val="800"/>
              </a:spcBef>
              <a:buFont typeface="Arial" panose="020B0604020202020204" pitchFamily="34" charset="0"/>
              <a:buChar char="•"/>
            </a:pPr>
            <a:r>
              <a:rPr lang="de-DE" dirty="0"/>
              <a:t>Incorporation </a:t>
            </a:r>
            <a:r>
              <a:rPr lang="de-DE" dirty="0" err="1"/>
              <a:t>of</a:t>
            </a:r>
            <a:r>
              <a:rPr lang="de-DE" dirty="0"/>
              <a:t> </a:t>
            </a:r>
            <a:r>
              <a:rPr lang="de-DE" dirty="0" err="1"/>
              <a:t>sustainable</a:t>
            </a:r>
            <a:r>
              <a:rPr lang="de-DE" dirty="0"/>
              <a:t> </a:t>
            </a:r>
            <a:r>
              <a:rPr lang="de-DE" dirty="0" err="1"/>
              <a:t>trade</a:t>
            </a:r>
            <a:r>
              <a:rPr lang="de-DE" dirty="0"/>
              <a:t> </a:t>
            </a:r>
            <a:r>
              <a:rPr lang="de-DE" dirty="0" err="1"/>
              <a:t>practices</a:t>
            </a:r>
            <a:r>
              <a:rPr lang="de-DE" dirty="0"/>
              <a:t> </a:t>
            </a:r>
            <a:r>
              <a:rPr lang="de-DE" dirty="0" err="1"/>
              <a:t>within</a:t>
            </a:r>
            <a:r>
              <a:rPr lang="de-DE" dirty="0"/>
              <a:t> </a:t>
            </a:r>
            <a:r>
              <a:rPr lang="de-DE" dirty="0" err="1"/>
              <a:t>the</a:t>
            </a:r>
            <a:r>
              <a:rPr lang="de-DE" dirty="0"/>
              <a:t> ACP States </a:t>
            </a:r>
            <a:r>
              <a:rPr lang="de-DE" dirty="0" err="1"/>
              <a:t>into</a:t>
            </a:r>
            <a:r>
              <a:rPr lang="de-DE" dirty="0"/>
              <a:t> Global Value Chains.</a:t>
            </a:r>
          </a:p>
          <a:p>
            <a:pPr lvl="0"/>
            <a:endParaRPr lang="de-DE" dirty="0"/>
          </a:p>
          <a:p>
            <a:endParaRPr lang="de-DE" dirty="0"/>
          </a:p>
        </p:txBody>
      </p:sp>
      <p:pic>
        <p:nvPicPr>
          <p:cNvPr id="5" name="Grafik 4"/>
          <p:cNvPicPr>
            <a:picLocks noChangeAspect="1"/>
          </p:cNvPicPr>
          <p:nvPr/>
        </p:nvPicPr>
        <p:blipFill rotWithShape="1">
          <a:blip r:embed="rId2"/>
          <a:srcRect l="14563" r="9338"/>
          <a:stretch/>
        </p:blipFill>
        <p:spPr>
          <a:xfrm>
            <a:off x="287419" y="2096790"/>
            <a:ext cx="3559578" cy="3843886"/>
          </a:xfrm>
          <a:prstGeom prst="rect">
            <a:avLst/>
          </a:prstGeom>
        </p:spPr>
      </p:pic>
      <p:sp>
        <p:nvSpPr>
          <p:cNvPr id="7" name="Textfeld 6"/>
          <p:cNvSpPr txBox="1"/>
          <p:nvPr/>
        </p:nvSpPr>
        <p:spPr>
          <a:xfrm>
            <a:off x="2956664" y="5663677"/>
            <a:ext cx="1010652" cy="276999"/>
          </a:xfrm>
          <a:prstGeom prst="rect">
            <a:avLst/>
          </a:prstGeom>
          <a:noFill/>
        </p:spPr>
        <p:txBody>
          <a:bodyPr wrap="square" rtlCol="0">
            <a:spAutoFit/>
          </a:bodyPr>
          <a:lstStyle/>
          <a:p>
            <a:r>
              <a:rPr lang="de-DE" sz="600" b="0" dirty="0">
                <a:solidFill>
                  <a:srgbClr val="6E6452"/>
                </a:solidFill>
                <a:latin typeface="+mn-lt"/>
              </a:rPr>
              <a:t>© GIZ / Dirk Ostermeier</a:t>
            </a:r>
          </a:p>
          <a:p>
            <a:endParaRPr lang="de-DE" sz="600" b="0" dirty="0" err="1">
              <a:solidFill>
                <a:srgbClr val="6E6452"/>
              </a:solidFill>
              <a:latin typeface="+mn-lt"/>
            </a:endParaRPr>
          </a:p>
        </p:txBody>
      </p:sp>
    </p:spTree>
    <p:extLst>
      <p:ext uri="{BB962C8B-B14F-4D97-AF65-F5344CB8AC3E}">
        <p14:creationId xmlns:p14="http://schemas.microsoft.com/office/powerpoint/2010/main" val="27330176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1"/>
          </p:nvPr>
        </p:nvSpPr>
        <p:spPr/>
        <p:txBody>
          <a:bodyPr/>
          <a:lstStyle/>
          <a:p>
            <a:fld id="{483B35F8-681C-4405-A98A-E82EA0CF54BF}" type="datetime1">
              <a:rPr lang="fr-FR" noProof="0" smtClean="0"/>
              <a:t>28/11/2019</a:t>
            </a:fld>
            <a:endParaRPr lang="de-DE" noProof="0"/>
          </a:p>
        </p:txBody>
      </p:sp>
      <p:pic>
        <p:nvPicPr>
          <p:cNvPr id="5" name="Picture 4" descr="Screenshot 2019-11-28 at 09.10.2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2690"/>
            <a:ext cx="9144000" cy="6302710"/>
          </a:xfrm>
          <a:prstGeom prst="rect">
            <a:avLst/>
          </a:prstGeom>
        </p:spPr>
      </p:pic>
    </p:spTree>
    <p:extLst>
      <p:ext uri="{BB962C8B-B14F-4D97-AF65-F5344CB8AC3E}">
        <p14:creationId xmlns:p14="http://schemas.microsoft.com/office/powerpoint/2010/main" val="392891418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7371" y="706952"/>
            <a:ext cx="7776000" cy="617928"/>
          </a:xfrm>
        </p:spPr>
        <p:txBody>
          <a:bodyPr/>
          <a:lstStyle/>
          <a:p>
            <a:r>
              <a:rPr lang="en-US" dirty="0"/>
              <a:t>Sustainable Development &amp; the Environment </a:t>
            </a:r>
          </a:p>
        </p:txBody>
      </p:sp>
      <p:sp>
        <p:nvSpPr>
          <p:cNvPr id="3" name="Date Placeholder 2"/>
          <p:cNvSpPr>
            <a:spLocks noGrp="1"/>
          </p:cNvSpPr>
          <p:nvPr>
            <p:ph type="dt" sz="half" idx="11"/>
          </p:nvPr>
        </p:nvSpPr>
        <p:spPr/>
        <p:txBody>
          <a:bodyPr/>
          <a:lstStyle/>
          <a:p>
            <a:fld id="{483B35F8-681C-4405-A98A-E82EA0CF54BF}" type="datetime1">
              <a:rPr lang="fr-FR" noProof="0" smtClean="0"/>
              <a:t>28/11/2019</a:t>
            </a:fld>
            <a:endParaRPr lang="de-DE" noProof="0"/>
          </a:p>
        </p:txBody>
      </p:sp>
      <p:sp>
        <p:nvSpPr>
          <p:cNvPr id="4" name="Content Placeholder 3"/>
          <p:cNvSpPr>
            <a:spLocks noGrp="1"/>
          </p:cNvSpPr>
          <p:nvPr>
            <p:ph idx="1"/>
          </p:nvPr>
        </p:nvSpPr>
        <p:spPr>
          <a:xfrm>
            <a:off x="684000" y="1324881"/>
            <a:ext cx="8169700" cy="5256120"/>
          </a:xfrm>
        </p:spPr>
        <p:txBody>
          <a:bodyPr/>
          <a:lstStyle/>
          <a:p>
            <a:pPr marL="285750" indent="-285750">
              <a:buFontTx/>
              <a:buChar char="-"/>
            </a:pPr>
            <a:r>
              <a:rPr lang="en-US" dirty="0"/>
              <a:t>Cooperation on eco-innovation ( energy efficiency) and renewable energy ( Art. 138)</a:t>
            </a:r>
          </a:p>
          <a:p>
            <a:pPr marL="285750" indent="-285750">
              <a:buFontTx/>
              <a:buChar char="-"/>
            </a:pPr>
            <a:endParaRPr lang="en-US" dirty="0"/>
          </a:p>
          <a:p>
            <a:pPr marL="285750" indent="-285750">
              <a:buFontTx/>
              <a:buChar char="-"/>
            </a:pPr>
            <a:r>
              <a:rPr lang="en-US" dirty="0"/>
              <a:t>Projects related to- </a:t>
            </a:r>
          </a:p>
          <a:p>
            <a:pPr marL="285750" indent="-285750">
              <a:buFontTx/>
              <a:buChar char="-"/>
            </a:pPr>
            <a:r>
              <a:rPr lang="en-US" dirty="0"/>
              <a:t>Energy efficiency and renewable energy </a:t>
            </a:r>
          </a:p>
          <a:p>
            <a:pPr marL="285750" indent="-285750">
              <a:buFontTx/>
              <a:buChar char="-"/>
            </a:pPr>
            <a:r>
              <a:rPr lang="en-US" dirty="0"/>
              <a:t>Promotion of eco </a:t>
            </a:r>
            <a:r>
              <a:rPr lang="mr-IN" dirty="0"/>
              <a:t>–</a:t>
            </a:r>
            <a:r>
              <a:rPr lang="en-US" dirty="0"/>
              <a:t>innovation networks and clusters, incl. of PPPs</a:t>
            </a:r>
          </a:p>
          <a:p>
            <a:pPr marL="285750" indent="-285750">
              <a:buFontTx/>
              <a:buChar char="-"/>
            </a:pPr>
            <a:r>
              <a:rPr lang="en-US" dirty="0"/>
              <a:t>Knowledge exchange ( expertise) </a:t>
            </a:r>
          </a:p>
          <a:p>
            <a:pPr marL="285750" indent="-285750">
              <a:buFontTx/>
              <a:buChar char="-"/>
            </a:pPr>
            <a:r>
              <a:rPr lang="en-US" dirty="0"/>
              <a:t>Preparation of studies and provision of Technical Assistance</a:t>
            </a:r>
          </a:p>
          <a:p>
            <a:pPr marL="285750" indent="-285750">
              <a:buFontTx/>
              <a:buChar char="-"/>
            </a:pPr>
            <a:r>
              <a:rPr lang="en-US" dirty="0"/>
              <a:t>Collaboration in research and development </a:t>
            </a:r>
          </a:p>
          <a:p>
            <a:pPr marL="285750" indent="-285750">
              <a:buFontTx/>
              <a:buChar char="-"/>
            </a:pPr>
            <a:r>
              <a:rPr lang="en-US" dirty="0"/>
              <a:t>Pilot and demonstration of projects.</a:t>
            </a:r>
          </a:p>
          <a:p>
            <a:pPr marL="285750" indent="-285750">
              <a:buFontTx/>
              <a:buChar char="-"/>
            </a:pPr>
            <a:r>
              <a:rPr lang="en-US" dirty="0"/>
              <a:t>Environmentally- friendly products, technologies, production processes, services, management &amp; business methods incl. water-saving and Clean Development Mechanism applications </a:t>
            </a:r>
          </a:p>
        </p:txBody>
      </p:sp>
      <p:pic>
        <p:nvPicPr>
          <p:cNvPr id="5" name="Picture 4"/>
          <p:cNvPicPr>
            <a:picLocks noChangeAspect="1"/>
          </p:cNvPicPr>
          <p:nvPr/>
        </p:nvPicPr>
        <p:blipFill>
          <a:blip r:embed="rId2"/>
          <a:stretch>
            <a:fillRect/>
          </a:stretch>
        </p:blipFill>
        <p:spPr>
          <a:xfrm>
            <a:off x="5384800" y="1689100"/>
            <a:ext cx="3468900" cy="1105474"/>
          </a:xfrm>
          <a:prstGeom prst="rect">
            <a:avLst/>
          </a:prstGeom>
        </p:spPr>
      </p:pic>
    </p:spTree>
    <p:extLst>
      <p:ext uri="{BB962C8B-B14F-4D97-AF65-F5344CB8AC3E}">
        <p14:creationId xmlns:p14="http://schemas.microsoft.com/office/powerpoint/2010/main" val="958179344"/>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100" y="265880"/>
            <a:ext cx="7776000" cy="617928"/>
          </a:xfrm>
        </p:spPr>
        <p:txBody>
          <a:bodyPr/>
          <a:lstStyle/>
          <a:p>
            <a:r>
              <a:rPr lang="en-US" dirty="0"/>
              <a:t>Sustainable Development &amp; Social Aspects </a:t>
            </a:r>
          </a:p>
        </p:txBody>
      </p:sp>
      <p:sp>
        <p:nvSpPr>
          <p:cNvPr id="3" name="Date Placeholder 2"/>
          <p:cNvSpPr>
            <a:spLocks noGrp="1"/>
          </p:cNvSpPr>
          <p:nvPr>
            <p:ph type="dt" sz="half" idx="11"/>
          </p:nvPr>
        </p:nvSpPr>
        <p:spPr/>
        <p:txBody>
          <a:bodyPr/>
          <a:lstStyle/>
          <a:p>
            <a:fld id="{483B35F8-681C-4405-A98A-E82EA0CF54BF}" type="datetime1">
              <a:rPr lang="fr-FR" noProof="0" smtClean="0"/>
              <a:t>28/11/2019</a:t>
            </a:fld>
            <a:endParaRPr lang="de-DE" noProof="0"/>
          </a:p>
        </p:txBody>
      </p:sp>
      <p:sp>
        <p:nvSpPr>
          <p:cNvPr id="4" name="Content Placeholder 3"/>
          <p:cNvSpPr>
            <a:spLocks noGrp="1"/>
          </p:cNvSpPr>
          <p:nvPr>
            <p:ph idx="1"/>
          </p:nvPr>
        </p:nvSpPr>
        <p:spPr>
          <a:xfrm>
            <a:off x="684000" y="736600"/>
            <a:ext cx="7776000" cy="6090622"/>
          </a:xfrm>
        </p:spPr>
        <p:txBody>
          <a:bodyPr/>
          <a:lstStyle/>
          <a:p>
            <a:endParaRPr lang="en-US" dirty="0"/>
          </a:p>
          <a:p>
            <a:r>
              <a:rPr lang="en-US" dirty="0"/>
              <a:t>Art. 191- </a:t>
            </a:r>
            <a:r>
              <a:rPr lang="en-US" b="1" dirty="0">
                <a:solidFill>
                  <a:schemeClr val="accent1">
                    <a:lumMod val="40000"/>
                    <a:lumOff val="60000"/>
                  </a:schemeClr>
                </a:solidFill>
              </a:rPr>
              <a:t>Objectives and Multi-Lateral commitments </a:t>
            </a:r>
            <a:r>
              <a:rPr lang="en-US" dirty="0"/>
              <a:t>( affirmation of the ILO Conventions- </a:t>
            </a:r>
          </a:p>
          <a:p>
            <a:pPr lvl="3"/>
            <a:r>
              <a:rPr lang="en-US" i="1" dirty="0"/>
              <a:t>freedom of </a:t>
            </a:r>
            <a:r>
              <a:rPr lang="en-US" i="1" dirty="0" err="1"/>
              <a:t>associaiton</a:t>
            </a:r>
            <a:r>
              <a:rPr lang="en-US" i="1" dirty="0"/>
              <a:t>;</a:t>
            </a:r>
          </a:p>
          <a:p>
            <a:pPr lvl="3"/>
            <a:r>
              <a:rPr lang="en-US" i="1" dirty="0"/>
              <a:t> abolition of forced </a:t>
            </a:r>
            <a:r>
              <a:rPr lang="en-US" i="1" dirty="0" err="1"/>
              <a:t>labour</a:t>
            </a:r>
            <a:r>
              <a:rPr lang="en-US" i="1" dirty="0"/>
              <a:t>;</a:t>
            </a:r>
          </a:p>
          <a:p>
            <a:pPr lvl="3"/>
            <a:r>
              <a:rPr lang="en-US" i="1" dirty="0"/>
              <a:t> elimination of child </a:t>
            </a:r>
            <a:r>
              <a:rPr lang="en-US" i="1" dirty="0" err="1"/>
              <a:t>labour</a:t>
            </a:r>
            <a:r>
              <a:rPr lang="en-US" i="1" dirty="0"/>
              <a:t> and </a:t>
            </a:r>
          </a:p>
          <a:p>
            <a:pPr lvl="3"/>
            <a:r>
              <a:rPr lang="en-US" i="1" dirty="0"/>
              <a:t>discriminatory practices in </a:t>
            </a:r>
            <a:r>
              <a:rPr lang="en-US" i="1" dirty="0" err="1"/>
              <a:t>labour</a:t>
            </a:r>
            <a:r>
              <a:rPr lang="en-US" dirty="0"/>
              <a:t>.</a:t>
            </a:r>
          </a:p>
          <a:p>
            <a:pPr lvl="3"/>
            <a:endParaRPr lang="en-US" dirty="0"/>
          </a:p>
          <a:p>
            <a:r>
              <a:rPr lang="en-US" dirty="0"/>
              <a:t>Art. 192- </a:t>
            </a:r>
            <a:r>
              <a:rPr lang="en-US" b="1" dirty="0">
                <a:solidFill>
                  <a:srgbClr val="F79191"/>
                </a:solidFill>
              </a:rPr>
              <a:t>Levels of Social Protection &amp; Right to Regulate</a:t>
            </a:r>
          </a:p>
          <a:p>
            <a:endParaRPr lang="en-US" b="1" dirty="0">
              <a:solidFill>
                <a:srgbClr val="F79191"/>
              </a:solidFill>
            </a:endParaRPr>
          </a:p>
          <a:p>
            <a:r>
              <a:rPr lang="en-US" dirty="0"/>
              <a:t>Art. 193- </a:t>
            </a:r>
            <a:r>
              <a:rPr lang="en-US" b="1" dirty="0">
                <a:solidFill>
                  <a:srgbClr val="F79191"/>
                </a:solidFill>
              </a:rPr>
              <a:t>Upholding Levels of Protection </a:t>
            </a:r>
            <a:r>
              <a:rPr lang="en-US" dirty="0"/>
              <a:t>( prevention of lowering the standards of level of protection provided by domestic social and </a:t>
            </a:r>
            <a:r>
              <a:rPr lang="en-US" dirty="0" err="1"/>
              <a:t>labour</a:t>
            </a:r>
            <a:r>
              <a:rPr lang="en-US" dirty="0"/>
              <a:t> legislation &amp; derogating from, or failing to apply such legislation and standards). </a:t>
            </a:r>
          </a:p>
        </p:txBody>
      </p:sp>
      <p:pic>
        <p:nvPicPr>
          <p:cNvPr id="6" name="Picture 5"/>
          <p:cNvPicPr>
            <a:picLocks noChangeAspect="1"/>
          </p:cNvPicPr>
          <p:nvPr/>
        </p:nvPicPr>
        <p:blipFill>
          <a:blip r:embed="rId2"/>
          <a:stretch>
            <a:fillRect/>
          </a:stretch>
        </p:blipFill>
        <p:spPr>
          <a:xfrm>
            <a:off x="6643900" y="1727200"/>
            <a:ext cx="1816100" cy="1905000"/>
          </a:xfrm>
          <a:prstGeom prst="rect">
            <a:avLst/>
          </a:prstGeom>
        </p:spPr>
      </p:pic>
    </p:spTree>
    <p:extLst>
      <p:ext uri="{BB962C8B-B14F-4D97-AF65-F5344CB8AC3E}">
        <p14:creationId xmlns:p14="http://schemas.microsoft.com/office/powerpoint/2010/main" val="1873870679"/>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1"/>
          </p:nvPr>
        </p:nvSpPr>
        <p:spPr/>
        <p:txBody>
          <a:bodyPr/>
          <a:lstStyle/>
          <a:p>
            <a:fld id="{483B35F8-681C-4405-A98A-E82EA0CF54BF}" type="datetime1">
              <a:rPr lang="fr-FR" noProof="0" smtClean="0"/>
              <a:t>28/11/2019</a:t>
            </a:fld>
            <a:endParaRPr lang="de-DE" noProof="0"/>
          </a:p>
        </p:txBody>
      </p:sp>
      <p:sp>
        <p:nvSpPr>
          <p:cNvPr id="4" name="Content Placeholder 3"/>
          <p:cNvSpPr>
            <a:spLocks noGrp="1"/>
          </p:cNvSpPr>
          <p:nvPr>
            <p:ph idx="1"/>
          </p:nvPr>
        </p:nvSpPr>
        <p:spPr>
          <a:xfrm>
            <a:off x="684000" y="1482380"/>
            <a:ext cx="8282200" cy="4781620"/>
          </a:xfrm>
        </p:spPr>
        <p:txBody>
          <a:bodyPr/>
          <a:lstStyle/>
          <a:p>
            <a:endParaRPr lang="en-US" dirty="0"/>
          </a:p>
          <a:p>
            <a:endParaRPr lang="en-US" dirty="0"/>
          </a:p>
          <a:p>
            <a:endParaRPr lang="en-US" dirty="0"/>
          </a:p>
          <a:p>
            <a:endParaRPr lang="en-US" dirty="0"/>
          </a:p>
          <a:p>
            <a:r>
              <a:rPr lang="en-US" dirty="0"/>
              <a:t>Art. 194 </a:t>
            </a:r>
            <a:r>
              <a:rPr lang="mr-IN" dirty="0"/>
              <a:t>–</a:t>
            </a:r>
            <a:r>
              <a:rPr lang="en-US" dirty="0"/>
              <a:t> </a:t>
            </a:r>
            <a:r>
              <a:rPr lang="en-US" b="1" dirty="0">
                <a:solidFill>
                  <a:srgbClr val="F79191"/>
                </a:solidFill>
              </a:rPr>
              <a:t>Regional Integration( </a:t>
            </a:r>
            <a:r>
              <a:rPr lang="en-US" dirty="0">
                <a:solidFill>
                  <a:srgbClr val="000000"/>
                </a:solidFill>
              </a:rPr>
              <a:t>support to social cohesion policies &amp; measures to promote decent work at the regional level</a:t>
            </a:r>
            <a:r>
              <a:rPr lang="en-US" b="1" dirty="0">
                <a:solidFill>
                  <a:srgbClr val="F79191"/>
                </a:solidFill>
              </a:rPr>
              <a:t>)</a:t>
            </a:r>
          </a:p>
          <a:p>
            <a:endParaRPr lang="en-US" b="1" dirty="0">
              <a:solidFill>
                <a:srgbClr val="F79191"/>
              </a:solidFill>
            </a:endParaRPr>
          </a:p>
          <a:p>
            <a:r>
              <a:rPr lang="en-US" dirty="0"/>
              <a:t>Art. 195 </a:t>
            </a:r>
            <a:r>
              <a:rPr lang="mr-IN" dirty="0"/>
              <a:t>–</a:t>
            </a:r>
            <a:r>
              <a:rPr lang="en-US" dirty="0"/>
              <a:t> </a:t>
            </a:r>
            <a:r>
              <a:rPr lang="en-US" b="1" dirty="0">
                <a:solidFill>
                  <a:srgbClr val="F79191"/>
                </a:solidFill>
              </a:rPr>
              <a:t>Consultation&amp; Monitoring ( </a:t>
            </a:r>
            <a:r>
              <a:rPr lang="en-US" dirty="0">
                <a:solidFill>
                  <a:schemeClr val="tx1"/>
                </a:solidFill>
              </a:rPr>
              <a:t>right of States to monitor &amp; assess the operation of the Agreement to decent work &amp; Sustainable Development</a:t>
            </a:r>
            <a:r>
              <a:rPr lang="en-US" b="1" dirty="0">
                <a:solidFill>
                  <a:srgbClr val="F79191"/>
                </a:solidFill>
              </a:rPr>
              <a:t>) </a:t>
            </a:r>
          </a:p>
          <a:p>
            <a:endParaRPr lang="en-US" b="1" dirty="0">
              <a:solidFill>
                <a:srgbClr val="F79191"/>
              </a:solidFill>
            </a:endParaRPr>
          </a:p>
          <a:p>
            <a:r>
              <a:rPr lang="en-US" dirty="0"/>
              <a:t>Art. 196- </a:t>
            </a:r>
            <a:r>
              <a:rPr lang="en-US" b="1" dirty="0">
                <a:solidFill>
                  <a:srgbClr val="F79191"/>
                </a:solidFill>
              </a:rPr>
              <a:t>Cooperation ( </a:t>
            </a:r>
            <a:r>
              <a:rPr lang="en-US" dirty="0">
                <a:solidFill>
                  <a:srgbClr val="000000"/>
                </a:solidFill>
              </a:rPr>
              <a:t>exchange of information on </a:t>
            </a:r>
            <a:r>
              <a:rPr lang="en-US" dirty="0" err="1">
                <a:solidFill>
                  <a:srgbClr val="000000"/>
                </a:solidFill>
              </a:rPr>
              <a:t>labour</a:t>
            </a:r>
            <a:r>
              <a:rPr lang="en-US" dirty="0">
                <a:solidFill>
                  <a:srgbClr val="000000"/>
                </a:solidFill>
              </a:rPr>
              <a:t> &amp; social legislation &amp; Education </a:t>
            </a:r>
            <a:r>
              <a:rPr lang="en-US" dirty="0" err="1">
                <a:solidFill>
                  <a:srgbClr val="000000"/>
                </a:solidFill>
              </a:rPr>
              <a:t>programmes</a:t>
            </a:r>
            <a:r>
              <a:rPr lang="en-US" b="1" dirty="0">
                <a:solidFill>
                  <a:srgbClr val="F79191"/>
                </a:solidFill>
              </a:rPr>
              <a:t>) </a:t>
            </a:r>
          </a:p>
          <a:p>
            <a:endParaRPr lang="en-US" dirty="0"/>
          </a:p>
        </p:txBody>
      </p:sp>
      <p:sp>
        <p:nvSpPr>
          <p:cNvPr id="5" name="Title 1"/>
          <p:cNvSpPr txBox="1">
            <a:spLocks/>
          </p:cNvSpPr>
          <p:nvPr/>
        </p:nvSpPr>
        <p:spPr bwMode="auto">
          <a:xfrm>
            <a:off x="453600" y="864452"/>
            <a:ext cx="7776000" cy="61792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400">
                <a:solidFill>
                  <a:schemeClr val="tx2"/>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defRPr>
            </a:lvl2pPr>
            <a:lvl3pPr algn="l" rtl="0" eaLnBrk="1" fontAlgn="base" hangingPunct="1">
              <a:spcBef>
                <a:spcPct val="0"/>
              </a:spcBef>
              <a:spcAft>
                <a:spcPct val="0"/>
              </a:spcAft>
              <a:defRPr sz="3600">
                <a:solidFill>
                  <a:schemeClr val="tx1"/>
                </a:solidFill>
                <a:latin typeface="Arial" charset="0"/>
              </a:defRPr>
            </a:lvl3pPr>
            <a:lvl4pPr algn="l" rtl="0" eaLnBrk="1" fontAlgn="base" hangingPunct="1">
              <a:spcBef>
                <a:spcPct val="0"/>
              </a:spcBef>
              <a:spcAft>
                <a:spcPct val="0"/>
              </a:spcAft>
              <a:defRPr sz="3600">
                <a:solidFill>
                  <a:schemeClr val="tx1"/>
                </a:solidFill>
                <a:latin typeface="Arial" charset="0"/>
              </a:defRPr>
            </a:lvl4pPr>
            <a:lvl5pPr algn="l" rtl="0" eaLnBrk="1" fontAlgn="base" hangingPunct="1">
              <a:spcBef>
                <a:spcPct val="0"/>
              </a:spcBef>
              <a:spcAft>
                <a:spcPct val="0"/>
              </a:spcAft>
              <a:defRPr sz="3600">
                <a:solidFill>
                  <a:schemeClr val="tx1"/>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a:lstStyle>
          <a:p>
            <a:r>
              <a:rPr lang="en-US"/>
              <a:t>Sustainable Development &amp; Social Aspects </a:t>
            </a:r>
            <a:endParaRPr lang="en-US" dirty="0"/>
          </a:p>
        </p:txBody>
      </p:sp>
      <p:pic>
        <p:nvPicPr>
          <p:cNvPr id="6" name="Picture 5"/>
          <p:cNvPicPr>
            <a:picLocks noChangeAspect="1"/>
          </p:cNvPicPr>
          <p:nvPr/>
        </p:nvPicPr>
        <p:blipFill>
          <a:blip r:embed="rId2"/>
          <a:stretch>
            <a:fillRect/>
          </a:stretch>
        </p:blipFill>
        <p:spPr>
          <a:xfrm>
            <a:off x="6961400" y="1104900"/>
            <a:ext cx="1816100" cy="1765300"/>
          </a:xfrm>
          <a:prstGeom prst="rect">
            <a:avLst/>
          </a:prstGeom>
        </p:spPr>
      </p:pic>
    </p:spTree>
    <p:extLst>
      <p:ext uri="{BB962C8B-B14F-4D97-AF65-F5344CB8AC3E}">
        <p14:creationId xmlns:p14="http://schemas.microsoft.com/office/powerpoint/2010/main" val="157432998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bwMode="auto">
          <a:xfrm>
            <a:off x="1" y="1466851"/>
            <a:ext cx="2787650" cy="5069306"/>
          </a:xfrm>
          <a:prstGeom prst="rect">
            <a:avLst/>
          </a:prstGeom>
          <a:solidFill>
            <a:srgbClr val="ECEBE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a:ln>
                <a:noFill/>
              </a:ln>
              <a:solidFill>
                <a:srgbClr val="999999"/>
              </a:solidFill>
              <a:effectLst/>
              <a:latin typeface="Arial" charset="0"/>
            </a:endParaRPr>
          </a:p>
        </p:txBody>
      </p:sp>
      <p:sp>
        <p:nvSpPr>
          <p:cNvPr id="10" name="Rechteck 9"/>
          <p:cNvSpPr/>
          <p:nvPr/>
        </p:nvSpPr>
        <p:spPr>
          <a:xfrm>
            <a:off x="3319988" y="1466851"/>
            <a:ext cx="5217036" cy="4493538"/>
          </a:xfrm>
          <a:prstGeom prst="rect">
            <a:avLst/>
          </a:prstGeom>
        </p:spPr>
        <p:txBody>
          <a:bodyPr wrap="square">
            <a:spAutoFit/>
          </a:bodyPr>
          <a:lstStyle/>
          <a:p>
            <a:r>
              <a:rPr lang="de-DE" sz="1600" dirty="0" err="1">
                <a:solidFill>
                  <a:srgbClr val="800000"/>
                </a:solidFill>
              </a:rPr>
              <a:t>Pillars</a:t>
            </a:r>
            <a:r>
              <a:rPr lang="de-DE" sz="1600" dirty="0">
                <a:solidFill>
                  <a:srgbClr val="800000"/>
                </a:solidFill>
              </a:rPr>
              <a:t> </a:t>
            </a:r>
            <a:r>
              <a:rPr lang="de-DE" sz="1600" dirty="0" err="1">
                <a:solidFill>
                  <a:srgbClr val="800000"/>
                </a:solidFill>
              </a:rPr>
              <a:t>of</a:t>
            </a:r>
            <a:r>
              <a:rPr lang="de-DE" sz="1600" dirty="0">
                <a:solidFill>
                  <a:srgbClr val="800000"/>
                </a:solidFill>
              </a:rPr>
              <a:t> </a:t>
            </a:r>
            <a:r>
              <a:rPr lang="de-DE" sz="1600" dirty="0" err="1">
                <a:solidFill>
                  <a:srgbClr val="800000"/>
                </a:solidFill>
              </a:rPr>
              <a:t>the</a:t>
            </a:r>
            <a:r>
              <a:rPr lang="de-DE" sz="1600" dirty="0">
                <a:solidFill>
                  <a:srgbClr val="800000"/>
                </a:solidFill>
              </a:rPr>
              <a:t> NEW Project </a:t>
            </a:r>
            <a:br>
              <a:rPr lang="de-DE" sz="1600" dirty="0">
                <a:solidFill>
                  <a:srgbClr val="800000"/>
                </a:solidFill>
              </a:rPr>
            </a:br>
            <a:endParaRPr lang="de-DE" sz="1400" b="0" dirty="0">
              <a:solidFill>
                <a:srgbClr val="6E6452"/>
              </a:solidFill>
            </a:endParaRPr>
          </a:p>
          <a:p>
            <a:pPr marL="285750" indent="-285750" algn="just">
              <a:buClr>
                <a:schemeClr val="accent1"/>
              </a:buClr>
              <a:buFont typeface="Wingdings" charset="2"/>
              <a:buChar char="§"/>
            </a:pPr>
            <a:r>
              <a:rPr lang="de-DE" sz="1600" b="0" dirty="0">
                <a:solidFill>
                  <a:srgbClr val="6E6452"/>
                </a:solidFill>
              </a:rPr>
              <a:t>To foster EPA implementation by regional organisations and their member states, civil society, private sector in a way that supports sustainable development. </a:t>
            </a:r>
          </a:p>
          <a:p>
            <a:pPr marL="285750" indent="-285750">
              <a:buClr>
                <a:schemeClr val="accent1"/>
              </a:buClr>
              <a:buFont typeface="Wingdings" charset="2"/>
              <a:buChar char="§"/>
            </a:pPr>
            <a:endParaRPr lang="de-DE" sz="1600" b="0" dirty="0">
              <a:solidFill>
                <a:srgbClr val="6E6452"/>
              </a:solidFill>
            </a:endParaRPr>
          </a:p>
          <a:p>
            <a:pPr marL="285750" indent="-285750" algn="just">
              <a:buClr>
                <a:schemeClr val="accent1"/>
              </a:buClr>
              <a:buFont typeface="Wingdings" charset="2"/>
              <a:buChar char="§"/>
            </a:pPr>
            <a:r>
              <a:rPr lang="de-AT" sz="1600" b="0" dirty="0">
                <a:solidFill>
                  <a:srgbClr val="6E6452"/>
                </a:solidFill>
              </a:rPr>
              <a:t>To facilitate participatory the establishment of Monitoring Systems. </a:t>
            </a:r>
          </a:p>
          <a:p>
            <a:pPr marL="285750" indent="-285750" algn="just">
              <a:buClr>
                <a:schemeClr val="accent1"/>
              </a:buClr>
              <a:buFont typeface="Wingdings" charset="2"/>
              <a:buChar char="§"/>
            </a:pPr>
            <a:endParaRPr lang="de-DE" sz="1600" b="0" dirty="0">
              <a:solidFill>
                <a:srgbClr val="6E6452"/>
              </a:solidFill>
            </a:endParaRPr>
          </a:p>
          <a:p>
            <a:pPr marL="285750" indent="-285750" algn="just">
              <a:buClr>
                <a:schemeClr val="accent1"/>
              </a:buClr>
              <a:buFont typeface="Wingdings" charset="2"/>
              <a:buChar char="§"/>
            </a:pPr>
            <a:r>
              <a:rPr lang="de-AT" sz="1600" b="0" dirty="0">
                <a:solidFill>
                  <a:srgbClr val="6E6452"/>
                </a:solidFill>
              </a:rPr>
              <a:t>To support knowledge exchange platforms for relevant stakeholders on EPA topics. </a:t>
            </a:r>
          </a:p>
          <a:p>
            <a:pPr>
              <a:buClr>
                <a:schemeClr val="accent1"/>
              </a:buClr>
            </a:pPr>
            <a:endParaRPr lang="de-DE" sz="1400" b="0" dirty="0">
              <a:solidFill>
                <a:srgbClr val="6E6452"/>
              </a:solidFill>
            </a:endParaRPr>
          </a:p>
          <a:p>
            <a:r>
              <a:rPr lang="de-DE" sz="1800" dirty="0">
                <a:solidFill>
                  <a:srgbClr val="6E6452"/>
                </a:solidFill>
              </a:rPr>
              <a:t>Regional Focus</a:t>
            </a:r>
            <a:br>
              <a:rPr lang="de-DE" sz="1800" dirty="0">
                <a:solidFill>
                  <a:srgbClr val="800000"/>
                </a:solidFill>
              </a:rPr>
            </a:br>
            <a:endParaRPr lang="de-DE" sz="1600" b="0" dirty="0">
              <a:solidFill>
                <a:srgbClr val="6E6452"/>
              </a:solidFill>
            </a:endParaRPr>
          </a:p>
          <a:p>
            <a:pPr marL="285750" indent="-285750">
              <a:buClr>
                <a:schemeClr val="accent1"/>
              </a:buClr>
              <a:buFont typeface="Wingdings" charset="2"/>
              <a:buChar char="§"/>
            </a:pPr>
            <a:r>
              <a:rPr lang="de-DE" sz="1600" b="0" dirty="0">
                <a:solidFill>
                  <a:srgbClr val="6E6452"/>
                </a:solidFill>
              </a:rPr>
              <a:t>Southern </a:t>
            </a:r>
            <a:r>
              <a:rPr lang="de-DE" sz="1600" b="0" dirty="0" err="1">
                <a:solidFill>
                  <a:srgbClr val="6E6452"/>
                </a:solidFill>
              </a:rPr>
              <a:t>Africa</a:t>
            </a:r>
            <a:r>
              <a:rPr lang="de-DE" sz="1600" b="0" dirty="0">
                <a:solidFill>
                  <a:srgbClr val="6E6452"/>
                </a:solidFill>
              </a:rPr>
              <a:t> (SADC EPA)</a:t>
            </a:r>
          </a:p>
          <a:p>
            <a:pPr marL="285750" indent="-285750">
              <a:buClr>
                <a:schemeClr val="accent1"/>
              </a:buClr>
              <a:buFont typeface="Wingdings" charset="2"/>
              <a:buChar char="§"/>
            </a:pPr>
            <a:r>
              <a:rPr lang="de-DE" sz="1600" b="0" dirty="0" err="1">
                <a:solidFill>
                  <a:srgbClr val="6E6452"/>
                </a:solidFill>
              </a:rPr>
              <a:t>Caribbean</a:t>
            </a:r>
            <a:r>
              <a:rPr lang="de-DE" sz="1600" b="0" dirty="0">
                <a:solidFill>
                  <a:srgbClr val="6E6452"/>
                </a:solidFill>
              </a:rPr>
              <a:t> (CARIFORUM EPA)</a:t>
            </a:r>
            <a:endParaRPr lang="de-DE" sz="1600" dirty="0">
              <a:solidFill>
                <a:srgbClr val="6E6452"/>
              </a:solidFill>
            </a:endParaRPr>
          </a:p>
          <a:p>
            <a:pPr marL="285750" indent="-285750">
              <a:buClr>
                <a:schemeClr val="accent1"/>
              </a:buClr>
              <a:buFont typeface="Wingdings" charset="2"/>
              <a:buChar char="§"/>
            </a:pPr>
            <a:endParaRPr lang="de-DE" sz="1400" b="0" dirty="0">
              <a:solidFill>
                <a:srgbClr val="6E6452"/>
              </a:solidFill>
            </a:endParaRPr>
          </a:p>
        </p:txBody>
      </p:sp>
      <p:sp>
        <p:nvSpPr>
          <p:cNvPr id="12" name="Rechteck 11"/>
          <p:cNvSpPr/>
          <p:nvPr/>
        </p:nvSpPr>
        <p:spPr>
          <a:xfrm>
            <a:off x="118335" y="1636670"/>
            <a:ext cx="2669315" cy="1308050"/>
          </a:xfrm>
          <a:prstGeom prst="rect">
            <a:avLst/>
          </a:prstGeom>
        </p:spPr>
        <p:txBody>
          <a:bodyPr wrap="square">
            <a:spAutoFit/>
          </a:bodyPr>
          <a:lstStyle/>
          <a:p>
            <a:r>
              <a:rPr lang="de-DE" sz="1800" dirty="0" err="1">
                <a:solidFill>
                  <a:srgbClr val="C80F0F"/>
                </a:solidFill>
                <a:latin typeface="+mn-lt"/>
              </a:rPr>
              <a:t>Sustainability</a:t>
            </a:r>
            <a:r>
              <a:rPr lang="de-DE" sz="1800" dirty="0">
                <a:solidFill>
                  <a:srgbClr val="C80F0F"/>
                </a:solidFill>
                <a:latin typeface="+mn-lt"/>
              </a:rPr>
              <a:t> </a:t>
            </a:r>
            <a:r>
              <a:rPr lang="de-DE" sz="1800" dirty="0" err="1">
                <a:solidFill>
                  <a:srgbClr val="C80F0F"/>
                </a:solidFill>
                <a:latin typeface="+mn-lt"/>
              </a:rPr>
              <a:t>Aspects</a:t>
            </a:r>
            <a:r>
              <a:rPr lang="de-DE" sz="1800" dirty="0">
                <a:solidFill>
                  <a:srgbClr val="C80F0F"/>
                </a:solidFill>
                <a:latin typeface="+mn-lt"/>
              </a:rPr>
              <a:t> in </a:t>
            </a:r>
            <a:r>
              <a:rPr lang="de-DE" sz="1800" dirty="0" err="1">
                <a:solidFill>
                  <a:srgbClr val="C80F0F"/>
                </a:solidFill>
                <a:latin typeface="+mn-lt"/>
              </a:rPr>
              <a:t>the</a:t>
            </a:r>
            <a:r>
              <a:rPr lang="de-DE" sz="1800" dirty="0">
                <a:solidFill>
                  <a:srgbClr val="C80F0F"/>
                </a:solidFill>
                <a:latin typeface="+mn-lt"/>
              </a:rPr>
              <a:t> Implementation </a:t>
            </a:r>
            <a:r>
              <a:rPr lang="de-DE" sz="1800" dirty="0" err="1">
                <a:solidFill>
                  <a:srgbClr val="C80F0F"/>
                </a:solidFill>
                <a:latin typeface="+mn-lt"/>
              </a:rPr>
              <a:t>of</a:t>
            </a:r>
            <a:r>
              <a:rPr lang="de-DE" sz="1800" dirty="0">
                <a:solidFill>
                  <a:srgbClr val="C80F0F"/>
                </a:solidFill>
                <a:latin typeface="+mn-lt"/>
              </a:rPr>
              <a:t> </a:t>
            </a:r>
            <a:r>
              <a:rPr lang="de-DE" sz="1800" dirty="0" err="1">
                <a:solidFill>
                  <a:srgbClr val="C80F0F"/>
                </a:solidFill>
                <a:latin typeface="+mn-lt"/>
              </a:rPr>
              <a:t>the</a:t>
            </a:r>
            <a:r>
              <a:rPr lang="de-DE" sz="1800" dirty="0">
                <a:solidFill>
                  <a:srgbClr val="C80F0F"/>
                </a:solidFill>
                <a:latin typeface="+mn-lt"/>
              </a:rPr>
              <a:t> EU-EPAs</a:t>
            </a:r>
            <a:br>
              <a:rPr lang="de-DE" sz="1800" dirty="0">
                <a:solidFill>
                  <a:srgbClr val="C80F0F"/>
                </a:solidFill>
                <a:latin typeface="+mn-lt"/>
              </a:rPr>
            </a:br>
            <a:endParaRPr lang="de-DE" sz="900" dirty="0">
              <a:solidFill>
                <a:srgbClr val="C80F0F"/>
              </a:solidFill>
              <a:latin typeface="+mn-lt"/>
            </a:endParaRPr>
          </a:p>
          <a:p>
            <a:r>
              <a:rPr lang="de-DE" sz="1600" dirty="0">
                <a:solidFill>
                  <a:srgbClr val="6E6452"/>
                </a:solidFill>
                <a:latin typeface="+mn-lt"/>
              </a:rPr>
              <a:t>Global Project</a:t>
            </a:r>
          </a:p>
        </p:txBody>
      </p:sp>
      <p:sp>
        <p:nvSpPr>
          <p:cNvPr id="13" name="Rechteck 12"/>
          <p:cNvSpPr/>
          <p:nvPr/>
        </p:nvSpPr>
        <p:spPr>
          <a:xfrm>
            <a:off x="-1" y="3431896"/>
            <a:ext cx="2787651" cy="830997"/>
          </a:xfrm>
          <a:prstGeom prst="rect">
            <a:avLst/>
          </a:prstGeom>
          <a:solidFill>
            <a:srgbClr val="A7978D"/>
          </a:solidFill>
        </p:spPr>
        <p:txBody>
          <a:bodyPr wrap="square" anchor="b">
            <a:spAutoFit/>
          </a:bodyPr>
          <a:lstStyle/>
          <a:p>
            <a:r>
              <a:rPr lang="de-DE" sz="1200" dirty="0" err="1">
                <a:solidFill>
                  <a:schemeClr val="bg1"/>
                </a:solidFill>
                <a:latin typeface="+mn-lt"/>
              </a:rPr>
              <a:t>Commissioned</a:t>
            </a:r>
            <a:r>
              <a:rPr lang="de-DE" sz="1200" dirty="0">
                <a:solidFill>
                  <a:schemeClr val="bg1"/>
                </a:solidFill>
                <a:latin typeface="+mn-lt"/>
              </a:rPr>
              <a:t> </a:t>
            </a:r>
            <a:r>
              <a:rPr lang="de-DE" sz="1200" dirty="0" err="1">
                <a:solidFill>
                  <a:schemeClr val="bg1"/>
                </a:solidFill>
                <a:latin typeface="+mn-lt"/>
              </a:rPr>
              <a:t>by</a:t>
            </a:r>
            <a:r>
              <a:rPr lang="de-DE" sz="1200" dirty="0">
                <a:solidFill>
                  <a:schemeClr val="bg1"/>
                </a:solidFill>
                <a:latin typeface="+mn-lt"/>
              </a:rPr>
              <a:t> </a:t>
            </a:r>
            <a:r>
              <a:rPr lang="de-DE" sz="1200" dirty="0" err="1">
                <a:solidFill>
                  <a:schemeClr val="bg1"/>
                </a:solidFill>
                <a:latin typeface="+mn-lt"/>
              </a:rPr>
              <a:t>the</a:t>
            </a:r>
            <a:r>
              <a:rPr lang="de-DE" sz="1200" dirty="0">
                <a:solidFill>
                  <a:schemeClr val="bg1"/>
                </a:solidFill>
                <a:latin typeface="+mn-lt"/>
              </a:rPr>
              <a:t> BMZ</a:t>
            </a:r>
            <a:endParaRPr lang="ro-RO" sz="1200" dirty="0">
              <a:solidFill>
                <a:schemeClr val="bg1"/>
              </a:solidFill>
              <a:latin typeface="+mn-lt"/>
            </a:endParaRPr>
          </a:p>
          <a:p>
            <a:endParaRPr lang="ro-RO" sz="1200" dirty="0">
              <a:solidFill>
                <a:schemeClr val="bg1"/>
              </a:solidFill>
              <a:latin typeface="+mn-lt"/>
            </a:endParaRPr>
          </a:p>
          <a:p>
            <a:r>
              <a:rPr lang="de-DE" sz="1200" b="0" dirty="0">
                <a:solidFill>
                  <a:schemeClr val="bg1"/>
                </a:solidFill>
                <a:latin typeface="+mn-lt"/>
              </a:rPr>
              <a:t>05/2017</a:t>
            </a:r>
            <a:r>
              <a:rPr lang="ro-RO" sz="1200" b="0" dirty="0">
                <a:solidFill>
                  <a:schemeClr val="bg1"/>
                </a:solidFill>
                <a:latin typeface="+mn-lt"/>
              </a:rPr>
              <a:t> – </a:t>
            </a:r>
            <a:r>
              <a:rPr lang="de-DE" sz="1200" b="0" dirty="0">
                <a:solidFill>
                  <a:schemeClr val="bg1"/>
                </a:solidFill>
                <a:latin typeface="+mn-lt"/>
              </a:rPr>
              <a:t>04/2020</a:t>
            </a:r>
            <a:endParaRPr lang="ro-RO" sz="1200" b="0" dirty="0">
              <a:solidFill>
                <a:schemeClr val="bg1"/>
              </a:solidFill>
              <a:latin typeface="+mn-lt"/>
            </a:endParaRPr>
          </a:p>
          <a:p>
            <a:r>
              <a:rPr lang="ro-RO" sz="1200" b="0" dirty="0">
                <a:solidFill>
                  <a:schemeClr val="bg1"/>
                </a:solidFill>
                <a:latin typeface="+mn-lt"/>
              </a:rPr>
              <a:t>Volume:</a:t>
            </a:r>
            <a:r>
              <a:rPr lang="de-DE" sz="1200" b="0" dirty="0">
                <a:solidFill>
                  <a:schemeClr val="bg1"/>
                </a:solidFill>
                <a:latin typeface="+mn-lt"/>
              </a:rPr>
              <a:t> 3.5 </a:t>
            </a:r>
            <a:r>
              <a:rPr lang="ro-RO" sz="1200" b="0" dirty="0">
                <a:solidFill>
                  <a:schemeClr val="bg1"/>
                </a:solidFill>
                <a:latin typeface="+mn-lt"/>
              </a:rPr>
              <a:t>Mio. €</a:t>
            </a:r>
          </a:p>
        </p:txBody>
      </p:sp>
      <p:pic>
        <p:nvPicPr>
          <p:cNvPr id="15" name="Picture 2" descr="Flag of Botswana.sv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9515" y="4360970"/>
            <a:ext cx="459920" cy="314983"/>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4" descr="Flag of South Africa.sv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1885" y="4360970"/>
            <a:ext cx="465535" cy="310357"/>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6" descr="Flag of Lesotho.sv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82766" y="4365596"/>
            <a:ext cx="465535" cy="310357"/>
          </a:xfrm>
          <a:prstGeom prst="rect">
            <a:avLst/>
          </a:prstGeom>
          <a:noFill/>
          <a:extLst>
            <a:ext uri="{909E8E84-426E-40dd-AFC4-6F175D3DCCD1}">
              <a14:hiddenFill xmlns:a14="http://schemas.microsoft.com/office/drawing/2010/main" xmlns="">
                <a:solidFill>
                  <a:srgbClr val="FFFFFF"/>
                </a:solidFill>
              </a14:hiddenFill>
            </a:ext>
          </a:extLst>
        </p:spPr>
      </p:pic>
      <p:pic>
        <p:nvPicPr>
          <p:cNvPr id="18"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93647" y="4360970"/>
            <a:ext cx="459920" cy="30661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9" name="Picture 9" descr="Flag of Mozambique.sv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4581" y="4721381"/>
            <a:ext cx="465535" cy="310500"/>
          </a:xfrm>
          <a:prstGeom prst="rect">
            <a:avLst/>
          </a:prstGeom>
          <a:noFill/>
          <a:extLst>
            <a:ext uri="{909E8E84-426E-40dd-AFC4-6F175D3DCCD1}">
              <a14:hiddenFill xmlns:a14="http://schemas.microsoft.com/office/drawing/2010/main" xmlns="">
                <a:solidFill>
                  <a:srgbClr val="FFFFFF"/>
                </a:solidFill>
              </a14:hiddenFill>
            </a:ext>
          </a:extLst>
        </p:spPr>
      </p:pic>
      <p:pic>
        <p:nvPicPr>
          <p:cNvPr id="20" name="Picture 1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1219" y="4721381"/>
            <a:ext cx="459918" cy="310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1" name="Grafik 20"/>
          <p:cNvPicPr preferRelativeResize="0">
            <a:picLocks/>
          </p:cNvPicPr>
          <p:nvPr/>
        </p:nvPicPr>
        <p:blipFill>
          <a:blip r:embed="rId8" cstate="print">
            <a:extLst>
              <a:ext uri="{28A0092B-C50C-407E-A947-70E740481C1C}">
                <a14:useLocalDpi xmlns:a14="http://schemas.microsoft.com/office/drawing/2010/main" val="0"/>
              </a:ext>
            </a:extLst>
          </a:blip>
          <a:stretch>
            <a:fillRect/>
          </a:stretch>
        </p:blipFill>
        <p:spPr>
          <a:xfrm>
            <a:off x="1382766" y="5074941"/>
            <a:ext cx="464400" cy="310500"/>
          </a:xfrm>
          <a:prstGeom prst="rect">
            <a:avLst/>
          </a:prstGeom>
          <a:ln w="9525" cap="sq">
            <a:noFill/>
            <a:prstDash val="solid"/>
            <a:miter lim="800000"/>
          </a:ln>
          <a:effectLst/>
        </p:spPr>
      </p:pic>
      <p:pic>
        <p:nvPicPr>
          <p:cNvPr id="22" name="Grafik 21"/>
          <p:cNvPicPr preferRelativeResize="0">
            <a:picLocks/>
          </p:cNvPicPr>
          <p:nvPr/>
        </p:nvPicPr>
        <p:blipFill>
          <a:blip r:embed="rId9" cstate="print">
            <a:extLst>
              <a:ext uri="{28A0092B-C50C-407E-A947-70E740481C1C}">
                <a14:useLocalDpi xmlns:a14="http://schemas.microsoft.com/office/drawing/2010/main" val="0"/>
              </a:ext>
            </a:extLst>
          </a:blip>
          <a:stretch>
            <a:fillRect/>
          </a:stretch>
        </p:blipFill>
        <p:spPr>
          <a:xfrm>
            <a:off x="1380261" y="4718112"/>
            <a:ext cx="464400" cy="310500"/>
          </a:xfrm>
          <a:prstGeom prst="rect">
            <a:avLst/>
          </a:prstGeom>
          <a:ln w="9525" cap="sq">
            <a:noFill/>
            <a:prstDash val="solid"/>
            <a:miter lim="800000"/>
          </a:ln>
          <a:effectLst/>
        </p:spPr>
      </p:pic>
      <p:pic>
        <p:nvPicPr>
          <p:cNvPr id="23" name="Grafik 22"/>
          <p:cNvPicPr preferRelativeResize="0">
            <a:picLocks/>
          </p:cNvPicPr>
          <p:nvPr/>
        </p:nvPicPr>
        <p:blipFill>
          <a:blip r:embed="rId10" cstate="print">
            <a:extLst>
              <a:ext uri="{28A0092B-C50C-407E-A947-70E740481C1C}">
                <a14:useLocalDpi xmlns:a14="http://schemas.microsoft.com/office/drawing/2010/main" val="0"/>
              </a:ext>
            </a:extLst>
          </a:blip>
          <a:stretch>
            <a:fillRect/>
          </a:stretch>
        </p:blipFill>
        <p:spPr>
          <a:xfrm>
            <a:off x="362138" y="5075227"/>
            <a:ext cx="464400" cy="310500"/>
          </a:xfrm>
          <a:prstGeom prst="rect">
            <a:avLst/>
          </a:prstGeom>
          <a:ln w="9525" cap="sq">
            <a:noFill/>
            <a:prstDash val="solid"/>
            <a:miter lim="800000"/>
          </a:ln>
          <a:effectLst/>
        </p:spPr>
      </p:pic>
      <p:pic>
        <p:nvPicPr>
          <p:cNvPr id="24" name="Grafik 23"/>
          <p:cNvPicPr preferRelativeResize="0">
            <a:picLocks/>
          </p:cNvPicPr>
          <p:nvPr/>
        </p:nvPicPr>
        <p:blipFill>
          <a:blip r:embed="rId11" cstate="print">
            <a:extLst>
              <a:ext uri="{28A0092B-C50C-407E-A947-70E740481C1C}">
                <a14:useLocalDpi xmlns:a14="http://schemas.microsoft.com/office/drawing/2010/main" val="0"/>
              </a:ext>
            </a:extLst>
          </a:blip>
          <a:stretch>
            <a:fillRect/>
          </a:stretch>
        </p:blipFill>
        <p:spPr>
          <a:xfrm>
            <a:off x="1889167" y="4717730"/>
            <a:ext cx="464400" cy="310500"/>
          </a:xfrm>
          <a:prstGeom prst="rect">
            <a:avLst/>
          </a:prstGeom>
          <a:ln w="9525" cap="sq">
            <a:noFill/>
            <a:prstDash val="solid"/>
            <a:miter lim="800000"/>
          </a:ln>
          <a:effectLst/>
        </p:spPr>
      </p:pic>
      <p:pic>
        <p:nvPicPr>
          <p:cNvPr id="25" name="Grafik 24"/>
          <p:cNvPicPr preferRelativeResize="0">
            <a:picLocks/>
          </p:cNvPicPr>
          <p:nvPr/>
        </p:nvPicPr>
        <p:blipFill rotWithShape="1">
          <a:blip r:embed="rId12" cstate="print">
            <a:extLst>
              <a:ext uri="{28A0092B-C50C-407E-A947-70E740481C1C}">
                <a14:useLocalDpi xmlns:a14="http://schemas.microsoft.com/office/drawing/2010/main" val="0"/>
              </a:ext>
            </a:extLst>
          </a:blip>
          <a:srcRect r="5614" b="5815"/>
          <a:stretch/>
        </p:blipFill>
        <p:spPr>
          <a:xfrm>
            <a:off x="870970" y="5073961"/>
            <a:ext cx="464400" cy="310500"/>
          </a:xfrm>
          <a:prstGeom prst="rect">
            <a:avLst/>
          </a:prstGeom>
          <a:ln w="9525" cap="sq">
            <a:noFill/>
            <a:prstDash val="solid"/>
            <a:miter lim="800000"/>
          </a:ln>
          <a:effectLst/>
        </p:spPr>
      </p:pic>
      <p:pic>
        <p:nvPicPr>
          <p:cNvPr id="26" name="Grafik 25"/>
          <p:cNvPicPr preferRelativeResize="0">
            <a:picLocks/>
          </p:cNvPicPr>
          <p:nvPr/>
        </p:nvPicPr>
        <p:blipFill>
          <a:blip r:embed="rId13" cstate="print">
            <a:extLst>
              <a:ext uri="{28A0092B-C50C-407E-A947-70E740481C1C}">
                <a14:useLocalDpi xmlns:a14="http://schemas.microsoft.com/office/drawing/2010/main" val="0"/>
              </a:ext>
            </a:extLst>
          </a:blip>
          <a:stretch>
            <a:fillRect/>
          </a:stretch>
        </p:blipFill>
        <p:spPr>
          <a:xfrm>
            <a:off x="1891598" y="5078378"/>
            <a:ext cx="464400" cy="310500"/>
          </a:xfrm>
          <a:prstGeom prst="rect">
            <a:avLst/>
          </a:prstGeom>
          <a:ln w="9525" cap="sq">
            <a:noFill/>
            <a:prstDash val="solid"/>
            <a:miter lim="800000"/>
          </a:ln>
          <a:effectLst/>
        </p:spPr>
      </p:pic>
      <p:pic>
        <p:nvPicPr>
          <p:cNvPr id="27" name="Grafik 26"/>
          <p:cNvPicPr preferRelativeResize="0">
            <a:picLocks/>
          </p:cNvPicPr>
          <p:nvPr/>
        </p:nvPicPr>
        <p:blipFill>
          <a:blip r:embed="rId14" cstate="print">
            <a:extLst>
              <a:ext uri="{28A0092B-C50C-407E-A947-70E740481C1C}">
                <a14:useLocalDpi xmlns:a14="http://schemas.microsoft.com/office/drawing/2010/main" val="0"/>
              </a:ext>
            </a:extLst>
          </a:blip>
          <a:stretch>
            <a:fillRect/>
          </a:stretch>
        </p:blipFill>
        <p:spPr>
          <a:xfrm>
            <a:off x="355148" y="5429074"/>
            <a:ext cx="464400" cy="310500"/>
          </a:xfrm>
          <a:prstGeom prst="rect">
            <a:avLst/>
          </a:prstGeom>
          <a:ln w="9525" cap="sq">
            <a:noFill/>
            <a:prstDash val="solid"/>
            <a:miter lim="800000"/>
          </a:ln>
          <a:effectLst/>
        </p:spPr>
      </p:pic>
      <p:pic>
        <p:nvPicPr>
          <p:cNvPr id="28" name="Grafik 27"/>
          <p:cNvPicPr preferRelativeResize="0">
            <a:picLocks/>
          </p:cNvPicPr>
          <p:nvPr/>
        </p:nvPicPr>
        <p:blipFill rotWithShape="1">
          <a:blip r:embed="rId15" cstate="print">
            <a:extLst>
              <a:ext uri="{28A0092B-C50C-407E-A947-70E740481C1C}">
                <a14:useLocalDpi xmlns:a14="http://schemas.microsoft.com/office/drawing/2010/main" val="0"/>
              </a:ext>
            </a:extLst>
          </a:blip>
          <a:srcRect l="9114" t="9321" r="8310" b="11310"/>
          <a:stretch/>
        </p:blipFill>
        <p:spPr>
          <a:xfrm>
            <a:off x="870970" y="5426540"/>
            <a:ext cx="464400" cy="310500"/>
          </a:xfrm>
          <a:prstGeom prst="rect">
            <a:avLst/>
          </a:prstGeom>
          <a:ln w="9525" cap="sq">
            <a:noFill/>
            <a:prstDash val="solid"/>
            <a:miter lim="800000"/>
          </a:ln>
          <a:effectLst/>
        </p:spPr>
      </p:pic>
      <p:pic>
        <p:nvPicPr>
          <p:cNvPr id="29" name="Grafik 28"/>
          <p:cNvPicPr preferRelativeResize="0">
            <a:picLocks/>
          </p:cNvPicPr>
          <p:nvPr/>
        </p:nvPicPr>
        <p:blipFill>
          <a:blip r:embed="rId16" cstate="print">
            <a:extLst>
              <a:ext uri="{28A0092B-C50C-407E-A947-70E740481C1C}">
                <a14:useLocalDpi xmlns:a14="http://schemas.microsoft.com/office/drawing/2010/main" val="0"/>
              </a:ext>
            </a:extLst>
          </a:blip>
          <a:stretch>
            <a:fillRect/>
          </a:stretch>
        </p:blipFill>
        <p:spPr>
          <a:xfrm>
            <a:off x="1386792" y="5427225"/>
            <a:ext cx="464400" cy="310500"/>
          </a:xfrm>
          <a:prstGeom prst="rect">
            <a:avLst/>
          </a:prstGeom>
          <a:ln w="9525" cap="sq">
            <a:noFill/>
            <a:prstDash val="solid"/>
            <a:miter lim="800000"/>
          </a:ln>
          <a:effectLst/>
        </p:spPr>
      </p:pic>
      <p:pic>
        <p:nvPicPr>
          <p:cNvPr id="30" name="Grafik 29"/>
          <p:cNvPicPr preferRelativeResize="0">
            <a:picLocks/>
          </p:cNvPicPr>
          <p:nvPr/>
        </p:nvPicPr>
        <p:blipFill rotWithShape="1">
          <a:blip r:embed="rId17" cstate="print">
            <a:extLst>
              <a:ext uri="{28A0092B-C50C-407E-A947-70E740481C1C}">
                <a14:useLocalDpi xmlns:a14="http://schemas.microsoft.com/office/drawing/2010/main" val="0"/>
              </a:ext>
            </a:extLst>
          </a:blip>
          <a:srcRect t="21657" b="22267"/>
          <a:stretch/>
        </p:blipFill>
        <p:spPr>
          <a:xfrm>
            <a:off x="1888721" y="5439025"/>
            <a:ext cx="464400" cy="310500"/>
          </a:xfrm>
          <a:prstGeom prst="rect">
            <a:avLst/>
          </a:prstGeom>
          <a:ln w="9525" cap="sq">
            <a:noFill/>
            <a:prstDash val="solid"/>
            <a:miter lim="800000"/>
          </a:ln>
          <a:effectLst/>
        </p:spPr>
      </p:pic>
      <p:pic>
        <p:nvPicPr>
          <p:cNvPr id="31" name="Grafik 30"/>
          <p:cNvPicPr preferRelativeResize="0">
            <a:picLocks/>
          </p:cNvPicPr>
          <p:nvPr/>
        </p:nvPicPr>
        <p:blipFill>
          <a:blip r:embed="rId18" cstate="print">
            <a:extLst>
              <a:ext uri="{28A0092B-C50C-407E-A947-70E740481C1C}">
                <a14:useLocalDpi xmlns:a14="http://schemas.microsoft.com/office/drawing/2010/main" val="0"/>
              </a:ext>
            </a:extLst>
          </a:blip>
          <a:stretch>
            <a:fillRect/>
          </a:stretch>
        </p:blipFill>
        <p:spPr>
          <a:xfrm>
            <a:off x="360647" y="5782920"/>
            <a:ext cx="464400" cy="310500"/>
          </a:xfrm>
          <a:prstGeom prst="rect">
            <a:avLst/>
          </a:prstGeom>
          <a:ln w="9525" cap="sq">
            <a:noFill/>
            <a:prstDash val="solid"/>
            <a:miter lim="800000"/>
          </a:ln>
          <a:effectLst/>
        </p:spPr>
      </p:pic>
      <p:pic>
        <p:nvPicPr>
          <p:cNvPr id="32" name="Grafik 31"/>
          <p:cNvPicPr preferRelativeResize="0">
            <a:picLocks/>
          </p:cNvPicPr>
          <p:nvPr/>
        </p:nvPicPr>
        <p:blipFill>
          <a:blip r:embed="rId19" cstate="print">
            <a:extLst>
              <a:ext uri="{28A0092B-C50C-407E-A947-70E740481C1C}">
                <a14:useLocalDpi xmlns:a14="http://schemas.microsoft.com/office/drawing/2010/main" val="0"/>
              </a:ext>
            </a:extLst>
          </a:blip>
          <a:stretch>
            <a:fillRect/>
          </a:stretch>
        </p:blipFill>
        <p:spPr>
          <a:xfrm>
            <a:off x="870970" y="5779120"/>
            <a:ext cx="464400" cy="310500"/>
          </a:xfrm>
          <a:prstGeom prst="rect">
            <a:avLst/>
          </a:prstGeom>
          <a:ln w="9525" cap="sq">
            <a:noFill/>
            <a:prstDash val="solid"/>
            <a:miter lim="800000"/>
          </a:ln>
          <a:effectLst/>
        </p:spPr>
      </p:pic>
      <p:pic>
        <p:nvPicPr>
          <p:cNvPr id="33" name="Grafik 32"/>
          <p:cNvPicPr preferRelativeResize="0">
            <a:picLocks/>
          </p:cNvPicPr>
          <p:nvPr/>
        </p:nvPicPr>
        <p:blipFill>
          <a:blip r:embed="rId20" cstate="print">
            <a:extLst>
              <a:ext uri="{28A0092B-C50C-407E-A947-70E740481C1C}">
                <a14:useLocalDpi xmlns:a14="http://schemas.microsoft.com/office/drawing/2010/main" val="0"/>
              </a:ext>
            </a:extLst>
          </a:blip>
          <a:stretch>
            <a:fillRect/>
          </a:stretch>
        </p:blipFill>
        <p:spPr>
          <a:xfrm>
            <a:off x="1386792" y="5779120"/>
            <a:ext cx="464400" cy="310500"/>
          </a:xfrm>
          <a:prstGeom prst="rect">
            <a:avLst/>
          </a:prstGeom>
          <a:ln w="9525" cap="sq">
            <a:noFill/>
            <a:prstDash val="solid"/>
            <a:miter lim="800000"/>
          </a:ln>
          <a:effectLst/>
        </p:spPr>
      </p:pic>
      <p:pic>
        <p:nvPicPr>
          <p:cNvPr id="34" name="Grafik 33"/>
          <p:cNvPicPr preferRelativeResize="0">
            <a:picLocks/>
          </p:cNvPicPr>
          <p:nvPr/>
        </p:nvPicPr>
        <p:blipFill>
          <a:blip r:embed="rId21" cstate="print">
            <a:extLst>
              <a:ext uri="{28A0092B-C50C-407E-A947-70E740481C1C}">
                <a14:useLocalDpi xmlns:a14="http://schemas.microsoft.com/office/drawing/2010/main" val="0"/>
              </a:ext>
            </a:extLst>
          </a:blip>
          <a:stretch>
            <a:fillRect/>
          </a:stretch>
        </p:blipFill>
        <p:spPr>
          <a:xfrm>
            <a:off x="1888721" y="5779120"/>
            <a:ext cx="464400" cy="310500"/>
          </a:xfrm>
          <a:prstGeom prst="rect">
            <a:avLst/>
          </a:prstGeom>
          <a:ln w="9525" cap="sq">
            <a:noFill/>
            <a:prstDash val="solid"/>
            <a:miter lim="800000"/>
          </a:ln>
          <a:effectLst/>
        </p:spPr>
      </p:pic>
      <p:pic>
        <p:nvPicPr>
          <p:cNvPr id="35" name="Grafik 34"/>
          <p:cNvPicPr preferRelativeResize="0">
            <a:picLocks/>
          </p:cNvPicPr>
          <p:nvPr/>
        </p:nvPicPr>
        <p:blipFill>
          <a:blip r:embed="rId22" cstate="print">
            <a:extLst>
              <a:ext uri="{28A0092B-C50C-407E-A947-70E740481C1C}">
                <a14:useLocalDpi xmlns:a14="http://schemas.microsoft.com/office/drawing/2010/main" val="0"/>
              </a:ext>
            </a:extLst>
          </a:blip>
          <a:stretch>
            <a:fillRect/>
          </a:stretch>
        </p:blipFill>
        <p:spPr>
          <a:xfrm>
            <a:off x="869733" y="6127579"/>
            <a:ext cx="464400" cy="310500"/>
          </a:xfrm>
          <a:prstGeom prst="rect">
            <a:avLst/>
          </a:prstGeom>
          <a:ln w="9525" cap="sq">
            <a:noFill/>
            <a:prstDash val="solid"/>
            <a:miter lim="800000"/>
          </a:ln>
          <a:effectLst/>
        </p:spPr>
      </p:pic>
      <p:pic>
        <p:nvPicPr>
          <p:cNvPr id="36" name="Grafik 35"/>
          <p:cNvPicPr preferRelativeResize="0">
            <a:picLocks/>
          </p:cNvPicPr>
          <p:nvPr/>
        </p:nvPicPr>
        <p:blipFill>
          <a:blip r:embed="rId23" cstate="print">
            <a:extLst>
              <a:ext uri="{28A0092B-C50C-407E-A947-70E740481C1C}">
                <a14:useLocalDpi xmlns:a14="http://schemas.microsoft.com/office/drawing/2010/main" val="0"/>
              </a:ext>
            </a:extLst>
          </a:blip>
          <a:stretch>
            <a:fillRect/>
          </a:stretch>
        </p:blipFill>
        <p:spPr>
          <a:xfrm>
            <a:off x="1386121" y="6127579"/>
            <a:ext cx="464400" cy="306797"/>
          </a:xfrm>
          <a:prstGeom prst="rect">
            <a:avLst/>
          </a:prstGeom>
          <a:ln w="9525" cap="sq">
            <a:noFill/>
            <a:prstDash val="solid"/>
            <a:miter lim="800000"/>
          </a:ln>
          <a:effectLst/>
        </p:spPr>
      </p:pic>
      <p:sp>
        <p:nvSpPr>
          <p:cNvPr id="39" name="Fußzeilenplatzhalter 2"/>
          <p:cNvSpPr>
            <a:spLocks noGrp="1"/>
          </p:cNvSpPr>
          <p:nvPr>
            <p:ph type="ftr" sz="quarter" idx="10"/>
          </p:nvPr>
        </p:nvSpPr>
        <p:spPr>
          <a:xfrm>
            <a:off x="2862776" y="6581001"/>
            <a:ext cx="3418449" cy="246221"/>
          </a:xfrm>
        </p:spPr>
        <p:txBody>
          <a:bodyPr/>
          <a:lstStyle/>
          <a:p>
            <a:r>
              <a:rPr lang="de-DE" dirty="0"/>
              <a:t>Global Project NEW</a:t>
            </a:r>
          </a:p>
        </p:txBody>
      </p:sp>
    </p:spTree>
    <p:extLst>
      <p:ext uri="{BB962C8B-B14F-4D97-AF65-F5344CB8AC3E}">
        <p14:creationId xmlns:p14="http://schemas.microsoft.com/office/powerpoint/2010/main" val="932540228"/>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bwMode="auto">
          <a:xfrm>
            <a:off x="652120" y="2391361"/>
            <a:ext cx="7791135" cy="3192295"/>
          </a:xfrm>
          <a:prstGeom prst="rect">
            <a:avLst/>
          </a:prstGeom>
          <a:solidFill>
            <a:srgbClr val="ECEBE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200" b="1" i="0" u="none" strike="noStrike" cap="none" normalizeH="0" baseline="0">
              <a:ln>
                <a:noFill/>
              </a:ln>
              <a:solidFill>
                <a:srgbClr val="999999"/>
              </a:solidFill>
              <a:effectLst/>
              <a:latin typeface="Arial" charset="0"/>
            </a:endParaRPr>
          </a:p>
        </p:txBody>
      </p:sp>
      <p:sp>
        <p:nvSpPr>
          <p:cNvPr id="2" name="Titel 1"/>
          <p:cNvSpPr>
            <a:spLocks noGrp="1"/>
          </p:cNvSpPr>
          <p:nvPr>
            <p:ph type="title"/>
          </p:nvPr>
        </p:nvSpPr>
        <p:spPr/>
        <p:txBody>
          <a:bodyPr/>
          <a:lstStyle/>
          <a:p>
            <a:r>
              <a:rPr lang="de-DE" b="1" dirty="0" err="1"/>
              <a:t>Outcomes</a:t>
            </a:r>
            <a:r>
              <a:rPr lang="de-DE" b="1" dirty="0"/>
              <a:t> </a:t>
            </a:r>
            <a:r>
              <a:rPr lang="de-DE" b="1" dirty="0" err="1"/>
              <a:t>of</a:t>
            </a:r>
            <a:r>
              <a:rPr lang="de-DE" b="1" dirty="0"/>
              <a:t> this project</a:t>
            </a:r>
          </a:p>
        </p:txBody>
      </p:sp>
      <p:sp>
        <p:nvSpPr>
          <p:cNvPr id="10" name="Rechteck 9"/>
          <p:cNvSpPr/>
          <p:nvPr/>
        </p:nvSpPr>
        <p:spPr>
          <a:xfrm>
            <a:off x="3451538" y="2527440"/>
            <a:ext cx="5008462" cy="3077766"/>
          </a:xfrm>
          <a:prstGeom prst="rect">
            <a:avLst/>
          </a:prstGeom>
        </p:spPr>
        <p:txBody>
          <a:bodyPr wrap="square">
            <a:spAutoFit/>
          </a:bodyPr>
          <a:lstStyle/>
          <a:p>
            <a:endParaRPr lang="de-DE" sz="1600" dirty="0">
              <a:solidFill>
                <a:srgbClr val="800000"/>
              </a:solidFill>
            </a:endParaRPr>
          </a:p>
          <a:p>
            <a:pPr marL="114300" lvl="1" indent="-114300" defTabSz="533400">
              <a:spcAft>
                <a:spcPts val="200"/>
              </a:spcAft>
              <a:buChar char="••"/>
            </a:pPr>
            <a:r>
              <a:rPr lang="de-DE" sz="2000" b="0" dirty="0">
                <a:solidFill>
                  <a:srgbClr val="6E6452"/>
                </a:solidFill>
              </a:rPr>
              <a:t>Increase exporting capacity of CARIFORUM and SADC member states.</a:t>
            </a:r>
          </a:p>
          <a:p>
            <a:pPr marL="114300" lvl="1" indent="-114300" defTabSz="533400">
              <a:spcAft>
                <a:spcPts val="200"/>
              </a:spcAft>
              <a:buChar char="••"/>
            </a:pPr>
            <a:endParaRPr lang="de-DE" sz="2000" b="0" dirty="0">
              <a:solidFill>
                <a:srgbClr val="6E6452"/>
              </a:solidFill>
            </a:endParaRPr>
          </a:p>
          <a:p>
            <a:pPr marL="114300" lvl="1" indent="-114300" defTabSz="533400">
              <a:spcAft>
                <a:spcPts val="200"/>
              </a:spcAft>
              <a:buChar char="••"/>
            </a:pPr>
            <a:r>
              <a:rPr lang="de-DE" sz="2000" b="0" dirty="0">
                <a:solidFill>
                  <a:srgbClr val="6E6452"/>
                </a:solidFill>
              </a:rPr>
              <a:t>Support access to EU markets.</a:t>
            </a:r>
          </a:p>
          <a:p>
            <a:pPr marL="114300" lvl="1" indent="-114300" defTabSz="533400">
              <a:spcAft>
                <a:spcPts val="200"/>
              </a:spcAft>
              <a:buChar char="••"/>
            </a:pPr>
            <a:endParaRPr lang="de-DE" sz="2000" b="0" dirty="0">
              <a:solidFill>
                <a:srgbClr val="6E6452"/>
              </a:solidFill>
            </a:endParaRPr>
          </a:p>
          <a:p>
            <a:pPr marL="114300" lvl="1" indent="-114300" defTabSz="533400">
              <a:spcAft>
                <a:spcPts val="200"/>
              </a:spcAft>
              <a:buChar char="••"/>
            </a:pPr>
            <a:r>
              <a:rPr lang="de-DE" sz="2000" b="0" dirty="0">
                <a:solidFill>
                  <a:srgbClr val="6E6452"/>
                </a:solidFill>
              </a:rPr>
              <a:t>Suppory integration into regional &amp; global value chains.</a:t>
            </a:r>
          </a:p>
          <a:p>
            <a:pPr marL="114300" lvl="1" indent="-114300" defTabSz="533400">
              <a:spcAft>
                <a:spcPts val="200"/>
              </a:spcAft>
              <a:buChar char="••"/>
            </a:pPr>
            <a:endParaRPr lang="de-DE" sz="1400" b="0" dirty="0">
              <a:solidFill>
                <a:srgbClr val="6E6452"/>
              </a:solidFill>
            </a:endParaRPr>
          </a:p>
          <a:p>
            <a:endParaRPr lang="de-DE" sz="1400" b="0" dirty="0">
              <a:solidFill>
                <a:srgbClr val="6E6452"/>
              </a:solidFill>
              <a:latin typeface="+mn-lt"/>
            </a:endParaRPr>
          </a:p>
        </p:txBody>
      </p:sp>
      <p:sp>
        <p:nvSpPr>
          <p:cNvPr id="8" name="Fußzeilenplatzhalter 2"/>
          <p:cNvSpPr>
            <a:spLocks noGrp="1"/>
          </p:cNvSpPr>
          <p:nvPr>
            <p:ph type="ftr" sz="quarter" idx="10"/>
          </p:nvPr>
        </p:nvSpPr>
        <p:spPr>
          <a:xfrm>
            <a:off x="2862776" y="6581001"/>
            <a:ext cx="3418449" cy="246221"/>
          </a:xfrm>
        </p:spPr>
        <p:txBody>
          <a:bodyPr/>
          <a:lstStyle/>
          <a:p>
            <a:r>
              <a:rPr lang="de-DE" dirty="0"/>
              <a:t>Global Project NEW</a:t>
            </a:r>
          </a:p>
        </p:txBody>
      </p:sp>
      <p:sp>
        <p:nvSpPr>
          <p:cNvPr id="7" name="Textfeld 6"/>
          <p:cNvSpPr txBox="1"/>
          <p:nvPr/>
        </p:nvSpPr>
        <p:spPr>
          <a:xfrm>
            <a:off x="2347526" y="5372100"/>
            <a:ext cx="1030500" cy="184644"/>
          </a:xfrm>
          <a:prstGeom prst="rect">
            <a:avLst/>
          </a:prstGeom>
          <a:noFill/>
          <a:ln>
            <a:noFill/>
          </a:ln>
        </p:spPr>
        <p:txBody>
          <a:bodyPr wrap="square" rtlCol="0">
            <a:spAutoFit/>
          </a:bodyPr>
          <a:lstStyle/>
          <a:p>
            <a:pPr algn="r"/>
            <a:r>
              <a:rPr lang="de-DE" sz="600" b="0" dirty="0">
                <a:solidFill>
                  <a:srgbClr val="6E6452"/>
                </a:solidFill>
                <a:latin typeface="+mn-lt"/>
              </a:rPr>
              <a:t>© GIZ / Ursula Meissner</a:t>
            </a:r>
          </a:p>
        </p:txBody>
      </p:sp>
      <p:pic>
        <p:nvPicPr>
          <p:cNvPr id="3" name="Grafik 2"/>
          <p:cNvPicPr>
            <a:picLocks noChangeAspect="1"/>
          </p:cNvPicPr>
          <p:nvPr/>
        </p:nvPicPr>
        <p:blipFill rotWithShape="1">
          <a:blip r:embed="rId2"/>
          <a:srcRect l="25376" r="15733"/>
          <a:stretch/>
        </p:blipFill>
        <p:spPr>
          <a:xfrm>
            <a:off x="816707" y="2590708"/>
            <a:ext cx="2470245" cy="2793600"/>
          </a:xfrm>
          <a:prstGeom prst="rect">
            <a:avLst/>
          </a:prstGeom>
          <a:ln w="28575">
            <a:solidFill>
              <a:schemeClr val="bg1"/>
            </a:solidFill>
          </a:ln>
        </p:spPr>
      </p:pic>
    </p:spTree>
    <p:extLst>
      <p:ext uri="{BB962C8B-B14F-4D97-AF65-F5344CB8AC3E}">
        <p14:creationId xmlns:p14="http://schemas.microsoft.com/office/powerpoint/2010/main" val="80422224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el 6"/>
          <p:cNvSpPr>
            <a:spLocks noGrp="1"/>
          </p:cNvSpPr>
          <p:nvPr>
            <p:ph type="title"/>
          </p:nvPr>
        </p:nvSpPr>
        <p:spPr>
          <a:xfrm>
            <a:off x="600444" y="975762"/>
            <a:ext cx="7776000" cy="733519"/>
          </a:xfrm>
        </p:spPr>
        <p:txBody>
          <a:bodyPr/>
          <a:lstStyle/>
          <a:p>
            <a:r>
              <a:rPr lang="de-DE" b="1"/>
              <a:t>Potentialities</a:t>
            </a:r>
            <a:r>
              <a:rPr lang="de-DE" b="1" dirty="0"/>
              <a:t> and Challenges of GIZ support to EPA Implementation </a:t>
            </a:r>
          </a:p>
        </p:txBody>
      </p:sp>
      <p:graphicFrame>
        <p:nvGraphicFramePr>
          <p:cNvPr id="17" name="Inhaltsplatzhalter 16"/>
          <p:cNvGraphicFramePr>
            <a:graphicFrameLocks noGrp="1"/>
          </p:cNvGraphicFramePr>
          <p:nvPr>
            <p:ph idx="1"/>
            <p:extLst>
              <p:ext uri="{D42A27DB-BD31-4B8C-83A1-F6EECF244321}">
                <p14:modId xmlns:p14="http://schemas.microsoft.com/office/powerpoint/2010/main" val="4092477004"/>
              </p:ext>
            </p:extLst>
          </p:nvPr>
        </p:nvGraphicFramePr>
        <p:xfrm>
          <a:off x="767556" y="1898578"/>
          <a:ext cx="7608888" cy="3398519"/>
        </p:xfrm>
        <a:graphic>
          <a:graphicData uri="http://schemas.openxmlformats.org/drawingml/2006/table">
            <a:tbl>
              <a:tblPr firstRow="1" bandRow="1">
                <a:tableStyleId>{69012ECD-51FC-41F1-AA8D-1B2483CD663E}</a:tableStyleId>
              </a:tblPr>
              <a:tblGrid>
                <a:gridCol w="3804444">
                  <a:extLst>
                    <a:ext uri="{9D8B030D-6E8A-4147-A177-3AD203B41FA5}">
                      <a16:colId xmlns:a16="http://schemas.microsoft.com/office/drawing/2014/main" val="20000"/>
                    </a:ext>
                  </a:extLst>
                </a:gridCol>
                <a:gridCol w="3804444">
                  <a:extLst>
                    <a:ext uri="{9D8B030D-6E8A-4147-A177-3AD203B41FA5}">
                      <a16:colId xmlns:a16="http://schemas.microsoft.com/office/drawing/2014/main" val="20001"/>
                    </a:ext>
                  </a:extLst>
                </a:gridCol>
              </a:tblGrid>
              <a:tr h="370840">
                <a:tc>
                  <a:txBody>
                    <a:bodyPr/>
                    <a:lstStyle/>
                    <a:p>
                      <a:pPr algn="ctr"/>
                      <a:r>
                        <a:rPr lang="de-DE" sz="1400" b="0" kern="1200" dirty="0">
                          <a:solidFill>
                            <a:srgbClr val="6E6452"/>
                          </a:solidFill>
                          <a:latin typeface="+mn-lt"/>
                          <a:ea typeface="+mn-ea"/>
                          <a:cs typeface="+mn-cs"/>
                        </a:rPr>
                        <a:t>Potential positive </a:t>
                      </a:r>
                      <a:r>
                        <a:rPr lang="de-DE" sz="1400" b="0" kern="1200" dirty="0" err="1">
                          <a:solidFill>
                            <a:srgbClr val="6E6452"/>
                          </a:solidFill>
                          <a:latin typeface="+mn-lt"/>
                          <a:ea typeface="+mn-ea"/>
                          <a:cs typeface="+mn-cs"/>
                        </a:rPr>
                        <a:t>effects</a:t>
                      </a:r>
                      <a:endParaRPr lang="de-DE" sz="1400" b="0" kern="1200" dirty="0">
                        <a:solidFill>
                          <a:srgbClr val="6E6452"/>
                        </a:solidFill>
                        <a:latin typeface="+mn-lt"/>
                        <a:ea typeface="+mn-ea"/>
                        <a:cs typeface="+mn-cs"/>
                      </a:endParaRPr>
                    </a:p>
                  </a:txBody>
                  <a:tcPr anchor="ctr">
                    <a:lnL w="12700" cap="flat" cmpd="sng" algn="ctr">
                      <a:noFill/>
                      <a:prstDash val="solid"/>
                      <a:round/>
                      <a:headEnd type="none" w="med" len="med"/>
                      <a:tailEnd type="none" w="med" len="med"/>
                    </a:lnL>
                    <a:lnR w="6350" cap="flat" cmpd="sng" algn="ctr">
                      <a:solidFill>
                        <a:srgbClr val="D2CDC8">
                          <a:lumMod val="90000"/>
                        </a:srgbClr>
                      </a:solidFill>
                      <a:prstDash val="dash"/>
                      <a:round/>
                      <a:headEnd type="none" w="med" len="med"/>
                      <a:tailEnd type="none" w="med" len="med"/>
                    </a:lnR>
                    <a:lnT w="6350" cap="flat" cmpd="sng" algn="ctr">
                      <a:solidFill>
                        <a:srgbClr val="6E6452">
                          <a:lumMod val="40000"/>
                          <a:lumOff val="60000"/>
                        </a:srgbClr>
                      </a:solidFill>
                      <a:prstDash val="dash"/>
                      <a:round/>
                      <a:headEnd type="none" w="med" len="med"/>
                      <a:tailEnd type="none" w="med" len="med"/>
                    </a:lnT>
                    <a:lnB w="12700" cap="flat" cmpd="sng" algn="ctr">
                      <a:noFill/>
                      <a:prstDash val="solid"/>
                      <a:round/>
                      <a:headEnd type="none" w="med" len="med"/>
                      <a:tailEnd type="none" w="med" len="med"/>
                    </a:lnB>
                    <a:solidFill>
                      <a:srgbClr val="ECEBE8"/>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1400" b="0" kern="1200" dirty="0" err="1">
                          <a:solidFill>
                            <a:srgbClr val="6E6452"/>
                          </a:solidFill>
                          <a:latin typeface="+mn-lt"/>
                          <a:ea typeface="+mn-ea"/>
                          <a:cs typeface="+mn-cs"/>
                        </a:rPr>
                        <a:t>Risks</a:t>
                      </a:r>
                      <a:r>
                        <a:rPr lang="de-DE" sz="1400" b="0" kern="1200" dirty="0">
                          <a:solidFill>
                            <a:srgbClr val="6E6452"/>
                          </a:solidFill>
                          <a:latin typeface="+mn-lt"/>
                          <a:ea typeface="+mn-ea"/>
                          <a:cs typeface="+mn-cs"/>
                        </a:rPr>
                        <a:t> </a:t>
                      </a:r>
                      <a:r>
                        <a:rPr lang="de-DE" sz="1400" b="0" kern="1200" dirty="0" err="1">
                          <a:solidFill>
                            <a:srgbClr val="6E6452"/>
                          </a:solidFill>
                          <a:latin typeface="+mn-lt"/>
                          <a:ea typeface="+mn-ea"/>
                          <a:cs typeface="+mn-cs"/>
                        </a:rPr>
                        <a:t>and</a:t>
                      </a:r>
                      <a:r>
                        <a:rPr lang="de-DE" sz="1400" b="0" kern="1200" dirty="0">
                          <a:solidFill>
                            <a:srgbClr val="6E6452"/>
                          </a:solidFill>
                          <a:latin typeface="+mn-lt"/>
                          <a:ea typeface="+mn-ea"/>
                          <a:cs typeface="+mn-cs"/>
                        </a:rPr>
                        <a:t> </a:t>
                      </a:r>
                      <a:r>
                        <a:rPr lang="de-DE" sz="1400" b="0" kern="1200" dirty="0" err="1">
                          <a:solidFill>
                            <a:srgbClr val="6E6452"/>
                          </a:solidFill>
                          <a:latin typeface="+mn-lt"/>
                          <a:ea typeface="+mn-ea"/>
                          <a:cs typeface="+mn-cs"/>
                        </a:rPr>
                        <a:t>challenges</a:t>
                      </a:r>
                      <a:endParaRPr lang="de-DE" sz="1400" b="0" kern="1200" dirty="0">
                        <a:solidFill>
                          <a:srgbClr val="6E6452"/>
                        </a:solidFill>
                        <a:latin typeface="+mn-lt"/>
                        <a:ea typeface="+mn-ea"/>
                        <a:cs typeface="+mn-cs"/>
                      </a:endParaRPr>
                    </a:p>
                  </a:txBody>
                  <a:tcPr anchor="ctr">
                    <a:lnL w="6350" cap="flat" cmpd="sng" algn="ctr">
                      <a:solidFill>
                        <a:srgbClr val="D2CDC8">
                          <a:lumMod val="90000"/>
                        </a:srgbClr>
                      </a:solidFill>
                      <a:prstDash val="dash"/>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6E6452">
                          <a:lumMod val="40000"/>
                          <a:lumOff val="60000"/>
                        </a:srgbClr>
                      </a:solidFill>
                      <a:prstDash val="dash"/>
                      <a:round/>
                      <a:headEnd type="none" w="med" len="med"/>
                      <a:tailEnd type="none" w="med" len="med"/>
                    </a:lnT>
                    <a:lnB w="12700" cap="flat" cmpd="sng" algn="ctr">
                      <a:noFill/>
                      <a:prstDash val="solid"/>
                      <a:round/>
                      <a:headEnd type="none" w="med" len="med"/>
                      <a:tailEnd type="none" w="med" len="med"/>
                    </a:lnB>
                    <a:solidFill>
                      <a:srgbClr val="ECEBE8"/>
                    </a:solidFill>
                  </a:tcPr>
                </a:tc>
                <a:extLst>
                  <a:ext uri="{0D108BD9-81ED-4DB2-BD59-A6C34878D82A}">
                    <a16:rowId xmlns:a16="http://schemas.microsoft.com/office/drawing/2014/main" val="10000"/>
                  </a:ext>
                </a:extLst>
              </a:tr>
              <a:tr h="370840">
                <a:tc>
                  <a:txBody>
                    <a:bodyPr/>
                    <a:lstStyle/>
                    <a:p>
                      <a:pPr algn="ctr" eaLnBrk="0" fontAlgn="base" hangingPunct="0">
                        <a:spcBef>
                          <a:spcPct val="0"/>
                        </a:spcBef>
                        <a:spcAft>
                          <a:spcPct val="0"/>
                        </a:spcAft>
                      </a:pPr>
                      <a:r>
                        <a:rPr lang="de-DE" sz="1400" dirty="0">
                          <a:solidFill>
                            <a:schemeClr val="tx2"/>
                          </a:solidFill>
                          <a:latin typeface="Arial" charset="0"/>
                        </a:rPr>
                        <a:t>Implementation of the Regional </a:t>
                      </a:r>
                      <a:r>
                        <a:rPr lang="de-DE" sz="1400" dirty="0">
                          <a:solidFill>
                            <a:schemeClr val="tx2"/>
                          </a:solidFill>
                        </a:rPr>
                        <a:t>preferential treatment</a:t>
                      </a:r>
                      <a:endParaRPr lang="en-US" sz="1400" dirty="0" err="1">
                        <a:solidFill>
                          <a:schemeClr val="tx2"/>
                        </a:solidFill>
                        <a:latin typeface="Arial" charset="0"/>
                      </a:endParaRPr>
                    </a:p>
                  </a:txBody>
                  <a:tcPr>
                    <a:lnL w="12700" cap="flat" cmpd="sng" algn="ctr">
                      <a:noFill/>
                      <a:prstDash val="solid"/>
                      <a:round/>
                      <a:headEnd type="none" w="med" len="med"/>
                      <a:tailEnd type="none" w="med" len="med"/>
                    </a:lnL>
                    <a:lnR w="6350" cap="flat" cmpd="sng" algn="ctr">
                      <a:solidFill>
                        <a:srgbClr val="D2CDC8">
                          <a:lumMod val="90000"/>
                        </a:srgbClr>
                      </a:solidFill>
                      <a:prstDash val="dash"/>
                      <a:round/>
                      <a:headEnd type="none" w="med" len="med"/>
                      <a:tailEnd type="none" w="med" len="med"/>
                    </a:lnR>
                    <a:lnT w="12700" cap="flat" cmpd="sng" algn="ctr">
                      <a:noFill/>
                      <a:prstDash val="solid"/>
                      <a:round/>
                      <a:headEnd type="none" w="med" len="med"/>
                      <a:tailEnd type="none" w="med" len="med"/>
                    </a:lnT>
                    <a:lnB w="6350" cap="flat" cmpd="sng" algn="ctr">
                      <a:solidFill>
                        <a:srgbClr val="D2CDC8">
                          <a:lumMod val="90000"/>
                        </a:srgbClr>
                      </a:solidFill>
                      <a:prstDash val="dash"/>
                      <a:round/>
                      <a:headEnd type="none" w="med" len="med"/>
                      <a:tailEnd type="none" w="med" len="med"/>
                    </a:lnB>
                  </a:tcPr>
                </a:tc>
                <a:tc>
                  <a:txBody>
                    <a:bodyPr/>
                    <a:lstStyle/>
                    <a:p>
                      <a:pPr algn="ctr"/>
                      <a:r>
                        <a:rPr lang="de-DE" sz="1400" dirty="0">
                          <a:solidFill>
                            <a:schemeClr val="tx2"/>
                          </a:solidFill>
                        </a:rPr>
                        <a:t>Non- implementation of the Regional Preferential treatment?</a:t>
                      </a:r>
                    </a:p>
                  </a:txBody>
                  <a:tcPr>
                    <a:lnL w="6350" cap="flat" cmpd="sng" algn="ctr">
                      <a:solidFill>
                        <a:srgbClr val="D2CDC8">
                          <a:lumMod val="90000"/>
                        </a:srgbClr>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D2CDC8">
                          <a:lumMod val="90000"/>
                        </a:srgbClr>
                      </a:solidFill>
                      <a:prstDash val="dash"/>
                      <a:round/>
                      <a:headEnd type="none" w="med" len="med"/>
                      <a:tailEnd type="none" w="med" len="med"/>
                    </a:lnB>
                  </a:tcPr>
                </a:tc>
                <a:extLst>
                  <a:ext uri="{0D108BD9-81ED-4DB2-BD59-A6C34878D82A}">
                    <a16:rowId xmlns:a16="http://schemas.microsoft.com/office/drawing/2014/main" val="10001"/>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2"/>
                          </a:solidFill>
                        </a:rPr>
                        <a:t>Reduction of barriers to trade </a:t>
                      </a:r>
                    </a:p>
                  </a:txBody>
                  <a:tcPr>
                    <a:lnL w="12700" cap="flat" cmpd="sng" algn="ctr">
                      <a:noFill/>
                      <a:prstDash val="solid"/>
                      <a:round/>
                      <a:headEnd type="none" w="med" len="med"/>
                      <a:tailEnd type="none" w="med" len="med"/>
                    </a:lnL>
                    <a:lnR w="6350" cap="flat" cmpd="sng" algn="ctr">
                      <a:solidFill>
                        <a:srgbClr val="D2CDC8">
                          <a:lumMod val="90000"/>
                        </a:srgbClr>
                      </a:solidFill>
                      <a:prstDash val="dash"/>
                      <a:round/>
                      <a:headEnd type="none" w="med" len="med"/>
                      <a:tailEnd type="none" w="med" len="med"/>
                    </a:lnR>
                    <a:lnT w="6350" cap="flat" cmpd="sng" algn="ctr">
                      <a:solidFill>
                        <a:srgbClr val="D2CDC8">
                          <a:lumMod val="90000"/>
                        </a:srgbClr>
                      </a:solidFill>
                      <a:prstDash val="dash"/>
                      <a:round/>
                      <a:headEnd type="none" w="med" len="med"/>
                      <a:tailEnd type="none" w="med" len="med"/>
                    </a:lnT>
                    <a:lnB w="6350" cap="flat" cmpd="sng" algn="ctr">
                      <a:solidFill>
                        <a:srgbClr val="D2CDC8">
                          <a:lumMod val="90000"/>
                        </a:srgbClr>
                      </a:solidFill>
                      <a:prstDash val="dash"/>
                      <a:round/>
                      <a:headEnd type="none" w="med" len="med"/>
                      <a:tailEnd type="none" w="med" len="med"/>
                    </a:lnB>
                  </a:tcPr>
                </a:tc>
                <a:tc>
                  <a:txBody>
                    <a:bodyPr/>
                    <a:lstStyle/>
                    <a:p>
                      <a:pPr algn="ctr"/>
                      <a:r>
                        <a:rPr lang="de-DE" sz="1400" dirty="0">
                          <a:solidFill>
                            <a:schemeClr val="tx2"/>
                          </a:solidFill>
                        </a:rPr>
                        <a:t>Possibilities of negative impacts on all affected actors</a:t>
                      </a:r>
                    </a:p>
                  </a:txBody>
                  <a:tcPr>
                    <a:lnL w="6350" cap="flat" cmpd="sng" algn="ctr">
                      <a:solidFill>
                        <a:srgbClr val="D2CDC8">
                          <a:lumMod val="90000"/>
                        </a:srgbClr>
                      </a:solidFill>
                      <a:prstDash val="dash"/>
                      <a:round/>
                      <a:headEnd type="none" w="med" len="med"/>
                      <a:tailEnd type="none" w="med" len="med"/>
                    </a:lnL>
                    <a:lnR w="12700" cap="flat" cmpd="sng" algn="ctr">
                      <a:noFill/>
                      <a:prstDash val="solid"/>
                      <a:round/>
                      <a:headEnd type="none" w="med" len="med"/>
                      <a:tailEnd type="none" w="med" len="med"/>
                    </a:lnR>
                    <a:lnT w="6350" cap="flat" cmpd="sng" algn="ctr">
                      <a:solidFill>
                        <a:srgbClr val="D2CDC8">
                          <a:lumMod val="90000"/>
                        </a:srgbClr>
                      </a:solidFill>
                      <a:prstDash val="dash"/>
                      <a:round/>
                      <a:headEnd type="none" w="med" len="med"/>
                      <a:tailEnd type="none" w="med" len="med"/>
                    </a:lnT>
                    <a:lnB w="6350" cap="flat" cmpd="sng" algn="ctr">
                      <a:solidFill>
                        <a:srgbClr val="D2CDC8">
                          <a:lumMod val="90000"/>
                        </a:srgbClr>
                      </a:solidFill>
                      <a:prstDash val="dash"/>
                      <a:round/>
                      <a:headEnd type="none" w="med" len="med"/>
                      <a:tailEnd type="none" w="med" len="med"/>
                    </a:lnB>
                  </a:tcPr>
                </a:tc>
                <a:extLst>
                  <a:ext uri="{0D108BD9-81ED-4DB2-BD59-A6C34878D82A}">
                    <a16:rowId xmlns:a16="http://schemas.microsoft.com/office/drawing/2014/main" val="10002"/>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2"/>
                          </a:solidFill>
                        </a:rPr>
                        <a:t>Support of common negotiation positions &amp; implementation strategies </a:t>
                      </a:r>
                      <a:endParaRPr lang="en-US" sz="1400" dirty="0">
                        <a:solidFill>
                          <a:schemeClr val="tx2"/>
                        </a:solidFill>
                        <a:latin typeface="Arial" charset="0"/>
                      </a:endParaRPr>
                    </a:p>
                  </a:txBody>
                  <a:tcPr>
                    <a:lnL w="12700" cap="flat" cmpd="sng" algn="ctr">
                      <a:noFill/>
                      <a:prstDash val="solid"/>
                      <a:round/>
                      <a:headEnd type="none" w="med" len="med"/>
                      <a:tailEnd type="none" w="med" len="med"/>
                    </a:lnL>
                    <a:lnR w="6350" cap="flat" cmpd="sng" algn="ctr">
                      <a:solidFill>
                        <a:srgbClr val="D2CDC8">
                          <a:lumMod val="90000"/>
                        </a:srgbClr>
                      </a:solidFill>
                      <a:prstDash val="dash"/>
                      <a:round/>
                      <a:headEnd type="none" w="med" len="med"/>
                      <a:tailEnd type="none" w="med" len="med"/>
                    </a:lnR>
                    <a:lnT w="6350" cap="flat" cmpd="sng" algn="ctr">
                      <a:solidFill>
                        <a:srgbClr val="D2CDC8">
                          <a:lumMod val="90000"/>
                        </a:srgbClr>
                      </a:solidFill>
                      <a:prstDash val="dash"/>
                      <a:round/>
                      <a:headEnd type="none" w="med" len="med"/>
                      <a:tailEnd type="none" w="med" len="med"/>
                    </a:lnT>
                    <a:lnB w="6350" cap="flat" cmpd="sng" algn="ctr">
                      <a:solidFill>
                        <a:srgbClr val="D2CDC8">
                          <a:lumMod val="90000"/>
                        </a:srgbClr>
                      </a:solidFill>
                      <a:prstDash val="dash"/>
                      <a:round/>
                      <a:headEnd type="none" w="med" len="med"/>
                      <a:tailEnd type="none" w="med" len="med"/>
                    </a:lnB>
                  </a:tcPr>
                </a:tc>
                <a:tc>
                  <a:txBody>
                    <a:bodyPr/>
                    <a:lstStyle/>
                    <a:p>
                      <a:pPr algn="ctr"/>
                      <a:r>
                        <a:rPr lang="de-DE" sz="1400" dirty="0">
                          <a:solidFill>
                            <a:schemeClr val="tx2"/>
                          </a:solidFill>
                        </a:rPr>
                        <a:t>Fragmented negotation positions and implementation strategies</a:t>
                      </a:r>
                    </a:p>
                  </a:txBody>
                  <a:tcPr>
                    <a:lnL w="6350" cap="flat" cmpd="sng" algn="ctr">
                      <a:solidFill>
                        <a:srgbClr val="D2CDC8">
                          <a:lumMod val="90000"/>
                        </a:srgbClr>
                      </a:solidFill>
                      <a:prstDash val="dash"/>
                      <a:round/>
                      <a:headEnd type="none" w="med" len="med"/>
                      <a:tailEnd type="none" w="med" len="med"/>
                    </a:lnL>
                    <a:lnR w="12700" cap="flat" cmpd="sng" algn="ctr">
                      <a:noFill/>
                      <a:prstDash val="solid"/>
                      <a:round/>
                      <a:headEnd type="none" w="med" len="med"/>
                      <a:tailEnd type="none" w="med" len="med"/>
                    </a:lnR>
                    <a:lnT w="6350" cap="flat" cmpd="sng" algn="ctr">
                      <a:solidFill>
                        <a:srgbClr val="D2CDC8">
                          <a:lumMod val="90000"/>
                        </a:srgbClr>
                      </a:solidFill>
                      <a:prstDash val="dash"/>
                      <a:round/>
                      <a:headEnd type="none" w="med" len="med"/>
                      <a:tailEnd type="none" w="med" len="med"/>
                    </a:lnT>
                    <a:lnB w="6350" cap="flat" cmpd="sng" algn="ctr">
                      <a:solidFill>
                        <a:srgbClr val="D2CDC8">
                          <a:lumMod val="90000"/>
                        </a:srgbClr>
                      </a:solidFill>
                      <a:prstDash val="dash"/>
                      <a:round/>
                      <a:headEnd type="none" w="med" len="med"/>
                      <a:tailEnd type="none" w="med" len="med"/>
                    </a:lnB>
                  </a:tcPr>
                </a:tc>
                <a:extLst>
                  <a:ext uri="{0D108BD9-81ED-4DB2-BD59-A6C34878D82A}">
                    <a16:rowId xmlns:a16="http://schemas.microsoft.com/office/drawing/2014/main" val="10003"/>
                  </a:ext>
                </a:extLst>
              </a:tr>
              <a:tr h="370840">
                <a:tc>
                  <a:txBody>
                    <a:bodyPr/>
                    <a:lstStyle/>
                    <a:p>
                      <a:pPr algn="ctr"/>
                      <a:r>
                        <a:rPr lang="de-DE" sz="1400" dirty="0">
                          <a:solidFill>
                            <a:schemeClr val="tx2"/>
                          </a:solidFill>
                        </a:rPr>
                        <a:t>Enhanced knowledge on EPA Rules of Origin in order to foster greater integration of RVCs</a:t>
                      </a:r>
                    </a:p>
                  </a:txBody>
                  <a:tcPr>
                    <a:lnL w="12700" cap="flat" cmpd="sng" algn="ctr">
                      <a:noFill/>
                      <a:prstDash val="solid"/>
                      <a:round/>
                      <a:headEnd type="none" w="med" len="med"/>
                      <a:tailEnd type="none" w="med" len="med"/>
                    </a:lnL>
                    <a:lnR w="6350" cap="flat" cmpd="sng" algn="ctr">
                      <a:solidFill>
                        <a:srgbClr val="D2CDC8">
                          <a:lumMod val="90000"/>
                        </a:srgbClr>
                      </a:solidFill>
                      <a:prstDash val="dash"/>
                      <a:round/>
                      <a:headEnd type="none" w="med" len="med"/>
                      <a:tailEnd type="none" w="med" len="med"/>
                    </a:lnR>
                    <a:lnT w="6350" cap="flat" cmpd="sng" algn="ctr">
                      <a:solidFill>
                        <a:srgbClr val="D2CDC8">
                          <a:lumMod val="90000"/>
                        </a:srgbClr>
                      </a:solidFill>
                      <a:prstDash val="dash"/>
                      <a:round/>
                      <a:headEnd type="none" w="med" len="med"/>
                      <a:tailEnd type="none" w="med" len="med"/>
                    </a:lnT>
                    <a:lnB w="6350" cap="flat" cmpd="sng" algn="ctr">
                      <a:solidFill>
                        <a:srgbClr val="D2CDC8">
                          <a:lumMod val="90000"/>
                        </a:srgbClr>
                      </a:solidFill>
                      <a:prstDash val="dash"/>
                      <a:round/>
                      <a:headEnd type="none" w="med" len="med"/>
                      <a:tailEnd type="none" w="med" len="med"/>
                    </a:lnB>
                  </a:tcPr>
                </a:tc>
                <a:tc>
                  <a:txBody>
                    <a:bodyPr/>
                    <a:lstStyle/>
                    <a:p>
                      <a:pPr algn="ctr"/>
                      <a:r>
                        <a:rPr lang="de-DE" sz="1400" dirty="0">
                          <a:solidFill>
                            <a:schemeClr val="tx2"/>
                          </a:solidFill>
                        </a:rPr>
                        <a:t>Fragmented market access regulations, liberalisation plans, transition periods, RoOs and classification of goods within RECs</a:t>
                      </a:r>
                    </a:p>
                  </a:txBody>
                  <a:tcPr>
                    <a:lnL w="6350" cap="flat" cmpd="sng" algn="ctr">
                      <a:solidFill>
                        <a:srgbClr val="D2CDC8">
                          <a:lumMod val="90000"/>
                        </a:srgbClr>
                      </a:solidFill>
                      <a:prstDash val="dash"/>
                      <a:round/>
                      <a:headEnd type="none" w="med" len="med"/>
                      <a:tailEnd type="none" w="med" len="med"/>
                    </a:lnL>
                    <a:lnR w="12700" cap="flat" cmpd="sng" algn="ctr">
                      <a:noFill/>
                      <a:prstDash val="solid"/>
                      <a:round/>
                      <a:headEnd type="none" w="med" len="med"/>
                      <a:tailEnd type="none" w="med" len="med"/>
                    </a:lnR>
                    <a:lnT w="6350" cap="flat" cmpd="sng" algn="ctr">
                      <a:solidFill>
                        <a:srgbClr val="D2CDC8">
                          <a:lumMod val="90000"/>
                        </a:srgbClr>
                      </a:solidFill>
                      <a:prstDash val="dash"/>
                      <a:round/>
                      <a:headEnd type="none" w="med" len="med"/>
                      <a:tailEnd type="none" w="med" len="med"/>
                    </a:lnT>
                    <a:lnB w="6350" cap="flat" cmpd="sng" algn="ctr">
                      <a:solidFill>
                        <a:srgbClr val="D2CDC8">
                          <a:lumMod val="90000"/>
                        </a:srgbClr>
                      </a:solidFill>
                      <a:prstDash val="dash"/>
                      <a:round/>
                      <a:headEnd type="none" w="med" len="med"/>
                      <a:tailEnd type="none" w="med" len="med"/>
                    </a:lnB>
                  </a:tcPr>
                </a:tc>
                <a:extLst>
                  <a:ext uri="{0D108BD9-81ED-4DB2-BD59-A6C34878D82A}">
                    <a16:rowId xmlns:a16="http://schemas.microsoft.com/office/drawing/2014/main" val="2317138822"/>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2"/>
                          </a:solidFill>
                        </a:rPr>
                        <a:t>Enhanced institutional strengthening</a:t>
                      </a:r>
                    </a:p>
                  </a:txBody>
                  <a:tcPr>
                    <a:lnL w="12700" cap="flat" cmpd="sng" algn="ctr">
                      <a:noFill/>
                      <a:prstDash val="solid"/>
                      <a:round/>
                      <a:headEnd type="none" w="med" len="med"/>
                      <a:tailEnd type="none" w="med" len="med"/>
                    </a:lnL>
                    <a:lnR w="6350" cap="flat" cmpd="sng" algn="ctr">
                      <a:solidFill>
                        <a:srgbClr val="D2CDC8">
                          <a:lumMod val="90000"/>
                        </a:srgbClr>
                      </a:solidFill>
                      <a:prstDash val="dash"/>
                      <a:round/>
                      <a:headEnd type="none" w="med" len="med"/>
                      <a:tailEnd type="none" w="med" len="med"/>
                    </a:lnR>
                    <a:lnT w="6350" cap="flat" cmpd="sng" algn="ctr">
                      <a:solidFill>
                        <a:srgbClr val="D2CDC8">
                          <a:lumMod val="90000"/>
                        </a:srgbClr>
                      </a:solidFill>
                      <a:prstDash val="dash"/>
                      <a:round/>
                      <a:headEnd type="none" w="med" len="med"/>
                      <a:tailEnd type="none" w="med" len="med"/>
                    </a:lnT>
                    <a:lnB w="6350" cap="flat" cmpd="sng" algn="ctr">
                      <a:solidFill>
                        <a:srgbClr val="D2CDC8">
                          <a:lumMod val="90000"/>
                        </a:srgbClr>
                      </a:solidFill>
                      <a:prstDash val="dash"/>
                      <a:round/>
                      <a:headEnd type="none" w="med" len="med"/>
                      <a:tailEnd type="none" w="med" len="med"/>
                    </a:lnB>
                  </a:tcPr>
                </a:tc>
                <a:tc>
                  <a:txBody>
                    <a:bodyPr/>
                    <a:lstStyle/>
                    <a:p>
                      <a:pPr algn="ctr"/>
                      <a:endParaRPr lang="de-DE" sz="1400" dirty="0"/>
                    </a:p>
                  </a:txBody>
                  <a:tcPr>
                    <a:lnL w="6350" cap="flat" cmpd="sng" algn="ctr">
                      <a:solidFill>
                        <a:srgbClr val="D2CDC8">
                          <a:lumMod val="90000"/>
                        </a:srgbClr>
                      </a:solidFill>
                      <a:prstDash val="dash"/>
                      <a:round/>
                      <a:headEnd type="none" w="med" len="med"/>
                      <a:tailEnd type="none" w="med" len="med"/>
                    </a:lnL>
                    <a:lnR w="12700" cap="flat" cmpd="sng" algn="ctr">
                      <a:noFill/>
                      <a:prstDash val="solid"/>
                      <a:round/>
                      <a:headEnd type="none" w="med" len="med"/>
                      <a:tailEnd type="none" w="med" len="med"/>
                    </a:lnR>
                    <a:lnT w="6350" cap="flat" cmpd="sng" algn="ctr">
                      <a:solidFill>
                        <a:srgbClr val="D2CDC8">
                          <a:lumMod val="90000"/>
                        </a:srgbClr>
                      </a:solidFill>
                      <a:prstDash val="dash"/>
                      <a:round/>
                      <a:headEnd type="none" w="med" len="med"/>
                      <a:tailEnd type="none" w="med" len="med"/>
                    </a:lnT>
                    <a:lnB w="6350" cap="flat" cmpd="sng" algn="ctr">
                      <a:solidFill>
                        <a:srgbClr val="D2CDC8">
                          <a:lumMod val="90000"/>
                        </a:srgbClr>
                      </a:solidFill>
                      <a:prstDash val="dash"/>
                      <a:round/>
                      <a:headEnd type="none" w="med" len="med"/>
                      <a:tailEnd type="none" w="med" len="med"/>
                    </a:lnB>
                  </a:tcPr>
                </a:tc>
                <a:extLst>
                  <a:ext uri="{0D108BD9-81ED-4DB2-BD59-A6C34878D82A}">
                    <a16:rowId xmlns:a16="http://schemas.microsoft.com/office/drawing/2014/main" val="2284958030"/>
                  </a:ext>
                </a:extLst>
              </a:tr>
              <a:tr h="37084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e-DE" sz="1400" b="1" dirty="0">
                          <a:solidFill>
                            <a:schemeClr val="bg1"/>
                          </a:solidFill>
                        </a:rPr>
                        <a:t>EPAs</a:t>
                      </a:r>
                    </a:p>
                  </a:txBody>
                  <a:tcPr anchor="ctr">
                    <a:lnL w="12700" cap="flat" cmpd="sng" algn="ctr">
                      <a:noFill/>
                      <a:prstDash val="solid"/>
                      <a:round/>
                      <a:headEnd type="none" w="med" len="med"/>
                      <a:tailEnd type="none" w="med" len="med"/>
                    </a:lnL>
                    <a:lnR w="6350" cap="flat" cmpd="sng" algn="ctr">
                      <a:solidFill>
                        <a:srgbClr val="D2CDC8">
                          <a:lumMod val="90000"/>
                        </a:srgbClr>
                      </a:solidFill>
                      <a:prstDash val="dash"/>
                      <a:round/>
                      <a:headEnd type="none" w="med" len="med"/>
                      <a:tailEnd type="none" w="med" len="med"/>
                    </a:lnR>
                    <a:lnT w="6350" cap="flat" cmpd="sng" algn="ctr">
                      <a:solidFill>
                        <a:srgbClr val="D2CDC8">
                          <a:lumMod val="90000"/>
                        </a:srgbClr>
                      </a:solidFill>
                      <a:prstDash val="dash"/>
                      <a:round/>
                      <a:headEnd type="none" w="med" len="med"/>
                      <a:tailEnd type="none" w="med" len="med"/>
                    </a:lnT>
                    <a:lnB w="6350" cap="flat" cmpd="sng" algn="ctr">
                      <a:solidFill>
                        <a:srgbClr val="D2CDC8">
                          <a:lumMod val="90000"/>
                        </a:srgbClr>
                      </a:solidFill>
                      <a:prstDash val="solid"/>
                      <a:round/>
                      <a:headEnd type="none" w="med" len="med"/>
                      <a:tailEnd type="none" w="med" len="med"/>
                    </a:lnB>
                    <a:solidFill>
                      <a:srgbClr val="C80F0F"/>
                    </a:solidFill>
                  </a:tcPr>
                </a:tc>
                <a:tc hMerge="1">
                  <a:txBody>
                    <a:bodyPr/>
                    <a:lstStyle/>
                    <a:p>
                      <a:endParaRPr lang="de-DE" dirty="0"/>
                    </a:p>
                  </a:txBody>
                  <a:tcPr>
                    <a:lnL w="6350" cap="flat" cmpd="sng" algn="ctr">
                      <a:solidFill>
                        <a:srgbClr val="D2CDC8">
                          <a:lumMod val="90000"/>
                        </a:srgbClr>
                      </a:solidFill>
                      <a:prstDash val="dash"/>
                      <a:round/>
                      <a:headEnd type="none" w="med" len="med"/>
                      <a:tailEnd type="none" w="med" len="med"/>
                    </a:lnL>
                    <a:lnR w="6350" cap="flat" cmpd="sng" algn="ctr">
                      <a:solidFill>
                        <a:srgbClr val="D2CDC8">
                          <a:lumMod val="90000"/>
                        </a:srgbClr>
                      </a:solidFill>
                      <a:prstDash val="dash"/>
                      <a:round/>
                      <a:headEnd type="none" w="med" len="med"/>
                      <a:tailEnd type="none" w="med" len="med"/>
                    </a:lnR>
                    <a:lnT w="6350" cap="flat" cmpd="sng" algn="ctr">
                      <a:solidFill>
                        <a:srgbClr val="D2CDC8">
                          <a:lumMod val="90000"/>
                        </a:srgbClr>
                      </a:solidFill>
                      <a:prstDash val="dash"/>
                      <a:round/>
                      <a:headEnd type="none" w="med" len="med"/>
                      <a:tailEnd type="none" w="med" len="med"/>
                    </a:lnT>
                    <a:lnB w="6350" cap="flat" cmpd="sng" algn="ctr">
                      <a:solidFill>
                        <a:srgbClr val="D2CDC8">
                          <a:lumMod val="90000"/>
                        </a:srgbClr>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8" name="AutoShape 5"/>
          <p:cNvSpPr>
            <a:spLocks noChangeAspect="1" noChangeArrowheads="1"/>
          </p:cNvSpPr>
          <p:nvPr/>
        </p:nvSpPr>
        <p:spPr bwMode="auto">
          <a:xfrm>
            <a:off x="3154017" y="5337568"/>
            <a:ext cx="2835965" cy="943961"/>
          </a:xfrm>
          <a:prstGeom prst="triangle">
            <a:avLst>
              <a:gd name="adj" fmla="val 50000"/>
            </a:avLst>
          </a:prstGeom>
          <a:solidFill>
            <a:srgbClr val="800000"/>
          </a:solidFill>
          <a:ln w="6350">
            <a:noFill/>
            <a:miter lim="800000"/>
            <a:headEnd/>
            <a:tailEnd/>
          </a:ln>
        </p:spPr>
        <p:txBody>
          <a:bodyPr lIns="45720" tIns="27432" rIns="45720" bIns="27432" anchor="ctr" anchorCtr="1"/>
          <a:lstStyle/>
          <a:p>
            <a:r>
              <a:rPr lang="de-DE" sz="1400" dirty="0">
                <a:solidFill>
                  <a:schemeClr val="bg2"/>
                </a:solidFill>
              </a:rPr>
              <a:t> </a:t>
            </a:r>
          </a:p>
        </p:txBody>
      </p:sp>
      <p:sp>
        <p:nvSpPr>
          <p:cNvPr id="10" name="Fußzeilenplatzhalter 2"/>
          <p:cNvSpPr>
            <a:spLocks noGrp="1"/>
          </p:cNvSpPr>
          <p:nvPr>
            <p:ph type="ftr" sz="quarter" idx="10"/>
          </p:nvPr>
        </p:nvSpPr>
        <p:spPr>
          <a:xfrm>
            <a:off x="2862776" y="6581001"/>
            <a:ext cx="3418449" cy="246221"/>
          </a:xfrm>
        </p:spPr>
        <p:txBody>
          <a:bodyPr/>
          <a:lstStyle/>
          <a:p>
            <a:r>
              <a:rPr lang="de-DE" dirty="0"/>
              <a:t>Global Project NEW</a:t>
            </a:r>
          </a:p>
        </p:txBody>
      </p:sp>
    </p:spTree>
    <p:extLst>
      <p:ext uri="{BB962C8B-B14F-4D97-AF65-F5344CB8AC3E}">
        <p14:creationId xmlns:p14="http://schemas.microsoft.com/office/powerpoint/2010/main" val="216066003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itel 1"/>
          <p:cNvSpPr txBox="1">
            <a:spLocks/>
          </p:cNvSpPr>
          <p:nvPr/>
        </p:nvSpPr>
        <p:spPr bwMode="auto">
          <a:xfrm>
            <a:off x="684000" y="1483200"/>
            <a:ext cx="7776000" cy="61792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400">
                <a:solidFill>
                  <a:srgbClr val="6E6452"/>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defRPr>
            </a:lvl2pPr>
            <a:lvl3pPr algn="l" rtl="0" eaLnBrk="1" fontAlgn="base" hangingPunct="1">
              <a:spcBef>
                <a:spcPct val="0"/>
              </a:spcBef>
              <a:spcAft>
                <a:spcPct val="0"/>
              </a:spcAft>
              <a:defRPr sz="3600">
                <a:solidFill>
                  <a:schemeClr val="tx1"/>
                </a:solidFill>
                <a:latin typeface="Arial" charset="0"/>
              </a:defRPr>
            </a:lvl3pPr>
            <a:lvl4pPr algn="l" rtl="0" eaLnBrk="1" fontAlgn="base" hangingPunct="1">
              <a:spcBef>
                <a:spcPct val="0"/>
              </a:spcBef>
              <a:spcAft>
                <a:spcPct val="0"/>
              </a:spcAft>
              <a:defRPr sz="3600">
                <a:solidFill>
                  <a:schemeClr val="tx1"/>
                </a:solidFill>
                <a:latin typeface="Arial" charset="0"/>
              </a:defRPr>
            </a:lvl4pPr>
            <a:lvl5pPr algn="l" rtl="0" eaLnBrk="1" fontAlgn="base" hangingPunct="1">
              <a:spcBef>
                <a:spcPct val="0"/>
              </a:spcBef>
              <a:spcAft>
                <a:spcPct val="0"/>
              </a:spcAft>
              <a:defRPr sz="3600">
                <a:solidFill>
                  <a:schemeClr val="tx1"/>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a:lstStyle>
          <a:p>
            <a:r>
              <a:rPr lang="de-DE" dirty="0"/>
              <a:t>Outline</a:t>
            </a:r>
          </a:p>
        </p:txBody>
      </p:sp>
      <p:sp>
        <p:nvSpPr>
          <p:cNvPr id="10" name="Inhaltsplatzhalter 4"/>
          <p:cNvSpPr txBox="1">
            <a:spLocks/>
          </p:cNvSpPr>
          <p:nvPr/>
        </p:nvSpPr>
        <p:spPr bwMode="auto">
          <a:xfrm>
            <a:off x="684000" y="2448000"/>
            <a:ext cx="7776000" cy="3816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ea typeface="+mn-ea"/>
                <a:cs typeface="+mn-cs"/>
              </a:defRPr>
            </a:lvl1pPr>
            <a:lvl2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2pPr>
            <a:lvl3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32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pPr marL="342900" indent="-342900">
              <a:buFont typeface="+mj-lt"/>
              <a:buAutoNum type="arabicPeriod"/>
            </a:pPr>
            <a:r>
              <a:rPr lang="de-DE" dirty="0" err="1">
                <a:solidFill>
                  <a:srgbClr val="C9C2B6"/>
                </a:solidFill>
              </a:rPr>
              <a:t>Overview</a:t>
            </a:r>
            <a:endParaRPr lang="de-DE" dirty="0">
              <a:solidFill>
                <a:srgbClr val="C9C2B6"/>
              </a:solidFill>
            </a:endParaRPr>
          </a:p>
          <a:p>
            <a:pPr marL="342900" indent="-342900">
              <a:buFont typeface="+mj-lt"/>
              <a:buAutoNum type="arabicPeriod"/>
            </a:pPr>
            <a:r>
              <a:rPr lang="de-DE" dirty="0">
                <a:solidFill>
                  <a:srgbClr val="C9C2B6"/>
                </a:solidFill>
              </a:rPr>
              <a:t>Background: The EPAs</a:t>
            </a:r>
          </a:p>
          <a:p>
            <a:pPr marL="342900" indent="-342900">
              <a:buFont typeface="+mj-lt"/>
              <a:buAutoNum type="arabicPeriod"/>
            </a:pPr>
            <a:r>
              <a:rPr lang="de-DE" dirty="0"/>
              <a:t>Areas </a:t>
            </a:r>
            <a:r>
              <a:rPr lang="de-DE" dirty="0" err="1"/>
              <a:t>of</a:t>
            </a:r>
            <a:r>
              <a:rPr lang="de-DE" dirty="0"/>
              <a:t> </a:t>
            </a:r>
            <a:r>
              <a:rPr lang="de-DE" dirty="0" err="1"/>
              <a:t>Activity</a:t>
            </a:r>
            <a:endParaRPr lang="de-DE" dirty="0"/>
          </a:p>
          <a:p>
            <a:pPr marL="342900" indent="-342900">
              <a:buFont typeface="+mj-lt"/>
              <a:buAutoNum type="arabicPeriod"/>
            </a:pPr>
            <a:r>
              <a:rPr lang="de-DE" dirty="0">
                <a:solidFill>
                  <a:srgbClr val="C9C2B6"/>
                </a:solidFill>
              </a:rPr>
              <a:t>Stakeholders </a:t>
            </a:r>
            <a:r>
              <a:rPr lang="de-DE" dirty="0" err="1">
                <a:solidFill>
                  <a:srgbClr val="C9C2B6"/>
                </a:solidFill>
              </a:rPr>
              <a:t>and</a:t>
            </a:r>
            <a:r>
              <a:rPr lang="de-DE" dirty="0">
                <a:solidFill>
                  <a:srgbClr val="C9C2B6"/>
                </a:solidFill>
              </a:rPr>
              <a:t> Partners</a:t>
            </a:r>
          </a:p>
          <a:p>
            <a:pPr marL="342900" indent="-342900">
              <a:buFont typeface="+mj-lt"/>
              <a:buAutoNum type="arabicPeriod"/>
            </a:pPr>
            <a:r>
              <a:rPr lang="de-DE" dirty="0">
                <a:solidFill>
                  <a:srgbClr val="C9C2B6"/>
                </a:solidFill>
              </a:rPr>
              <a:t>The Team	</a:t>
            </a:r>
          </a:p>
        </p:txBody>
      </p:sp>
      <p:sp>
        <p:nvSpPr>
          <p:cNvPr id="5" name="Fußzeilenplatzhalter 2"/>
          <p:cNvSpPr>
            <a:spLocks noGrp="1"/>
          </p:cNvSpPr>
          <p:nvPr>
            <p:ph type="ftr" sz="quarter" idx="10"/>
          </p:nvPr>
        </p:nvSpPr>
        <p:spPr>
          <a:xfrm>
            <a:off x="2862776" y="6581001"/>
            <a:ext cx="3418449" cy="246221"/>
          </a:xfrm>
        </p:spPr>
        <p:txBody>
          <a:bodyPr/>
          <a:lstStyle/>
          <a:p>
            <a:r>
              <a:rPr lang="de-DE" dirty="0"/>
              <a:t>Global Project NEW</a:t>
            </a:r>
          </a:p>
        </p:txBody>
      </p:sp>
    </p:spTree>
    <p:extLst>
      <p:ext uri="{BB962C8B-B14F-4D97-AF65-F5344CB8AC3E}">
        <p14:creationId xmlns:p14="http://schemas.microsoft.com/office/powerpoint/2010/main" val="3834560270"/>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solidFill>
                  <a:schemeClr val="tx2"/>
                </a:solidFill>
              </a:rPr>
              <a:t>Areas </a:t>
            </a:r>
            <a:r>
              <a:rPr lang="de-DE" b="1" dirty="0" err="1">
                <a:solidFill>
                  <a:schemeClr val="tx2"/>
                </a:solidFill>
              </a:rPr>
              <a:t>of</a:t>
            </a:r>
            <a:r>
              <a:rPr lang="de-DE" b="1" dirty="0">
                <a:solidFill>
                  <a:schemeClr val="tx2"/>
                </a:solidFill>
              </a:rPr>
              <a:t> </a:t>
            </a:r>
            <a:r>
              <a:rPr lang="de-DE" b="1" dirty="0" err="1">
                <a:solidFill>
                  <a:schemeClr val="tx2"/>
                </a:solidFill>
              </a:rPr>
              <a:t>Activity</a:t>
            </a:r>
            <a:endParaRPr lang="de-DE" b="1" dirty="0">
              <a:solidFill>
                <a:schemeClr val="tx2"/>
              </a:solidFill>
            </a:endParaRPr>
          </a:p>
        </p:txBody>
      </p:sp>
      <p:graphicFrame>
        <p:nvGraphicFramePr>
          <p:cNvPr id="5" name="Diagramm 4"/>
          <p:cNvGraphicFramePr/>
          <p:nvPr>
            <p:extLst>
              <p:ext uri="{D42A27DB-BD31-4B8C-83A1-F6EECF244321}">
                <p14:modId xmlns:p14="http://schemas.microsoft.com/office/powerpoint/2010/main" val="2154423636"/>
              </p:ext>
            </p:extLst>
          </p:nvPr>
        </p:nvGraphicFramePr>
        <p:xfrm>
          <a:off x="679155" y="2130999"/>
          <a:ext cx="7810989" cy="41144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Fußzeilenplatzhalter 2"/>
          <p:cNvSpPr>
            <a:spLocks noGrp="1"/>
          </p:cNvSpPr>
          <p:nvPr>
            <p:ph type="ftr" sz="quarter" idx="10"/>
          </p:nvPr>
        </p:nvSpPr>
        <p:spPr>
          <a:xfrm>
            <a:off x="2862776" y="6581001"/>
            <a:ext cx="3418449" cy="246221"/>
          </a:xfrm>
        </p:spPr>
        <p:txBody>
          <a:bodyPr/>
          <a:lstStyle/>
          <a:p>
            <a:r>
              <a:rPr lang="de-DE" dirty="0"/>
              <a:t>Global Project NEW</a:t>
            </a:r>
          </a:p>
        </p:txBody>
      </p:sp>
    </p:spTree>
    <p:extLst>
      <p:ext uri="{BB962C8B-B14F-4D97-AF65-F5344CB8AC3E}">
        <p14:creationId xmlns:p14="http://schemas.microsoft.com/office/powerpoint/2010/main" val="349558957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p:cNvSpPr>
          <p:nvPr/>
        </p:nvSpPr>
        <p:spPr bwMode="auto">
          <a:xfrm>
            <a:off x="684000" y="1483199"/>
            <a:ext cx="7776000" cy="83050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400">
                <a:solidFill>
                  <a:srgbClr val="6E6452"/>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defRPr>
            </a:lvl2pPr>
            <a:lvl3pPr algn="l" rtl="0" eaLnBrk="1" fontAlgn="base" hangingPunct="1">
              <a:spcBef>
                <a:spcPct val="0"/>
              </a:spcBef>
              <a:spcAft>
                <a:spcPct val="0"/>
              </a:spcAft>
              <a:defRPr sz="3600">
                <a:solidFill>
                  <a:schemeClr val="tx1"/>
                </a:solidFill>
                <a:latin typeface="Arial" charset="0"/>
              </a:defRPr>
            </a:lvl3pPr>
            <a:lvl4pPr algn="l" rtl="0" eaLnBrk="1" fontAlgn="base" hangingPunct="1">
              <a:spcBef>
                <a:spcPct val="0"/>
              </a:spcBef>
              <a:spcAft>
                <a:spcPct val="0"/>
              </a:spcAft>
              <a:defRPr sz="3600">
                <a:solidFill>
                  <a:schemeClr val="tx1"/>
                </a:solidFill>
                <a:latin typeface="Arial" charset="0"/>
              </a:defRPr>
            </a:lvl4pPr>
            <a:lvl5pPr algn="l" rtl="0" eaLnBrk="1" fontAlgn="base" hangingPunct="1">
              <a:spcBef>
                <a:spcPct val="0"/>
              </a:spcBef>
              <a:spcAft>
                <a:spcPct val="0"/>
              </a:spcAft>
              <a:defRPr sz="3600">
                <a:solidFill>
                  <a:schemeClr val="tx1"/>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a:lstStyle>
          <a:p>
            <a:r>
              <a:rPr lang="de-DE" b="0" dirty="0"/>
              <a:t>		</a:t>
            </a:r>
            <a:r>
              <a:rPr lang="de-DE" b="0" dirty="0" err="1"/>
              <a:t>Pillar</a:t>
            </a:r>
            <a:r>
              <a:rPr lang="de-DE" b="0" dirty="0"/>
              <a:t> 1: Awareness </a:t>
            </a:r>
            <a:r>
              <a:rPr lang="de-DE" b="0" dirty="0" err="1"/>
              <a:t>Raising</a:t>
            </a:r>
            <a:endParaRPr lang="de-DE" b="0" dirty="0"/>
          </a:p>
        </p:txBody>
      </p:sp>
      <p:sp>
        <p:nvSpPr>
          <p:cNvPr id="8" name="Freeform 4"/>
          <p:cNvSpPr>
            <a:spLocks/>
          </p:cNvSpPr>
          <p:nvPr/>
        </p:nvSpPr>
        <p:spPr bwMode="auto">
          <a:xfrm>
            <a:off x="2402554" y="2451100"/>
            <a:ext cx="6226735" cy="970628"/>
          </a:xfrm>
          <a:prstGeom prst="wedgeEllipseCallout">
            <a:avLst/>
          </a:prstGeom>
          <a:noFill/>
          <a:ln w="9525" cmpd="sng">
            <a:solidFill>
              <a:srgbClr val="A7978D"/>
            </a:solidFill>
            <a:prstDash val="solid"/>
            <a:miter lim="800000"/>
            <a:headEnd/>
            <a:tailEnd/>
          </a:ln>
          <a:effectLst/>
        </p:spPr>
        <p:txBody>
          <a:bodyPr lIns="360000" tIns="36000" rIns="72000" bIns="36000" anchor="ctr"/>
          <a:lstStyle/>
          <a:p>
            <a:pPr>
              <a:spcAft>
                <a:spcPts val="100"/>
              </a:spcAft>
              <a:tabLst>
                <a:tab pos="82550" algn="l"/>
              </a:tabLst>
            </a:pPr>
            <a:r>
              <a:rPr lang="de-DE" sz="1400" dirty="0" err="1">
                <a:solidFill>
                  <a:srgbClr val="6E6452"/>
                </a:solidFill>
              </a:rPr>
              <a:t>Supporting</a:t>
            </a:r>
            <a:r>
              <a:rPr lang="de-DE" sz="1400" dirty="0">
                <a:solidFill>
                  <a:srgbClr val="6E6452"/>
                </a:solidFill>
              </a:rPr>
              <a:t> initiatives </a:t>
            </a:r>
            <a:r>
              <a:rPr lang="de-DE" sz="1400" dirty="0" err="1">
                <a:solidFill>
                  <a:srgbClr val="6E6452"/>
                </a:solidFill>
              </a:rPr>
              <a:t>that</a:t>
            </a:r>
            <a:r>
              <a:rPr lang="de-DE" sz="1400" dirty="0">
                <a:solidFill>
                  <a:srgbClr val="6E6452"/>
                </a:solidFill>
              </a:rPr>
              <a:t> </a:t>
            </a:r>
            <a:r>
              <a:rPr lang="de-DE" sz="1400" dirty="0" err="1">
                <a:solidFill>
                  <a:srgbClr val="6E6452"/>
                </a:solidFill>
              </a:rPr>
              <a:t>facilitate</a:t>
            </a:r>
            <a:r>
              <a:rPr lang="de-DE" sz="1400" dirty="0">
                <a:solidFill>
                  <a:srgbClr val="6E6452"/>
                </a:solidFill>
              </a:rPr>
              <a:t> </a:t>
            </a:r>
            <a:r>
              <a:rPr lang="de-DE" sz="1400" dirty="0" err="1">
                <a:solidFill>
                  <a:srgbClr val="6E6452"/>
                </a:solidFill>
              </a:rPr>
              <a:t>access</a:t>
            </a:r>
            <a:r>
              <a:rPr lang="de-DE" sz="1400" dirty="0">
                <a:solidFill>
                  <a:srgbClr val="6E6452"/>
                </a:solidFill>
              </a:rPr>
              <a:t> </a:t>
            </a:r>
            <a:r>
              <a:rPr lang="de-DE" sz="1400" dirty="0" err="1">
                <a:solidFill>
                  <a:srgbClr val="6E6452"/>
                </a:solidFill>
              </a:rPr>
              <a:t>to</a:t>
            </a:r>
            <a:r>
              <a:rPr lang="de-DE" sz="1400" dirty="0">
                <a:solidFill>
                  <a:srgbClr val="6E6452"/>
                </a:solidFill>
              </a:rPr>
              <a:t> </a:t>
            </a:r>
            <a:r>
              <a:rPr lang="de-DE" sz="1400" dirty="0" err="1">
                <a:solidFill>
                  <a:srgbClr val="6E6452"/>
                </a:solidFill>
              </a:rPr>
              <a:t>market</a:t>
            </a:r>
            <a:r>
              <a:rPr lang="de-DE" sz="1400" dirty="0">
                <a:solidFill>
                  <a:srgbClr val="6E6452"/>
                </a:solidFill>
              </a:rPr>
              <a:t> </a:t>
            </a:r>
            <a:r>
              <a:rPr lang="de-DE" sz="1400" dirty="0" err="1">
                <a:solidFill>
                  <a:srgbClr val="6E6452"/>
                </a:solidFill>
              </a:rPr>
              <a:t>intelligence</a:t>
            </a:r>
            <a:r>
              <a:rPr lang="de-DE" sz="1400" dirty="0">
                <a:solidFill>
                  <a:srgbClr val="6E6452"/>
                </a:solidFill>
              </a:rPr>
              <a:t> (</a:t>
            </a:r>
            <a:r>
              <a:rPr lang="de-DE" sz="1400" dirty="0" err="1">
                <a:solidFill>
                  <a:srgbClr val="6E6452"/>
                </a:solidFill>
              </a:rPr>
              <a:t>eg</a:t>
            </a:r>
            <a:r>
              <a:rPr lang="de-DE" sz="1400" dirty="0">
                <a:solidFill>
                  <a:srgbClr val="6E6452"/>
                </a:solidFill>
              </a:rPr>
              <a:t>. Online </a:t>
            </a:r>
            <a:r>
              <a:rPr lang="de-DE" sz="1400" dirty="0" err="1">
                <a:solidFill>
                  <a:srgbClr val="6E6452"/>
                </a:solidFill>
              </a:rPr>
              <a:t>portals</a:t>
            </a:r>
            <a:r>
              <a:rPr lang="de-DE" sz="1400" dirty="0">
                <a:solidFill>
                  <a:srgbClr val="6E6452"/>
                </a:solidFill>
              </a:rPr>
              <a:t>, </a:t>
            </a:r>
            <a:r>
              <a:rPr lang="de-DE" sz="1400" dirty="0" err="1">
                <a:solidFill>
                  <a:srgbClr val="6E6452"/>
                </a:solidFill>
              </a:rPr>
              <a:t>linkages</a:t>
            </a:r>
            <a:r>
              <a:rPr lang="de-DE" sz="1400" dirty="0">
                <a:solidFill>
                  <a:srgbClr val="6E6452"/>
                </a:solidFill>
              </a:rPr>
              <a:t> </a:t>
            </a:r>
            <a:r>
              <a:rPr lang="de-DE" sz="1400" dirty="0" err="1">
                <a:solidFill>
                  <a:srgbClr val="6E6452"/>
                </a:solidFill>
              </a:rPr>
              <a:t>to</a:t>
            </a:r>
            <a:r>
              <a:rPr lang="de-DE" sz="1400" dirty="0">
                <a:solidFill>
                  <a:srgbClr val="6E6452"/>
                </a:solidFill>
              </a:rPr>
              <a:t> European </a:t>
            </a:r>
            <a:r>
              <a:rPr lang="de-DE" sz="1400" dirty="0" err="1">
                <a:solidFill>
                  <a:srgbClr val="6E6452"/>
                </a:solidFill>
              </a:rPr>
              <a:t>import</a:t>
            </a:r>
            <a:r>
              <a:rPr lang="de-DE" sz="1400" dirty="0">
                <a:solidFill>
                  <a:srgbClr val="6E6452"/>
                </a:solidFill>
              </a:rPr>
              <a:t> </a:t>
            </a:r>
            <a:r>
              <a:rPr lang="de-DE" sz="1400" dirty="0" err="1">
                <a:solidFill>
                  <a:srgbClr val="6E6452"/>
                </a:solidFill>
              </a:rPr>
              <a:t>promotion</a:t>
            </a:r>
            <a:r>
              <a:rPr lang="de-DE" sz="1400" dirty="0">
                <a:solidFill>
                  <a:srgbClr val="6E6452"/>
                </a:solidFill>
              </a:rPr>
              <a:t> </a:t>
            </a:r>
            <a:r>
              <a:rPr lang="de-DE" sz="1400" dirty="0" err="1">
                <a:solidFill>
                  <a:srgbClr val="6E6452"/>
                </a:solidFill>
              </a:rPr>
              <a:t>agencies</a:t>
            </a:r>
            <a:r>
              <a:rPr lang="de-DE" sz="1400" dirty="0">
                <a:solidFill>
                  <a:srgbClr val="6E6452"/>
                </a:solidFill>
              </a:rPr>
              <a:t>) </a:t>
            </a:r>
            <a:endParaRPr lang="de-DE" sz="1400" noProof="1">
              <a:solidFill>
                <a:srgbClr val="6E6452"/>
              </a:solidFill>
              <a:latin typeface="Arial Narrow" panose="020B0606020202030204" pitchFamily="34" charset="0"/>
            </a:endParaRPr>
          </a:p>
        </p:txBody>
      </p:sp>
      <p:sp>
        <p:nvSpPr>
          <p:cNvPr id="10" name="Freeform 4"/>
          <p:cNvSpPr>
            <a:spLocks/>
          </p:cNvSpPr>
          <p:nvPr/>
        </p:nvSpPr>
        <p:spPr bwMode="auto">
          <a:xfrm>
            <a:off x="2402554" y="3508945"/>
            <a:ext cx="6226735" cy="665532"/>
          </a:xfrm>
          <a:custGeom>
            <a:avLst/>
            <a:gdLst/>
            <a:ahLst/>
            <a:cxnLst>
              <a:cxn ang="0">
                <a:pos x="4538" y="0"/>
              </a:cxn>
              <a:cxn ang="0">
                <a:pos x="0" y="0"/>
              </a:cxn>
              <a:cxn ang="0">
                <a:pos x="105" y="541"/>
              </a:cxn>
              <a:cxn ang="0">
                <a:pos x="0" y="1080"/>
              </a:cxn>
              <a:cxn ang="0">
                <a:pos x="4538" y="1080"/>
              </a:cxn>
              <a:cxn ang="0">
                <a:pos x="4538" y="0"/>
              </a:cxn>
            </a:cxnLst>
            <a:rect l="0" t="0" r="r" b="b"/>
            <a:pathLst>
              <a:path w="4538" h="1080">
                <a:moveTo>
                  <a:pt x="4538" y="0"/>
                </a:moveTo>
                <a:lnTo>
                  <a:pt x="0" y="0"/>
                </a:lnTo>
                <a:lnTo>
                  <a:pt x="105" y="541"/>
                </a:lnTo>
                <a:lnTo>
                  <a:pt x="0" y="1080"/>
                </a:lnTo>
                <a:lnTo>
                  <a:pt x="4538" y="1080"/>
                </a:lnTo>
                <a:lnTo>
                  <a:pt x="4538" y="0"/>
                </a:lnTo>
              </a:path>
            </a:pathLst>
          </a:custGeom>
          <a:noFill/>
          <a:ln w="9525" cmpd="sng">
            <a:solidFill>
              <a:srgbClr val="A7978D"/>
            </a:solidFill>
            <a:prstDash val="solid"/>
            <a:miter lim="800000"/>
            <a:headEnd/>
            <a:tailEnd/>
          </a:ln>
          <a:effectLst/>
        </p:spPr>
        <p:txBody>
          <a:bodyPr lIns="360000" tIns="36000" rIns="72000" bIns="36000" anchor="ctr"/>
          <a:lstStyle/>
          <a:p>
            <a:pPr>
              <a:spcAft>
                <a:spcPts val="100"/>
              </a:spcAft>
              <a:tabLst>
                <a:tab pos="82550" algn="l"/>
              </a:tabLst>
            </a:pPr>
            <a:r>
              <a:rPr lang="de-DE" sz="1200" b="0" dirty="0">
                <a:solidFill>
                  <a:srgbClr val="6E6452"/>
                </a:solidFill>
              </a:rPr>
              <a:t>Workshops </a:t>
            </a:r>
            <a:r>
              <a:rPr lang="de-DE" sz="1200" b="0" dirty="0" err="1">
                <a:solidFill>
                  <a:srgbClr val="6E6452"/>
                </a:solidFill>
              </a:rPr>
              <a:t>and</a:t>
            </a:r>
            <a:r>
              <a:rPr lang="de-DE" sz="1200" b="0" dirty="0">
                <a:solidFill>
                  <a:srgbClr val="6E6452"/>
                </a:solidFill>
              </a:rPr>
              <a:t> </a:t>
            </a:r>
            <a:r>
              <a:rPr lang="de-DE" sz="1200" b="0" dirty="0" err="1">
                <a:solidFill>
                  <a:srgbClr val="6E6452"/>
                </a:solidFill>
              </a:rPr>
              <a:t>training</a:t>
            </a:r>
            <a:r>
              <a:rPr lang="de-DE" sz="1200" b="0" dirty="0">
                <a:solidFill>
                  <a:srgbClr val="6E6452"/>
                </a:solidFill>
              </a:rPr>
              <a:t> </a:t>
            </a:r>
            <a:r>
              <a:rPr lang="de-DE" sz="1200" b="0" dirty="0" err="1">
                <a:solidFill>
                  <a:srgbClr val="6E6452"/>
                </a:solidFill>
              </a:rPr>
              <a:t>programs</a:t>
            </a:r>
            <a:r>
              <a:rPr lang="de-DE" sz="1200" b="0" dirty="0">
                <a:solidFill>
                  <a:srgbClr val="6E6452"/>
                </a:solidFill>
              </a:rPr>
              <a:t> on EPA </a:t>
            </a:r>
            <a:r>
              <a:rPr lang="de-DE" sz="1200" b="0" dirty="0" err="1">
                <a:solidFill>
                  <a:srgbClr val="6E6452"/>
                </a:solidFill>
              </a:rPr>
              <a:t>flexibilities</a:t>
            </a:r>
            <a:r>
              <a:rPr lang="de-DE" sz="1200" b="0" dirty="0">
                <a:solidFill>
                  <a:srgbClr val="6E6452"/>
                </a:solidFill>
              </a:rPr>
              <a:t> </a:t>
            </a:r>
            <a:r>
              <a:rPr lang="de-DE" sz="1200" b="0" dirty="0" err="1">
                <a:solidFill>
                  <a:srgbClr val="6E6452"/>
                </a:solidFill>
              </a:rPr>
              <a:t>and</a:t>
            </a:r>
            <a:r>
              <a:rPr lang="de-DE" sz="1200" b="0" dirty="0">
                <a:solidFill>
                  <a:srgbClr val="6E6452"/>
                </a:solidFill>
              </a:rPr>
              <a:t> </a:t>
            </a:r>
            <a:r>
              <a:rPr lang="de-DE" sz="1200" b="0" dirty="0" err="1">
                <a:solidFill>
                  <a:srgbClr val="6E6452"/>
                </a:solidFill>
              </a:rPr>
              <a:t>safeguards</a:t>
            </a:r>
            <a:r>
              <a:rPr lang="de-DE" sz="1200" b="0" dirty="0">
                <a:solidFill>
                  <a:srgbClr val="6E6452"/>
                </a:solidFill>
              </a:rPr>
              <a:t>, on </a:t>
            </a:r>
            <a:r>
              <a:rPr lang="de-DE" sz="1200" b="0" dirty="0" err="1">
                <a:solidFill>
                  <a:srgbClr val="6E6452"/>
                </a:solidFill>
              </a:rPr>
              <a:t>regulations</a:t>
            </a:r>
            <a:r>
              <a:rPr lang="de-DE" sz="1200" b="0" dirty="0">
                <a:solidFill>
                  <a:srgbClr val="6E6452"/>
                </a:solidFill>
              </a:rPr>
              <a:t> </a:t>
            </a:r>
            <a:r>
              <a:rPr lang="de-DE" sz="1200" b="0" dirty="0" err="1">
                <a:solidFill>
                  <a:srgbClr val="6E6452"/>
                </a:solidFill>
              </a:rPr>
              <a:t>and</a:t>
            </a:r>
            <a:r>
              <a:rPr lang="de-DE" sz="1200" b="0" dirty="0">
                <a:solidFill>
                  <a:srgbClr val="6E6452"/>
                </a:solidFill>
              </a:rPr>
              <a:t> </a:t>
            </a:r>
            <a:r>
              <a:rPr lang="de-DE" sz="1200" b="0" dirty="0" err="1">
                <a:solidFill>
                  <a:srgbClr val="6E6452"/>
                </a:solidFill>
              </a:rPr>
              <a:t>requirements</a:t>
            </a:r>
            <a:r>
              <a:rPr lang="de-DE" sz="1200" b="0" dirty="0">
                <a:solidFill>
                  <a:srgbClr val="6E6452"/>
                </a:solidFill>
              </a:rPr>
              <a:t> (</a:t>
            </a:r>
            <a:r>
              <a:rPr lang="de-DE" sz="1200" b="0" dirty="0" err="1">
                <a:solidFill>
                  <a:srgbClr val="6E6452"/>
                </a:solidFill>
              </a:rPr>
              <a:t>RoOs</a:t>
            </a:r>
            <a:r>
              <a:rPr lang="de-DE" sz="1200" b="0" dirty="0">
                <a:solidFill>
                  <a:srgbClr val="6E6452"/>
                </a:solidFill>
              </a:rPr>
              <a:t>, </a:t>
            </a:r>
            <a:r>
              <a:rPr lang="de-DE" sz="1200" b="0" dirty="0" err="1">
                <a:solidFill>
                  <a:srgbClr val="6E6452"/>
                </a:solidFill>
              </a:rPr>
              <a:t>cumulation</a:t>
            </a:r>
            <a:r>
              <a:rPr lang="de-DE" sz="1200" b="0" dirty="0">
                <a:solidFill>
                  <a:srgbClr val="6E6452"/>
                </a:solidFill>
              </a:rPr>
              <a:t>, </a:t>
            </a:r>
            <a:r>
              <a:rPr lang="de-DE" sz="1200" b="0" dirty="0" err="1">
                <a:solidFill>
                  <a:srgbClr val="6E6452"/>
                </a:solidFill>
              </a:rPr>
              <a:t>certification</a:t>
            </a:r>
            <a:r>
              <a:rPr lang="de-DE" sz="1200" b="0" dirty="0">
                <a:solidFill>
                  <a:srgbClr val="6E6452"/>
                </a:solidFill>
              </a:rPr>
              <a:t> </a:t>
            </a:r>
            <a:r>
              <a:rPr lang="de-DE" sz="1200" b="0" dirty="0" err="1">
                <a:solidFill>
                  <a:srgbClr val="6E6452"/>
                </a:solidFill>
              </a:rPr>
              <a:t>and</a:t>
            </a:r>
            <a:r>
              <a:rPr lang="de-DE" sz="1200" b="0" dirty="0">
                <a:solidFill>
                  <a:srgbClr val="6E6452"/>
                </a:solidFill>
              </a:rPr>
              <a:t> </a:t>
            </a:r>
            <a:r>
              <a:rPr lang="de-DE" sz="1200" b="0" dirty="0" err="1">
                <a:solidFill>
                  <a:srgbClr val="6E6452"/>
                </a:solidFill>
              </a:rPr>
              <a:t>export</a:t>
            </a:r>
            <a:r>
              <a:rPr lang="de-DE" sz="1200" b="0" dirty="0">
                <a:solidFill>
                  <a:srgbClr val="6E6452"/>
                </a:solidFill>
              </a:rPr>
              <a:t> </a:t>
            </a:r>
            <a:r>
              <a:rPr lang="de-DE" sz="1200" b="0" dirty="0" err="1">
                <a:solidFill>
                  <a:srgbClr val="6E6452"/>
                </a:solidFill>
              </a:rPr>
              <a:t>documentation</a:t>
            </a:r>
            <a:r>
              <a:rPr lang="de-DE" sz="1200" b="0" dirty="0">
                <a:solidFill>
                  <a:srgbClr val="6E6452"/>
                </a:solidFill>
              </a:rPr>
              <a:t> etc.), </a:t>
            </a:r>
            <a:r>
              <a:rPr lang="de-DE" sz="1200" b="0" dirty="0" err="1">
                <a:solidFill>
                  <a:srgbClr val="6E6452"/>
                </a:solidFill>
              </a:rPr>
              <a:t>and</a:t>
            </a:r>
            <a:r>
              <a:rPr lang="de-DE" sz="1200" b="0" dirty="0">
                <a:solidFill>
                  <a:srgbClr val="6E6452"/>
                </a:solidFill>
              </a:rPr>
              <a:t> on </a:t>
            </a:r>
            <a:r>
              <a:rPr lang="de-DE" sz="1200" b="0" dirty="0" err="1">
                <a:solidFill>
                  <a:srgbClr val="6E6452"/>
                </a:solidFill>
              </a:rPr>
              <a:t>export</a:t>
            </a:r>
            <a:r>
              <a:rPr lang="de-DE" sz="1200" b="0" dirty="0">
                <a:solidFill>
                  <a:srgbClr val="6E6452"/>
                </a:solidFill>
              </a:rPr>
              <a:t> </a:t>
            </a:r>
            <a:r>
              <a:rPr lang="de-DE" sz="1200" b="0" dirty="0" err="1">
                <a:solidFill>
                  <a:srgbClr val="6E6452"/>
                </a:solidFill>
              </a:rPr>
              <a:t>readiness</a:t>
            </a:r>
            <a:r>
              <a:rPr lang="de-DE" sz="1200" b="0" dirty="0">
                <a:solidFill>
                  <a:srgbClr val="6E6452"/>
                </a:solidFill>
              </a:rPr>
              <a:t> (incl. Branding, </a:t>
            </a:r>
            <a:r>
              <a:rPr lang="de-DE" sz="1200" b="0" dirty="0" err="1">
                <a:solidFill>
                  <a:srgbClr val="6E6452"/>
                </a:solidFill>
              </a:rPr>
              <a:t>packaging</a:t>
            </a:r>
            <a:r>
              <a:rPr lang="de-DE" sz="1200" b="0" dirty="0">
                <a:solidFill>
                  <a:srgbClr val="6E6452"/>
                </a:solidFill>
              </a:rPr>
              <a:t> </a:t>
            </a:r>
            <a:r>
              <a:rPr lang="de-DE" sz="1200" b="0" dirty="0" err="1">
                <a:solidFill>
                  <a:srgbClr val="6E6452"/>
                </a:solidFill>
              </a:rPr>
              <a:t>and</a:t>
            </a:r>
            <a:r>
              <a:rPr lang="de-DE" sz="1200" b="0" dirty="0">
                <a:solidFill>
                  <a:srgbClr val="6E6452"/>
                </a:solidFill>
              </a:rPr>
              <a:t> </a:t>
            </a:r>
            <a:r>
              <a:rPr lang="de-DE" sz="1200" b="0" dirty="0" err="1">
                <a:solidFill>
                  <a:srgbClr val="6E6452"/>
                </a:solidFill>
              </a:rPr>
              <a:t>marketing</a:t>
            </a:r>
            <a:r>
              <a:rPr lang="de-DE" sz="1200" b="0" dirty="0">
                <a:solidFill>
                  <a:srgbClr val="6E6452"/>
                </a:solidFill>
              </a:rPr>
              <a:t> </a:t>
            </a:r>
            <a:r>
              <a:rPr lang="de-DE" sz="1200" b="0" dirty="0" err="1">
                <a:solidFill>
                  <a:srgbClr val="6E6452"/>
                </a:solidFill>
              </a:rPr>
              <a:t>strategies</a:t>
            </a:r>
            <a:r>
              <a:rPr lang="de-DE" sz="1200" b="0" dirty="0">
                <a:solidFill>
                  <a:srgbClr val="6E6452"/>
                </a:solidFill>
              </a:rPr>
              <a:t>)</a:t>
            </a:r>
          </a:p>
        </p:txBody>
      </p:sp>
      <p:sp>
        <p:nvSpPr>
          <p:cNvPr id="12" name="Freeform 4"/>
          <p:cNvSpPr>
            <a:spLocks/>
          </p:cNvSpPr>
          <p:nvPr/>
        </p:nvSpPr>
        <p:spPr bwMode="auto">
          <a:xfrm>
            <a:off x="2402551" y="4254738"/>
            <a:ext cx="6226735" cy="847263"/>
          </a:xfrm>
          <a:prstGeom prst="wedgeEllipseCallout">
            <a:avLst/>
          </a:prstGeom>
          <a:noFill/>
          <a:ln w="9525" cmpd="sng">
            <a:solidFill>
              <a:srgbClr val="A7978D"/>
            </a:solidFill>
            <a:prstDash val="solid"/>
            <a:miter lim="800000"/>
            <a:headEnd/>
            <a:tailEnd/>
          </a:ln>
          <a:effectLst/>
        </p:spPr>
        <p:txBody>
          <a:bodyPr lIns="360000" tIns="36000" rIns="72000" bIns="36000" anchor="ctr"/>
          <a:lstStyle/>
          <a:p>
            <a:r>
              <a:rPr lang="de-DE" sz="1400" dirty="0">
                <a:solidFill>
                  <a:srgbClr val="6E6452"/>
                </a:solidFill>
              </a:rPr>
              <a:t>Regional </a:t>
            </a:r>
            <a:r>
              <a:rPr lang="de-DE" sz="1400" dirty="0" err="1">
                <a:solidFill>
                  <a:srgbClr val="6E6452"/>
                </a:solidFill>
              </a:rPr>
              <a:t>and</a:t>
            </a:r>
            <a:r>
              <a:rPr lang="de-DE" sz="1400" dirty="0">
                <a:solidFill>
                  <a:srgbClr val="6E6452"/>
                </a:solidFill>
              </a:rPr>
              <a:t> </a:t>
            </a:r>
            <a:r>
              <a:rPr lang="de-DE" sz="1400" dirty="0" err="1">
                <a:solidFill>
                  <a:srgbClr val="6E6452"/>
                </a:solidFill>
              </a:rPr>
              <a:t>cross</a:t>
            </a:r>
            <a:r>
              <a:rPr lang="de-DE" sz="1400" dirty="0">
                <a:solidFill>
                  <a:srgbClr val="6E6452"/>
                </a:solidFill>
              </a:rPr>
              <a:t>-regional Business-</a:t>
            </a:r>
            <a:r>
              <a:rPr lang="de-DE" sz="1400" dirty="0" err="1">
                <a:solidFill>
                  <a:srgbClr val="6E6452"/>
                </a:solidFill>
              </a:rPr>
              <a:t>to</a:t>
            </a:r>
            <a:r>
              <a:rPr lang="de-DE" sz="1400" dirty="0">
                <a:solidFill>
                  <a:srgbClr val="6E6452"/>
                </a:solidFill>
              </a:rPr>
              <a:t>-Business </a:t>
            </a:r>
            <a:r>
              <a:rPr lang="de-DE" sz="1400" dirty="0" err="1">
                <a:solidFill>
                  <a:srgbClr val="6E6452"/>
                </a:solidFill>
              </a:rPr>
              <a:t>matchmaking</a:t>
            </a:r>
            <a:r>
              <a:rPr lang="de-DE" sz="1400" dirty="0">
                <a:solidFill>
                  <a:srgbClr val="6E6452"/>
                </a:solidFill>
              </a:rPr>
              <a:t>, </a:t>
            </a:r>
            <a:r>
              <a:rPr lang="de-DE" sz="1400" dirty="0" err="1">
                <a:solidFill>
                  <a:srgbClr val="6E6452"/>
                </a:solidFill>
              </a:rPr>
              <a:t>support</a:t>
            </a:r>
            <a:r>
              <a:rPr lang="de-DE" sz="1400" dirty="0">
                <a:solidFill>
                  <a:srgbClr val="6E6452"/>
                </a:solidFill>
              </a:rPr>
              <a:t> </a:t>
            </a:r>
            <a:r>
              <a:rPr lang="de-DE" sz="1400" dirty="0" err="1">
                <a:solidFill>
                  <a:srgbClr val="6E6452"/>
                </a:solidFill>
              </a:rPr>
              <a:t>for</a:t>
            </a:r>
            <a:r>
              <a:rPr lang="de-DE" sz="1400" dirty="0">
                <a:solidFill>
                  <a:srgbClr val="6E6452"/>
                </a:solidFill>
              </a:rPr>
              <a:t> </a:t>
            </a:r>
            <a:r>
              <a:rPr lang="de-DE" sz="1400" dirty="0" err="1">
                <a:solidFill>
                  <a:srgbClr val="6E6452"/>
                </a:solidFill>
              </a:rPr>
              <a:t>trade</a:t>
            </a:r>
            <a:r>
              <a:rPr lang="de-DE" sz="1400" dirty="0">
                <a:solidFill>
                  <a:srgbClr val="6E6452"/>
                </a:solidFill>
              </a:rPr>
              <a:t> fair </a:t>
            </a:r>
            <a:r>
              <a:rPr lang="de-DE" sz="1400" dirty="0" err="1">
                <a:solidFill>
                  <a:srgbClr val="6E6452"/>
                </a:solidFill>
              </a:rPr>
              <a:t>participation</a:t>
            </a:r>
            <a:r>
              <a:rPr lang="de-DE" sz="1400" dirty="0">
                <a:solidFill>
                  <a:srgbClr val="6E6452"/>
                </a:solidFill>
              </a:rPr>
              <a:t>, </a:t>
            </a:r>
            <a:r>
              <a:rPr lang="de-DE" sz="1400" dirty="0" err="1">
                <a:solidFill>
                  <a:srgbClr val="6E6452"/>
                </a:solidFill>
              </a:rPr>
              <a:t>facilitation</a:t>
            </a:r>
            <a:r>
              <a:rPr lang="de-DE" sz="1400" dirty="0">
                <a:solidFill>
                  <a:srgbClr val="6E6452"/>
                </a:solidFill>
              </a:rPr>
              <a:t> </a:t>
            </a:r>
            <a:r>
              <a:rPr lang="de-DE" sz="1400" dirty="0" err="1">
                <a:solidFill>
                  <a:srgbClr val="6E6452"/>
                </a:solidFill>
              </a:rPr>
              <a:t>of</a:t>
            </a:r>
            <a:r>
              <a:rPr lang="de-DE" sz="1400" dirty="0">
                <a:solidFill>
                  <a:srgbClr val="6E6452"/>
                </a:solidFill>
              </a:rPr>
              <a:t> </a:t>
            </a:r>
            <a:r>
              <a:rPr lang="de-DE" sz="1400" dirty="0" err="1">
                <a:solidFill>
                  <a:srgbClr val="6E6452"/>
                </a:solidFill>
              </a:rPr>
              <a:t>linkages</a:t>
            </a:r>
            <a:r>
              <a:rPr lang="de-DE" sz="1400" dirty="0">
                <a:solidFill>
                  <a:srgbClr val="6E6452"/>
                </a:solidFill>
              </a:rPr>
              <a:t> </a:t>
            </a:r>
            <a:r>
              <a:rPr lang="de-DE" sz="1400" dirty="0" err="1">
                <a:solidFill>
                  <a:srgbClr val="6E6452"/>
                </a:solidFill>
              </a:rPr>
              <a:t>for</a:t>
            </a:r>
            <a:r>
              <a:rPr lang="de-DE" sz="1400" dirty="0">
                <a:solidFill>
                  <a:srgbClr val="6E6452"/>
                </a:solidFill>
              </a:rPr>
              <a:t> </a:t>
            </a:r>
            <a:r>
              <a:rPr lang="de-DE" sz="1400" dirty="0" err="1">
                <a:solidFill>
                  <a:srgbClr val="6E6452"/>
                </a:solidFill>
              </a:rPr>
              <a:t>joint</a:t>
            </a:r>
            <a:r>
              <a:rPr lang="de-DE" sz="1400" dirty="0">
                <a:solidFill>
                  <a:srgbClr val="6E6452"/>
                </a:solidFill>
              </a:rPr>
              <a:t> </a:t>
            </a:r>
            <a:r>
              <a:rPr lang="de-DE" sz="1400" dirty="0" err="1">
                <a:solidFill>
                  <a:srgbClr val="6E6452"/>
                </a:solidFill>
              </a:rPr>
              <a:t>ventures</a:t>
            </a:r>
            <a:r>
              <a:rPr lang="de-DE" sz="1400" dirty="0">
                <a:solidFill>
                  <a:srgbClr val="6E6452"/>
                </a:solidFill>
              </a:rPr>
              <a:t> </a:t>
            </a:r>
            <a:r>
              <a:rPr lang="de-DE" sz="1400" dirty="0" err="1">
                <a:solidFill>
                  <a:srgbClr val="6E6452"/>
                </a:solidFill>
              </a:rPr>
              <a:t>co-productions</a:t>
            </a:r>
            <a:endParaRPr lang="de-DE" sz="1400" dirty="0">
              <a:solidFill>
                <a:srgbClr val="6E6452"/>
              </a:solidFill>
            </a:endParaRPr>
          </a:p>
        </p:txBody>
      </p:sp>
      <p:sp>
        <p:nvSpPr>
          <p:cNvPr id="14" name="Freeform 4"/>
          <p:cNvSpPr>
            <a:spLocks/>
          </p:cNvSpPr>
          <p:nvPr/>
        </p:nvSpPr>
        <p:spPr bwMode="auto">
          <a:xfrm>
            <a:off x="2402551" y="5102002"/>
            <a:ext cx="6226735" cy="597578"/>
          </a:xfrm>
          <a:custGeom>
            <a:avLst/>
            <a:gdLst/>
            <a:ahLst/>
            <a:cxnLst>
              <a:cxn ang="0">
                <a:pos x="4538" y="0"/>
              </a:cxn>
              <a:cxn ang="0">
                <a:pos x="0" y="0"/>
              </a:cxn>
              <a:cxn ang="0">
                <a:pos x="105" y="541"/>
              </a:cxn>
              <a:cxn ang="0">
                <a:pos x="0" y="1080"/>
              </a:cxn>
              <a:cxn ang="0">
                <a:pos x="4538" y="1080"/>
              </a:cxn>
              <a:cxn ang="0">
                <a:pos x="4538" y="0"/>
              </a:cxn>
            </a:cxnLst>
            <a:rect l="0" t="0" r="r" b="b"/>
            <a:pathLst>
              <a:path w="4538" h="1080">
                <a:moveTo>
                  <a:pt x="4538" y="0"/>
                </a:moveTo>
                <a:lnTo>
                  <a:pt x="0" y="0"/>
                </a:lnTo>
                <a:lnTo>
                  <a:pt x="105" y="541"/>
                </a:lnTo>
                <a:lnTo>
                  <a:pt x="0" y="1080"/>
                </a:lnTo>
                <a:lnTo>
                  <a:pt x="4538" y="1080"/>
                </a:lnTo>
                <a:lnTo>
                  <a:pt x="4538" y="0"/>
                </a:lnTo>
              </a:path>
            </a:pathLst>
          </a:custGeom>
          <a:noFill/>
          <a:ln w="9525" cmpd="sng">
            <a:solidFill>
              <a:srgbClr val="A7978D"/>
            </a:solidFill>
            <a:prstDash val="solid"/>
            <a:miter lim="800000"/>
            <a:headEnd/>
            <a:tailEnd/>
          </a:ln>
          <a:effectLst/>
        </p:spPr>
        <p:txBody>
          <a:bodyPr lIns="360000" tIns="36000" rIns="72000" bIns="36000" anchor="ctr"/>
          <a:lstStyle/>
          <a:p>
            <a:pPr>
              <a:spcAft>
                <a:spcPts val="100"/>
              </a:spcAft>
              <a:tabLst>
                <a:tab pos="82550" algn="l"/>
              </a:tabLst>
            </a:pPr>
            <a:r>
              <a:rPr lang="en-US" sz="1200" b="0" dirty="0">
                <a:solidFill>
                  <a:srgbClr val="6E6452"/>
                </a:solidFill>
              </a:rPr>
              <a:t>Defining, identifying and positioning in product value chains </a:t>
            </a:r>
            <a:endParaRPr lang="de-DE" sz="1200" b="0" dirty="0">
              <a:solidFill>
                <a:srgbClr val="6E6452"/>
              </a:solidFill>
            </a:endParaRPr>
          </a:p>
          <a:p>
            <a:pPr>
              <a:spcAft>
                <a:spcPts val="100"/>
              </a:spcAft>
              <a:tabLst>
                <a:tab pos="82550" algn="l"/>
              </a:tabLst>
            </a:pPr>
            <a:r>
              <a:rPr lang="de-DE" sz="1200" b="0" dirty="0" err="1">
                <a:solidFill>
                  <a:srgbClr val="6E6452"/>
                </a:solidFill>
              </a:rPr>
              <a:t>And</a:t>
            </a:r>
            <a:r>
              <a:rPr lang="de-DE" sz="1200" b="0" dirty="0">
                <a:solidFill>
                  <a:srgbClr val="6E6452"/>
                </a:solidFill>
              </a:rPr>
              <a:t> </a:t>
            </a:r>
            <a:r>
              <a:rPr lang="de-DE" sz="1200" b="0" dirty="0" err="1">
                <a:solidFill>
                  <a:srgbClr val="6E6452"/>
                </a:solidFill>
              </a:rPr>
              <a:t>develop</a:t>
            </a:r>
            <a:r>
              <a:rPr lang="de-DE" sz="1200" b="0" dirty="0">
                <a:solidFill>
                  <a:srgbClr val="6E6452"/>
                </a:solidFill>
              </a:rPr>
              <a:t> </a:t>
            </a:r>
            <a:r>
              <a:rPr lang="de-DE" sz="1200" b="0" dirty="0" err="1">
                <a:solidFill>
                  <a:srgbClr val="6E6452"/>
                </a:solidFill>
              </a:rPr>
              <a:t>market</a:t>
            </a:r>
            <a:r>
              <a:rPr lang="de-DE" sz="1200" b="0" dirty="0">
                <a:solidFill>
                  <a:srgbClr val="6E6452"/>
                </a:solidFill>
              </a:rPr>
              <a:t> </a:t>
            </a:r>
            <a:r>
              <a:rPr lang="de-DE" sz="1200" b="0" dirty="0" err="1">
                <a:solidFill>
                  <a:srgbClr val="6E6452"/>
                </a:solidFill>
              </a:rPr>
              <a:t>entry</a:t>
            </a:r>
            <a:r>
              <a:rPr lang="de-DE" sz="1200" b="0" dirty="0">
                <a:solidFill>
                  <a:srgbClr val="6E6452"/>
                </a:solidFill>
              </a:rPr>
              <a:t> </a:t>
            </a:r>
            <a:r>
              <a:rPr lang="de-DE" sz="1200" b="0" dirty="0" err="1">
                <a:solidFill>
                  <a:srgbClr val="6E6452"/>
                </a:solidFill>
              </a:rPr>
              <a:t>strategies</a:t>
            </a:r>
            <a:r>
              <a:rPr lang="de-DE" sz="1200" b="0" dirty="0">
                <a:solidFill>
                  <a:srgbClr val="6E6452"/>
                </a:solidFill>
              </a:rPr>
              <a:t>, </a:t>
            </a:r>
            <a:r>
              <a:rPr lang="de-DE" sz="1200" b="0" dirty="0" err="1">
                <a:solidFill>
                  <a:srgbClr val="6E6452"/>
                </a:solidFill>
              </a:rPr>
              <a:t>support</a:t>
            </a:r>
            <a:r>
              <a:rPr lang="de-DE" sz="1200" b="0" dirty="0">
                <a:solidFill>
                  <a:srgbClr val="6E6452"/>
                </a:solidFill>
              </a:rPr>
              <a:t> in regional </a:t>
            </a:r>
            <a:r>
              <a:rPr lang="de-DE" sz="1200" b="0" dirty="0" err="1">
                <a:solidFill>
                  <a:srgbClr val="6E6452"/>
                </a:solidFill>
              </a:rPr>
              <a:t>linkages</a:t>
            </a:r>
            <a:r>
              <a:rPr lang="de-DE" sz="1200" b="0" dirty="0">
                <a:solidFill>
                  <a:srgbClr val="6E6452"/>
                </a:solidFill>
              </a:rPr>
              <a:t>, </a:t>
            </a:r>
            <a:r>
              <a:rPr lang="de-DE" sz="1200" b="0" dirty="0" err="1">
                <a:solidFill>
                  <a:srgbClr val="6E6452"/>
                </a:solidFill>
              </a:rPr>
              <a:t>support</a:t>
            </a:r>
            <a:r>
              <a:rPr lang="de-DE" sz="1200" b="0" dirty="0">
                <a:solidFill>
                  <a:srgbClr val="6E6452"/>
                </a:solidFill>
              </a:rPr>
              <a:t> </a:t>
            </a:r>
            <a:r>
              <a:rPr lang="de-DE" sz="1200" b="0" dirty="0" err="1">
                <a:solidFill>
                  <a:srgbClr val="6E6452"/>
                </a:solidFill>
              </a:rPr>
              <a:t>for</a:t>
            </a:r>
            <a:r>
              <a:rPr lang="de-DE" sz="1200" b="0" dirty="0">
                <a:solidFill>
                  <a:srgbClr val="6E6452"/>
                </a:solidFill>
              </a:rPr>
              <a:t> regional </a:t>
            </a:r>
            <a:r>
              <a:rPr lang="de-DE" sz="1200" b="0" dirty="0" err="1">
                <a:solidFill>
                  <a:srgbClr val="6E6452"/>
                </a:solidFill>
              </a:rPr>
              <a:t>integration</a:t>
            </a:r>
            <a:r>
              <a:rPr lang="de-DE" sz="1200" b="0" dirty="0">
                <a:solidFill>
                  <a:srgbClr val="6E6452"/>
                </a:solidFill>
              </a:rPr>
              <a:t> initiatives</a:t>
            </a:r>
            <a:endParaRPr lang="de-DE" sz="1200" b="0" noProof="1">
              <a:solidFill>
                <a:srgbClr val="6E6452"/>
              </a:solidFill>
              <a:latin typeface="Arial Narrow" panose="020B0606020202030204" pitchFamily="34" charset="0"/>
            </a:endParaRPr>
          </a:p>
        </p:txBody>
      </p:sp>
      <p:sp>
        <p:nvSpPr>
          <p:cNvPr id="17" name="AutoShape 3"/>
          <p:cNvSpPr>
            <a:spLocks noChangeArrowheads="1"/>
          </p:cNvSpPr>
          <p:nvPr/>
        </p:nvSpPr>
        <p:spPr bwMode="auto">
          <a:xfrm>
            <a:off x="773069" y="2628900"/>
            <a:ext cx="1640923" cy="792828"/>
          </a:xfrm>
          <a:prstGeom prst="homePlate">
            <a:avLst>
              <a:gd name="adj" fmla="val 20759"/>
            </a:avLst>
          </a:prstGeom>
          <a:solidFill>
            <a:srgbClr val="800000"/>
          </a:solidFill>
          <a:ln w="9525">
            <a:noFill/>
            <a:miter lim="800000"/>
            <a:headEnd/>
            <a:tailEnd/>
          </a:ln>
          <a:effectLst/>
        </p:spPr>
        <p:txBody>
          <a:bodyPr lIns="72000" tIns="36000" rIns="72000" bIns="36000" anchor="ctr" anchorCtr="0">
            <a:noAutofit/>
          </a:bodyPr>
          <a:lstStyle/>
          <a:p>
            <a:pPr marL="182563" indent="-92075">
              <a:spcAft>
                <a:spcPts val="600"/>
              </a:spcAft>
            </a:pPr>
            <a:r>
              <a:rPr lang="en-US" sz="1200" noProof="1">
                <a:solidFill>
                  <a:schemeClr val="bg1"/>
                </a:solidFill>
                <a:latin typeface="+mn-lt"/>
              </a:rPr>
              <a:t>Market Intelligence</a:t>
            </a:r>
          </a:p>
        </p:txBody>
      </p:sp>
      <p:sp>
        <p:nvSpPr>
          <p:cNvPr id="20" name="AutoShape 3"/>
          <p:cNvSpPr>
            <a:spLocks noChangeArrowheads="1"/>
          </p:cNvSpPr>
          <p:nvPr/>
        </p:nvSpPr>
        <p:spPr bwMode="auto">
          <a:xfrm>
            <a:off x="773069" y="3508944"/>
            <a:ext cx="1640923" cy="665533"/>
          </a:xfrm>
          <a:prstGeom prst="homePlate">
            <a:avLst>
              <a:gd name="adj" fmla="val 20759"/>
            </a:avLst>
          </a:prstGeom>
          <a:solidFill>
            <a:srgbClr val="800000"/>
          </a:solidFill>
          <a:ln w="9525">
            <a:noFill/>
            <a:miter lim="800000"/>
            <a:headEnd/>
            <a:tailEnd/>
          </a:ln>
          <a:effectLst/>
        </p:spPr>
        <p:txBody>
          <a:bodyPr lIns="72000" tIns="36000" rIns="72000" bIns="36000" anchor="ctr" anchorCtr="0">
            <a:noAutofit/>
          </a:bodyPr>
          <a:lstStyle/>
          <a:p>
            <a:pPr marL="182563" indent="-92075">
              <a:spcAft>
                <a:spcPts val="600"/>
              </a:spcAft>
            </a:pPr>
            <a:r>
              <a:rPr lang="en-US" sz="1200" noProof="1">
                <a:solidFill>
                  <a:schemeClr val="bg1"/>
                </a:solidFill>
              </a:rPr>
              <a:t>Capacity Building</a:t>
            </a:r>
          </a:p>
        </p:txBody>
      </p:sp>
      <p:sp>
        <p:nvSpPr>
          <p:cNvPr id="21" name="AutoShape 3"/>
          <p:cNvSpPr>
            <a:spLocks noChangeArrowheads="1"/>
          </p:cNvSpPr>
          <p:nvPr/>
        </p:nvSpPr>
        <p:spPr bwMode="auto">
          <a:xfrm>
            <a:off x="773069" y="4256366"/>
            <a:ext cx="1640923" cy="597578"/>
          </a:xfrm>
          <a:prstGeom prst="homePlate">
            <a:avLst>
              <a:gd name="adj" fmla="val 20759"/>
            </a:avLst>
          </a:prstGeom>
          <a:solidFill>
            <a:srgbClr val="800000"/>
          </a:solidFill>
          <a:ln w="9525">
            <a:noFill/>
            <a:miter lim="800000"/>
            <a:headEnd/>
            <a:tailEnd/>
          </a:ln>
          <a:effectLst/>
        </p:spPr>
        <p:txBody>
          <a:bodyPr lIns="72000" tIns="36000" rIns="72000" bIns="36000" anchor="ctr" anchorCtr="0">
            <a:noAutofit/>
          </a:bodyPr>
          <a:lstStyle/>
          <a:p>
            <a:pPr marL="182563" indent="-92075">
              <a:spcAft>
                <a:spcPts val="600"/>
              </a:spcAft>
            </a:pPr>
            <a:r>
              <a:rPr lang="en-US" sz="1200" noProof="1">
                <a:solidFill>
                  <a:schemeClr val="bg1"/>
                </a:solidFill>
              </a:rPr>
              <a:t>B2B Promotion</a:t>
            </a:r>
          </a:p>
        </p:txBody>
      </p:sp>
      <p:sp>
        <p:nvSpPr>
          <p:cNvPr id="22" name="AutoShape 3"/>
          <p:cNvSpPr>
            <a:spLocks noChangeArrowheads="1"/>
          </p:cNvSpPr>
          <p:nvPr/>
        </p:nvSpPr>
        <p:spPr bwMode="auto">
          <a:xfrm>
            <a:off x="773067" y="5102002"/>
            <a:ext cx="1640923" cy="597578"/>
          </a:xfrm>
          <a:prstGeom prst="homePlate">
            <a:avLst>
              <a:gd name="adj" fmla="val 20759"/>
            </a:avLst>
          </a:prstGeom>
          <a:solidFill>
            <a:srgbClr val="800000"/>
          </a:solidFill>
          <a:ln w="9525">
            <a:noFill/>
            <a:miter lim="800000"/>
            <a:headEnd/>
            <a:tailEnd/>
          </a:ln>
          <a:effectLst/>
        </p:spPr>
        <p:txBody>
          <a:bodyPr lIns="72000" tIns="36000" rIns="72000" bIns="36000" anchor="ctr" anchorCtr="0">
            <a:noAutofit/>
          </a:bodyPr>
          <a:lstStyle/>
          <a:p>
            <a:pPr marL="182563" indent="-92075">
              <a:spcAft>
                <a:spcPts val="600"/>
              </a:spcAft>
            </a:pPr>
            <a:r>
              <a:rPr lang="en-US" sz="1200" noProof="1">
                <a:solidFill>
                  <a:schemeClr val="bg1"/>
                </a:solidFill>
              </a:rPr>
              <a:t>RVCs and Value Added Exports</a:t>
            </a:r>
          </a:p>
        </p:txBody>
      </p:sp>
      <p:sp>
        <p:nvSpPr>
          <p:cNvPr id="24" name="Fußzeilenplatzhalter 2"/>
          <p:cNvSpPr>
            <a:spLocks noGrp="1"/>
          </p:cNvSpPr>
          <p:nvPr>
            <p:ph type="ftr" sz="quarter" idx="10"/>
          </p:nvPr>
        </p:nvSpPr>
        <p:spPr>
          <a:xfrm>
            <a:off x="2862776" y="6581001"/>
            <a:ext cx="3418449" cy="246221"/>
          </a:xfrm>
        </p:spPr>
        <p:txBody>
          <a:bodyPr/>
          <a:lstStyle/>
          <a:p>
            <a:r>
              <a:rPr lang="de-DE" dirty="0"/>
              <a:t>Global Project NEW</a:t>
            </a:r>
          </a:p>
        </p:txBody>
      </p:sp>
    </p:spTree>
    <p:extLst>
      <p:ext uri="{BB962C8B-B14F-4D97-AF65-F5344CB8AC3E}">
        <p14:creationId xmlns:p14="http://schemas.microsoft.com/office/powerpoint/2010/main" val="19339883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xit" presetSubtype="4" fill="hold" grpId="0" nodeType="clickEffect">
                                  <p:stCondLst>
                                    <p:cond delay="0"/>
                                  </p:stCondLst>
                                  <p:childTnLst>
                                    <p:anim calcmode="lin" valueType="num">
                                      <p:cBhvr additive="base">
                                        <p:cTn id="6" dur="500"/>
                                        <p:tgtEl>
                                          <p:spTgt spid="17"/>
                                        </p:tgtEl>
                                        <p:attrNameLst>
                                          <p:attrName>ppt_y</p:attrName>
                                        </p:attrNameLst>
                                      </p:cBhvr>
                                      <p:tavLst>
                                        <p:tav tm="0">
                                          <p:val>
                                            <p:strVal val="#ppt_y"/>
                                          </p:val>
                                        </p:tav>
                                        <p:tav tm="100000">
                                          <p:val>
                                            <p:strVal val="#ppt_y+#ppt_h*1.125000"/>
                                          </p:val>
                                        </p:tav>
                                      </p:tavLst>
                                    </p:anim>
                                    <p:animEffect transition="out" filter="wipe(down)">
                                      <p:cBhvr>
                                        <p:cTn id="7" dur="500"/>
                                        <p:tgtEl>
                                          <p:spTgt spid="17"/>
                                        </p:tgtEl>
                                      </p:cBhvr>
                                    </p:animEffect>
                                    <p:set>
                                      <p:cBhvr>
                                        <p:cTn id="8" dur="1" fill="hold">
                                          <p:stCondLst>
                                            <p:cond delay="499"/>
                                          </p:stCondLst>
                                        </p:cTn>
                                        <p:tgtEl>
                                          <p:spTgt spid="17"/>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2" presetClass="exit" presetSubtype="4" fill="hold" grpId="0" nodeType="clickEffect">
                                  <p:stCondLst>
                                    <p:cond delay="0"/>
                                  </p:stCondLst>
                                  <p:childTnLst>
                                    <p:anim calcmode="lin" valueType="num">
                                      <p:cBhvr additive="base">
                                        <p:cTn id="12" dur="500"/>
                                        <p:tgtEl>
                                          <p:spTgt spid="21"/>
                                        </p:tgtEl>
                                        <p:attrNameLst>
                                          <p:attrName>ppt_y</p:attrName>
                                        </p:attrNameLst>
                                      </p:cBhvr>
                                      <p:tavLst>
                                        <p:tav tm="0">
                                          <p:val>
                                            <p:strVal val="#ppt_y"/>
                                          </p:val>
                                        </p:tav>
                                        <p:tav tm="100000">
                                          <p:val>
                                            <p:strVal val="#ppt_y+#ppt_h*1.125000"/>
                                          </p:val>
                                        </p:tav>
                                      </p:tavLst>
                                    </p:anim>
                                    <p:animEffect transition="out" filter="wipe(down)">
                                      <p:cBhvr>
                                        <p:cTn id="13" dur="500"/>
                                        <p:tgtEl>
                                          <p:spTgt spid="21"/>
                                        </p:tgtEl>
                                      </p:cBhvr>
                                    </p:animEffect>
                                    <p:set>
                                      <p:cBhvr>
                                        <p:cTn id="14"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p:cNvSpPr>
          <p:nvPr/>
        </p:nvSpPr>
        <p:spPr bwMode="auto">
          <a:xfrm>
            <a:off x="684000" y="1483200"/>
            <a:ext cx="7776000" cy="61792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400">
                <a:solidFill>
                  <a:srgbClr val="6E6452"/>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defRPr>
            </a:lvl2pPr>
            <a:lvl3pPr algn="l" rtl="0" eaLnBrk="1" fontAlgn="base" hangingPunct="1">
              <a:spcBef>
                <a:spcPct val="0"/>
              </a:spcBef>
              <a:spcAft>
                <a:spcPct val="0"/>
              </a:spcAft>
              <a:defRPr sz="3600">
                <a:solidFill>
                  <a:schemeClr val="tx1"/>
                </a:solidFill>
                <a:latin typeface="Arial" charset="0"/>
              </a:defRPr>
            </a:lvl3pPr>
            <a:lvl4pPr algn="l" rtl="0" eaLnBrk="1" fontAlgn="base" hangingPunct="1">
              <a:spcBef>
                <a:spcPct val="0"/>
              </a:spcBef>
              <a:spcAft>
                <a:spcPct val="0"/>
              </a:spcAft>
              <a:defRPr sz="3600">
                <a:solidFill>
                  <a:schemeClr val="tx1"/>
                </a:solidFill>
                <a:latin typeface="Arial" charset="0"/>
              </a:defRPr>
            </a:lvl4pPr>
            <a:lvl5pPr algn="l" rtl="0" eaLnBrk="1" fontAlgn="base" hangingPunct="1">
              <a:spcBef>
                <a:spcPct val="0"/>
              </a:spcBef>
              <a:spcAft>
                <a:spcPct val="0"/>
              </a:spcAft>
              <a:defRPr sz="3600">
                <a:solidFill>
                  <a:schemeClr val="tx1"/>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a:lstStyle>
          <a:p>
            <a:r>
              <a:rPr lang="de-DE" dirty="0" err="1"/>
              <a:t>Planned</a:t>
            </a:r>
            <a:r>
              <a:rPr lang="de-DE" dirty="0"/>
              <a:t> </a:t>
            </a:r>
            <a:r>
              <a:rPr lang="de-DE" dirty="0" err="1"/>
              <a:t>Activities</a:t>
            </a:r>
            <a:br>
              <a:rPr lang="de-DE" dirty="0"/>
            </a:br>
            <a:r>
              <a:rPr lang="de-DE" b="0" dirty="0" err="1"/>
              <a:t>Pillar</a:t>
            </a:r>
            <a:r>
              <a:rPr lang="de-DE" b="0" dirty="0"/>
              <a:t> 2: Monitoring Systems</a:t>
            </a:r>
          </a:p>
        </p:txBody>
      </p:sp>
      <p:sp>
        <p:nvSpPr>
          <p:cNvPr id="5" name="AutoShape 3"/>
          <p:cNvSpPr>
            <a:spLocks noChangeArrowheads="1"/>
          </p:cNvSpPr>
          <p:nvPr/>
        </p:nvSpPr>
        <p:spPr bwMode="auto">
          <a:xfrm>
            <a:off x="773069" y="3004453"/>
            <a:ext cx="1640923" cy="597578"/>
          </a:xfrm>
          <a:prstGeom prst="homePlate">
            <a:avLst>
              <a:gd name="adj" fmla="val 20759"/>
            </a:avLst>
          </a:prstGeom>
          <a:solidFill>
            <a:srgbClr val="800000"/>
          </a:solidFill>
          <a:ln w="9525">
            <a:noFill/>
            <a:miter lim="800000"/>
            <a:headEnd/>
            <a:tailEnd/>
          </a:ln>
          <a:effectLst/>
        </p:spPr>
        <p:txBody>
          <a:bodyPr lIns="72000" tIns="36000" rIns="72000" bIns="36000" anchor="ctr" anchorCtr="0">
            <a:noAutofit/>
          </a:bodyPr>
          <a:lstStyle/>
          <a:p>
            <a:pPr marL="182563" indent="-92075">
              <a:spcAft>
                <a:spcPts val="600"/>
              </a:spcAft>
            </a:pPr>
            <a:r>
              <a:rPr lang="en-US" sz="1200" noProof="1">
                <a:solidFill>
                  <a:schemeClr val="bg1"/>
                </a:solidFill>
                <a:latin typeface="+mn-lt"/>
              </a:rPr>
              <a:t>Feasibility Studies</a:t>
            </a:r>
          </a:p>
        </p:txBody>
      </p:sp>
      <p:sp>
        <p:nvSpPr>
          <p:cNvPr id="8" name="Freeform 4"/>
          <p:cNvSpPr>
            <a:spLocks/>
          </p:cNvSpPr>
          <p:nvPr/>
        </p:nvSpPr>
        <p:spPr bwMode="auto">
          <a:xfrm>
            <a:off x="2402554" y="3004454"/>
            <a:ext cx="6226735" cy="597578"/>
          </a:xfrm>
          <a:custGeom>
            <a:avLst/>
            <a:gdLst/>
            <a:ahLst/>
            <a:cxnLst>
              <a:cxn ang="0">
                <a:pos x="4538" y="0"/>
              </a:cxn>
              <a:cxn ang="0">
                <a:pos x="0" y="0"/>
              </a:cxn>
              <a:cxn ang="0">
                <a:pos x="105" y="541"/>
              </a:cxn>
              <a:cxn ang="0">
                <a:pos x="0" y="1080"/>
              </a:cxn>
              <a:cxn ang="0">
                <a:pos x="4538" y="1080"/>
              </a:cxn>
              <a:cxn ang="0">
                <a:pos x="4538" y="0"/>
              </a:cxn>
            </a:cxnLst>
            <a:rect l="0" t="0" r="r" b="b"/>
            <a:pathLst>
              <a:path w="4538" h="1080">
                <a:moveTo>
                  <a:pt x="4538" y="0"/>
                </a:moveTo>
                <a:lnTo>
                  <a:pt x="0" y="0"/>
                </a:lnTo>
                <a:lnTo>
                  <a:pt x="105" y="541"/>
                </a:lnTo>
                <a:lnTo>
                  <a:pt x="0" y="1080"/>
                </a:lnTo>
                <a:lnTo>
                  <a:pt x="4538" y="1080"/>
                </a:lnTo>
                <a:lnTo>
                  <a:pt x="4538" y="0"/>
                </a:lnTo>
              </a:path>
            </a:pathLst>
          </a:custGeom>
          <a:noFill/>
          <a:ln w="9525" cmpd="sng">
            <a:solidFill>
              <a:srgbClr val="A7978D"/>
            </a:solidFill>
            <a:prstDash val="solid"/>
            <a:miter lim="800000"/>
            <a:headEnd/>
            <a:tailEnd/>
          </a:ln>
          <a:effectLst/>
        </p:spPr>
        <p:txBody>
          <a:bodyPr lIns="360000" tIns="36000" rIns="72000" bIns="36000" anchor="ctr"/>
          <a:lstStyle/>
          <a:p>
            <a:pPr>
              <a:spcAft>
                <a:spcPts val="100"/>
              </a:spcAft>
              <a:tabLst>
                <a:tab pos="82550" algn="l"/>
              </a:tabLst>
            </a:pPr>
            <a:r>
              <a:rPr lang="de-DE" sz="1200" b="0" dirty="0" err="1">
                <a:solidFill>
                  <a:srgbClr val="6E6452"/>
                </a:solidFill>
              </a:rPr>
              <a:t>Commissioning</a:t>
            </a:r>
            <a:r>
              <a:rPr lang="de-DE" sz="1200" b="0" dirty="0">
                <a:solidFill>
                  <a:srgbClr val="6E6452"/>
                </a:solidFill>
              </a:rPr>
              <a:t> </a:t>
            </a:r>
            <a:r>
              <a:rPr lang="de-DE" sz="1200" b="0" dirty="0" err="1">
                <a:solidFill>
                  <a:srgbClr val="6E6452"/>
                </a:solidFill>
              </a:rPr>
              <a:t>of</a:t>
            </a:r>
            <a:r>
              <a:rPr lang="de-DE" sz="1200" b="0" dirty="0">
                <a:solidFill>
                  <a:srgbClr val="6E6452"/>
                </a:solidFill>
              </a:rPr>
              <a:t> </a:t>
            </a:r>
            <a:r>
              <a:rPr lang="de-DE" sz="1200" b="0" dirty="0" err="1">
                <a:solidFill>
                  <a:srgbClr val="6E6452"/>
                </a:solidFill>
              </a:rPr>
              <a:t>studies</a:t>
            </a:r>
            <a:r>
              <a:rPr lang="de-DE" sz="1200" b="0" dirty="0">
                <a:solidFill>
                  <a:srgbClr val="6E6452"/>
                </a:solidFill>
              </a:rPr>
              <a:t> </a:t>
            </a:r>
            <a:r>
              <a:rPr lang="de-DE" sz="1200" b="0" dirty="0" err="1">
                <a:solidFill>
                  <a:srgbClr val="6E6452"/>
                </a:solidFill>
              </a:rPr>
              <a:t>to</a:t>
            </a:r>
            <a:r>
              <a:rPr lang="de-DE" sz="1200" b="0" dirty="0">
                <a:solidFill>
                  <a:srgbClr val="6E6452"/>
                </a:solidFill>
              </a:rPr>
              <a:t> </a:t>
            </a:r>
            <a:r>
              <a:rPr lang="de-DE" sz="1200" b="0" dirty="0" err="1">
                <a:solidFill>
                  <a:srgbClr val="6E6452"/>
                </a:solidFill>
              </a:rPr>
              <a:t>analyse</a:t>
            </a:r>
            <a:r>
              <a:rPr lang="de-DE" sz="1200" b="0" dirty="0">
                <a:solidFill>
                  <a:srgbClr val="6E6452"/>
                </a:solidFill>
              </a:rPr>
              <a:t> </a:t>
            </a:r>
            <a:r>
              <a:rPr lang="de-DE" sz="1200" b="0" dirty="0" err="1">
                <a:solidFill>
                  <a:srgbClr val="6E6452"/>
                </a:solidFill>
              </a:rPr>
              <a:t>existing</a:t>
            </a:r>
            <a:r>
              <a:rPr lang="de-DE" sz="1200" b="0" dirty="0">
                <a:solidFill>
                  <a:srgbClr val="6E6452"/>
                </a:solidFill>
              </a:rPr>
              <a:t> M&amp;E </a:t>
            </a:r>
            <a:r>
              <a:rPr lang="de-DE" sz="1200" b="0" dirty="0" err="1">
                <a:solidFill>
                  <a:srgbClr val="6E6452"/>
                </a:solidFill>
              </a:rPr>
              <a:t>systems</a:t>
            </a:r>
            <a:r>
              <a:rPr lang="de-DE" sz="1200" b="0" dirty="0">
                <a:solidFill>
                  <a:srgbClr val="6E6452"/>
                </a:solidFill>
              </a:rPr>
              <a:t>, </a:t>
            </a:r>
            <a:r>
              <a:rPr lang="de-DE" sz="1200" b="0" dirty="0" err="1">
                <a:solidFill>
                  <a:srgbClr val="6E6452"/>
                </a:solidFill>
              </a:rPr>
              <a:t>capacities</a:t>
            </a:r>
            <a:r>
              <a:rPr lang="de-DE" sz="1200" b="0" dirty="0">
                <a:solidFill>
                  <a:srgbClr val="6E6452"/>
                </a:solidFill>
              </a:rPr>
              <a:t> </a:t>
            </a:r>
            <a:r>
              <a:rPr lang="de-DE" sz="1200" b="0" dirty="0" err="1">
                <a:solidFill>
                  <a:srgbClr val="6E6452"/>
                </a:solidFill>
              </a:rPr>
              <a:t>and</a:t>
            </a:r>
            <a:r>
              <a:rPr lang="de-DE" sz="1200" b="0" dirty="0">
                <a:solidFill>
                  <a:srgbClr val="6E6452"/>
                </a:solidFill>
              </a:rPr>
              <a:t> </a:t>
            </a:r>
            <a:r>
              <a:rPr lang="de-DE" sz="1200" b="0" dirty="0" err="1">
                <a:solidFill>
                  <a:srgbClr val="6E6452"/>
                </a:solidFill>
              </a:rPr>
              <a:t>needs</a:t>
            </a:r>
            <a:r>
              <a:rPr lang="de-DE" sz="1200" b="0" dirty="0">
                <a:solidFill>
                  <a:srgbClr val="6E6452"/>
                </a:solidFill>
              </a:rPr>
              <a:t> </a:t>
            </a:r>
            <a:r>
              <a:rPr lang="de-DE" sz="1200" b="0" dirty="0" err="1">
                <a:solidFill>
                  <a:srgbClr val="6E6452"/>
                </a:solidFill>
              </a:rPr>
              <a:t>of</a:t>
            </a:r>
            <a:r>
              <a:rPr lang="de-DE" sz="1200" b="0" dirty="0">
                <a:solidFill>
                  <a:srgbClr val="6E6452"/>
                </a:solidFill>
              </a:rPr>
              <a:t> </a:t>
            </a:r>
            <a:r>
              <a:rPr lang="de-DE" sz="1200" b="0" dirty="0" err="1">
                <a:solidFill>
                  <a:srgbClr val="6E6452"/>
                </a:solidFill>
              </a:rPr>
              <a:t>the</a:t>
            </a:r>
            <a:r>
              <a:rPr lang="de-DE" sz="1200" b="0" dirty="0">
                <a:solidFill>
                  <a:srgbClr val="6E6452"/>
                </a:solidFill>
              </a:rPr>
              <a:t> </a:t>
            </a:r>
            <a:r>
              <a:rPr lang="de-DE" sz="1200" b="0" dirty="0" err="1">
                <a:solidFill>
                  <a:srgbClr val="6E6452"/>
                </a:solidFill>
              </a:rPr>
              <a:t>member</a:t>
            </a:r>
            <a:r>
              <a:rPr lang="de-DE" sz="1200" b="0" dirty="0">
                <a:solidFill>
                  <a:srgbClr val="6E6452"/>
                </a:solidFill>
              </a:rPr>
              <a:t> </a:t>
            </a:r>
            <a:r>
              <a:rPr lang="de-DE" sz="1200" b="0" dirty="0" err="1">
                <a:solidFill>
                  <a:srgbClr val="6E6452"/>
                </a:solidFill>
              </a:rPr>
              <a:t>states</a:t>
            </a:r>
            <a:r>
              <a:rPr lang="de-DE" sz="1200" b="0" dirty="0">
                <a:solidFill>
                  <a:srgbClr val="6E6452"/>
                </a:solidFill>
              </a:rPr>
              <a:t> </a:t>
            </a:r>
            <a:r>
              <a:rPr lang="de-DE" sz="1200" b="0" dirty="0" err="1">
                <a:solidFill>
                  <a:srgbClr val="6E6452"/>
                </a:solidFill>
              </a:rPr>
              <a:t>and</a:t>
            </a:r>
            <a:r>
              <a:rPr lang="de-DE" sz="1200" b="0" dirty="0">
                <a:solidFill>
                  <a:srgbClr val="6E6452"/>
                </a:solidFill>
              </a:rPr>
              <a:t> </a:t>
            </a:r>
            <a:r>
              <a:rPr lang="de-DE" sz="1200" b="0" dirty="0" err="1">
                <a:solidFill>
                  <a:srgbClr val="6E6452"/>
                </a:solidFill>
              </a:rPr>
              <a:t>their</a:t>
            </a:r>
            <a:r>
              <a:rPr lang="de-DE" sz="1200" b="0" dirty="0">
                <a:solidFill>
                  <a:srgbClr val="6E6452"/>
                </a:solidFill>
              </a:rPr>
              <a:t> </a:t>
            </a:r>
            <a:r>
              <a:rPr lang="de-DE" sz="1200" b="0" dirty="0" err="1">
                <a:solidFill>
                  <a:srgbClr val="6E6452"/>
                </a:solidFill>
              </a:rPr>
              <a:t>stakeholders</a:t>
            </a:r>
            <a:endParaRPr lang="de-DE" sz="1000" b="0" noProof="1">
              <a:solidFill>
                <a:srgbClr val="6E6452"/>
              </a:solidFill>
              <a:latin typeface="Arial Narrow" panose="020B0606020202030204" pitchFamily="34" charset="0"/>
            </a:endParaRPr>
          </a:p>
        </p:txBody>
      </p:sp>
      <p:sp>
        <p:nvSpPr>
          <p:cNvPr id="9" name="AutoShape 3"/>
          <p:cNvSpPr>
            <a:spLocks noChangeArrowheads="1"/>
          </p:cNvSpPr>
          <p:nvPr/>
        </p:nvSpPr>
        <p:spPr bwMode="auto">
          <a:xfrm>
            <a:off x="773069" y="3689249"/>
            <a:ext cx="1640923" cy="665532"/>
          </a:xfrm>
          <a:prstGeom prst="homePlate">
            <a:avLst>
              <a:gd name="adj" fmla="val 20759"/>
            </a:avLst>
          </a:prstGeom>
          <a:solidFill>
            <a:srgbClr val="800000"/>
          </a:solidFill>
          <a:ln w="9525">
            <a:noFill/>
            <a:miter lim="800000"/>
            <a:headEnd/>
            <a:tailEnd/>
          </a:ln>
          <a:effectLst/>
        </p:spPr>
        <p:txBody>
          <a:bodyPr lIns="72000" tIns="36000" rIns="72000" bIns="36000" anchor="ctr" anchorCtr="0">
            <a:noAutofit/>
          </a:bodyPr>
          <a:lstStyle/>
          <a:p>
            <a:pPr marL="182563" indent="-92075">
              <a:spcAft>
                <a:spcPts val="600"/>
              </a:spcAft>
            </a:pPr>
            <a:r>
              <a:rPr lang="en-US" sz="1200" noProof="1">
                <a:solidFill>
                  <a:schemeClr val="bg1"/>
                </a:solidFill>
              </a:rPr>
              <a:t>Building Consensus</a:t>
            </a:r>
          </a:p>
        </p:txBody>
      </p:sp>
      <p:sp>
        <p:nvSpPr>
          <p:cNvPr id="10" name="Freeform 4"/>
          <p:cNvSpPr>
            <a:spLocks/>
          </p:cNvSpPr>
          <p:nvPr/>
        </p:nvSpPr>
        <p:spPr bwMode="auto">
          <a:xfrm>
            <a:off x="2402554" y="3689249"/>
            <a:ext cx="6226735" cy="665532"/>
          </a:xfrm>
          <a:custGeom>
            <a:avLst/>
            <a:gdLst/>
            <a:ahLst/>
            <a:cxnLst>
              <a:cxn ang="0">
                <a:pos x="4538" y="0"/>
              </a:cxn>
              <a:cxn ang="0">
                <a:pos x="0" y="0"/>
              </a:cxn>
              <a:cxn ang="0">
                <a:pos x="105" y="541"/>
              </a:cxn>
              <a:cxn ang="0">
                <a:pos x="0" y="1080"/>
              </a:cxn>
              <a:cxn ang="0">
                <a:pos x="4538" y="1080"/>
              </a:cxn>
              <a:cxn ang="0">
                <a:pos x="4538" y="0"/>
              </a:cxn>
            </a:cxnLst>
            <a:rect l="0" t="0" r="r" b="b"/>
            <a:pathLst>
              <a:path w="4538" h="1080">
                <a:moveTo>
                  <a:pt x="4538" y="0"/>
                </a:moveTo>
                <a:lnTo>
                  <a:pt x="0" y="0"/>
                </a:lnTo>
                <a:lnTo>
                  <a:pt x="105" y="541"/>
                </a:lnTo>
                <a:lnTo>
                  <a:pt x="0" y="1080"/>
                </a:lnTo>
                <a:lnTo>
                  <a:pt x="4538" y="1080"/>
                </a:lnTo>
                <a:lnTo>
                  <a:pt x="4538" y="0"/>
                </a:lnTo>
              </a:path>
            </a:pathLst>
          </a:custGeom>
          <a:noFill/>
          <a:ln w="9525" cmpd="sng">
            <a:solidFill>
              <a:srgbClr val="A7978D"/>
            </a:solidFill>
            <a:prstDash val="solid"/>
            <a:miter lim="800000"/>
            <a:headEnd/>
            <a:tailEnd/>
          </a:ln>
          <a:effectLst/>
        </p:spPr>
        <p:txBody>
          <a:bodyPr lIns="360000" tIns="36000" rIns="72000" bIns="36000" anchor="ctr"/>
          <a:lstStyle/>
          <a:p>
            <a:r>
              <a:rPr lang="en-US" sz="1200" b="0" dirty="0">
                <a:solidFill>
                  <a:srgbClr val="6E6452"/>
                </a:solidFill>
              </a:rPr>
              <a:t>Bringing together key stakeholders to present and discuss the results and recommendations of this report </a:t>
            </a:r>
            <a:r>
              <a:rPr lang="de-DE" sz="1200" b="0" dirty="0" err="1">
                <a:solidFill>
                  <a:srgbClr val="6E6452"/>
                </a:solidFill>
              </a:rPr>
              <a:t>and</a:t>
            </a:r>
            <a:r>
              <a:rPr lang="de-DE" sz="1200" b="0" dirty="0">
                <a:solidFill>
                  <a:srgbClr val="6E6452"/>
                </a:solidFill>
              </a:rPr>
              <a:t> </a:t>
            </a:r>
            <a:r>
              <a:rPr lang="de-DE" sz="1200" b="0" dirty="0" err="1">
                <a:solidFill>
                  <a:srgbClr val="6E6452"/>
                </a:solidFill>
              </a:rPr>
              <a:t>attempt</a:t>
            </a:r>
            <a:r>
              <a:rPr lang="de-DE" sz="1200" b="0" dirty="0">
                <a:solidFill>
                  <a:srgbClr val="6E6452"/>
                </a:solidFill>
              </a:rPr>
              <a:t> </a:t>
            </a:r>
            <a:r>
              <a:rPr lang="de-DE" sz="1200" b="0" dirty="0" err="1">
                <a:solidFill>
                  <a:srgbClr val="6E6452"/>
                </a:solidFill>
              </a:rPr>
              <a:t>to</a:t>
            </a:r>
            <a:r>
              <a:rPr lang="de-DE" sz="1200" b="0" dirty="0">
                <a:solidFill>
                  <a:srgbClr val="6E6452"/>
                </a:solidFill>
              </a:rPr>
              <a:t> </a:t>
            </a:r>
            <a:r>
              <a:rPr lang="en-US" sz="1200" b="0" dirty="0">
                <a:solidFill>
                  <a:srgbClr val="6E6452"/>
                </a:solidFill>
              </a:rPr>
              <a:t>build consensus on key questions such as financing, structure and timetable</a:t>
            </a:r>
            <a:endParaRPr lang="de-DE" sz="1200" b="0" dirty="0">
              <a:solidFill>
                <a:srgbClr val="6E6452"/>
              </a:solidFill>
            </a:endParaRPr>
          </a:p>
        </p:txBody>
      </p:sp>
      <p:sp>
        <p:nvSpPr>
          <p:cNvPr id="11" name="AutoShape 3"/>
          <p:cNvSpPr>
            <a:spLocks noChangeArrowheads="1"/>
          </p:cNvSpPr>
          <p:nvPr/>
        </p:nvSpPr>
        <p:spPr bwMode="auto">
          <a:xfrm>
            <a:off x="773069" y="4436669"/>
            <a:ext cx="1640923" cy="597578"/>
          </a:xfrm>
          <a:prstGeom prst="homePlate">
            <a:avLst>
              <a:gd name="adj" fmla="val 20759"/>
            </a:avLst>
          </a:prstGeom>
          <a:solidFill>
            <a:srgbClr val="800000"/>
          </a:solidFill>
          <a:ln w="9525">
            <a:noFill/>
            <a:miter lim="800000"/>
            <a:headEnd/>
            <a:tailEnd/>
          </a:ln>
          <a:effectLst/>
        </p:spPr>
        <p:txBody>
          <a:bodyPr lIns="72000" tIns="36000" rIns="72000" bIns="36000" anchor="ctr" anchorCtr="0">
            <a:noAutofit/>
          </a:bodyPr>
          <a:lstStyle/>
          <a:p>
            <a:pPr marL="182563" indent="-92075">
              <a:spcAft>
                <a:spcPts val="600"/>
              </a:spcAft>
            </a:pPr>
            <a:r>
              <a:rPr lang="en-US" sz="1200" noProof="1">
                <a:solidFill>
                  <a:schemeClr val="bg1"/>
                </a:solidFill>
              </a:rPr>
              <a:t>Piloting</a:t>
            </a:r>
          </a:p>
        </p:txBody>
      </p:sp>
      <p:sp>
        <p:nvSpPr>
          <p:cNvPr id="12" name="Freeform 4"/>
          <p:cNvSpPr>
            <a:spLocks/>
          </p:cNvSpPr>
          <p:nvPr/>
        </p:nvSpPr>
        <p:spPr bwMode="auto">
          <a:xfrm>
            <a:off x="2402551" y="4435043"/>
            <a:ext cx="6226735" cy="597578"/>
          </a:xfrm>
          <a:custGeom>
            <a:avLst/>
            <a:gdLst/>
            <a:ahLst/>
            <a:cxnLst>
              <a:cxn ang="0">
                <a:pos x="4538" y="0"/>
              </a:cxn>
              <a:cxn ang="0">
                <a:pos x="0" y="0"/>
              </a:cxn>
              <a:cxn ang="0">
                <a:pos x="105" y="541"/>
              </a:cxn>
              <a:cxn ang="0">
                <a:pos x="0" y="1080"/>
              </a:cxn>
              <a:cxn ang="0">
                <a:pos x="4538" y="1080"/>
              </a:cxn>
              <a:cxn ang="0">
                <a:pos x="4538" y="0"/>
              </a:cxn>
            </a:cxnLst>
            <a:rect l="0" t="0" r="r" b="b"/>
            <a:pathLst>
              <a:path w="4538" h="1080">
                <a:moveTo>
                  <a:pt x="4538" y="0"/>
                </a:moveTo>
                <a:lnTo>
                  <a:pt x="0" y="0"/>
                </a:lnTo>
                <a:lnTo>
                  <a:pt x="105" y="541"/>
                </a:lnTo>
                <a:lnTo>
                  <a:pt x="0" y="1080"/>
                </a:lnTo>
                <a:lnTo>
                  <a:pt x="4538" y="1080"/>
                </a:lnTo>
                <a:lnTo>
                  <a:pt x="4538" y="0"/>
                </a:lnTo>
              </a:path>
            </a:pathLst>
          </a:custGeom>
          <a:noFill/>
          <a:ln w="9525" cmpd="sng">
            <a:solidFill>
              <a:srgbClr val="A7978D"/>
            </a:solidFill>
            <a:prstDash val="solid"/>
            <a:miter lim="800000"/>
            <a:headEnd/>
            <a:tailEnd/>
          </a:ln>
          <a:effectLst/>
        </p:spPr>
        <p:txBody>
          <a:bodyPr lIns="360000" tIns="36000" rIns="72000" bIns="36000" anchor="ctr"/>
          <a:lstStyle/>
          <a:p>
            <a:pPr>
              <a:spcAft>
                <a:spcPts val="100"/>
              </a:spcAft>
              <a:tabLst>
                <a:tab pos="82550" algn="l"/>
              </a:tabLst>
            </a:pPr>
            <a:r>
              <a:rPr lang="de-DE" sz="1200" b="0" dirty="0" err="1">
                <a:solidFill>
                  <a:srgbClr val="6E6452"/>
                </a:solidFill>
              </a:rPr>
              <a:t>Piloting</a:t>
            </a:r>
            <a:r>
              <a:rPr lang="de-DE" sz="1200" b="0" dirty="0">
                <a:solidFill>
                  <a:srgbClr val="6E6452"/>
                </a:solidFill>
              </a:rPr>
              <a:t> </a:t>
            </a:r>
            <a:r>
              <a:rPr lang="de-DE" sz="1200" b="0" dirty="0" err="1">
                <a:solidFill>
                  <a:srgbClr val="6E6452"/>
                </a:solidFill>
              </a:rPr>
              <a:t>of</a:t>
            </a:r>
            <a:r>
              <a:rPr lang="de-DE" sz="1200" b="0" dirty="0">
                <a:solidFill>
                  <a:srgbClr val="6E6452"/>
                </a:solidFill>
              </a:rPr>
              <a:t> a </a:t>
            </a:r>
            <a:r>
              <a:rPr lang="de-DE" sz="1200" b="0" dirty="0" err="1">
                <a:solidFill>
                  <a:srgbClr val="6E6452"/>
                </a:solidFill>
              </a:rPr>
              <a:t>systems</a:t>
            </a:r>
            <a:r>
              <a:rPr lang="de-DE" sz="1200" b="0" dirty="0">
                <a:solidFill>
                  <a:srgbClr val="6E6452"/>
                </a:solidFill>
              </a:rPr>
              <a:t> </a:t>
            </a:r>
            <a:r>
              <a:rPr lang="de-DE" sz="1200" b="0" dirty="0" err="1">
                <a:solidFill>
                  <a:srgbClr val="6E6452"/>
                </a:solidFill>
              </a:rPr>
              <a:t>building</a:t>
            </a:r>
            <a:r>
              <a:rPr lang="de-DE" sz="1200" b="0" dirty="0">
                <a:solidFill>
                  <a:srgbClr val="6E6452"/>
                </a:solidFill>
              </a:rPr>
              <a:t> on </a:t>
            </a:r>
            <a:r>
              <a:rPr lang="de-DE" sz="1200" b="0" dirty="0" err="1">
                <a:solidFill>
                  <a:srgbClr val="6E6452"/>
                </a:solidFill>
              </a:rPr>
              <a:t>stakeholder</a:t>
            </a:r>
            <a:r>
              <a:rPr lang="de-DE" sz="1200" b="0" dirty="0">
                <a:solidFill>
                  <a:srgbClr val="6E6452"/>
                </a:solidFill>
              </a:rPr>
              <a:t> </a:t>
            </a:r>
            <a:r>
              <a:rPr lang="de-DE" sz="1200" b="0" dirty="0" err="1">
                <a:solidFill>
                  <a:srgbClr val="6E6452"/>
                </a:solidFill>
              </a:rPr>
              <a:t>consensus</a:t>
            </a:r>
            <a:endParaRPr lang="de-DE" sz="1200" b="0" noProof="1">
              <a:solidFill>
                <a:srgbClr val="6E6452"/>
              </a:solidFill>
              <a:latin typeface="Arial Narrow" panose="020B0606020202030204" pitchFamily="34" charset="0"/>
            </a:endParaRPr>
          </a:p>
        </p:txBody>
      </p:sp>
      <p:sp>
        <p:nvSpPr>
          <p:cNvPr id="20" name="AutoShape 3"/>
          <p:cNvSpPr>
            <a:spLocks noChangeArrowheads="1"/>
          </p:cNvSpPr>
          <p:nvPr/>
        </p:nvSpPr>
        <p:spPr bwMode="auto">
          <a:xfrm>
            <a:off x="773072" y="5117099"/>
            <a:ext cx="1640923" cy="597578"/>
          </a:xfrm>
          <a:prstGeom prst="homePlate">
            <a:avLst>
              <a:gd name="adj" fmla="val 20759"/>
            </a:avLst>
          </a:prstGeom>
          <a:solidFill>
            <a:srgbClr val="800000"/>
          </a:solidFill>
          <a:ln w="9525">
            <a:noFill/>
            <a:miter lim="800000"/>
            <a:headEnd/>
            <a:tailEnd/>
          </a:ln>
          <a:effectLst/>
        </p:spPr>
        <p:txBody>
          <a:bodyPr lIns="72000" tIns="36000" rIns="72000" bIns="36000" anchor="ctr" anchorCtr="0">
            <a:noAutofit/>
          </a:bodyPr>
          <a:lstStyle/>
          <a:p>
            <a:pPr marL="182563" indent="-92075">
              <a:spcAft>
                <a:spcPts val="600"/>
              </a:spcAft>
            </a:pPr>
            <a:r>
              <a:rPr lang="en-US" sz="1200" noProof="1">
                <a:solidFill>
                  <a:schemeClr val="bg1"/>
                </a:solidFill>
              </a:rPr>
              <a:t>Operationalisation</a:t>
            </a:r>
          </a:p>
        </p:txBody>
      </p:sp>
      <p:sp>
        <p:nvSpPr>
          <p:cNvPr id="21" name="Freeform 4"/>
          <p:cNvSpPr>
            <a:spLocks/>
          </p:cNvSpPr>
          <p:nvPr/>
        </p:nvSpPr>
        <p:spPr bwMode="auto">
          <a:xfrm>
            <a:off x="2402554" y="5115473"/>
            <a:ext cx="6226735" cy="597578"/>
          </a:xfrm>
          <a:custGeom>
            <a:avLst/>
            <a:gdLst/>
            <a:ahLst/>
            <a:cxnLst>
              <a:cxn ang="0">
                <a:pos x="4538" y="0"/>
              </a:cxn>
              <a:cxn ang="0">
                <a:pos x="0" y="0"/>
              </a:cxn>
              <a:cxn ang="0">
                <a:pos x="105" y="541"/>
              </a:cxn>
              <a:cxn ang="0">
                <a:pos x="0" y="1080"/>
              </a:cxn>
              <a:cxn ang="0">
                <a:pos x="4538" y="1080"/>
              </a:cxn>
              <a:cxn ang="0">
                <a:pos x="4538" y="0"/>
              </a:cxn>
            </a:cxnLst>
            <a:rect l="0" t="0" r="r" b="b"/>
            <a:pathLst>
              <a:path w="4538" h="1080">
                <a:moveTo>
                  <a:pt x="4538" y="0"/>
                </a:moveTo>
                <a:lnTo>
                  <a:pt x="0" y="0"/>
                </a:lnTo>
                <a:lnTo>
                  <a:pt x="105" y="541"/>
                </a:lnTo>
                <a:lnTo>
                  <a:pt x="0" y="1080"/>
                </a:lnTo>
                <a:lnTo>
                  <a:pt x="4538" y="1080"/>
                </a:lnTo>
                <a:lnTo>
                  <a:pt x="4538" y="0"/>
                </a:lnTo>
              </a:path>
            </a:pathLst>
          </a:custGeom>
          <a:noFill/>
          <a:ln w="9525" cmpd="sng">
            <a:solidFill>
              <a:srgbClr val="A7978D"/>
            </a:solidFill>
            <a:prstDash val="solid"/>
            <a:miter lim="800000"/>
            <a:headEnd/>
            <a:tailEnd/>
          </a:ln>
          <a:effectLst/>
        </p:spPr>
        <p:txBody>
          <a:bodyPr lIns="360000" tIns="36000" rIns="72000" bIns="36000" anchor="ctr"/>
          <a:lstStyle/>
          <a:p>
            <a:pPr>
              <a:spcAft>
                <a:spcPts val="100"/>
              </a:spcAft>
              <a:tabLst>
                <a:tab pos="82550" algn="l"/>
              </a:tabLst>
            </a:pPr>
            <a:r>
              <a:rPr lang="de-DE" sz="1200" b="0" dirty="0" err="1">
                <a:solidFill>
                  <a:srgbClr val="6E6452"/>
                </a:solidFill>
              </a:rPr>
              <a:t>Scaling</a:t>
            </a:r>
            <a:r>
              <a:rPr lang="de-DE" sz="1200" b="0" dirty="0">
                <a:solidFill>
                  <a:srgbClr val="6E6452"/>
                </a:solidFill>
              </a:rPr>
              <a:t> </a:t>
            </a:r>
            <a:r>
              <a:rPr lang="de-DE" sz="1200" b="0" dirty="0" err="1">
                <a:solidFill>
                  <a:srgbClr val="6E6452"/>
                </a:solidFill>
              </a:rPr>
              <a:t>and</a:t>
            </a:r>
            <a:r>
              <a:rPr lang="de-DE" sz="1200" b="0" dirty="0">
                <a:solidFill>
                  <a:srgbClr val="6E6452"/>
                </a:solidFill>
              </a:rPr>
              <a:t> </a:t>
            </a:r>
            <a:r>
              <a:rPr lang="de-DE" sz="1200" b="0" dirty="0" err="1">
                <a:solidFill>
                  <a:srgbClr val="6E6452"/>
                </a:solidFill>
              </a:rPr>
              <a:t>operationalisation</a:t>
            </a:r>
            <a:r>
              <a:rPr lang="de-DE" sz="1200" b="0" dirty="0">
                <a:solidFill>
                  <a:srgbClr val="6E6452"/>
                </a:solidFill>
              </a:rPr>
              <a:t> </a:t>
            </a:r>
            <a:r>
              <a:rPr lang="de-DE" sz="1200" b="0" dirty="0" err="1">
                <a:solidFill>
                  <a:srgbClr val="6E6452"/>
                </a:solidFill>
              </a:rPr>
              <a:t>of</a:t>
            </a:r>
            <a:r>
              <a:rPr lang="de-DE" sz="1200" b="0" dirty="0">
                <a:solidFill>
                  <a:srgbClr val="6E6452"/>
                </a:solidFill>
              </a:rPr>
              <a:t> </a:t>
            </a:r>
            <a:r>
              <a:rPr lang="de-DE" sz="1200" b="0" dirty="0" err="1">
                <a:solidFill>
                  <a:srgbClr val="6E6452"/>
                </a:solidFill>
              </a:rPr>
              <a:t>the</a:t>
            </a:r>
            <a:r>
              <a:rPr lang="de-DE" sz="1200" b="0" dirty="0">
                <a:solidFill>
                  <a:srgbClr val="6E6452"/>
                </a:solidFill>
              </a:rPr>
              <a:t> </a:t>
            </a:r>
            <a:r>
              <a:rPr lang="de-DE" sz="1200" b="0" dirty="0" err="1">
                <a:solidFill>
                  <a:srgbClr val="6E6452"/>
                </a:solidFill>
              </a:rPr>
              <a:t>system</a:t>
            </a:r>
            <a:endParaRPr lang="de-DE" sz="1200" b="0" noProof="1">
              <a:solidFill>
                <a:srgbClr val="6E6452"/>
              </a:solidFill>
              <a:latin typeface="Arial Narrow" panose="020B0606020202030204" pitchFamily="34" charset="0"/>
            </a:endParaRPr>
          </a:p>
        </p:txBody>
      </p:sp>
      <p:sp>
        <p:nvSpPr>
          <p:cNvPr id="22" name="Fußzeilenplatzhalter 2"/>
          <p:cNvSpPr>
            <a:spLocks noGrp="1"/>
          </p:cNvSpPr>
          <p:nvPr>
            <p:ph type="ftr" sz="quarter" idx="10"/>
          </p:nvPr>
        </p:nvSpPr>
        <p:spPr>
          <a:xfrm>
            <a:off x="2862776" y="6581001"/>
            <a:ext cx="3418449" cy="246221"/>
          </a:xfrm>
        </p:spPr>
        <p:txBody>
          <a:bodyPr/>
          <a:lstStyle/>
          <a:p>
            <a:r>
              <a:rPr lang="de-DE" dirty="0"/>
              <a:t>Global Project NEW</a:t>
            </a:r>
          </a:p>
        </p:txBody>
      </p:sp>
    </p:spTree>
    <p:extLst>
      <p:ext uri="{BB962C8B-B14F-4D97-AF65-F5344CB8AC3E}">
        <p14:creationId xmlns:p14="http://schemas.microsoft.com/office/powerpoint/2010/main" val="3178265992"/>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p:cNvSpPr>
          <p:nvPr/>
        </p:nvSpPr>
        <p:spPr bwMode="auto">
          <a:xfrm>
            <a:off x="684000" y="1483200"/>
            <a:ext cx="7776000" cy="61792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400">
                <a:solidFill>
                  <a:srgbClr val="6E6452"/>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defRPr>
            </a:lvl2pPr>
            <a:lvl3pPr algn="l" rtl="0" eaLnBrk="1" fontAlgn="base" hangingPunct="1">
              <a:spcBef>
                <a:spcPct val="0"/>
              </a:spcBef>
              <a:spcAft>
                <a:spcPct val="0"/>
              </a:spcAft>
              <a:defRPr sz="3600">
                <a:solidFill>
                  <a:schemeClr val="tx1"/>
                </a:solidFill>
                <a:latin typeface="Arial" charset="0"/>
              </a:defRPr>
            </a:lvl3pPr>
            <a:lvl4pPr algn="l" rtl="0" eaLnBrk="1" fontAlgn="base" hangingPunct="1">
              <a:spcBef>
                <a:spcPct val="0"/>
              </a:spcBef>
              <a:spcAft>
                <a:spcPct val="0"/>
              </a:spcAft>
              <a:defRPr sz="3600">
                <a:solidFill>
                  <a:schemeClr val="tx1"/>
                </a:solidFill>
                <a:latin typeface="Arial" charset="0"/>
              </a:defRPr>
            </a:lvl4pPr>
            <a:lvl5pPr algn="l" rtl="0" eaLnBrk="1" fontAlgn="base" hangingPunct="1">
              <a:spcBef>
                <a:spcPct val="0"/>
              </a:spcBef>
              <a:spcAft>
                <a:spcPct val="0"/>
              </a:spcAft>
              <a:defRPr sz="3600">
                <a:solidFill>
                  <a:schemeClr val="tx1"/>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a:lstStyle>
          <a:p>
            <a:r>
              <a:rPr lang="de-DE" dirty="0" err="1"/>
              <a:t>Planned</a:t>
            </a:r>
            <a:r>
              <a:rPr lang="de-DE" dirty="0"/>
              <a:t> </a:t>
            </a:r>
            <a:r>
              <a:rPr lang="de-DE" dirty="0" err="1"/>
              <a:t>Activities</a:t>
            </a:r>
            <a:endParaRPr lang="de-DE" dirty="0"/>
          </a:p>
          <a:p>
            <a:r>
              <a:rPr lang="de-DE" b="0" dirty="0" err="1"/>
              <a:t>Pillar</a:t>
            </a:r>
            <a:r>
              <a:rPr lang="de-DE" b="0" dirty="0"/>
              <a:t> 3: Cross-regional Exchange</a:t>
            </a:r>
          </a:p>
        </p:txBody>
      </p:sp>
      <p:sp>
        <p:nvSpPr>
          <p:cNvPr id="5" name="AutoShape 3"/>
          <p:cNvSpPr>
            <a:spLocks noChangeArrowheads="1"/>
          </p:cNvSpPr>
          <p:nvPr/>
        </p:nvSpPr>
        <p:spPr bwMode="auto">
          <a:xfrm>
            <a:off x="773069" y="3339306"/>
            <a:ext cx="1640923" cy="597578"/>
          </a:xfrm>
          <a:prstGeom prst="homePlate">
            <a:avLst>
              <a:gd name="adj" fmla="val 20759"/>
            </a:avLst>
          </a:prstGeom>
          <a:solidFill>
            <a:srgbClr val="800000"/>
          </a:solidFill>
          <a:ln w="9525">
            <a:noFill/>
            <a:miter lim="800000"/>
            <a:headEnd/>
            <a:tailEnd/>
          </a:ln>
          <a:effectLst/>
        </p:spPr>
        <p:txBody>
          <a:bodyPr lIns="72000" tIns="36000" rIns="72000" bIns="36000" anchor="ctr" anchorCtr="0">
            <a:noAutofit/>
          </a:bodyPr>
          <a:lstStyle/>
          <a:p>
            <a:pPr marL="182563" indent="-92075">
              <a:spcAft>
                <a:spcPts val="600"/>
              </a:spcAft>
            </a:pPr>
            <a:r>
              <a:rPr lang="en-US" sz="1200" noProof="1">
                <a:solidFill>
                  <a:schemeClr val="bg1"/>
                </a:solidFill>
                <a:latin typeface="+mn-lt"/>
              </a:rPr>
              <a:t>Establishing Contacts</a:t>
            </a:r>
          </a:p>
        </p:txBody>
      </p:sp>
      <p:sp>
        <p:nvSpPr>
          <p:cNvPr id="8" name="Freeform 4"/>
          <p:cNvSpPr>
            <a:spLocks/>
          </p:cNvSpPr>
          <p:nvPr/>
        </p:nvSpPr>
        <p:spPr bwMode="auto">
          <a:xfrm>
            <a:off x="2402554" y="3339307"/>
            <a:ext cx="6226735" cy="597578"/>
          </a:xfrm>
          <a:custGeom>
            <a:avLst/>
            <a:gdLst/>
            <a:ahLst/>
            <a:cxnLst>
              <a:cxn ang="0">
                <a:pos x="4538" y="0"/>
              </a:cxn>
              <a:cxn ang="0">
                <a:pos x="0" y="0"/>
              </a:cxn>
              <a:cxn ang="0">
                <a:pos x="105" y="541"/>
              </a:cxn>
              <a:cxn ang="0">
                <a:pos x="0" y="1080"/>
              </a:cxn>
              <a:cxn ang="0">
                <a:pos x="4538" y="1080"/>
              </a:cxn>
              <a:cxn ang="0">
                <a:pos x="4538" y="0"/>
              </a:cxn>
            </a:cxnLst>
            <a:rect l="0" t="0" r="r" b="b"/>
            <a:pathLst>
              <a:path w="4538" h="1080">
                <a:moveTo>
                  <a:pt x="4538" y="0"/>
                </a:moveTo>
                <a:lnTo>
                  <a:pt x="0" y="0"/>
                </a:lnTo>
                <a:lnTo>
                  <a:pt x="105" y="541"/>
                </a:lnTo>
                <a:lnTo>
                  <a:pt x="0" y="1080"/>
                </a:lnTo>
                <a:lnTo>
                  <a:pt x="4538" y="1080"/>
                </a:lnTo>
                <a:lnTo>
                  <a:pt x="4538" y="0"/>
                </a:lnTo>
              </a:path>
            </a:pathLst>
          </a:custGeom>
          <a:noFill/>
          <a:ln w="9525" cmpd="sng">
            <a:solidFill>
              <a:srgbClr val="A7978D"/>
            </a:solidFill>
            <a:prstDash val="solid"/>
            <a:miter lim="800000"/>
            <a:headEnd/>
            <a:tailEnd/>
          </a:ln>
          <a:effectLst/>
        </p:spPr>
        <p:txBody>
          <a:bodyPr lIns="360000" tIns="36000" rIns="72000" bIns="36000" anchor="ctr"/>
          <a:lstStyle/>
          <a:p>
            <a:pPr>
              <a:spcAft>
                <a:spcPts val="100"/>
              </a:spcAft>
              <a:tabLst>
                <a:tab pos="82550" algn="l"/>
              </a:tabLst>
            </a:pPr>
            <a:endParaRPr lang="de-DE" sz="1000" b="0" noProof="1">
              <a:solidFill>
                <a:srgbClr val="6E6452"/>
              </a:solidFill>
              <a:latin typeface="Arial Narrow" panose="020B0606020202030204" pitchFamily="34" charset="0"/>
            </a:endParaRPr>
          </a:p>
        </p:txBody>
      </p:sp>
      <p:sp>
        <p:nvSpPr>
          <p:cNvPr id="9" name="AutoShape 3"/>
          <p:cNvSpPr>
            <a:spLocks noChangeArrowheads="1"/>
          </p:cNvSpPr>
          <p:nvPr/>
        </p:nvSpPr>
        <p:spPr bwMode="auto">
          <a:xfrm>
            <a:off x="773069" y="4024102"/>
            <a:ext cx="1640923" cy="1259098"/>
          </a:xfrm>
          <a:prstGeom prst="homePlate">
            <a:avLst>
              <a:gd name="adj" fmla="val 20759"/>
            </a:avLst>
          </a:prstGeom>
          <a:solidFill>
            <a:srgbClr val="800000"/>
          </a:solidFill>
          <a:ln w="9525">
            <a:noFill/>
            <a:miter lim="800000"/>
            <a:headEnd/>
            <a:tailEnd/>
          </a:ln>
          <a:effectLst/>
        </p:spPr>
        <p:txBody>
          <a:bodyPr lIns="72000" tIns="36000" rIns="72000" bIns="36000" anchor="ctr" anchorCtr="0">
            <a:noAutofit/>
          </a:bodyPr>
          <a:lstStyle/>
          <a:p>
            <a:pPr marL="182563" indent="-92075">
              <a:spcAft>
                <a:spcPts val="600"/>
              </a:spcAft>
            </a:pPr>
            <a:r>
              <a:rPr lang="en-US" sz="1200" noProof="1">
                <a:solidFill>
                  <a:schemeClr val="bg1"/>
                </a:solidFill>
              </a:rPr>
              <a:t>Interregional Connections </a:t>
            </a:r>
          </a:p>
        </p:txBody>
      </p:sp>
      <p:sp>
        <p:nvSpPr>
          <p:cNvPr id="10" name="Freeform 4"/>
          <p:cNvSpPr>
            <a:spLocks/>
          </p:cNvSpPr>
          <p:nvPr/>
        </p:nvSpPr>
        <p:spPr bwMode="auto">
          <a:xfrm>
            <a:off x="2398432" y="4024101"/>
            <a:ext cx="6226735" cy="1259099"/>
          </a:xfrm>
          <a:custGeom>
            <a:avLst/>
            <a:gdLst/>
            <a:ahLst/>
            <a:cxnLst>
              <a:cxn ang="0">
                <a:pos x="4538" y="0"/>
              </a:cxn>
              <a:cxn ang="0">
                <a:pos x="0" y="0"/>
              </a:cxn>
              <a:cxn ang="0">
                <a:pos x="105" y="541"/>
              </a:cxn>
              <a:cxn ang="0">
                <a:pos x="0" y="1080"/>
              </a:cxn>
              <a:cxn ang="0">
                <a:pos x="4538" y="1080"/>
              </a:cxn>
              <a:cxn ang="0">
                <a:pos x="4538" y="0"/>
              </a:cxn>
            </a:cxnLst>
            <a:rect l="0" t="0" r="r" b="b"/>
            <a:pathLst>
              <a:path w="4538" h="1080">
                <a:moveTo>
                  <a:pt x="4538" y="0"/>
                </a:moveTo>
                <a:lnTo>
                  <a:pt x="0" y="0"/>
                </a:lnTo>
                <a:lnTo>
                  <a:pt x="105" y="541"/>
                </a:lnTo>
                <a:lnTo>
                  <a:pt x="0" y="1080"/>
                </a:lnTo>
                <a:lnTo>
                  <a:pt x="4538" y="1080"/>
                </a:lnTo>
                <a:lnTo>
                  <a:pt x="4538" y="0"/>
                </a:lnTo>
              </a:path>
            </a:pathLst>
          </a:custGeom>
          <a:noFill/>
          <a:ln w="9525" cmpd="sng">
            <a:solidFill>
              <a:srgbClr val="A7978D"/>
            </a:solidFill>
            <a:prstDash val="solid"/>
            <a:miter lim="800000"/>
            <a:headEnd/>
            <a:tailEnd/>
          </a:ln>
          <a:effectLst/>
        </p:spPr>
        <p:txBody>
          <a:bodyPr lIns="360000" tIns="36000" rIns="72000" bIns="36000"/>
          <a:lstStyle/>
          <a:p>
            <a:pPr>
              <a:spcAft>
                <a:spcPts val="100"/>
              </a:spcAft>
              <a:tabLst>
                <a:tab pos="82550" algn="l"/>
              </a:tabLst>
            </a:pPr>
            <a:endParaRPr lang="de-DE" sz="1200" b="0" noProof="1">
              <a:solidFill>
                <a:srgbClr val="6E6452"/>
              </a:solidFill>
              <a:latin typeface="Arial Narrow" panose="020B0606020202030204" pitchFamily="34" charset="0"/>
            </a:endParaRPr>
          </a:p>
        </p:txBody>
      </p:sp>
      <p:sp>
        <p:nvSpPr>
          <p:cNvPr id="15" name="Fußzeilenplatzhalter 2"/>
          <p:cNvSpPr>
            <a:spLocks noGrp="1"/>
          </p:cNvSpPr>
          <p:nvPr>
            <p:ph type="ftr" sz="quarter" idx="10"/>
          </p:nvPr>
        </p:nvSpPr>
        <p:spPr>
          <a:xfrm>
            <a:off x="2862776" y="6581001"/>
            <a:ext cx="3418449" cy="246221"/>
          </a:xfrm>
        </p:spPr>
        <p:txBody>
          <a:bodyPr/>
          <a:lstStyle/>
          <a:p>
            <a:r>
              <a:rPr lang="de-DE" dirty="0"/>
              <a:t>Global Project NEW</a:t>
            </a:r>
          </a:p>
        </p:txBody>
      </p:sp>
      <p:sp>
        <p:nvSpPr>
          <p:cNvPr id="2" name="Rechteck 1"/>
          <p:cNvSpPr/>
          <p:nvPr/>
        </p:nvSpPr>
        <p:spPr>
          <a:xfrm>
            <a:off x="2668248" y="3399265"/>
            <a:ext cx="5961041" cy="461665"/>
          </a:xfrm>
          <a:prstGeom prst="rect">
            <a:avLst/>
          </a:prstGeom>
        </p:spPr>
        <p:txBody>
          <a:bodyPr wrap="square">
            <a:spAutoFit/>
          </a:bodyPr>
          <a:lstStyle/>
          <a:p>
            <a:r>
              <a:rPr lang="de-DE" sz="1200" b="0" dirty="0" err="1">
                <a:solidFill>
                  <a:srgbClr val="6E6452"/>
                </a:solidFill>
              </a:rPr>
              <a:t>Organise</a:t>
            </a:r>
            <a:r>
              <a:rPr lang="de-DE" sz="1200" b="0" dirty="0">
                <a:solidFill>
                  <a:srgbClr val="6E6452"/>
                </a:solidFill>
              </a:rPr>
              <a:t> </a:t>
            </a:r>
            <a:r>
              <a:rPr lang="de-DE" sz="1200" b="0" dirty="0" err="1">
                <a:solidFill>
                  <a:srgbClr val="6E6452"/>
                </a:solidFill>
              </a:rPr>
              <a:t>sharing</a:t>
            </a:r>
            <a:r>
              <a:rPr lang="de-DE" sz="1200" b="0" dirty="0">
                <a:solidFill>
                  <a:srgbClr val="6E6452"/>
                </a:solidFill>
              </a:rPr>
              <a:t> </a:t>
            </a:r>
            <a:r>
              <a:rPr lang="de-DE" sz="1200" b="0" dirty="0" err="1">
                <a:solidFill>
                  <a:srgbClr val="6E6452"/>
                </a:solidFill>
              </a:rPr>
              <a:t>conferences</a:t>
            </a:r>
            <a:r>
              <a:rPr lang="de-DE" sz="1200" b="0" dirty="0">
                <a:solidFill>
                  <a:srgbClr val="6E6452"/>
                </a:solidFill>
              </a:rPr>
              <a:t> (e.g. on EPA </a:t>
            </a:r>
            <a:r>
              <a:rPr lang="de-DE" sz="1200" b="0" dirty="0" err="1">
                <a:solidFill>
                  <a:srgbClr val="6E6452"/>
                </a:solidFill>
              </a:rPr>
              <a:t>monitoring</a:t>
            </a:r>
            <a:r>
              <a:rPr lang="de-DE" sz="1200" b="0" dirty="0">
                <a:solidFill>
                  <a:srgbClr val="6E6452"/>
                </a:solidFill>
              </a:rPr>
              <a:t>) at </a:t>
            </a:r>
            <a:r>
              <a:rPr lang="de-DE" sz="1200" b="0" dirty="0" err="1">
                <a:solidFill>
                  <a:srgbClr val="6E6452"/>
                </a:solidFill>
              </a:rPr>
              <a:t>the</a:t>
            </a:r>
            <a:r>
              <a:rPr lang="de-DE" sz="1200" b="0" dirty="0">
                <a:solidFill>
                  <a:srgbClr val="6E6452"/>
                </a:solidFill>
              </a:rPr>
              <a:t> ACP </a:t>
            </a:r>
            <a:r>
              <a:rPr lang="de-DE" sz="1200" b="0" dirty="0" err="1">
                <a:solidFill>
                  <a:srgbClr val="6E6452"/>
                </a:solidFill>
              </a:rPr>
              <a:t>level</a:t>
            </a:r>
            <a:r>
              <a:rPr lang="de-DE" sz="1200" b="0" dirty="0">
                <a:solidFill>
                  <a:srgbClr val="6E6452"/>
                </a:solidFill>
              </a:rPr>
              <a:t> </a:t>
            </a:r>
            <a:r>
              <a:rPr lang="de-DE" sz="1200" b="0" dirty="0" err="1">
                <a:solidFill>
                  <a:srgbClr val="6E6452"/>
                </a:solidFill>
              </a:rPr>
              <a:t>to</a:t>
            </a:r>
            <a:r>
              <a:rPr lang="de-DE" sz="1200" b="0" dirty="0">
                <a:solidFill>
                  <a:srgbClr val="6E6452"/>
                </a:solidFill>
              </a:rPr>
              <a:t> </a:t>
            </a:r>
            <a:r>
              <a:rPr lang="de-DE" sz="1200" b="0" dirty="0" err="1">
                <a:solidFill>
                  <a:srgbClr val="6E6452"/>
                </a:solidFill>
              </a:rPr>
              <a:t>facilitate</a:t>
            </a:r>
            <a:r>
              <a:rPr lang="de-DE" sz="1200" b="0" dirty="0">
                <a:solidFill>
                  <a:srgbClr val="6E6452"/>
                </a:solidFill>
              </a:rPr>
              <a:t> </a:t>
            </a:r>
            <a:r>
              <a:rPr lang="de-DE" sz="1200" b="0" dirty="0" err="1">
                <a:solidFill>
                  <a:srgbClr val="6E6452"/>
                </a:solidFill>
              </a:rPr>
              <a:t>cross</a:t>
            </a:r>
            <a:r>
              <a:rPr lang="de-DE" sz="1200" b="0" dirty="0">
                <a:solidFill>
                  <a:srgbClr val="6E6452"/>
                </a:solidFill>
              </a:rPr>
              <a:t>-regional </a:t>
            </a:r>
            <a:r>
              <a:rPr lang="de-DE" sz="1200" b="0" dirty="0" err="1">
                <a:solidFill>
                  <a:srgbClr val="6E6452"/>
                </a:solidFill>
              </a:rPr>
              <a:t>exchange</a:t>
            </a:r>
            <a:r>
              <a:rPr lang="de-DE" sz="1200" b="0" dirty="0">
                <a:solidFill>
                  <a:srgbClr val="6E6452"/>
                </a:solidFill>
              </a:rPr>
              <a:t> </a:t>
            </a:r>
            <a:r>
              <a:rPr lang="de-DE" sz="1200" b="0" dirty="0" err="1">
                <a:solidFill>
                  <a:srgbClr val="6E6452"/>
                </a:solidFill>
              </a:rPr>
              <a:t>between</a:t>
            </a:r>
            <a:r>
              <a:rPr lang="de-DE" sz="1200" b="0" dirty="0">
                <a:solidFill>
                  <a:srgbClr val="6E6452"/>
                </a:solidFill>
              </a:rPr>
              <a:t> Southern </a:t>
            </a:r>
            <a:r>
              <a:rPr lang="de-DE" sz="1200" b="0" dirty="0" err="1">
                <a:solidFill>
                  <a:srgbClr val="6E6452"/>
                </a:solidFill>
              </a:rPr>
              <a:t>Africa</a:t>
            </a:r>
            <a:r>
              <a:rPr lang="de-DE" sz="1200" b="0" dirty="0">
                <a:solidFill>
                  <a:srgbClr val="6E6452"/>
                </a:solidFill>
              </a:rPr>
              <a:t> </a:t>
            </a:r>
            <a:r>
              <a:rPr lang="de-DE" sz="1200" b="0" dirty="0" err="1">
                <a:solidFill>
                  <a:srgbClr val="6E6452"/>
                </a:solidFill>
              </a:rPr>
              <a:t>and</a:t>
            </a:r>
            <a:r>
              <a:rPr lang="de-DE" sz="1200" b="0" dirty="0">
                <a:solidFill>
                  <a:srgbClr val="6E6452"/>
                </a:solidFill>
              </a:rPr>
              <a:t> </a:t>
            </a:r>
            <a:r>
              <a:rPr lang="de-DE" sz="1200" b="0" dirty="0" err="1">
                <a:solidFill>
                  <a:srgbClr val="6E6452"/>
                </a:solidFill>
              </a:rPr>
              <a:t>the</a:t>
            </a:r>
            <a:r>
              <a:rPr lang="de-DE" sz="1200" b="0" dirty="0">
                <a:solidFill>
                  <a:srgbClr val="6E6452"/>
                </a:solidFill>
              </a:rPr>
              <a:t> </a:t>
            </a:r>
            <a:r>
              <a:rPr lang="de-DE" sz="1200" b="0" dirty="0" err="1">
                <a:solidFill>
                  <a:srgbClr val="6E6452"/>
                </a:solidFill>
              </a:rPr>
              <a:t>Caribbean</a:t>
            </a:r>
            <a:endParaRPr lang="de-DE" sz="1200" b="0" dirty="0">
              <a:solidFill>
                <a:srgbClr val="6E6452"/>
              </a:solidFill>
            </a:endParaRPr>
          </a:p>
        </p:txBody>
      </p:sp>
      <p:sp>
        <p:nvSpPr>
          <p:cNvPr id="11" name="Rechteck 10"/>
          <p:cNvSpPr/>
          <p:nvPr/>
        </p:nvSpPr>
        <p:spPr>
          <a:xfrm>
            <a:off x="2670748" y="4046343"/>
            <a:ext cx="5961041" cy="1341656"/>
          </a:xfrm>
          <a:prstGeom prst="wedgeEllipseCallout">
            <a:avLst>
              <a:gd name="adj1" fmla="val -20833"/>
              <a:gd name="adj2" fmla="val 46408"/>
            </a:avLst>
          </a:prstGeom>
        </p:spPr>
        <p:txBody>
          <a:bodyPr wrap="square">
            <a:spAutoFit/>
          </a:bodyPr>
          <a:lstStyle/>
          <a:p>
            <a:r>
              <a:rPr lang="en-US" sz="1400" dirty="0">
                <a:solidFill>
                  <a:srgbClr val="6E6452"/>
                </a:solidFill>
              </a:rPr>
              <a:t>Support sharing networks among IPOs to facilitate exchange on strengthening the public-private dialogue on EPAs and  improve evidence-based policy making</a:t>
            </a:r>
            <a:endParaRPr lang="de-DE" sz="1400" dirty="0">
              <a:solidFill>
                <a:srgbClr val="6E6452"/>
              </a:solidFill>
            </a:endParaRPr>
          </a:p>
        </p:txBody>
      </p:sp>
      <p:sp>
        <p:nvSpPr>
          <p:cNvPr id="7" name="Oval Callout 6"/>
          <p:cNvSpPr/>
          <p:nvPr/>
        </p:nvSpPr>
        <p:spPr bwMode="auto">
          <a:xfrm>
            <a:off x="5511800" y="4955207"/>
            <a:ext cx="45719" cy="124793"/>
          </a:xfrm>
          <a:prstGeom prst="wedgeEllipseCallout">
            <a:avLst/>
          </a:prstGeom>
          <a:solidFill>
            <a:schemeClr val="bg2"/>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err="1">
              <a:ln>
                <a:noFill/>
              </a:ln>
              <a:solidFill>
                <a:schemeClr val="tx2"/>
              </a:solidFill>
              <a:effectLst/>
              <a:latin typeface="Arial" charset="0"/>
            </a:endParaRPr>
          </a:p>
        </p:txBody>
      </p:sp>
    </p:spTree>
    <p:extLst>
      <p:ext uri="{BB962C8B-B14F-4D97-AF65-F5344CB8AC3E}">
        <p14:creationId xmlns:p14="http://schemas.microsoft.com/office/powerpoint/2010/main" val="3776101940"/>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itel 1"/>
          <p:cNvSpPr txBox="1">
            <a:spLocks/>
          </p:cNvSpPr>
          <p:nvPr/>
        </p:nvSpPr>
        <p:spPr bwMode="auto">
          <a:xfrm>
            <a:off x="684000" y="1483200"/>
            <a:ext cx="7776000" cy="61792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400">
                <a:solidFill>
                  <a:srgbClr val="6E6452"/>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defRPr>
            </a:lvl2pPr>
            <a:lvl3pPr algn="l" rtl="0" eaLnBrk="1" fontAlgn="base" hangingPunct="1">
              <a:spcBef>
                <a:spcPct val="0"/>
              </a:spcBef>
              <a:spcAft>
                <a:spcPct val="0"/>
              </a:spcAft>
              <a:defRPr sz="3600">
                <a:solidFill>
                  <a:schemeClr val="tx1"/>
                </a:solidFill>
                <a:latin typeface="Arial" charset="0"/>
              </a:defRPr>
            </a:lvl3pPr>
            <a:lvl4pPr algn="l" rtl="0" eaLnBrk="1" fontAlgn="base" hangingPunct="1">
              <a:spcBef>
                <a:spcPct val="0"/>
              </a:spcBef>
              <a:spcAft>
                <a:spcPct val="0"/>
              </a:spcAft>
              <a:defRPr sz="3600">
                <a:solidFill>
                  <a:schemeClr val="tx1"/>
                </a:solidFill>
                <a:latin typeface="Arial" charset="0"/>
              </a:defRPr>
            </a:lvl4pPr>
            <a:lvl5pPr algn="l" rtl="0" eaLnBrk="1" fontAlgn="base" hangingPunct="1">
              <a:spcBef>
                <a:spcPct val="0"/>
              </a:spcBef>
              <a:spcAft>
                <a:spcPct val="0"/>
              </a:spcAft>
              <a:defRPr sz="3600">
                <a:solidFill>
                  <a:schemeClr val="tx1"/>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a:lstStyle>
          <a:p>
            <a:r>
              <a:rPr lang="de-DE" dirty="0"/>
              <a:t>Outline</a:t>
            </a:r>
          </a:p>
        </p:txBody>
      </p:sp>
      <p:sp>
        <p:nvSpPr>
          <p:cNvPr id="10" name="Inhaltsplatzhalter 4"/>
          <p:cNvSpPr txBox="1">
            <a:spLocks/>
          </p:cNvSpPr>
          <p:nvPr/>
        </p:nvSpPr>
        <p:spPr bwMode="auto">
          <a:xfrm>
            <a:off x="684000" y="2448000"/>
            <a:ext cx="7776000" cy="3816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ea typeface="+mn-ea"/>
                <a:cs typeface="+mn-cs"/>
              </a:defRPr>
            </a:lvl1pPr>
            <a:lvl2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2pPr>
            <a:lvl3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32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pPr marL="342900" indent="-342900">
              <a:buFont typeface="+mj-lt"/>
              <a:buAutoNum type="arabicPeriod"/>
            </a:pPr>
            <a:r>
              <a:rPr lang="de-DE" dirty="0" err="1">
                <a:solidFill>
                  <a:srgbClr val="C9C2B6"/>
                </a:solidFill>
              </a:rPr>
              <a:t>Overview</a:t>
            </a:r>
            <a:endParaRPr lang="de-DE" dirty="0">
              <a:solidFill>
                <a:srgbClr val="C9C2B6"/>
              </a:solidFill>
            </a:endParaRPr>
          </a:p>
          <a:p>
            <a:pPr marL="342900" indent="-342900">
              <a:buFont typeface="+mj-lt"/>
              <a:buAutoNum type="arabicPeriod"/>
            </a:pPr>
            <a:r>
              <a:rPr lang="de-DE" dirty="0">
                <a:solidFill>
                  <a:srgbClr val="C9C2B6"/>
                </a:solidFill>
              </a:rPr>
              <a:t>Background: The EPAs</a:t>
            </a:r>
          </a:p>
          <a:p>
            <a:pPr marL="342900" indent="-342900">
              <a:buFont typeface="+mj-lt"/>
              <a:buAutoNum type="arabicPeriod"/>
            </a:pPr>
            <a:r>
              <a:rPr lang="de-DE" dirty="0">
                <a:solidFill>
                  <a:srgbClr val="C9C2B6"/>
                </a:solidFill>
              </a:rPr>
              <a:t>Areas </a:t>
            </a:r>
            <a:r>
              <a:rPr lang="de-DE" dirty="0" err="1">
                <a:solidFill>
                  <a:srgbClr val="C9C2B6"/>
                </a:solidFill>
              </a:rPr>
              <a:t>of</a:t>
            </a:r>
            <a:r>
              <a:rPr lang="de-DE" dirty="0">
                <a:solidFill>
                  <a:srgbClr val="C9C2B6"/>
                </a:solidFill>
              </a:rPr>
              <a:t> </a:t>
            </a:r>
            <a:r>
              <a:rPr lang="de-DE" dirty="0" err="1">
                <a:solidFill>
                  <a:srgbClr val="C9C2B6"/>
                </a:solidFill>
              </a:rPr>
              <a:t>Activity</a:t>
            </a:r>
            <a:endParaRPr lang="de-DE" dirty="0">
              <a:solidFill>
                <a:srgbClr val="C9C2B6"/>
              </a:solidFill>
            </a:endParaRPr>
          </a:p>
          <a:p>
            <a:pPr marL="342900" indent="-342900">
              <a:buFont typeface="+mj-lt"/>
              <a:buAutoNum type="arabicPeriod"/>
            </a:pPr>
            <a:r>
              <a:rPr lang="de-DE" dirty="0"/>
              <a:t>Stakeholders </a:t>
            </a:r>
            <a:r>
              <a:rPr lang="de-DE" dirty="0" err="1"/>
              <a:t>and</a:t>
            </a:r>
            <a:r>
              <a:rPr lang="de-DE" dirty="0"/>
              <a:t> Partners</a:t>
            </a:r>
          </a:p>
          <a:p>
            <a:pPr marL="342900" indent="-342900">
              <a:buFont typeface="+mj-lt"/>
              <a:buAutoNum type="arabicPeriod"/>
            </a:pPr>
            <a:r>
              <a:rPr lang="de-DE" dirty="0">
                <a:solidFill>
                  <a:srgbClr val="C9C2B6"/>
                </a:solidFill>
              </a:rPr>
              <a:t>The Team	</a:t>
            </a:r>
          </a:p>
        </p:txBody>
      </p:sp>
      <p:sp>
        <p:nvSpPr>
          <p:cNvPr id="5" name="Fußzeilenplatzhalter 2"/>
          <p:cNvSpPr>
            <a:spLocks noGrp="1"/>
          </p:cNvSpPr>
          <p:nvPr>
            <p:ph type="ftr" sz="quarter" idx="10"/>
          </p:nvPr>
        </p:nvSpPr>
        <p:spPr>
          <a:xfrm>
            <a:off x="2862776" y="6581001"/>
            <a:ext cx="3418449" cy="246221"/>
          </a:xfrm>
        </p:spPr>
        <p:txBody>
          <a:bodyPr/>
          <a:lstStyle/>
          <a:p>
            <a:r>
              <a:rPr lang="de-DE" dirty="0"/>
              <a:t>Global Project NEW</a:t>
            </a:r>
          </a:p>
        </p:txBody>
      </p:sp>
    </p:spTree>
    <p:extLst>
      <p:ext uri="{BB962C8B-B14F-4D97-AF65-F5344CB8AC3E}">
        <p14:creationId xmlns:p14="http://schemas.microsoft.com/office/powerpoint/2010/main" val="2561561273"/>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8750" y="775965"/>
            <a:ext cx="7776000" cy="617928"/>
          </a:xfrm>
        </p:spPr>
        <p:txBody>
          <a:bodyPr/>
          <a:lstStyle/>
          <a:p>
            <a:r>
              <a:rPr lang="de-DE" b="1" kern="1200" dirty="0">
                <a:solidFill>
                  <a:srgbClr val="6E6452"/>
                </a:solidFill>
              </a:rPr>
              <a:t>Partners</a:t>
            </a:r>
          </a:p>
        </p:txBody>
      </p:sp>
      <p:pic>
        <p:nvPicPr>
          <p:cNvPr id="6" name="Inhaltsplatzhalt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78661" y="1448752"/>
            <a:ext cx="1685369" cy="1977232"/>
          </a:xfrm>
        </p:spPr>
      </p:pic>
      <p:sp>
        <p:nvSpPr>
          <p:cNvPr id="8" name="Fußzeilenplatzhalter 2"/>
          <p:cNvSpPr>
            <a:spLocks noGrp="1"/>
          </p:cNvSpPr>
          <p:nvPr>
            <p:ph type="ftr" sz="quarter" idx="10"/>
          </p:nvPr>
        </p:nvSpPr>
        <p:spPr>
          <a:xfrm>
            <a:off x="2862776" y="6581001"/>
            <a:ext cx="3418449" cy="246221"/>
          </a:xfrm>
        </p:spPr>
        <p:txBody>
          <a:bodyPr/>
          <a:lstStyle/>
          <a:p>
            <a:r>
              <a:rPr lang="de-DE" dirty="0"/>
              <a:t>Global Project NEW</a:t>
            </a:r>
          </a:p>
        </p:txBody>
      </p:sp>
      <p:pic>
        <p:nvPicPr>
          <p:cNvPr id="9" name="Grafik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1875" y="1768989"/>
            <a:ext cx="2074838" cy="491646"/>
          </a:xfrm>
          <a:prstGeom prst="rect">
            <a:avLst/>
          </a:prstGeom>
        </p:spPr>
      </p:pic>
      <p:sp>
        <p:nvSpPr>
          <p:cNvPr id="10" name="Ellipse 9"/>
          <p:cNvSpPr/>
          <p:nvPr/>
        </p:nvSpPr>
        <p:spPr>
          <a:xfrm>
            <a:off x="6601875" y="1050290"/>
            <a:ext cx="2118008" cy="1964939"/>
          </a:xfrm>
          <a:prstGeom prst="ellipse">
            <a:avLst/>
          </a:prstGeom>
          <a:noFill/>
        </p:spPr>
        <p:style>
          <a:lnRef idx="3">
            <a:schemeClr val="accent1">
              <a:shade val="80000"/>
              <a:hueOff val="0"/>
              <a:satOff val="0"/>
              <a:lumOff val="0"/>
              <a:alphaOff val="0"/>
            </a:schemeClr>
          </a:lnRef>
          <a:fillRef idx="1">
            <a:schemeClr val="lt1">
              <a:alpha val="50000"/>
              <a:hueOff val="0"/>
              <a:satOff val="0"/>
              <a:lumOff val="0"/>
              <a:alphaOff val="0"/>
            </a:schemeClr>
          </a:fillRef>
          <a:effectRef idx="0">
            <a:schemeClr val="lt1">
              <a:alpha val="50000"/>
              <a:hueOff val="0"/>
              <a:satOff val="0"/>
              <a:lumOff val="0"/>
              <a:alphaOff val="0"/>
            </a:schemeClr>
          </a:effectRef>
          <a:fontRef idx="minor">
            <a:schemeClr val="tx1"/>
          </a:fontRef>
        </p:style>
      </p:sp>
      <p:sp>
        <p:nvSpPr>
          <p:cNvPr id="11" name="Ellipse 10"/>
          <p:cNvSpPr/>
          <p:nvPr/>
        </p:nvSpPr>
        <p:spPr>
          <a:xfrm>
            <a:off x="845029" y="1259116"/>
            <a:ext cx="2568968" cy="2620261"/>
          </a:xfrm>
          <a:prstGeom prst="ellipse">
            <a:avLst/>
          </a:prstGeom>
          <a:noFill/>
        </p:spPr>
        <p:style>
          <a:lnRef idx="3">
            <a:schemeClr val="accent1">
              <a:shade val="80000"/>
              <a:hueOff val="0"/>
              <a:satOff val="0"/>
              <a:lumOff val="0"/>
              <a:alphaOff val="0"/>
            </a:schemeClr>
          </a:lnRef>
          <a:fillRef idx="1">
            <a:schemeClr val="lt1">
              <a:alpha val="50000"/>
              <a:hueOff val="0"/>
              <a:satOff val="0"/>
              <a:lumOff val="0"/>
              <a:alphaOff val="0"/>
            </a:schemeClr>
          </a:fillRef>
          <a:effectRef idx="0">
            <a:schemeClr val="lt1">
              <a:alpha val="50000"/>
              <a:hueOff val="0"/>
              <a:satOff val="0"/>
              <a:lumOff val="0"/>
              <a:alphaOff val="0"/>
            </a:schemeClr>
          </a:effectRef>
          <a:fontRef idx="minor">
            <a:schemeClr val="tx1"/>
          </a:fontRef>
        </p:style>
      </p:sp>
      <p:pic>
        <p:nvPicPr>
          <p:cNvPr id="3" name="Grafik 2"/>
          <p:cNvPicPr>
            <a:picLocks noChangeAspect="1"/>
          </p:cNvPicPr>
          <p:nvPr/>
        </p:nvPicPr>
        <p:blipFill>
          <a:blip r:embed="rId4">
            <a:clrChange>
              <a:clrFrom>
                <a:srgbClr val="FFFFFF"/>
              </a:clrFrom>
              <a:clrTo>
                <a:srgbClr val="FFFFFF">
                  <a:alpha val="0"/>
                </a:srgbClr>
              </a:clrTo>
            </a:clrChange>
            <a:duotone>
              <a:schemeClr val="accent1">
                <a:shade val="45000"/>
                <a:satMod val="135000"/>
              </a:schemeClr>
              <a:prstClr val="white"/>
            </a:duotone>
            <a:extLst>
              <a:ext uri="{BEBA8EAE-BF5A-486C-A8C5-ECC9F3942E4B}">
                <a14:imgProps xmlns:a14="http://schemas.microsoft.com/office/drawing/2010/main">
                  <a14:imgLayer r:embed="rId5">
                    <a14:imgEffect>
                      <a14:artisticPhotocopy/>
                    </a14:imgEffect>
                  </a14:imgLayer>
                </a14:imgProps>
              </a:ext>
              <a:ext uri="{28A0092B-C50C-407E-A947-70E740481C1C}">
                <a14:useLocalDpi xmlns:a14="http://schemas.microsoft.com/office/drawing/2010/main" val="0"/>
              </a:ext>
            </a:extLst>
          </a:blip>
          <a:stretch>
            <a:fillRect/>
          </a:stretch>
        </p:blipFill>
        <p:spPr>
          <a:xfrm>
            <a:off x="4952771" y="2979334"/>
            <a:ext cx="4678642" cy="3615315"/>
          </a:xfrm>
          <a:prstGeom prst="rect">
            <a:avLst/>
          </a:prstGeom>
        </p:spPr>
      </p:pic>
      <p:sp>
        <p:nvSpPr>
          <p:cNvPr id="5" name="Rechteck 4"/>
          <p:cNvSpPr/>
          <p:nvPr/>
        </p:nvSpPr>
        <p:spPr>
          <a:xfrm>
            <a:off x="6672750" y="4588172"/>
            <a:ext cx="1120122" cy="2123658"/>
          </a:xfrm>
          <a:prstGeom prst="rect">
            <a:avLst/>
          </a:prstGeom>
        </p:spPr>
        <p:txBody>
          <a:bodyPr wrap="square">
            <a:spAutoFit/>
          </a:bodyPr>
          <a:lstStyle/>
          <a:p>
            <a:pPr lvl="0"/>
            <a:r>
              <a:rPr lang="de-DE" sz="1200" dirty="0">
                <a:solidFill>
                  <a:srgbClr val="800000"/>
                </a:solidFill>
              </a:rPr>
              <a:t>Trinidad &amp; Tobago:</a:t>
            </a:r>
          </a:p>
          <a:p>
            <a:pPr marL="171450" lvl="0" indent="-171450">
              <a:buFont typeface="Arial" panose="020B0604020202020204" pitchFamily="34" charset="0"/>
              <a:buChar char="•"/>
            </a:pPr>
            <a:r>
              <a:rPr lang="de-DE" sz="1200" dirty="0">
                <a:solidFill>
                  <a:srgbClr val="800000"/>
                </a:solidFill>
              </a:rPr>
              <a:t>EPA Implementation Unit</a:t>
            </a:r>
          </a:p>
          <a:p>
            <a:pPr marL="171450" lvl="0" indent="-171450">
              <a:buFont typeface="Arial" panose="020B0604020202020204" pitchFamily="34" charset="0"/>
              <a:buChar char="•"/>
            </a:pPr>
            <a:r>
              <a:rPr lang="de-DE" sz="1200" dirty="0">
                <a:solidFill>
                  <a:srgbClr val="800000"/>
                </a:solidFill>
              </a:rPr>
              <a:t>Ministry of Trade and Industry</a:t>
            </a:r>
          </a:p>
          <a:p>
            <a:pPr marL="171450" lvl="0" indent="-171450">
              <a:buFont typeface="Arial" panose="020B0604020202020204" pitchFamily="34" charset="0"/>
              <a:buChar char="•"/>
            </a:pPr>
            <a:r>
              <a:rPr lang="de-DE" sz="1200" dirty="0">
                <a:solidFill>
                  <a:srgbClr val="800000"/>
                </a:solidFill>
              </a:rPr>
              <a:t>TTCSI </a:t>
            </a:r>
          </a:p>
          <a:p>
            <a:pPr marL="171450" lvl="0" indent="-171450">
              <a:buFont typeface="Arial" panose="020B0604020202020204" pitchFamily="34" charset="0"/>
              <a:buChar char="•"/>
            </a:pPr>
            <a:r>
              <a:rPr lang="de-DE" sz="1200" dirty="0">
                <a:solidFill>
                  <a:srgbClr val="800000"/>
                </a:solidFill>
              </a:rPr>
              <a:t>Export TT</a:t>
            </a:r>
          </a:p>
        </p:txBody>
      </p:sp>
      <p:pic>
        <p:nvPicPr>
          <p:cNvPr id="19" name="Grafik 18"/>
          <p:cNvPicPr>
            <a:picLocks noChangeAspect="1"/>
          </p:cNvPicPr>
          <p:nvPr/>
        </p:nvPicPr>
        <p:blipFill>
          <a:blip r:embed="rId6">
            <a:clrChange>
              <a:clrFrom>
                <a:srgbClr val="FFFFFF"/>
              </a:clrFrom>
              <a:clrTo>
                <a:srgbClr val="FFFFFF">
                  <a:alpha val="0"/>
                </a:srgbClr>
              </a:clrTo>
            </a:clrChange>
            <a:duotone>
              <a:schemeClr val="accent1">
                <a:shade val="45000"/>
                <a:satMod val="135000"/>
              </a:schemeClr>
              <a:prstClr val="white"/>
            </a:duotone>
            <a:extLst>
              <a:ext uri="{BEBA8EAE-BF5A-486C-A8C5-ECC9F3942E4B}">
                <a14:imgProps xmlns:a14="http://schemas.microsoft.com/office/drawing/2010/main">
                  <a14:imgLayer r:embed="rId7">
                    <a14:imgEffect>
                      <a14:artisticPhotocopy trans="0" detail="10"/>
                    </a14:imgEffect>
                    <a14:imgEffect>
                      <a14:sharpenSoften amount="-14000"/>
                    </a14:imgEffect>
                    <a14:imgEffect>
                      <a14:saturation sat="400000"/>
                    </a14:imgEffect>
                    <a14:imgEffect>
                      <a14:brightnessContrast contrast="9000"/>
                    </a14:imgEffect>
                  </a14:imgLayer>
                </a14:imgProps>
              </a:ext>
              <a:ext uri="{28A0092B-C50C-407E-A947-70E740481C1C}">
                <a14:useLocalDpi xmlns:a14="http://schemas.microsoft.com/office/drawing/2010/main" val="0"/>
              </a:ext>
            </a:extLst>
          </a:blip>
          <a:stretch>
            <a:fillRect/>
          </a:stretch>
        </p:blipFill>
        <p:spPr>
          <a:xfrm>
            <a:off x="582490" y="4159138"/>
            <a:ext cx="2438234" cy="2612393"/>
          </a:xfrm>
          <a:prstGeom prst="rect">
            <a:avLst/>
          </a:prstGeom>
        </p:spPr>
      </p:pic>
      <p:sp>
        <p:nvSpPr>
          <p:cNvPr id="20" name="Textfeld 19"/>
          <p:cNvSpPr txBox="1"/>
          <p:nvPr/>
        </p:nvSpPr>
        <p:spPr>
          <a:xfrm>
            <a:off x="941132" y="4957092"/>
            <a:ext cx="1598931" cy="1569660"/>
          </a:xfrm>
          <a:prstGeom prst="rect">
            <a:avLst/>
          </a:prstGeom>
          <a:noFill/>
        </p:spPr>
        <p:txBody>
          <a:bodyPr wrap="square" rtlCol="0">
            <a:spAutoFit/>
          </a:bodyPr>
          <a:lstStyle/>
          <a:p>
            <a:pPr lvl="0"/>
            <a:r>
              <a:rPr lang="de-DE" sz="1200" dirty="0">
                <a:solidFill>
                  <a:srgbClr val="800000"/>
                </a:solidFill>
              </a:rPr>
              <a:t>Barbados:MF&amp;FT</a:t>
            </a:r>
          </a:p>
          <a:p>
            <a:pPr marL="628650" lvl="1" indent="-171450">
              <a:buFont typeface="Arial" panose="020B0604020202020204" pitchFamily="34" charset="0"/>
              <a:buChar char="•"/>
            </a:pPr>
            <a:r>
              <a:rPr lang="de-DE" sz="1200" dirty="0">
                <a:solidFill>
                  <a:srgbClr val="800000"/>
                </a:solidFill>
              </a:rPr>
              <a:t>BIDC</a:t>
            </a:r>
          </a:p>
          <a:p>
            <a:pPr marL="628650" lvl="1" indent="-171450">
              <a:buFont typeface="Arial" panose="020B0604020202020204" pitchFamily="34" charset="0"/>
              <a:buChar char="•"/>
            </a:pPr>
            <a:r>
              <a:rPr lang="de-DE" sz="1200" dirty="0">
                <a:solidFill>
                  <a:srgbClr val="800000"/>
                </a:solidFill>
              </a:rPr>
              <a:t>EU Delgation </a:t>
            </a:r>
          </a:p>
          <a:p>
            <a:pPr marL="628650" lvl="1" indent="-171450">
              <a:buFont typeface="Arial" panose="020B0604020202020204" pitchFamily="34" charset="0"/>
              <a:buChar char="•"/>
            </a:pPr>
            <a:r>
              <a:rPr lang="de-DE" sz="1200" dirty="0">
                <a:solidFill>
                  <a:srgbClr val="800000"/>
                </a:solidFill>
              </a:rPr>
              <a:t>CEDA</a:t>
            </a:r>
          </a:p>
          <a:p>
            <a:pPr marL="628650" lvl="1" indent="-171450">
              <a:buFont typeface="Arial" panose="020B0604020202020204" pitchFamily="34" charset="0"/>
              <a:buChar char="•"/>
            </a:pPr>
            <a:r>
              <a:rPr lang="de-DE" sz="1200" dirty="0">
                <a:solidFill>
                  <a:srgbClr val="800000"/>
                </a:solidFill>
              </a:rPr>
              <a:t>CROSQ</a:t>
            </a:r>
          </a:p>
          <a:p>
            <a:pPr marL="628650" lvl="1" indent="-171450">
              <a:buFont typeface="Arial" panose="020B0604020202020204" pitchFamily="34" charset="0"/>
              <a:buChar char="•"/>
            </a:pPr>
            <a:r>
              <a:rPr lang="de-DE" sz="1200" dirty="0">
                <a:solidFill>
                  <a:srgbClr val="800000"/>
                </a:solidFill>
              </a:rPr>
              <a:t>CDB</a:t>
            </a:r>
          </a:p>
          <a:p>
            <a:pPr marL="628650" lvl="1" indent="-171450">
              <a:buFont typeface="Arial" panose="020B0604020202020204" pitchFamily="34" charset="0"/>
              <a:buChar char="•"/>
            </a:pPr>
            <a:endParaRPr lang="de-DE" sz="1200" dirty="0">
              <a:solidFill>
                <a:srgbClr val="800000"/>
              </a:solidFill>
            </a:endParaRPr>
          </a:p>
        </p:txBody>
      </p:sp>
      <p:pic>
        <p:nvPicPr>
          <p:cNvPr id="22" name="Grafik 21"/>
          <p:cNvPicPr>
            <a:picLocks noChangeAspect="1"/>
          </p:cNvPicPr>
          <p:nvPr/>
        </p:nvPicPr>
        <p:blipFill rotWithShape="1">
          <a:blip r:embed="rId8">
            <a:clrChange>
              <a:clrFrom>
                <a:srgbClr val="FFFFFF"/>
              </a:clrFrom>
              <a:clrTo>
                <a:srgbClr val="FFFFFF">
                  <a:alpha val="0"/>
                </a:srgbClr>
              </a:clrTo>
            </a:clrChange>
            <a:duotone>
              <a:schemeClr val="accent1">
                <a:shade val="45000"/>
                <a:satMod val="135000"/>
              </a:schemeClr>
              <a:prstClr val="white"/>
            </a:duotone>
            <a:extLst>
              <a:ext uri="{BEBA8EAE-BF5A-486C-A8C5-ECC9F3942E4B}">
                <a14:imgProps xmlns:a14="http://schemas.microsoft.com/office/drawing/2010/main">
                  <a14:imgLayer r:embed="rId9">
                    <a14:imgEffect>
                      <a14:artisticPhotocopy detail="2"/>
                    </a14:imgEffect>
                  </a14:imgLayer>
                </a14:imgProps>
              </a:ext>
              <a:ext uri="{28A0092B-C50C-407E-A947-70E740481C1C}">
                <a14:useLocalDpi xmlns:a14="http://schemas.microsoft.com/office/drawing/2010/main" val="0"/>
              </a:ext>
            </a:extLst>
          </a:blip>
          <a:srcRect l="792" t="6906" r="1274" b="16725"/>
          <a:stretch/>
        </p:blipFill>
        <p:spPr>
          <a:xfrm>
            <a:off x="3941224" y="2614350"/>
            <a:ext cx="3489616" cy="1804975"/>
          </a:xfrm>
          <a:prstGeom prst="rect">
            <a:avLst/>
          </a:prstGeom>
        </p:spPr>
      </p:pic>
      <p:sp>
        <p:nvSpPr>
          <p:cNvPr id="23" name="Textfeld 22"/>
          <p:cNvSpPr txBox="1"/>
          <p:nvPr/>
        </p:nvSpPr>
        <p:spPr>
          <a:xfrm>
            <a:off x="4845447" y="3127690"/>
            <a:ext cx="2156463" cy="1107996"/>
          </a:xfrm>
          <a:prstGeom prst="rect">
            <a:avLst/>
          </a:prstGeom>
          <a:noFill/>
        </p:spPr>
        <p:txBody>
          <a:bodyPr wrap="square" rtlCol="0">
            <a:spAutoFit/>
          </a:bodyPr>
          <a:lstStyle/>
          <a:p>
            <a:pPr lvl="0"/>
            <a:r>
              <a:rPr lang="de-DE" sz="1200" dirty="0">
                <a:solidFill>
                  <a:srgbClr val="800000"/>
                </a:solidFill>
              </a:rPr>
              <a:t>Jamaica:</a:t>
            </a:r>
          </a:p>
          <a:p>
            <a:pPr marL="171450" lvl="0" indent="-171450">
              <a:buFont typeface="Arial" panose="020B0604020202020204" pitchFamily="34" charset="0"/>
              <a:buChar char="•"/>
            </a:pPr>
            <a:r>
              <a:rPr lang="de-DE" sz="1200" dirty="0">
                <a:solidFill>
                  <a:srgbClr val="800000"/>
                </a:solidFill>
              </a:rPr>
              <a:t>EPA Implementation Unit</a:t>
            </a:r>
          </a:p>
          <a:p>
            <a:pPr marL="171450" lvl="0" indent="-171450">
              <a:buFont typeface="Arial" panose="020B0604020202020204" pitchFamily="34" charset="0"/>
              <a:buChar char="•"/>
            </a:pPr>
            <a:r>
              <a:rPr lang="de-DE" sz="1200" dirty="0">
                <a:solidFill>
                  <a:srgbClr val="800000"/>
                </a:solidFill>
              </a:rPr>
              <a:t>JAMPRO</a:t>
            </a:r>
          </a:p>
          <a:p>
            <a:endParaRPr lang="de-DE" sz="1800" b="0" dirty="0" err="1">
              <a:solidFill>
                <a:schemeClr val="tx2"/>
              </a:solidFill>
            </a:endParaRPr>
          </a:p>
        </p:txBody>
      </p:sp>
      <p:pic>
        <p:nvPicPr>
          <p:cNvPr id="25" name="Grafik 24"/>
          <p:cNvPicPr>
            <a:picLocks noChangeAspect="1"/>
          </p:cNvPicPr>
          <p:nvPr/>
        </p:nvPicPr>
        <p:blipFill>
          <a:blip r:embed="rId10">
            <a:clrChange>
              <a:clrFrom>
                <a:srgbClr val="FFFFFF"/>
              </a:clrFrom>
              <a:clrTo>
                <a:srgbClr val="FFFFFF">
                  <a:alpha val="0"/>
                </a:srgbClr>
              </a:clrTo>
            </a:clrChange>
            <a:duotone>
              <a:schemeClr val="accent1">
                <a:shade val="45000"/>
                <a:satMod val="135000"/>
              </a:schemeClr>
              <a:prstClr val="white"/>
            </a:duotone>
            <a:extLst>
              <a:ext uri="{BEBA8EAE-BF5A-486C-A8C5-ECC9F3942E4B}">
                <a14:imgProps xmlns:a14="http://schemas.microsoft.com/office/drawing/2010/main">
                  <a14:imgLayer r:embed="rId11">
                    <a14:imgEffect>
                      <a14:artisticPhotocopy trans="0" detail="10"/>
                    </a14:imgEffect>
                    <a14:imgEffect>
                      <a14:sharpenSoften amount="35000"/>
                    </a14:imgEffect>
                  </a14:imgLayer>
                </a14:imgProps>
              </a:ext>
              <a:ext uri="{28A0092B-C50C-407E-A947-70E740481C1C}">
                <a14:useLocalDpi xmlns:a14="http://schemas.microsoft.com/office/drawing/2010/main" val="0"/>
              </a:ext>
            </a:extLst>
          </a:blip>
          <a:stretch>
            <a:fillRect/>
          </a:stretch>
        </p:blipFill>
        <p:spPr>
          <a:xfrm>
            <a:off x="2954123" y="3607691"/>
            <a:ext cx="2079474" cy="3123980"/>
          </a:xfrm>
          <a:prstGeom prst="rect">
            <a:avLst/>
          </a:prstGeom>
        </p:spPr>
      </p:pic>
      <p:sp>
        <p:nvSpPr>
          <p:cNvPr id="26" name="Textfeld 25"/>
          <p:cNvSpPr txBox="1"/>
          <p:nvPr/>
        </p:nvSpPr>
        <p:spPr>
          <a:xfrm>
            <a:off x="3281764" y="4246903"/>
            <a:ext cx="1501013" cy="830997"/>
          </a:xfrm>
          <a:prstGeom prst="rect">
            <a:avLst/>
          </a:prstGeom>
          <a:noFill/>
        </p:spPr>
        <p:txBody>
          <a:bodyPr wrap="square" rtlCol="0">
            <a:spAutoFit/>
          </a:bodyPr>
          <a:lstStyle/>
          <a:p>
            <a:r>
              <a:rPr lang="de-DE" sz="1200" dirty="0">
                <a:solidFill>
                  <a:srgbClr val="800000"/>
                </a:solidFill>
              </a:rPr>
              <a:t>Guyana:</a:t>
            </a:r>
          </a:p>
          <a:p>
            <a:r>
              <a:rPr lang="de-DE" sz="1200" b="0" dirty="0">
                <a:solidFill>
                  <a:srgbClr val="FF0000"/>
                </a:solidFill>
              </a:rPr>
              <a:t>CARIFORUM Directorate</a:t>
            </a:r>
          </a:p>
          <a:p>
            <a:endParaRPr lang="de-DE" sz="1200" b="0" dirty="0">
              <a:solidFill>
                <a:srgbClr val="FF0000"/>
              </a:solidFill>
            </a:endParaRPr>
          </a:p>
        </p:txBody>
      </p:sp>
      <p:pic>
        <p:nvPicPr>
          <p:cNvPr id="12" name="Picture 11" descr="Screenshot 2019-11-28 at 09.43.13.pn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862027" y="502602"/>
            <a:ext cx="1841500" cy="1892300"/>
          </a:xfrm>
          <a:prstGeom prst="rect">
            <a:avLst/>
          </a:prstGeom>
        </p:spPr>
      </p:pic>
    </p:spTree>
    <p:extLst>
      <p:ext uri="{BB962C8B-B14F-4D97-AF65-F5344CB8AC3E}">
        <p14:creationId xmlns:p14="http://schemas.microsoft.com/office/powerpoint/2010/main" val="2796282094"/>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0708" y="479672"/>
            <a:ext cx="7776000" cy="617928"/>
          </a:xfrm>
        </p:spPr>
        <p:txBody>
          <a:bodyPr/>
          <a:lstStyle/>
          <a:p>
            <a:r>
              <a:rPr lang="de-DE" b="1" kern="1200" dirty="0">
                <a:solidFill>
                  <a:srgbClr val="6E6452"/>
                </a:solidFill>
              </a:rPr>
              <a:t>Partners</a:t>
            </a:r>
          </a:p>
        </p:txBody>
      </p:sp>
      <p:sp>
        <p:nvSpPr>
          <p:cNvPr id="8" name="Fußzeilenplatzhalter 2"/>
          <p:cNvSpPr>
            <a:spLocks noGrp="1"/>
          </p:cNvSpPr>
          <p:nvPr>
            <p:ph type="ftr" sz="quarter" idx="10"/>
          </p:nvPr>
        </p:nvSpPr>
        <p:spPr>
          <a:xfrm>
            <a:off x="2862776" y="6581001"/>
            <a:ext cx="3418449" cy="246221"/>
          </a:xfrm>
        </p:spPr>
        <p:txBody>
          <a:bodyPr/>
          <a:lstStyle/>
          <a:p>
            <a:r>
              <a:rPr lang="de-DE" dirty="0"/>
              <a:t>Global </a:t>
            </a:r>
            <a:r>
              <a:rPr lang="de-DE" dirty="0" err="1"/>
              <a:t>Proejct</a:t>
            </a:r>
            <a:r>
              <a:rPr lang="de-DE" dirty="0"/>
              <a:t> NEW</a:t>
            </a:r>
          </a:p>
        </p:txBody>
      </p:sp>
      <p:grpSp>
        <p:nvGrpSpPr>
          <p:cNvPr id="14" name="Gruppieren 13"/>
          <p:cNvGrpSpPr/>
          <p:nvPr/>
        </p:nvGrpSpPr>
        <p:grpSpPr>
          <a:xfrm>
            <a:off x="266700" y="2819400"/>
            <a:ext cx="3242727" cy="3144927"/>
            <a:chOff x="0" y="3149186"/>
            <a:chExt cx="2454268" cy="2350527"/>
          </a:xfrm>
        </p:grpSpPr>
        <p:sp>
          <p:nvSpPr>
            <p:cNvPr id="15" name="Rechteck 14"/>
            <p:cNvSpPr/>
            <p:nvPr/>
          </p:nvSpPr>
          <p:spPr>
            <a:xfrm>
              <a:off x="0" y="3149186"/>
              <a:ext cx="2454268" cy="2350527"/>
            </a:xfrm>
            <a:prstGeom prst="rect">
              <a:avLst/>
            </a:prstGeom>
            <a:blipFill rotWithShape="0">
              <a:blip r:embed="rId2"/>
              <a:stretch>
                <a:fillRect/>
              </a:stretch>
            </a:blipFill>
          </p:spPr>
          <p:style>
            <a:lnRef idx="0">
              <a:schemeClr val="dk1">
                <a:alpha val="0"/>
                <a:hueOff val="0"/>
                <a:satOff val="0"/>
                <a:lumOff val="0"/>
                <a:alphaOff val="0"/>
              </a:schemeClr>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sp>
        <p:sp>
          <p:nvSpPr>
            <p:cNvPr id="16" name="Textfeld 15"/>
            <p:cNvSpPr txBox="1"/>
            <p:nvPr/>
          </p:nvSpPr>
          <p:spPr>
            <a:xfrm>
              <a:off x="0" y="3149186"/>
              <a:ext cx="2454268" cy="235052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40030" tIns="240030" rIns="240030" bIns="240030" numCol="1" spcCol="1270" anchor="ctr" anchorCtr="0">
              <a:noAutofit/>
            </a:bodyPr>
            <a:lstStyle/>
            <a:p>
              <a:pPr lvl="0" algn="ctr" defTabSz="2800350">
                <a:lnSpc>
                  <a:spcPct val="90000"/>
                </a:lnSpc>
                <a:spcBef>
                  <a:spcPct val="0"/>
                </a:spcBef>
                <a:spcAft>
                  <a:spcPct val="35000"/>
                </a:spcAft>
              </a:pPr>
              <a:r>
                <a:rPr lang="de-DE" sz="6300" kern="1200" dirty="0"/>
                <a:t>   </a:t>
              </a:r>
            </a:p>
          </p:txBody>
        </p:sp>
      </p:grpSp>
      <p:sp>
        <p:nvSpPr>
          <p:cNvPr id="17" name="Ellipse 16"/>
          <p:cNvSpPr/>
          <p:nvPr/>
        </p:nvSpPr>
        <p:spPr>
          <a:xfrm>
            <a:off x="228600" y="2819400"/>
            <a:ext cx="3223677" cy="3125877"/>
          </a:xfrm>
          <a:prstGeom prst="ellipse">
            <a:avLst/>
          </a:prstGeom>
          <a:noFill/>
        </p:spPr>
        <p:style>
          <a:lnRef idx="3">
            <a:schemeClr val="accent1">
              <a:shade val="80000"/>
              <a:hueOff val="0"/>
              <a:satOff val="0"/>
              <a:lumOff val="0"/>
              <a:alphaOff val="0"/>
            </a:schemeClr>
          </a:lnRef>
          <a:fillRef idx="1">
            <a:schemeClr val="lt1">
              <a:alpha val="50000"/>
              <a:hueOff val="0"/>
              <a:satOff val="0"/>
              <a:lumOff val="0"/>
              <a:alphaOff val="0"/>
            </a:schemeClr>
          </a:fillRef>
          <a:effectRef idx="0">
            <a:schemeClr val="lt1">
              <a:alpha val="50000"/>
              <a:hueOff val="0"/>
              <a:satOff val="0"/>
              <a:lumOff val="0"/>
              <a:alphaOff val="0"/>
            </a:schemeClr>
          </a:effectRef>
          <a:fontRef idx="minor">
            <a:schemeClr val="tx1"/>
          </a:fontRef>
        </p:style>
      </p:sp>
      <p:pic>
        <p:nvPicPr>
          <p:cNvPr id="4" name="Grafik 3"/>
          <p:cNvPicPr>
            <a:picLocks noChangeAspect="1"/>
          </p:cNvPicPr>
          <p:nvPr/>
        </p:nvPicPr>
        <p:blipFill>
          <a:blip r:embed="rId3" cstate="print">
            <a:clrChange>
              <a:clrFrom>
                <a:srgbClr val="FFFFFF"/>
              </a:clrFrom>
              <a:clrTo>
                <a:srgbClr val="FFFFFF">
                  <a:alpha val="0"/>
                </a:srgbClr>
              </a:clrTo>
            </a:clrChange>
            <a:duotone>
              <a:schemeClr val="accent1">
                <a:shade val="45000"/>
                <a:satMod val="135000"/>
              </a:schemeClr>
              <a:prstClr val="white"/>
            </a:duotone>
            <a:extLst>
              <a:ext uri="{BEBA8EAE-BF5A-486C-A8C5-ECC9F3942E4B}">
                <a14:imgProps xmlns:a14="http://schemas.microsoft.com/office/drawing/2010/main">
                  <a14:imgLayer r:embed="rId4">
                    <a14:imgEffect>
                      <a14:artisticPhotocopy/>
                    </a14:imgEffect>
                    <a14:imgEffect>
                      <a14:saturation sat="0"/>
                    </a14:imgEffect>
                  </a14:imgLayer>
                </a14:imgProps>
              </a:ext>
              <a:ext uri="{28A0092B-C50C-407E-A947-70E740481C1C}">
                <a14:useLocalDpi xmlns:a14="http://schemas.microsoft.com/office/drawing/2010/main" val="0"/>
              </a:ext>
            </a:extLst>
          </a:blip>
          <a:stretch>
            <a:fillRect/>
          </a:stretch>
        </p:blipFill>
        <p:spPr>
          <a:xfrm>
            <a:off x="3349151" y="4348793"/>
            <a:ext cx="2258581" cy="2258581"/>
          </a:xfrm>
          <a:prstGeom prst="rect">
            <a:avLst/>
          </a:prstGeom>
        </p:spPr>
      </p:pic>
      <p:sp>
        <p:nvSpPr>
          <p:cNvPr id="5" name="Textfeld 4"/>
          <p:cNvSpPr txBox="1"/>
          <p:nvPr/>
        </p:nvSpPr>
        <p:spPr>
          <a:xfrm>
            <a:off x="3887516" y="5282472"/>
            <a:ext cx="1426133" cy="830997"/>
          </a:xfrm>
          <a:prstGeom prst="rect">
            <a:avLst/>
          </a:prstGeom>
          <a:noFill/>
        </p:spPr>
        <p:txBody>
          <a:bodyPr wrap="square" rtlCol="0">
            <a:spAutoFit/>
          </a:bodyPr>
          <a:lstStyle/>
          <a:p>
            <a:pPr lvl="0"/>
            <a:r>
              <a:rPr lang="de-DE" sz="1200" dirty="0">
                <a:solidFill>
                  <a:srgbClr val="800000"/>
                </a:solidFill>
              </a:rPr>
              <a:t>South </a:t>
            </a:r>
            <a:r>
              <a:rPr lang="de-DE" sz="1200" dirty="0" err="1">
                <a:solidFill>
                  <a:srgbClr val="800000"/>
                </a:solidFill>
              </a:rPr>
              <a:t>Africa</a:t>
            </a:r>
            <a:r>
              <a:rPr lang="de-DE" sz="1200" dirty="0">
                <a:solidFill>
                  <a:srgbClr val="800000"/>
                </a:solidFill>
              </a:rPr>
              <a:t>:</a:t>
            </a:r>
            <a:br>
              <a:rPr lang="de-DE" sz="1200" dirty="0">
                <a:solidFill>
                  <a:srgbClr val="800000"/>
                </a:solidFill>
              </a:rPr>
            </a:br>
            <a:r>
              <a:rPr lang="de-DE" sz="1200" dirty="0">
                <a:solidFill>
                  <a:srgbClr val="800000"/>
                </a:solidFill>
              </a:rPr>
              <a:t>National </a:t>
            </a:r>
          </a:p>
          <a:p>
            <a:pPr lvl="0"/>
            <a:r>
              <a:rPr lang="de-DE" sz="1200" dirty="0">
                <a:solidFill>
                  <a:srgbClr val="800000"/>
                </a:solidFill>
              </a:rPr>
              <a:t>Trade </a:t>
            </a:r>
            <a:r>
              <a:rPr lang="de-DE" sz="1200" dirty="0" err="1">
                <a:solidFill>
                  <a:srgbClr val="800000"/>
                </a:solidFill>
              </a:rPr>
              <a:t>Institutions</a:t>
            </a:r>
            <a:endParaRPr lang="de-DE" sz="1200" dirty="0">
              <a:solidFill>
                <a:srgbClr val="800000"/>
              </a:solidFill>
            </a:endParaRPr>
          </a:p>
        </p:txBody>
      </p:sp>
      <p:pic>
        <p:nvPicPr>
          <p:cNvPr id="11" name="Grafik 10"/>
          <p:cNvPicPr>
            <a:picLocks noChangeAspect="1"/>
          </p:cNvPicPr>
          <p:nvPr/>
        </p:nvPicPr>
        <p:blipFill>
          <a:blip r:embed="rId5">
            <a:clrChange>
              <a:clrFrom>
                <a:srgbClr val="FFFFFF"/>
              </a:clrFrom>
              <a:clrTo>
                <a:srgbClr val="FFFFFF">
                  <a:alpha val="0"/>
                </a:srgbClr>
              </a:clrTo>
            </a:clrChange>
            <a:duotone>
              <a:schemeClr val="accent1">
                <a:shade val="45000"/>
                <a:satMod val="135000"/>
              </a:schemeClr>
              <a:prstClr val="white"/>
            </a:duotone>
            <a:extLst>
              <a:ext uri="{BEBA8EAE-BF5A-486C-A8C5-ECC9F3942E4B}">
                <a14:imgProps xmlns:a14="http://schemas.microsoft.com/office/drawing/2010/main">
                  <a14:imgLayer r:embed="rId6">
                    <a14:imgEffect>
                      <a14:artisticPhotocopy trans="53000" detail="0"/>
                    </a14:imgEffect>
                    <a14:imgEffect>
                      <a14:sharpenSoften amount="1000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6277695" y="1222512"/>
            <a:ext cx="1889180" cy="2032757"/>
          </a:xfrm>
          <a:prstGeom prst="rect">
            <a:avLst/>
          </a:prstGeom>
        </p:spPr>
      </p:pic>
      <p:sp>
        <p:nvSpPr>
          <p:cNvPr id="12" name="Textfeld 11"/>
          <p:cNvSpPr txBox="1"/>
          <p:nvPr/>
        </p:nvSpPr>
        <p:spPr>
          <a:xfrm>
            <a:off x="6581274" y="1660358"/>
            <a:ext cx="1239252" cy="830997"/>
          </a:xfrm>
          <a:prstGeom prst="rect">
            <a:avLst/>
          </a:prstGeom>
          <a:noFill/>
        </p:spPr>
        <p:txBody>
          <a:bodyPr wrap="square" rtlCol="0">
            <a:spAutoFit/>
          </a:bodyPr>
          <a:lstStyle/>
          <a:p>
            <a:pPr lvl="0"/>
            <a:r>
              <a:rPr lang="de-DE" sz="1200" dirty="0">
                <a:solidFill>
                  <a:srgbClr val="800000"/>
                </a:solidFill>
              </a:rPr>
              <a:t>Botswana:</a:t>
            </a:r>
          </a:p>
          <a:p>
            <a:pPr lvl="0"/>
            <a:r>
              <a:rPr lang="de-DE" sz="1200" dirty="0">
                <a:solidFill>
                  <a:srgbClr val="800000"/>
                </a:solidFill>
              </a:rPr>
              <a:t>National Trade </a:t>
            </a:r>
            <a:r>
              <a:rPr lang="de-DE" sz="1200" dirty="0" err="1">
                <a:solidFill>
                  <a:srgbClr val="800000"/>
                </a:solidFill>
              </a:rPr>
              <a:t>Institutions</a:t>
            </a:r>
            <a:endParaRPr lang="de-DE" sz="1200" dirty="0">
              <a:solidFill>
                <a:srgbClr val="800000"/>
              </a:solidFill>
            </a:endParaRPr>
          </a:p>
          <a:p>
            <a:endParaRPr lang="de-DE" sz="1200" dirty="0" err="1">
              <a:solidFill>
                <a:srgbClr val="800000"/>
              </a:solidFill>
            </a:endParaRPr>
          </a:p>
        </p:txBody>
      </p:sp>
      <p:pic>
        <p:nvPicPr>
          <p:cNvPr id="22" name="Grafik 21"/>
          <p:cNvPicPr>
            <a:picLocks noChangeAspect="1"/>
          </p:cNvPicPr>
          <p:nvPr/>
        </p:nvPicPr>
        <p:blipFill rotWithShape="1">
          <a:blip r:embed="rId7">
            <a:clrChange>
              <a:clrFrom>
                <a:srgbClr val="FFFFFF"/>
              </a:clrFrom>
              <a:clrTo>
                <a:srgbClr val="FFFFFF">
                  <a:alpha val="0"/>
                </a:srgbClr>
              </a:clrTo>
            </a:clrChange>
            <a:duotone>
              <a:schemeClr val="accent1">
                <a:shade val="45000"/>
                <a:satMod val="135000"/>
              </a:schemeClr>
              <a:prstClr val="white"/>
            </a:duotone>
            <a:extLst>
              <a:ext uri="{BEBA8EAE-BF5A-486C-A8C5-ECC9F3942E4B}">
                <a14:imgProps xmlns:a14="http://schemas.microsoft.com/office/drawing/2010/main">
                  <a14:imgLayer r:embed="rId8">
                    <a14:imgEffect>
                      <a14:artisticPhotocopy detail="0"/>
                    </a14:imgEffect>
                    <a14:imgEffect>
                      <a14:sharpenSoften amount="100000"/>
                    </a14:imgEffect>
                    <a14:imgEffect>
                      <a14:saturation sat="400000"/>
                    </a14:imgEffect>
                    <a14:imgEffect>
                      <a14:brightnessContrast bright="13000" contrast="-20000"/>
                    </a14:imgEffect>
                  </a14:imgLayer>
                </a14:imgProps>
              </a:ext>
              <a:ext uri="{28A0092B-C50C-407E-A947-70E740481C1C}">
                <a14:useLocalDpi xmlns:a14="http://schemas.microsoft.com/office/drawing/2010/main" val="0"/>
              </a:ext>
            </a:extLst>
          </a:blip>
          <a:srcRect l="24084" r="26426"/>
          <a:stretch/>
        </p:blipFill>
        <p:spPr>
          <a:xfrm>
            <a:off x="4720727" y="2679253"/>
            <a:ext cx="2771894" cy="3097240"/>
          </a:xfrm>
          <a:prstGeom prst="rect">
            <a:avLst/>
          </a:prstGeom>
        </p:spPr>
      </p:pic>
      <p:sp>
        <p:nvSpPr>
          <p:cNvPr id="23" name="Textfeld 22"/>
          <p:cNvSpPr txBox="1"/>
          <p:nvPr/>
        </p:nvSpPr>
        <p:spPr>
          <a:xfrm>
            <a:off x="5469302" y="3299397"/>
            <a:ext cx="1081827" cy="1107996"/>
          </a:xfrm>
          <a:prstGeom prst="rect">
            <a:avLst/>
          </a:prstGeom>
          <a:noFill/>
        </p:spPr>
        <p:txBody>
          <a:bodyPr wrap="square" rtlCol="0">
            <a:spAutoFit/>
          </a:bodyPr>
          <a:lstStyle/>
          <a:p>
            <a:pPr lvl="0"/>
            <a:r>
              <a:rPr lang="de-DE" sz="1200" dirty="0">
                <a:solidFill>
                  <a:srgbClr val="800000"/>
                </a:solidFill>
              </a:rPr>
              <a:t>Namibia:</a:t>
            </a:r>
          </a:p>
          <a:p>
            <a:pPr lvl="0"/>
            <a:r>
              <a:rPr lang="de-DE" sz="1200" dirty="0">
                <a:solidFill>
                  <a:srgbClr val="800000"/>
                </a:solidFill>
              </a:rPr>
              <a:t>National Trade </a:t>
            </a:r>
            <a:r>
              <a:rPr lang="de-DE" sz="1200" dirty="0" err="1">
                <a:solidFill>
                  <a:srgbClr val="800000"/>
                </a:solidFill>
              </a:rPr>
              <a:t>Institutions</a:t>
            </a:r>
            <a:endParaRPr lang="de-DE" sz="1200" dirty="0">
              <a:solidFill>
                <a:srgbClr val="800000"/>
              </a:solidFill>
            </a:endParaRPr>
          </a:p>
          <a:p>
            <a:endParaRPr lang="de-DE" sz="1800" b="0" dirty="0" err="1">
              <a:solidFill>
                <a:schemeClr val="tx2"/>
              </a:solidFill>
            </a:endParaRPr>
          </a:p>
        </p:txBody>
      </p:sp>
      <p:pic>
        <p:nvPicPr>
          <p:cNvPr id="24" name="Grafik 23"/>
          <p:cNvPicPr>
            <a:picLocks noChangeAspect="1"/>
          </p:cNvPicPr>
          <p:nvPr/>
        </p:nvPicPr>
        <p:blipFill>
          <a:blip r:embed="rId9">
            <a:duotone>
              <a:schemeClr val="accent1">
                <a:shade val="45000"/>
                <a:satMod val="135000"/>
              </a:schemeClr>
              <a:prstClr val="white"/>
            </a:duotone>
            <a:extLst>
              <a:ext uri="{BEBA8EAE-BF5A-486C-A8C5-ECC9F3942E4B}">
                <a14:imgProps xmlns:a14="http://schemas.microsoft.com/office/drawing/2010/main">
                  <a14:imgLayer r:embed="rId10">
                    <a14:imgEffect>
                      <a14:artisticCutout/>
                    </a14:imgEffect>
                  </a14:imgLayer>
                </a14:imgProps>
              </a:ext>
              <a:ext uri="{28A0092B-C50C-407E-A947-70E740481C1C}">
                <a14:useLocalDpi xmlns:a14="http://schemas.microsoft.com/office/drawing/2010/main" val="0"/>
              </a:ext>
            </a:extLst>
          </a:blip>
          <a:stretch>
            <a:fillRect/>
          </a:stretch>
        </p:blipFill>
        <p:spPr>
          <a:xfrm>
            <a:off x="6941081" y="3424915"/>
            <a:ext cx="1943612" cy="2983707"/>
          </a:xfrm>
          <a:prstGeom prst="rect">
            <a:avLst/>
          </a:prstGeom>
        </p:spPr>
      </p:pic>
      <p:sp>
        <p:nvSpPr>
          <p:cNvPr id="25" name="Textfeld 24"/>
          <p:cNvSpPr txBox="1"/>
          <p:nvPr/>
        </p:nvSpPr>
        <p:spPr>
          <a:xfrm>
            <a:off x="7896708" y="3594225"/>
            <a:ext cx="1136769" cy="1015663"/>
          </a:xfrm>
          <a:prstGeom prst="rect">
            <a:avLst/>
          </a:prstGeom>
          <a:noFill/>
        </p:spPr>
        <p:txBody>
          <a:bodyPr wrap="square" rtlCol="0">
            <a:spAutoFit/>
          </a:bodyPr>
          <a:lstStyle/>
          <a:p>
            <a:pPr lvl="0"/>
            <a:r>
              <a:rPr lang="de-DE" sz="1200" dirty="0">
                <a:solidFill>
                  <a:srgbClr val="800000"/>
                </a:solidFill>
              </a:rPr>
              <a:t>Mozambique</a:t>
            </a:r>
            <a:br>
              <a:rPr lang="de-DE" sz="1200" dirty="0">
                <a:solidFill>
                  <a:srgbClr val="800000"/>
                </a:solidFill>
              </a:rPr>
            </a:br>
            <a:r>
              <a:rPr lang="de-DE" sz="1200" dirty="0">
                <a:solidFill>
                  <a:srgbClr val="800000"/>
                </a:solidFill>
              </a:rPr>
              <a:t>National Trade </a:t>
            </a:r>
            <a:r>
              <a:rPr lang="de-DE" sz="1200" dirty="0" err="1">
                <a:solidFill>
                  <a:srgbClr val="800000"/>
                </a:solidFill>
              </a:rPr>
              <a:t>Institutions</a:t>
            </a:r>
            <a:endParaRPr lang="de-DE" sz="1200" dirty="0">
              <a:solidFill>
                <a:srgbClr val="800000"/>
              </a:solidFill>
            </a:endParaRPr>
          </a:p>
          <a:p>
            <a:endParaRPr lang="de-DE" sz="1200" dirty="0" err="1">
              <a:solidFill>
                <a:srgbClr val="800000"/>
              </a:solidFill>
            </a:endParaRPr>
          </a:p>
        </p:txBody>
      </p:sp>
      <p:pic>
        <p:nvPicPr>
          <p:cNvPr id="18" name="Picture 17" descr="Screenshot 2019-11-28 at 09.43.13.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349151" y="1097600"/>
            <a:ext cx="1841500" cy="1892300"/>
          </a:xfrm>
          <a:prstGeom prst="rect">
            <a:avLst/>
          </a:prstGeom>
        </p:spPr>
      </p:pic>
    </p:spTree>
    <p:extLst>
      <p:ext uri="{BB962C8B-B14F-4D97-AF65-F5344CB8AC3E}">
        <p14:creationId xmlns:p14="http://schemas.microsoft.com/office/powerpoint/2010/main" val="1039867861"/>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itel 1"/>
          <p:cNvSpPr txBox="1">
            <a:spLocks/>
          </p:cNvSpPr>
          <p:nvPr/>
        </p:nvSpPr>
        <p:spPr bwMode="auto">
          <a:xfrm>
            <a:off x="684000" y="1483200"/>
            <a:ext cx="7776000" cy="61792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400">
                <a:solidFill>
                  <a:srgbClr val="6E6452"/>
                </a:solidFill>
                <a:latin typeface="+mj-lt"/>
                <a:ea typeface="+mj-ea"/>
                <a:cs typeface="+mj-cs"/>
              </a:defRPr>
            </a:lvl1pPr>
            <a:lvl2pPr algn="l" rtl="0" eaLnBrk="1" fontAlgn="base" hangingPunct="1">
              <a:spcBef>
                <a:spcPct val="0"/>
              </a:spcBef>
              <a:spcAft>
                <a:spcPct val="0"/>
              </a:spcAft>
              <a:defRPr sz="3600">
                <a:solidFill>
                  <a:schemeClr val="tx1"/>
                </a:solidFill>
                <a:latin typeface="Arial" charset="0"/>
              </a:defRPr>
            </a:lvl2pPr>
            <a:lvl3pPr algn="l" rtl="0" eaLnBrk="1" fontAlgn="base" hangingPunct="1">
              <a:spcBef>
                <a:spcPct val="0"/>
              </a:spcBef>
              <a:spcAft>
                <a:spcPct val="0"/>
              </a:spcAft>
              <a:defRPr sz="3600">
                <a:solidFill>
                  <a:schemeClr val="tx1"/>
                </a:solidFill>
                <a:latin typeface="Arial" charset="0"/>
              </a:defRPr>
            </a:lvl3pPr>
            <a:lvl4pPr algn="l" rtl="0" eaLnBrk="1" fontAlgn="base" hangingPunct="1">
              <a:spcBef>
                <a:spcPct val="0"/>
              </a:spcBef>
              <a:spcAft>
                <a:spcPct val="0"/>
              </a:spcAft>
              <a:defRPr sz="3600">
                <a:solidFill>
                  <a:schemeClr val="tx1"/>
                </a:solidFill>
                <a:latin typeface="Arial" charset="0"/>
              </a:defRPr>
            </a:lvl4pPr>
            <a:lvl5pPr algn="l" rtl="0" eaLnBrk="1" fontAlgn="base" hangingPunct="1">
              <a:spcBef>
                <a:spcPct val="0"/>
              </a:spcBef>
              <a:spcAft>
                <a:spcPct val="0"/>
              </a:spcAft>
              <a:defRPr sz="3600">
                <a:solidFill>
                  <a:schemeClr val="tx1"/>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a:lstStyle>
          <a:p>
            <a:r>
              <a:rPr lang="de-DE" dirty="0"/>
              <a:t>Outline</a:t>
            </a:r>
          </a:p>
        </p:txBody>
      </p:sp>
      <p:sp>
        <p:nvSpPr>
          <p:cNvPr id="10" name="Inhaltsplatzhalter 4"/>
          <p:cNvSpPr txBox="1">
            <a:spLocks/>
          </p:cNvSpPr>
          <p:nvPr/>
        </p:nvSpPr>
        <p:spPr bwMode="auto">
          <a:xfrm>
            <a:off x="684000" y="2448000"/>
            <a:ext cx="7776000" cy="3816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60000" indent="-360000" algn="l" rtl="0" eaLnBrk="1" fontAlgn="base" hangingPunct="1">
              <a:spcBef>
                <a:spcPts val="400"/>
              </a:spcBef>
              <a:spcAft>
                <a:spcPts val="800"/>
              </a:spcAft>
              <a:buClr>
                <a:srgbClr val="C80F0F"/>
              </a:buClr>
              <a:buFont typeface="Arial" pitchFamily="34" charset="0"/>
              <a:buChar char="•"/>
              <a:tabLst>
                <a:tab pos="2190750" algn="l"/>
              </a:tabLst>
              <a:defRPr sz="1800">
                <a:solidFill>
                  <a:srgbClr val="6E6452"/>
                </a:solidFill>
                <a:latin typeface="+mn-lt"/>
                <a:ea typeface="+mn-ea"/>
                <a:cs typeface="+mn-cs"/>
              </a:defRPr>
            </a:lvl1pPr>
            <a:lvl2pPr marL="72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2pPr>
            <a:lvl3pPr marL="1080000" indent="-360000" algn="l" rtl="0" eaLnBrk="1" fontAlgn="base" hangingPunct="1">
              <a:spcBef>
                <a:spcPts val="400"/>
              </a:spcBef>
              <a:spcAft>
                <a:spcPts val="800"/>
              </a:spcAft>
              <a:buClr>
                <a:srgbClr val="6E6452"/>
              </a:buClr>
              <a:buFont typeface="Arial" pitchFamily="34" charset="0"/>
              <a:buChar char="•"/>
              <a:tabLst>
                <a:tab pos="2190750" algn="l"/>
              </a:tabLst>
              <a:defRPr sz="1800">
                <a:solidFill>
                  <a:srgbClr val="6E6452"/>
                </a:solidFill>
                <a:latin typeface="+mn-lt"/>
              </a:defRPr>
            </a:lvl3pPr>
            <a:lvl4pPr marL="14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4pPr>
            <a:lvl5pPr marL="180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5pPr>
            <a:lvl6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32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a:lstStyle>
          <a:p>
            <a:pPr marL="342900" indent="-342900">
              <a:buFont typeface="+mj-lt"/>
              <a:buAutoNum type="arabicPeriod"/>
            </a:pPr>
            <a:r>
              <a:rPr lang="de-DE" dirty="0" err="1">
                <a:solidFill>
                  <a:srgbClr val="C9C2B6"/>
                </a:solidFill>
              </a:rPr>
              <a:t>Overview</a:t>
            </a:r>
            <a:endParaRPr lang="de-DE" dirty="0">
              <a:solidFill>
                <a:srgbClr val="C9C2B6"/>
              </a:solidFill>
            </a:endParaRPr>
          </a:p>
          <a:p>
            <a:pPr marL="342900" indent="-342900">
              <a:buFont typeface="+mj-lt"/>
              <a:buAutoNum type="arabicPeriod"/>
            </a:pPr>
            <a:r>
              <a:rPr lang="de-DE" dirty="0">
                <a:solidFill>
                  <a:srgbClr val="C9C2B6"/>
                </a:solidFill>
              </a:rPr>
              <a:t>Background: The EPAs</a:t>
            </a:r>
          </a:p>
          <a:p>
            <a:pPr marL="342900" indent="-342900">
              <a:buFont typeface="+mj-lt"/>
              <a:buAutoNum type="arabicPeriod"/>
            </a:pPr>
            <a:r>
              <a:rPr lang="de-DE" dirty="0">
                <a:solidFill>
                  <a:srgbClr val="C9C2B6"/>
                </a:solidFill>
              </a:rPr>
              <a:t>Areas </a:t>
            </a:r>
            <a:r>
              <a:rPr lang="de-DE" dirty="0" err="1">
                <a:solidFill>
                  <a:srgbClr val="C9C2B6"/>
                </a:solidFill>
              </a:rPr>
              <a:t>of</a:t>
            </a:r>
            <a:r>
              <a:rPr lang="de-DE" dirty="0">
                <a:solidFill>
                  <a:srgbClr val="C9C2B6"/>
                </a:solidFill>
              </a:rPr>
              <a:t> </a:t>
            </a:r>
            <a:r>
              <a:rPr lang="de-DE" dirty="0" err="1">
                <a:solidFill>
                  <a:srgbClr val="C9C2B6"/>
                </a:solidFill>
              </a:rPr>
              <a:t>Activity</a:t>
            </a:r>
            <a:endParaRPr lang="de-DE" dirty="0">
              <a:solidFill>
                <a:srgbClr val="C9C2B6"/>
              </a:solidFill>
            </a:endParaRPr>
          </a:p>
          <a:p>
            <a:pPr marL="342900" indent="-342900">
              <a:buFont typeface="+mj-lt"/>
              <a:buAutoNum type="arabicPeriod"/>
            </a:pPr>
            <a:r>
              <a:rPr lang="de-DE" dirty="0">
                <a:solidFill>
                  <a:srgbClr val="C9C2B6"/>
                </a:solidFill>
              </a:rPr>
              <a:t>Stakeholders </a:t>
            </a:r>
            <a:r>
              <a:rPr lang="de-DE" dirty="0" err="1">
                <a:solidFill>
                  <a:srgbClr val="C9C2B6"/>
                </a:solidFill>
              </a:rPr>
              <a:t>and</a:t>
            </a:r>
            <a:r>
              <a:rPr lang="de-DE" dirty="0">
                <a:solidFill>
                  <a:srgbClr val="C9C2B6"/>
                </a:solidFill>
              </a:rPr>
              <a:t> Partners</a:t>
            </a:r>
          </a:p>
          <a:p>
            <a:pPr marL="342900" indent="-342900">
              <a:buFont typeface="+mj-lt"/>
              <a:buAutoNum type="arabicPeriod"/>
            </a:pPr>
            <a:r>
              <a:rPr lang="de-DE" dirty="0"/>
              <a:t>The Team</a:t>
            </a:r>
            <a:r>
              <a:rPr lang="de-DE" dirty="0">
                <a:solidFill>
                  <a:srgbClr val="C9C2B6"/>
                </a:solidFill>
              </a:rPr>
              <a:t>	</a:t>
            </a:r>
          </a:p>
        </p:txBody>
      </p:sp>
      <p:sp>
        <p:nvSpPr>
          <p:cNvPr id="5" name="Fußzeilenplatzhalter 2"/>
          <p:cNvSpPr>
            <a:spLocks noGrp="1"/>
          </p:cNvSpPr>
          <p:nvPr>
            <p:ph type="ftr" sz="quarter" idx="10"/>
          </p:nvPr>
        </p:nvSpPr>
        <p:spPr>
          <a:xfrm>
            <a:off x="2862776" y="6581001"/>
            <a:ext cx="3418449" cy="246221"/>
          </a:xfrm>
        </p:spPr>
        <p:txBody>
          <a:bodyPr/>
          <a:lstStyle/>
          <a:p>
            <a:r>
              <a:rPr lang="de-DE" dirty="0"/>
              <a:t>Global Project NEW</a:t>
            </a:r>
          </a:p>
        </p:txBody>
      </p:sp>
    </p:spTree>
    <p:extLst>
      <p:ext uri="{BB962C8B-B14F-4D97-AF65-F5344CB8AC3E}">
        <p14:creationId xmlns:p14="http://schemas.microsoft.com/office/powerpoint/2010/main" val="363678799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a:xfrm>
            <a:off x="1984450" y="5225121"/>
            <a:ext cx="2435150" cy="422048"/>
          </a:xfrm>
          <a:prstGeom prst="rect">
            <a:avLst/>
          </a:prstGeom>
        </p:spPr>
        <p:txBody>
          <a:bodyPr vert="horz" lIns="72000" tIns="0" rIns="0" bIns="0" rtlCol="0">
            <a:noAutofit/>
          </a:bodyPr>
          <a:lstStyle/>
          <a:p>
            <a:pPr eaLnBrk="1" fontAlgn="auto" hangingPunct="1">
              <a:spcBef>
                <a:spcPts val="0"/>
              </a:spcBef>
              <a:spcAft>
                <a:spcPts val="300"/>
              </a:spcAft>
              <a:buClr>
                <a:srgbClr val="000000"/>
              </a:buClr>
            </a:pPr>
            <a:r>
              <a:rPr lang="de-DE" sz="1200" b="0" dirty="0">
                <a:solidFill>
                  <a:srgbClr val="6E6452"/>
                </a:solidFill>
              </a:rPr>
              <a:t>petros.shayanowako@giz.de</a:t>
            </a:r>
          </a:p>
        </p:txBody>
      </p:sp>
      <p:sp>
        <p:nvSpPr>
          <p:cNvPr id="10" name="Rectangle 10"/>
          <p:cNvSpPr/>
          <p:nvPr/>
        </p:nvSpPr>
        <p:spPr bwMode="ltGray">
          <a:xfrm>
            <a:off x="1984450" y="4292861"/>
            <a:ext cx="2500864" cy="823269"/>
          </a:xfrm>
          <a:prstGeom prst="rect">
            <a:avLst/>
          </a:prstGeom>
          <a:noFill/>
          <a:ln w="9525" cap="sq" cmpd="sng" algn="ctr">
            <a:noFill/>
            <a:prstDash val="solid"/>
            <a:miter lim="800000"/>
          </a:ln>
          <a:effectLst/>
        </p:spPr>
        <p:txBody>
          <a:bodyPr lIns="72000" tIns="36000" rIns="72000" bIns="3600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de-DE" sz="1400" kern="0" dirty="0">
                <a:solidFill>
                  <a:srgbClr val="C80F0F"/>
                </a:solidFill>
              </a:rPr>
              <a:t>Petros Shayanowako</a:t>
            </a:r>
          </a:p>
          <a:p>
            <a:pPr marL="0" marR="0" lvl="0" indent="0" defTabSz="914400" eaLnBrk="1" fontAlgn="auto" latinLnBrk="0" hangingPunct="1">
              <a:lnSpc>
                <a:spcPct val="100000"/>
              </a:lnSpc>
              <a:spcBef>
                <a:spcPts val="0"/>
              </a:spcBef>
              <a:spcAft>
                <a:spcPts val="0"/>
              </a:spcAft>
              <a:buClrTx/>
              <a:buSzTx/>
              <a:buFontTx/>
              <a:buNone/>
              <a:tabLst/>
              <a:defRPr/>
            </a:pPr>
            <a:r>
              <a:rPr lang="de-DE" sz="1400" kern="0" dirty="0">
                <a:solidFill>
                  <a:srgbClr val="6E6452"/>
                </a:solidFill>
              </a:rPr>
              <a:t>Regional </a:t>
            </a:r>
            <a:r>
              <a:rPr lang="de-DE" sz="1400" kern="0" dirty="0" err="1">
                <a:solidFill>
                  <a:srgbClr val="6E6452"/>
                </a:solidFill>
              </a:rPr>
              <a:t>Advisor</a:t>
            </a:r>
            <a:r>
              <a:rPr lang="de-DE" sz="1400" kern="0" dirty="0">
                <a:solidFill>
                  <a:srgbClr val="6E6452"/>
                </a:solidFill>
              </a:rPr>
              <a:t> &amp; </a:t>
            </a:r>
            <a:r>
              <a:rPr lang="de-DE" sz="1400" kern="0" dirty="0" err="1">
                <a:solidFill>
                  <a:srgbClr val="6E6452"/>
                </a:solidFill>
              </a:rPr>
              <a:t>Coordinator</a:t>
            </a:r>
            <a:r>
              <a:rPr lang="de-DE" sz="1400" kern="0" dirty="0">
                <a:solidFill>
                  <a:srgbClr val="6E6452"/>
                </a:solidFill>
              </a:rPr>
              <a:t>, Gaborone, Botswana</a:t>
            </a:r>
          </a:p>
        </p:txBody>
      </p:sp>
      <p:sp>
        <p:nvSpPr>
          <p:cNvPr id="14" name="Content Placeholder 2"/>
          <p:cNvSpPr txBox="1">
            <a:spLocks/>
          </p:cNvSpPr>
          <p:nvPr/>
        </p:nvSpPr>
        <p:spPr>
          <a:xfrm>
            <a:off x="6185400" y="5044014"/>
            <a:ext cx="2574000" cy="1152000"/>
          </a:xfrm>
          <a:prstGeom prst="rect">
            <a:avLst/>
          </a:prstGeom>
        </p:spPr>
        <p:txBody>
          <a:bodyPr vert="horz" lIns="72000" tIns="0" rIns="0" bIns="0" rtlCol="0">
            <a:noAutofit/>
          </a:bodyPr>
          <a:lstStyle/>
          <a:p>
            <a:pPr eaLnBrk="1" fontAlgn="auto" hangingPunct="1">
              <a:spcBef>
                <a:spcPts val="0"/>
              </a:spcBef>
              <a:spcAft>
                <a:spcPts val="300"/>
              </a:spcAft>
              <a:buClr>
                <a:srgbClr val="000000"/>
              </a:buClr>
            </a:pPr>
            <a:r>
              <a:rPr lang="en-US" sz="1200" b="0" dirty="0">
                <a:solidFill>
                  <a:srgbClr val="6E6452"/>
                </a:solidFill>
                <a:hlinkClick r:id="rId2"/>
              </a:rPr>
              <a:t>sanya.alleyne@giz.de</a:t>
            </a:r>
            <a:endParaRPr lang="en-US" sz="1200" b="0" dirty="0">
              <a:solidFill>
                <a:srgbClr val="6E6452"/>
              </a:solidFill>
            </a:endParaRPr>
          </a:p>
          <a:p>
            <a:pPr eaLnBrk="1" fontAlgn="auto" hangingPunct="1">
              <a:spcBef>
                <a:spcPts val="0"/>
              </a:spcBef>
              <a:spcAft>
                <a:spcPts val="300"/>
              </a:spcAft>
              <a:buClr>
                <a:srgbClr val="000000"/>
              </a:buClr>
            </a:pPr>
            <a:r>
              <a:rPr lang="en-US" sz="1200" b="0" dirty="0">
                <a:solidFill>
                  <a:srgbClr val="6E6452"/>
                </a:solidFill>
              </a:rPr>
              <a:t>1-246-436-0578 </a:t>
            </a:r>
            <a:r>
              <a:rPr lang="en-US" sz="1200" b="0" dirty="0" err="1">
                <a:solidFill>
                  <a:srgbClr val="6E6452"/>
                </a:solidFill>
              </a:rPr>
              <a:t>ext</a:t>
            </a:r>
            <a:r>
              <a:rPr lang="en-US" sz="1200" b="0" dirty="0">
                <a:solidFill>
                  <a:srgbClr val="6E6452"/>
                </a:solidFill>
              </a:rPr>
              <a:t> 237</a:t>
            </a:r>
            <a:endParaRPr lang="de-DE" sz="1200" b="0" dirty="0">
              <a:solidFill>
                <a:srgbClr val="6E6452"/>
              </a:solidFill>
            </a:endParaRPr>
          </a:p>
        </p:txBody>
      </p:sp>
      <p:sp>
        <p:nvSpPr>
          <p:cNvPr id="16" name="Rectangle 10"/>
          <p:cNvSpPr/>
          <p:nvPr/>
        </p:nvSpPr>
        <p:spPr bwMode="ltGray">
          <a:xfrm>
            <a:off x="6236303" y="4148553"/>
            <a:ext cx="2574000" cy="895461"/>
          </a:xfrm>
          <a:prstGeom prst="rect">
            <a:avLst/>
          </a:prstGeom>
          <a:noFill/>
          <a:ln w="9525" cap="sq" cmpd="sng" algn="ctr">
            <a:noFill/>
            <a:prstDash val="solid"/>
            <a:miter lim="800000"/>
          </a:ln>
          <a:effectLst/>
        </p:spPr>
        <p:txBody>
          <a:bodyPr lIns="72000" tIns="36000" rIns="72000" bIns="3600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de-DE" sz="1400" kern="0" dirty="0">
                <a:solidFill>
                  <a:srgbClr val="C80F0F"/>
                </a:solidFill>
              </a:rPr>
              <a:t>Sanya Alleyne</a:t>
            </a:r>
          </a:p>
          <a:p>
            <a:pPr marL="0" marR="0" lvl="0" indent="0" defTabSz="914400" eaLnBrk="1" fontAlgn="auto" latinLnBrk="0" hangingPunct="1">
              <a:lnSpc>
                <a:spcPct val="100000"/>
              </a:lnSpc>
              <a:spcBef>
                <a:spcPts val="0"/>
              </a:spcBef>
              <a:spcAft>
                <a:spcPts val="0"/>
              </a:spcAft>
              <a:buClrTx/>
              <a:buSzTx/>
              <a:buFontTx/>
              <a:buNone/>
              <a:tabLst/>
              <a:defRPr/>
            </a:pPr>
            <a:r>
              <a:rPr lang="de-DE" sz="1400" kern="0" dirty="0">
                <a:solidFill>
                  <a:srgbClr val="6E6452"/>
                </a:solidFill>
              </a:rPr>
              <a:t>Regional </a:t>
            </a:r>
            <a:r>
              <a:rPr lang="de-DE" sz="1400" kern="0" dirty="0" err="1">
                <a:solidFill>
                  <a:srgbClr val="6E6452"/>
                </a:solidFill>
              </a:rPr>
              <a:t>Advisor</a:t>
            </a:r>
            <a:r>
              <a:rPr lang="de-DE" sz="1400" kern="0" dirty="0">
                <a:solidFill>
                  <a:srgbClr val="6E6452"/>
                </a:solidFill>
              </a:rPr>
              <a:t> &amp; </a:t>
            </a:r>
            <a:r>
              <a:rPr lang="de-DE" sz="1400" kern="0" dirty="0" err="1">
                <a:solidFill>
                  <a:srgbClr val="6E6452"/>
                </a:solidFill>
              </a:rPr>
              <a:t>Coordinator</a:t>
            </a:r>
            <a:r>
              <a:rPr lang="de-DE" sz="1400" kern="0" dirty="0">
                <a:solidFill>
                  <a:srgbClr val="6E6452"/>
                </a:solidFill>
              </a:rPr>
              <a:t>, </a:t>
            </a:r>
          </a:p>
          <a:p>
            <a:pPr marL="0" marR="0" lvl="0" indent="0" defTabSz="914400" eaLnBrk="1" fontAlgn="auto" latinLnBrk="0" hangingPunct="1">
              <a:lnSpc>
                <a:spcPct val="100000"/>
              </a:lnSpc>
              <a:spcBef>
                <a:spcPts val="0"/>
              </a:spcBef>
              <a:spcAft>
                <a:spcPts val="0"/>
              </a:spcAft>
              <a:buClrTx/>
              <a:buSzTx/>
              <a:buFontTx/>
              <a:buNone/>
              <a:tabLst/>
              <a:defRPr/>
            </a:pPr>
            <a:r>
              <a:rPr lang="de-DE" sz="1400" kern="0" dirty="0">
                <a:solidFill>
                  <a:srgbClr val="6E6452"/>
                </a:solidFill>
              </a:rPr>
              <a:t>Barbados</a:t>
            </a:r>
          </a:p>
        </p:txBody>
      </p:sp>
      <p:sp>
        <p:nvSpPr>
          <p:cNvPr id="20" name="Fußzeilenplatzhalter 2"/>
          <p:cNvSpPr>
            <a:spLocks noGrp="1"/>
          </p:cNvSpPr>
          <p:nvPr>
            <p:ph type="ftr" sz="quarter" idx="10"/>
          </p:nvPr>
        </p:nvSpPr>
        <p:spPr>
          <a:xfrm>
            <a:off x="2862776" y="6581001"/>
            <a:ext cx="3418449" cy="246221"/>
          </a:xfrm>
        </p:spPr>
        <p:txBody>
          <a:bodyPr/>
          <a:lstStyle/>
          <a:p>
            <a:r>
              <a:rPr lang="de-DE" dirty="0"/>
              <a:t>Global Project NEW</a:t>
            </a:r>
          </a:p>
        </p:txBody>
      </p:sp>
      <p:pic>
        <p:nvPicPr>
          <p:cNvPr id="3" name="Picture 2">
            <a:extLst>
              <a:ext uri="{FF2B5EF4-FFF2-40B4-BE49-F238E27FC236}">
                <a16:creationId xmlns:a16="http://schemas.microsoft.com/office/drawing/2014/main" id="{D6CD29AF-5543-4711-9413-CF4E478411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0" y="3809035"/>
            <a:ext cx="1702965" cy="1658524"/>
          </a:xfrm>
          <a:prstGeom prst="rect">
            <a:avLst/>
          </a:prstGeom>
        </p:spPr>
      </p:pic>
      <p:sp>
        <p:nvSpPr>
          <p:cNvPr id="4" name="AutoShape 2" descr="RÃ©sultat de recherche d'images pour &quot;petros shayanowako&quot;">
            <a:extLst>
              <a:ext uri="{FF2B5EF4-FFF2-40B4-BE49-F238E27FC236}">
                <a16:creationId xmlns:a16="http://schemas.microsoft.com/office/drawing/2014/main" id="{98809367-5935-44B3-9425-9446C25ADB69}"/>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029"/>
          </a:p>
        </p:txBody>
      </p:sp>
      <p:pic>
        <p:nvPicPr>
          <p:cNvPr id="6" name="Picture 5">
            <a:extLst>
              <a:ext uri="{FF2B5EF4-FFF2-40B4-BE49-F238E27FC236}">
                <a16:creationId xmlns:a16="http://schemas.microsoft.com/office/drawing/2014/main" id="{BC9778AB-7330-4F47-85BF-BB8F417440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9250" y="3809035"/>
            <a:ext cx="1825200" cy="1658524"/>
          </a:xfrm>
          <a:prstGeom prst="rect">
            <a:avLst/>
          </a:prstGeom>
        </p:spPr>
      </p:pic>
      <p:sp>
        <p:nvSpPr>
          <p:cNvPr id="12" name="Content Placeholder 2"/>
          <p:cNvSpPr txBox="1">
            <a:spLocks/>
          </p:cNvSpPr>
          <p:nvPr/>
        </p:nvSpPr>
        <p:spPr>
          <a:xfrm>
            <a:off x="3962489" y="2429400"/>
            <a:ext cx="2574000" cy="847200"/>
          </a:xfrm>
          <a:prstGeom prst="rect">
            <a:avLst/>
          </a:prstGeom>
          <a:noFill/>
        </p:spPr>
        <p:txBody>
          <a:bodyPr vert="horz" lIns="72000" tIns="0" rIns="0" bIns="0" rtlCol="0">
            <a:noAutofit/>
          </a:bodyPr>
          <a:lstStyle/>
          <a:p>
            <a:pPr eaLnBrk="1" fontAlgn="auto" hangingPunct="1">
              <a:spcBef>
                <a:spcPts val="0"/>
              </a:spcBef>
              <a:spcAft>
                <a:spcPts val="300"/>
              </a:spcAft>
              <a:buClr>
                <a:srgbClr val="000000"/>
              </a:buClr>
            </a:pPr>
            <a:r>
              <a:rPr lang="de-DE" sz="1200" b="0" dirty="0">
                <a:solidFill>
                  <a:srgbClr val="6E6452"/>
                </a:solidFill>
              </a:rPr>
              <a:t>Tel.: +49 6196 79 1383</a:t>
            </a:r>
          </a:p>
          <a:p>
            <a:pPr eaLnBrk="1" fontAlgn="auto" hangingPunct="1">
              <a:spcBef>
                <a:spcPts val="0"/>
              </a:spcBef>
              <a:spcAft>
                <a:spcPts val="300"/>
              </a:spcAft>
              <a:buClr>
                <a:srgbClr val="000000"/>
              </a:buClr>
            </a:pPr>
            <a:r>
              <a:rPr lang="de-DE" sz="1200" b="0" dirty="0">
                <a:solidFill>
                  <a:srgbClr val="6E6452"/>
                </a:solidFill>
              </a:rPr>
              <a:t>Mobil: +49 172-5452660</a:t>
            </a:r>
          </a:p>
          <a:p>
            <a:pPr eaLnBrk="1" fontAlgn="auto" hangingPunct="1">
              <a:spcBef>
                <a:spcPts val="0"/>
              </a:spcBef>
              <a:spcAft>
                <a:spcPts val="300"/>
              </a:spcAft>
              <a:buClr>
                <a:srgbClr val="000000"/>
              </a:buClr>
            </a:pPr>
            <a:r>
              <a:rPr lang="de-DE" sz="1200" b="0" dirty="0">
                <a:solidFill>
                  <a:srgbClr val="6E6452"/>
                </a:solidFill>
              </a:rPr>
              <a:t>leonor.limburg@giz.de</a:t>
            </a:r>
          </a:p>
        </p:txBody>
      </p:sp>
      <p:sp>
        <p:nvSpPr>
          <p:cNvPr id="13" name="Rectangle 11"/>
          <p:cNvSpPr/>
          <p:nvPr/>
        </p:nvSpPr>
        <p:spPr bwMode="ltGray">
          <a:xfrm>
            <a:off x="3962489" y="1936537"/>
            <a:ext cx="2574000" cy="432000"/>
          </a:xfrm>
          <a:prstGeom prst="rect">
            <a:avLst/>
          </a:prstGeom>
          <a:noFill/>
          <a:ln w="9525" cap="sq" cmpd="sng" algn="ctr">
            <a:noFill/>
            <a:prstDash val="solid"/>
            <a:miter lim="800000"/>
          </a:ln>
          <a:effectLst/>
        </p:spPr>
        <p:txBody>
          <a:bodyPr lIns="72000" tIns="36000" rIns="72000" bIns="36000" rtlCol="0" anchor="ctr"/>
          <a:lstStyle/>
          <a:p>
            <a:pPr eaLnBrk="1" fontAlgn="auto" hangingPunct="1">
              <a:spcBef>
                <a:spcPts val="0"/>
              </a:spcBef>
              <a:spcAft>
                <a:spcPts val="0"/>
              </a:spcAft>
              <a:defRPr/>
            </a:pPr>
            <a:r>
              <a:rPr lang="de-DE" sz="1200" kern="0" dirty="0">
                <a:solidFill>
                  <a:srgbClr val="C80F0F"/>
                </a:solidFill>
              </a:rPr>
              <a:t>Leonor v. Limburg</a:t>
            </a:r>
          </a:p>
          <a:p>
            <a:pPr marL="0" marR="0" lvl="0" indent="0" defTabSz="914400" eaLnBrk="1" fontAlgn="auto" latinLnBrk="0" hangingPunct="1">
              <a:lnSpc>
                <a:spcPct val="100000"/>
              </a:lnSpc>
              <a:spcBef>
                <a:spcPts val="0"/>
              </a:spcBef>
              <a:spcAft>
                <a:spcPts val="0"/>
              </a:spcAft>
              <a:buClrTx/>
              <a:buSzTx/>
              <a:buFontTx/>
              <a:buNone/>
              <a:tabLst/>
              <a:defRPr/>
            </a:pPr>
            <a:r>
              <a:rPr lang="de-DE" sz="1200" kern="0" dirty="0">
                <a:solidFill>
                  <a:srgbClr val="6E6452"/>
                </a:solidFill>
              </a:rPr>
              <a:t>Project Manager, Eschborn</a:t>
            </a:r>
          </a:p>
        </p:txBody>
      </p:sp>
      <p:pic>
        <p:nvPicPr>
          <p:cNvPr id="15" name="Grafik 23"/>
          <p:cNvPicPr/>
          <p:nvPr/>
        </p:nvPicPr>
        <p:blipFill>
          <a:blip r:embed="rId5" cstate="print">
            <a:lum contrast="31000"/>
            <a:extLst>
              <a:ext uri="{28A0092B-C50C-407E-A947-70E740481C1C}">
                <a14:useLocalDpi xmlns:a14="http://schemas.microsoft.com/office/drawing/2010/main" val="0"/>
              </a:ext>
            </a:extLst>
          </a:blip>
          <a:srcRect/>
          <a:stretch>
            <a:fillRect/>
          </a:stretch>
        </p:blipFill>
        <p:spPr bwMode="auto">
          <a:xfrm>
            <a:off x="2257976" y="1781295"/>
            <a:ext cx="1209600" cy="1201732"/>
          </a:xfrm>
          <a:prstGeom prst="rect">
            <a:avLst/>
          </a:prstGeom>
          <a:noFill/>
          <a:ln>
            <a:noFill/>
          </a:ln>
          <a:effectLst>
            <a:softEdge rad="0"/>
          </a:effectLst>
        </p:spPr>
      </p:pic>
    </p:spTree>
    <p:extLst>
      <p:ext uri="{BB962C8B-B14F-4D97-AF65-F5344CB8AC3E}">
        <p14:creationId xmlns:p14="http://schemas.microsoft.com/office/powerpoint/2010/main" val="2130360632"/>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814" y="889395"/>
            <a:ext cx="7776000" cy="617928"/>
          </a:xfrm>
        </p:spPr>
        <p:txBody>
          <a:bodyPr/>
          <a:lstStyle/>
          <a:p>
            <a:r>
              <a:rPr lang="en-US" dirty="0"/>
              <a:t>Other Possible Partners &amp; Activities</a:t>
            </a:r>
          </a:p>
        </p:txBody>
      </p:sp>
      <p:sp>
        <p:nvSpPr>
          <p:cNvPr id="3" name="Footer Placeholder 2"/>
          <p:cNvSpPr>
            <a:spLocks noGrp="1"/>
          </p:cNvSpPr>
          <p:nvPr>
            <p:ph type="ftr" sz="quarter" idx="10"/>
          </p:nvPr>
        </p:nvSpPr>
        <p:spPr/>
        <p:txBody>
          <a:bodyPr/>
          <a:lstStyle/>
          <a:p>
            <a:r>
              <a:rPr lang="de-DE"/>
              <a:t>Präsentationstitel hier eintragen</a:t>
            </a:r>
            <a:endParaRPr lang="de-DE" dirty="0"/>
          </a:p>
        </p:txBody>
      </p:sp>
      <p:sp>
        <p:nvSpPr>
          <p:cNvPr id="4" name="Date Placeholder 3"/>
          <p:cNvSpPr>
            <a:spLocks noGrp="1"/>
          </p:cNvSpPr>
          <p:nvPr>
            <p:ph type="dt" sz="half" idx="11"/>
          </p:nvPr>
        </p:nvSpPr>
        <p:spPr/>
        <p:txBody>
          <a:bodyPr/>
          <a:lstStyle/>
          <a:p>
            <a:fld id="{9317A057-C766-48FB-B1EC-CC1898F04EF1}" type="datetime1">
              <a:rPr lang="de-DE" noProof="0" smtClean="0"/>
              <a:t>28.11.2019</a:t>
            </a:fld>
            <a:endParaRPr lang="de-DE" noProof="0"/>
          </a:p>
        </p:txBody>
      </p:sp>
      <p:sp>
        <p:nvSpPr>
          <p:cNvPr id="5" name="Content Placeholder 4"/>
          <p:cNvSpPr>
            <a:spLocks noGrp="1"/>
          </p:cNvSpPr>
          <p:nvPr>
            <p:ph idx="1"/>
          </p:nvPr>
        </p:nvSpPr>
        <p:spPr>
          <a:xfrm>
            <a:off x="684000" y="1507323"/>
            <a:ext cx="7776000" cy="4756677"/>
          </a:xfrm>
        </p:spPr>
        <p:txBody>
          <a:bodyPr/>
          <a:lstStyle/>
          <a:p>
            <a:r>
              <a:rPr lang="en-US" dirty="0"/>
              <a:t>GIZ Technical Assistance </a:t>
            </a:r>
            <a:r>
              <a:rPr lang="en-US" dirty="0" err="1"/>
              <a:t>Programme</a:t>
            </a:r>
            <a:r>
              <a:rPr lang="en-US" dirty="0"/>
              <a:t> (TAPSEC):</a:t>
            </a:r>
          </a:p>
          <a:p>
            <a:endParaRPr lang="en-US" dirty="0"/>
          </a:p>
        </p:txBody>
      </p:sp>
      <p:sp>
        <p:nvSpPr>
          <p:cNvPr id="7" name="TextBox 6"/>
          <p:cNvSpPr txBox="1"/>
          <p:nvPr/>
        </p:nvSpPr>
        <p:spPr>
          <a:xfrm>
            <a:off x="5269538" y="4512331"/>
            <a:ext cx="184666" cy="369332"/>
          </a:xfrm>
          <a:prstGeom prst="rect">
            <a:avLst/>
          </a:prstGeom>
          <a:noFill/>
        </p:spPr>
        <p:txBody>
          <a:bodyPr wrap="none" rtlCol="0">
            <a:spAutoFit/>
          </a:bodyPr>
          <a:lstStyle/>
          <a:p>
            <a:endParaRPr lang="en-US" sz="1800" b="0" dirty="0" err="1">
              <a:solidFill>
                <a:schemeClr val="tx2"/>
              </a:solidFill>
            </a:endParaRPr>
          </a:p>
        </p:txBody>
      </p:sp>
      <p:pic>
        <p:nvPicPr>
          <p:cNvPr id="8" name="Picture 7" descr="Screenshot 2019-10-29 at 03.57.06.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814" y="2017943"/>
            <a:ext cx="3479800" cy="1587500"/>
          </a:xfrm>
          <a:prstGeom prst="rect">
            <a:avLst/>
          </a:prstGeom>
        </p:spPr>
      </p:pic>
      <p:pic>
        <p:nvPicPr>
          <p:cNvPr id="9" name="Picture 8" descr="Screenshot 2019-10-29 at 03.57.5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1063" y="2058445"/>
            <a:ext cx="3975527" cy="4522556"/>
          </a:xfrm>
          <a:prstGeom prst="rect">
            <a:avLst/>
          </a:prstGeom>
        </p:spPr>
      </p:pic>
      <p:sp>
        <p:nvSpPr>
          <p:cNvPr id="10" name="TextBox 9"/>
          <p:cNvSpPr txBox="1"/>
          <p:nvPr/>
        </p:nvSpPr>
        <p:spPr>
          <a:xfrm>
            <a:off x="310769" y="5996838"/>
            <a:ext cx="2762631" cy="276999"/>
          </a:xfrm>
          <a:prstGeom prst="rect">
            <a:avLst/>
          </a:prstGeom>
          <a:noFill/>
        </p:spPr>
        <p:txBody>
          <a:bodyPr wrap="square" rtlCol="0">
            <a:spAutoFit/>
          </a:bodyPr>
          <a:lstStyle/>
          <a:p>
            <a:r>
              <a:rPr lang="en-US" sz="1200" b="0" dirty="0">
                <a:solidFill>
                  <a:schemeClr val="tx2"/>
                </a:solidFill>
              </a:rPr>
              <a:t>Source: TAPSEC Factsheet</a:t>
            </a:r>
          </a:p>
        </p:txBody>
      </p:sp>
      <p:pic>
        <p:nvPicPr>
          <p:cNvPr id="11" name="Picture 10" descr="Screenshot 2019-10-29 at 04.01.49.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2532" y="3812116"/>
            <a:ext cx="3575081" cy="2184721"/>
          </a:xfrm>
          <a:prstGeom prst="rect">
            <a:avLst/>
          </a:prstGeom>
        </p:spPr>
      </p:pic>
    </p:spTree>
    <p:extLst>
      <p:ext uri="{BB962C8B-B14F-4D97-AF65-F5344CB8AC3E}">
        <p14:creationId xmlns:p14="http://schemas.microsoft.com/office/powerpoint/2010/main" val="3064715350"/>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755" y="269016"/>
            <a:ext cx="7776000" cy="617928"/>
          </a:xfrm>
        </p:spPr>
        <p:txBody>
          <a:bodyPr/>
          <a:lstStyle/>
          <a:p>
            <a:r>
              <a:rPr lang="en-US" dirty="0"/>
              <a:t>GIZ Climate Resilient &amp; Sustainable Energy Supply </a:t>
            </a:r>
          </a:p>
        </p:txBody>
      </p:sp>
      <p:sp>
        <p:nvSpPr>
          <p:cNvPr id="3" name="Footer Placeholder 2"/>
          <p:cNvSpPr>
            <a:spLocks noGrp="1"/>
          </p:cNvSpPr>
          <p:nvPr>
            <p:ph type="ftr" sz="quarter" idx="10"/>
          </p:nvPr>
        </p:nvSpPr>
        <p:spPr/>
        <p:txBody>
          <a:bodyPr/>
          <a:lstStyle/>
          <a:p>
            <a:r>
              <a:rPr lang="de-DE"/>
              <a:t>Präsentationstitel hier eintragen</a:t>
            </a:r>
            <a:endParaRPr lang="de-DE" dirty="0"/>
          </a:p>
        </p:txBody>
      </p:sp>
      <p:sp>
        <p:nvSpPr>
          <p:cNvPr id="4" name="Date Placeholder 3"/>
          <p:cNvSpPr>
            <a:spLocks noGrp="1"/>
          </p:cNvSpPr>
          <p:nvPr>
            <p:ph type="dt" sz="half" idx="11"/>
          </p:nvPr>
        </p:nvSpPr>
        <p:spPr/>
        <p:txBody>
          <a:bodyPr/>
          <a:lstStyle/>
          <a:p>
            <a:fld id="{9317A057-C766-48FB-B1EC-CC1898F04EF1}" type="datetime1">
              <a:rPr lang="de-DE" noProof="0" smtClean="0"/>
              <a:t>28.11.2019</a:t>
            </a:fld>
            <a:endParaRPr lang="de-DE" noProof="0"/>
          </a:p>
        </p:txBody>
      </p:sp>
      <p:sp>
        <p:nvSpPr>
          <p:cNvPr id="5" name="Content Placeholder 4"/>
          <p:cNvSpPr>
            <a:spLocks noGrp="1"/>
          </p:cNvSpPr>
          <p:nvPr>
            <p:ph idx="1"/>
          </p:nvPr>
        </p:nvSpPr>
        <p:spPr>
          <a:xfrm>
            <a:off x="684000" y="1079500"/>
            <a:ext cx="7776000" cy="5184500"/>
          </a:xfrm>
        </p:spPr>
        <p:txBody>
          <a:bodyPr/>
          <a:lstStyle/>
          <a:p>
            <a:pPr algn="just"/>
            <a:r>
              <a:rPr lang="en-US" dirty="0"/>
              <a:t>Support to Policy development ( development of country specific action plans).</a:t>
            </a:r>
          </a:p>
          <a:p>
            <a:pPr algn="just"/>
            <a:r>
              <a:rPr lang="en-US" dirty="0"/>
              <a:t>Information and Capacity building. </a:t>
            </a:r>
          </a:p>
          <a:p>
            <a:pPr algn="just"/>
            <a:r>
              <a:rPr lang="en-US" dirty="0"/>
              <a:t>Development of a regional strategy to promote financing of SME in the RE sector.</a:t>
            </a:r>
          </a:p>
          <a:p>
            <a:pPr algn="just"/>
            <a:r>
              <a:rPr lang="en-US" dirty="0"/>
              <a:t>Resilience planning through the establishment of a regional mechanism to support the preparation and implementation of Integrated Resource and Resilience Plans.</a:t>
            </a:r>
          </a:p>
          <a:p>
            <a:pPr algn="just"/>
            <a:r>
              <a:rPr lang="en-US" dirty="0"/>
              <a:t>Development of pilot projects for a climate- resilient energy system.</a:t>
            </a:r>
          </a:p>
        </p:txBody>
      </p:sp>
      <p:pic>
        <p:nvPicPr>
          <p:cNvPr id="6" name="Picture 5" descr="Screenshot 2019-10-29 at 04.57.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46600" y="4432300"/>
            <a:ext cx="3676650" cy="1987550"/>
          </a:xfrm>
          <a:prstGeom prst="rect">
            <a:avLst/>
          </a:prstGeom>
        </p:spPr>
      </p:pic>
    </p:spTree>
    <p:extLst>
      <p:ext uri="{BB962C8B-B14F-4D97-AF65-F5344CB8AC3E}">
        <p14:creationId xmlns:p14="http://schemas.microsoft.com/office/powerpoint/2010/main" val="4276859728"/>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863600"/>
            <a:ext cx="7776000" cy="1237528"/>
          </a:xfrm>
        </p:spPr>
        <p:txBody>
          <a:bodyPr/>
          <a:lstStyle/>
          <a:p>
            <a:r>
              <a:rPr lang="en-US" dirty="0"/>
              <a:t>Financing Energy for Low carbon Investment – Cities Advisory Facility (FELICITY)</a:t>
            </a:r>
          </a:p>
        </p:txBody>
      </p:sp>
      <p:sp>
        <p:nvSpPr>
          <p:cNvPr id="3" name="Footer Placeholder 2"/>
          <p:cNvSpPr>
            <a:spLocks noGrp="1"/>
          </p:cNvSpPr>
          <p:nvPr>
            <p:ph type="ftr" sz="quarter" idx="10"/>
          </p:nvPr>
        </p:nvSpPr>
        <p:spPr/>
        <p:txBody>
          <a:bodyPr/>
          <a:lstStyle/>
          <a:p>
            <a:r>
              <a:rPr lang="de-DE"/>
              <a:t>Präsentationstitel hier eintragen</a:t>
            </a:r>
            <a:endParaRPr lang="de-DE" dirty="0"/>
          </a:p>
        </p:txBody>
      </p:sp>
      <p:sp>
        <p:nvSpPr>
          <p:cNvPr id="4" name="Date Placeholder 3"/>
          <p:cNvSpPr>
            <a:spLocks noGrp="1"/>
          </p:cNvSpPr>
          <p:nvPr>
            <p:ph type="dt" sz="half" idx="11"/>
          </p:nvPr>
        </p:nvSpPr>
        <p:spPr/>
        <p:txBody>
          <a:bodyPr/>
          <a:lstStyle/>
          <a:p>
            <a:fld id="{9317A057-C766-48FB-B1EC-CC1898F04EF1}" type="datetime1">
              <a:rPr lang="de-DE" noProof="0" smtClean="0"/>
              <a:t>28.11.2019</a:t>
            </a:fld>
            <a:endParaRPr lang="de-DE" noProof="0"/>
          </a:p>
        </p:txBody>
      </p:sp>
      <p:sp>
        <p:nvSpPr>
          <p:cNvPr id="5" name="Content Placeholder 4"/>
          <p:cNvSpPr>
            <a:spLocks noGrp="1"/>
          </p:cNvSpPr>
          <p:nvPr>
            <p:ph idx="1"/>
          </p:nvPr>
        </p:nvSpPr>
        <p:spPr>
          <a:xfrm>
            <a:off x="228600" y="1676400"/>
            <a:ext cx="8674100" cy="5150822"/>
          </a:xfrm>
        </p:spPr>
        <p:txBody>
          <a:bodyPr/>
          <a:lstStyle/>
          <a:p>
            <a:pPr marL="0" indent="0">
              <a:buNone/>
            </a:pPr>
            <a:r>
              <a:rPr lang="en-US" b="1" dirty="0"/>
              <a:t>Project objective</a:t>
            </a:r>
            <a:r>
              <a:rPr lang="en-US" dirty="0"/>
              <a:t>: </a:t>
            </a:r>
            <a:r>
              <a:rPr lang="en-US" b="1" i="1" dirty="0">
                <a:solidFill>
                  <a:schemeClr val="accent1">
                    <a:lumMod val="40000"/>
                    <a:lumOff val="60000"/>
                  </a:schemeClr>
                </a:solidFill>
              </a:rPr>
              <a:t>Cities and municipalities in the project regions have the capacities to develop and implement bankable, low-carbon infrastructure projects.</a:t>
            </a:r>
          </a:p>
          <a:p>
            <a:pPr marL="0" indent="0">
              <a:buNone/>
            </a:pPr>
            <a:r>
              <a:rPr lang="en-US" dirty="0"/>
              <a:t>Cooperation project between GIZ and the European Investment Bank (EIB), focuses on measures in the </a:t>
            </a:r>
            <a:r>
              <a:rPr lang="en-US" b="1" dirty="0">
                <a:solidFill>
                  <a:srgbClr val="F79191"/>
                </a:solidFill>
              </a:rPr>
              <a:t>energy, water, transport and waste sectors</a:t>
            </a:r>
            <a:r>
              <a:rPr lang="en-US" b="1" dirty="0"/>
              <a:t>.</a:t>
            </a:r>
            <a:r>
              <a:rPr lang="en-US" dirty="0"/>
              <a:t> The project supports the implementation of mitigation measures in cities and municipalities through:</a:t>
            </a:r>
          </a:p>
          <a:p>
            <a:pPr algn="just"/>
            <a:r>
              <a:rPr lang="en-US" b="1" dirty="0">
                <a:solidFill>
                  <a:schemeClr val="tx1">
                    <a:lumMod val="65000"/>
                    <a:lumOff val="35000"/>
                  </a:schemeClr>
                </a:solidFill>
              </a:rPr>
              <a:t>Demand-oriented advisory to cities on applying for and using financing, as   well as support in the preparation of concrete low carbon projects, subsequently to be financed by the EIB.</a:t>
            </a:r>
          </a:p>
          <a:p>
            <a:pPr algn="just"/>
            <a:r>
              <a:rPr lang="en-US" b="1" dirty="0">
                <a:solidFill>
                  <a:schemeClr val="tx1">
                    <a:lumMod val="65000"/>
                    <a:lumOff val="35000"/>
                  </a:schemeClr>
                </a:solidFill>
              </a:rPr>
              <a:t>Development of capacities and resources in the local           	</a:t>
            </a:r>
            <a:r>
              <a:rPr lang="nb-NO" b="1" dirty="0" err="1">
                <a:solidFill>
                  <a:schemeClr val="tx1">
                    <a:lumMod val="65000"/>
                    <a:lumOff val="35000"/>
                  </a:schemeClr>
                </a:solidFill>
              </a:rPr>
              <a:t>administration</a:t>
            </a:r>
            <a:r>
              <a:rPr lang="nb-NO" b="1" dirty="0">
                <a:solidFill>
                  <a:schemeClr val="tx1">
                    <a:lumMod val="65000"/>
                    <a:lumOff val="35000"/>
                  </a:schemeClr>
                </a:solidFill>
              </a:rPr>
              <a:t>.</a:t>
            </a:r>
            <a:endParaRPr lang="en-US" b="1" dirty="0">
              <a:solidFill>
                <a:schemeClr val="tx1">
                  <a:lumMod val="65000"/>
                  <a:lumOff val="35000"/>
                </a:schemeClr>
              </a:solidFill>
            </a:endParaRPr>
          </a:p>
        </p:txBody>
      </p:sp>
    </p:spTree>
    <p:extLst>
      <p:ext uri="{BB962C8B-B14F-4D97-AF65-F5344CB8AC3E}">
        <p14:creationId xmlns:p14="http://schemas.microsoft.com/office/powerpoint/2010/main" val="3867592422"/>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655" y="767836"/>
            <a:ext cx="7776000" cy="617928"/>
          </a:xfrm>
        </p:spPr>
        <p:txBody>
          <a:bodyPr/>
          <a:lstStyle/>
          <a:p>
            <a:r>
              <a:rPr lang="en-US" dirty="0"/>
              <a:t>Economic Policy Advise to the Moldovan Government</a:t>
            </a:r>
          </a:p>
        </p:txBody>
      </p:sp>
      <p:sp>
        <p:nvSpPr>
          <p:cNvPr id="3" name="Footer Placeholder 2"/>
          <p:cNvSpPr>
            <a:spLocks noGrp="1"/>
          </p:cNvSpPr>
          <p:nvPr>
            <p:ph type="ftr" sz="quarter" idx="10"/>
          </p:nvPr>
        </p:nvSpPr>
        <p:spPr/>
        <p:txBody>
          <a:bodyPr/>
          <a:lstStyle/>
          <a:p>
            <a:r>
              <a:rPr lang="de-DE"/>
              <a:t>Präsentationstitel hier eintragen</a:t>
            </a:r>
            <a:endParaRPr lang="de-DE" dirty="0"/>
          </a:p>
        </p:txBody>
      </p:sp>
      <p:sp>
        <p:nvSpPr>
          <p:cNvPr id="4" name="Date Placeholder 3"/>
          <p:cNvSpPr>
            <a:spLocks noGrp="1"/>
          </p:cNvSpPr>
          <p:nvPr>
            <p:ph type="dt" sz="half" idx="11"/>
          </p:nvPr>
        </p:nvSpPr>
        <p:spPr/>
        <p:txBody>
          <a:bodyPr/>
          <a:lstStyle/>
          <a:p>
            <a:fld id="{9317A057-C766-48FB-B1EC-CC1898F04EF1}" type="datetime1">
              <a:rPr lang="de-DE" noProof="0" smtClean="0"/>
              <a:t>28.11.2019</a:t>
            </a:fld>
            <a:endParaRPr lang="de-DE" noProof="0"/>
          </a:p>
        </p:txBody>
      </p:sp>
      <p:sp>
        <p:nvSpPr>
          <p:cNvPr id="5" name="Content Placeholder 4"/>
          <p:cNvSpPr>
            <a:spLocks noGrp="1"/>
          </p:cNvSpPr>
          <p:nvPr>
            <p:ph idx="1"/>
          </p:nvPr>
        </p:nvSpPr>
        <p:spPr>
          <a:xfrm>
            <a:off x="228600" y="1385763"/>
            <a:ext cx="8763000" cy="5195237"/>
          </a:xfrm>
        </p:spPr>
        <p:txBody>
          <a:bodyPr/>
          <a:lstStyle/>
          <a:p>
            <a:r>
              <a:rPr lang="en-US" dirty="0"/>
              <a:t>Enhance opportunities for inclusive growth through investment. </a:t>
            </a:r>
          </a:p>
          <a:p>
            <a:pPr marL="0" indent="0">
              <a:buNone/>
            </a:pPr>
            <a:r>
              <a:rPr lang="en-US" dirty="0"/>
              <a:t>Outputs:</a:t>
            </a:r>
          </a:p>
          <a:p>
            <a:pPr marL="0" indent="0">
              <a:buNone/>
            </a:pPr>
            <a:r>
              <a:rPr lang="en-US" dirty="0"/>
              <a:t> </a:t>
            </a:r>
          </a:p>
          <a:p>
            <a:pPr marL="342900" indent="-342900" algn="just">
              <a:buAutoNum type="arabicPeriod"/>
            </a:pPr>
            <a:r>
              <a:rPr lang="en-US" b="1" dirty="0"/>
              <a:t>Support the creation of an Enabling Framework </a:t>
            </a:r>
            <a:r>
              <a:rPr lang="en-US" dirty="0"/>
              <a:t>( provision of policy advise for sustainable economic development) ;</a:t>
            </a:r>
          </a:p>
          <a:p>
            <a:pPr marL="342900" indent="-342900" algn="just">
              <a:buAutoNum type="arabicPeriod"/>
            </a:pPr>
            <a:endParaRPr lang="en-US" dirty="0"/>
          </a:p>
          <a:p>
            <a:pPr marL="0" indent="0" algn="just">
              <a:buNone/>
            </a:pPr>
            <a:r>
              <a:rPr lang="en-US" dirty="0"/>
              <a:t>2. </a:t>
            </a:r>
            <a:r>
              <a:rPr lang="en-US" b="1" dirty="0"/>
              <a:t>Investment Promotion </a:t>
            </a:r>
            <a:r>
              <a:rPr lang="en-US" dirty="0"/>
              <a:t>( provision of information for potential investors and strengthening of after care services);</a:t>
            </a:r>
          </a:p>
          <a:p>
            <a:pPr marL="0" indent="0" algn="just">
              <a:buNone/>
            </a:pPr>
            <a:endParaRPr lang="en-US" dirty="0"/>
          </a:p>
          <a:p>
            <a:pPr marL="0" indent="0" algn="just">
              <a:buNone/>
            </a:pPr>
            <a:r>
              <a:rPr lang="en-US" dirty="0"/>
              <a:t>3. </a:t>
            </a:r>
            <a:r>
              <a:rPr lang="en-US" b="1" dirty="0"/>
              <a:t>Linkages </a:t>
            </a:r>
            <a:r>
              <a:rPr lang="en-US" dirty="0"/>
              <a:t>( supporting local SMEs to become suppliers for foreign investors capacities thereby supporting access to GVCs); and</a:t>
            </a:r>
          </a:p>
          <a:p>
            <a:pPr marL="0" indent="0" algn="just">
              <a:buNone/>
            </a:pPr>
            <a:endParaRPr lang="en-US" dirty="0"/>
          </a:p>
          <a:p>
            <a:pPr marL="0" indent="0" algn="just">
              <a:buNone/>
            </a:pPr>
            <a:r>
              <a:rPr lang="en-US" dirty="0"/>
              <a:t>4. </a:t>
            </a:r>
            <a:r>
              <a:rPr lang="en-US" b="1" dirty="0"/>
              <a:t>Disadvantaged Groups </a:t>
            </a:r>
            <a:r>
              <a:rPr lang="en-US" dirty="0"/>
              <a:t>( Supporting integration into the </a:t>
            </a:r>
            <a:r>
              <a:rPr lang="en-US" dirty="0" err="1"/>
              <a:t>labour</a:t>
            </a:r>
            <a:r>
              <a:rPr lang="en-US" dirty="0"/>
              <a:t> market).  </a:t>
            </a:r>
          </a:p>
          <a:p>
            <a:endParaRPr lang="en-US" dirty="0"/>
          </a:p>
          <a:p>
            <a:endParaRPr lang="en-US" dirty="0"/>
          </a:p>
          <a:p>
            <a:endParaRPr lang="en-US" dirty="0"/>
          </a:p>
        </p:txBody>
      </p:sp>
    </p:spTree>
    <p:extLst>
      <p:ext uri="{BB962C8B-B14F-4D97-AF65-F5344CB8AC3E}">
        <p14:creationId xmlns:p14="http://schemas.microsoft.com/office/powerpoint/2010/main" val="1715861428"/>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6200" y="1917700"/>
            <a:ext cx="7776000" cy="1732828"/>
          </a:xfrm>
        </p:spPr>
        <p:txBody>
          <a:bodyPr/>
          <a:lstStyle/>
          <a:p>
            <a:r>
              <a:rPr lang="en-US" dirty="0"/>
              <a:t>              Thank you for your time and attention </a:t>
            </a:r>
          </a:p>
        </p:txBody>
      </p:sp>
      <p:sp>
        <p:nvSpPr>
          <p:cNvPr id="3" name="Footer Placeholder 2"/>
          <p:cNvSpPr>
            <a:spLocks noGrp="1"/>
          </p:cNvSpPr>
          <p:nvPr>
            <p:ph type="ftr" sz="quarter" idx="10"/>
          </p:nvPr>
        </p:nvSpPr>
        <p:spPr/>
        <p:txBody>
          <a:bodyPr/>
          <a:lstStyle/>
          <a:p>
            <a:r>
              <a:rPr lang="de-DE" noProof="0"/>
              <a:t>Unternehmenspräsentation 2012</a:t>
            </a:r>
          </a:p>
        </p:txBody>
      </p:sp>
      <p:sp>
        <p:nvSpPr>
          <p:cNvPr id="4" name="Date Placeholder 3"/>
          <p:cNvSpPr>
            <a:spLocks noGrp="1"/>
          </p:cNvSpPr>
          <p:nvPr>
            <p:ph type="dt" sz="half" idx="11"/>
          </p:nvPr>
        </p:nvSpPr>
        <p:spPr/>
        <p:txBody>
          <a:bodyPr/>
          <a:lstStyle/>
          <a:p>
            <a:fld id="{5642B68A-DFFB-4B41-9642-BCBBF81CCE64}" type="datetime1">
              <a:rPr lang="de-DE" noProof="0" smtClean="0"/>
              <a:t>28.11.2019</a:t>
            </a:fld>
            <a:endParaRPr lang="de-DE" noProof="0"/>
          </a:p>
        </p:txBody>
      </p:sp>
      <p:sp>
        <p:nvSpPr>
          <p:cNvPr id="5" name="TextBox 4"/>
          <p:cNvSpPr txBox="1"/>
          <p:nvPr/>
        </p:nvSpPr>
        <p:spPr>
          <a:xfrm>
            <a:off x="1257300" y="4508500"/>
            <a:ext cx="7124700" cy="923330"/>
          </a:xfrm>
          <a:prstGeom prst="rect">
            <a:avLst/>
          </a:prstGeom>
          <a:noFill/>
        </p:spPr>
        <p:txBody>
          <a:bodyPr wrap="square" rtlCol="0">
            <a:spAutoFit/>
          </a:bodyPr>
          <a:lstStyle/>
          <a:p>
            <a:r>
              <a:rPr lang="en-US" sz="1800" b="0" dirty="0">
                <a:solidFill>
                  <a:schemeClr val="tx2"/>
                </a:solidFill>
              </a:rPr>
              <a:t>Ms. Sanya Alleyne </a:t>
            </a:r>
          </a:p>
          <a:p>
            <a:r>
              <a:rPr lang="en-US" sz="1800" b="0" dirty="0">
                <a:solidFill>
                  <a:schemeClr val="tx2"/>
                </a:solidFill>
              </a:rPr>
              <a:t>Technical Trade Adviser</a:t>
            </a:r>
          </a:p>
          <a:p>
            <a:r>
              <a:rPr lang="en-US" sz="1800" b="0" dirty="0">
                <a:solidFill>
                  <a:schemeClr val="tx2"/>
                </a:solidFill>
              </a:rPr>
              <a:t>Contact : </a:t>
            </a:r>
            <a:r>
              <a:rPr lang="en-US" sz="1800" b="0" dirty="0" err="1">
                <a:solidFill>
                  <a:schemeClr val="tx2"/>
                </a:solidFill>
              </a:rPr>
              <a:t>sanya.alleyne@giz.de</a:t>
            </a:r>
            <a:endParaRPr lang="en-US" sz="1800" b="0" dirty="0">
              <a:solidFill>
                <a:schemeClr val="tx2"/>
              </a:solidFill>
            </a:endParaRPr>
          </a:p>
        </p:txBody>
      </p:sp>
    </p:spTree>
    <p:extLst>
      <p:ext uri="{BB962C8B-B14F-4D97-AF65-F5344CB8AC3E}">
        <p14:creationId xmlns:p14="http://schemas.microsoft.com/office/powerpoint/2010/main" val="1473483012"/>
      </p:ext>
    </p:extLst>
  </p:cSld>
  <p:clrMapOvr>
    <a:masterClrMapping/>
  </p:clrMapOvr>
  <p:transition/>
</p:sld>
</file>

<file path=ppt/theme/theme1.xml><?xml version="1.0" encoding="utf-8"?>
<a:theme xmlns:a="http://schemas.openxmlformats.org/drawingml/2006/main" name="giz-powerpoint-leerfolie-de">
  <a:themeElements>
    <a:clrScheme name="GIZ">
      <a:dk1>
        <a:srgbClr val="000000"/>
      </a:dk1>
      <a:lt1>
        <a:srgbClr val="FFFFFF"/>
      </a:lt1>
      <a:dk2>
        <a:srgbClr val="6E6452"/>
      </a:dk2>
      <a:lt2>
        <a:srgbClr val="D2CDC8"/>
      </a:lt2>
      <a:accent1>
        <a:srgbClr val="C80F0F"/>
      </a:accent1>
      <a:accent2>
        <a:srgbClr val="4B859F"/>
      </a:accent2>
      <a:accent3>
        <a:srgbClr val="B498BA"/>
      </a:accent3>
      <a:accent4>
        <a:srgbClr val="F3BF49"/>
      </a:accent4>
      <a:accent5>
        <a:srgbClr val="94B322"/>
      </a:accent5>
      <a:accent6>
        <a:srgbClr val="B4E3ED"/>
      </a:accent6>
      <a:hlink>
        <a:srgbClr val="0000FF"/>
      </a:hlink>
      <a:folHlink>
        <a:srgbClr val="800080"/>
      </a:folHlink>
    </a:clrScheme>
    <a:fontScheme name="GIZ Schrift">
      <a:majorFont>
        <a:latin typeface="Arial"/>
        <a:ea typeface=""/>
        <a:cs typeface=""/>
      </a:majorFont>
      <a:minorFont>
        <a:latin typeface="Arial"/>
        <a:ea typeface=""/>
        <a:cs typeface=""/>
      </a:minorFont>
    </a:fontScheme>
    <a:fmtScheme name="GTZ">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2"/>
        </a:solidFill>
        <a:ln w="9525" cap="flat" cmpd="sng" algn="ctr">
          <a:noFill/>
          <a:prstDash val="solid"/>
          <a:round/>
          <a:headEnd type="none" w="med" len="med"/>
          <a:tailEnd type="none" w="med" len="med"/>
        </a:ln>
        <a:effectLst/>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0" marR="0" indent="0" algn="l" defTabSz="914400" rtl="0" eaLnBrk="0" fontAlgn="base" latinLnBrk="0" hangingPunct="0">
          <a:lnSpc>
            <a:spcPct val="100000"/>
          </a:lnSpc>
          <a:spcBef>
            <a:spcPct val="0"/>
          </a:spcBef>
          <a:spcAft>
            <a:spcPct val="0"/>
          </a:spcAft>
          <a:buClrTx/>
          <a:buSzTx/>
          <a:buFontTx/>
          <a:buNone/>
          <a:tabLst/>
          <a:defRPr kumimoji="0" sz="1800" b="0" i="0" u="none" strike="noStrike" cap="none" normalizeH="0" baseline="0" dirty="0" err="1" smtClean="0">
            <a:ln>
              <a:noFill/>
            </a:ln>
            <a:solidFill>
              <a:schemeClr val="tx2"/>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200" b="1" i="0" u="none" strike="noStrike" cap="none" normalizeH="0" baseline="0" smtClean="0">
            <a:ln>
              <a:noFill/>
            </a:ln>
            <a:solidFill>
              <a:srgbClr val="999999"/>
            </a:solidFill>
            <a:effectLst/>
            <a:latin typeface="Arial" charset="0"/>
          </a:defRPr>
        </a:defPPr>
      </a:lstStyle>
    </a:lnDef>
    <a:txDef>
      <a:spPr>
        <a:noFill/>
      </a:spPr>
      <a:bodyPr wrap="square" rtlCol="0">
        <a:spAutoFit/>
      </a:bodyPr>
      <a:lstStyle>
        <a:defPPr>
          <a:defRPr sz="1800" b="0" dirty="0" err="1" smtClean="0">
            <a:solidFill>
              <a:schemeClr val="tx2"/>
            </a:solidFill>
          </a:defRPr>
        </a:defPPr>
      </a:lstStyle>
    </a:txDef>
  </a:objectDefaults>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BAD879414EDDB40A3FAC25A9524AF38" ma:contentTypeVersion="0" ma:contentTypeDescription="Create a new document." ma:contentTypeScope="" ma:versionID="9dfad0cd6d45e62fde8898ac4b915027">
  <xsd:schema xmlns:xsd="http://www.w3.org/2001/XMLSchema" xmlns:xs="http://www.w3.org/2001/XMLSchema" xmlns:p="http://schemas.microsoft.com/office/2006/metadata/properties" targetNamespace="http://schemas.microsoft.com/office/2006/metadata/properties" ma:root="true" ma:fieldsID="d413257cd9829394d17656a545d5fa4e">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EDBCEB1-42F8-4CAD-9A06-CDD75CCC1BF0}"/>
</file>

<file path=customXml/itemProps2.xml><?xml version="1.0" encoding="utf-8"?>
<ds:datastoreItem xmlns:ds="http://schemas.openxmlformats.org/officeDocument/2006/customXml" ds:itemID="{28BA68D5-8515-4267-843C-6F1BBBD6EF16}"/>
</file>

<file path=customXml/itemProps3.xml><?xml version="1.0" encoding="utf-8"?>
<ds:datastoreItem xmlns:ds="http://schemas.openxmlformats.org/officeDocument/2006/customXml" ds:itemID="{64F23EB9-BEC3-4525-9091-EEB2E760B9FE}"/>
</file>

<file path=docProps/app.xml><?xml version="1.0" encoding="utf-8"?>
<Properties xmlns="http://schemas.openxmlformats.org/officeDocument/2006/extended-properties" xmlns:vt="http://schemas.openxmlformats.org/officeDocument/2006/docPropsVTypes">
  <Template/>
  <TotalTime>577</TotalTime>
  <Words>2406</Words>
  <Application>Microsoft Office PowerPoint</Application>
  <PresentationFormat>On-screen Show (4:3)</PresentationFormat>
  <Paragraphs>344</Paragraphs>
  <Slides>34</Slides>
  <Notes>6</Notes>
  <HiddenSlides>5</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Arial Narrow</vt:lpstr>
      <vt:lpstr>Wingdings</vt:lpstr>
      <vt:lpstr>giz-powerpoint-leerfolie-de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Title II: Investment, Services &amp; e- Commerce:  Chapter 2 Commercial Presence </vt:lpstr>
      <vt:lpstr>Title II: Investment, Services &amp; e- Commerce:  Chapter 2 Commercial Presence </vt:lpstr>
      <vt:lpstr>Dispute Settlement:  Nature of the DSM in the CARIFORUM- EU Economic Partnership Agreement  </vt:lpstr>
      <vt:lpstr>Dispute Settlement:  Nature of the DSM in the CARIFORUM- EU Economic Partnership Agreement  </vt:lpstr>
      <vt:lpstr>Relevance of the EPAs</vt:lpstr>
      <vt:lpstr>PowerPoint Presentation</vt:lpstr>
      <vt:lpstr>Sustainable Development &amp; the Environment </vt:lpstr>
      <vt:lpstr>Sustainable Development &amp; Social Aspects </vt:lpstr>
      <vt:lpstr>PowerPoint Presentation</vt:lpstr>
      <vt:lpstr>PowerPoint Presentation</vt:lpstr>
      <vt:lpstr>Outcomes of this project</vt:lpstr>
      <vt:lpstr>Potentialities and Challenges of GIZ support to EPA Implementation </vt:lpstr>
      <vt:lpstr>PowerPoint Presentation</vt:lpstr>
      <vt:lpstr>Areas of Activity</vt:lpstr>
      <vt:lpstr>PowerPoint Presentation</vt:lpstr>
      <vt:lpstr>PowerPoint Presentation</vt:lpstr>
      <vt:lpstr>PowerPoint Presentation</vt:lpstr>
      <vt:lpstr>PowerPoint Presentation</vt:lpstr>
      <vt:lpstr>Partners</vt:lpstr>
      <vt:lpstr>Partners</vt:lpstr>
      <vt:lpstr>PowerPoint Presentation</vt:lpstr>
      <vt:lpstr>PowerPoint Presentation</vt:lpstr>
      <vt:lpstr>Other Possible Partners &amp; Activities</vt:lpstr>
      <vt:lpstr>GIZ Climate Resilient &amp; Sustainable Energy Supply </vt:lpstr>
      <vt:lpstr>Financing Energy for Low carbon Investment – Cities Advisory Facility (FELICITY)</vt:lpstr>
      <vt:lpstr>Economic Policy Advise to the Moldovan Government</vt:lpstr>
      <vt:lpstr>              Thank you for your time and attention </vt:lpstr>
    </vt:vector>
  </TitlesOfParts>
  <Company>GIZ GmbH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RWI_IZR</dc:title>
  <dc:creator>Alam, Diana GIZ</dc:creator>
  <cp:keywords>GIZ-Leerfolie</cp:keywords>
  <cp:lastModifiedBy>Natalia Guerra</cp:lastModifiedBy>
  <cp:revision>330</cp:revision>
  <cp:lastPrinted>2017-06-13T12:13:14Z</cp:lastPrinted>
  <dcterms:created xsi:type="dcterms:W3CDTF">2016-12-05T09:48:01Z</dcterms:created>
  <dcterms:modified xsi:type="dcterms:W3CDTF">2019-11-28T15:02:00Z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0x010100FBAD879414EDDB40A3FAC25A9524AF38</vt:lpwstr>
  </property>
</Properties>
</file>