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autoCompressPictures="0">
  <p:sldMasterIdLst>
    <p:sldMasterId id="2147483648" r:id="rId4"/>
  </p:sldMasterIdLst>
  <p:notesMasterIdLst>
    <p:notesMasterId r:id="rId34"/>
  </p:notesMasterIdLst>
  <p:handoutMasterIdLst>
    <p:handoutMasterId r:id="rId35"/>
  </p:handoutMasterIdLst>
  <p:sldIdLst>
    <p:sldId id="261" r:id="rId5"/>
    <p:sldId id="418" r:id="rId6"/>
    <p:sldId id="419" r:id="rId7"/>
    <p:sldId id="377" r:id="rId8"/>
    <p:sldId id="417" r:id="rId9"/>
    <p:sldId id="387" r:id="rId10"/>
    <p:sldId id="388" r:id="rId11"/>
    <p:sldId id="386" r:id="rId12"/>
    <p:sldId id="389" r:id="rId13"/>
    <p:sldId id="378" r:id="rId14"/>
    <p:sldId id="423" r:id="rId15"/>
    <p:sldId id="376" r:id="rId16"/>
    <p:sldId id="371" r:id="rId17"/>
    <p:sldId id="373" r:id="rId18"/>
    <p:sldId id="416" r:id="rId19"/>
    <p:sldId id="381" r:id="rId20"/>
    <p:sldId id="399" r:id="rId21"/>
    <p:sldId id="392" r:id="rId22"/>
    <p:sldId id="394" r:id="rId23"/>
    <p:sldId id="393" r:id="rId24"/>
    <p:sldId id="424" r:id="rId25"/>
    <p:sldId id="425" r:id="rId26"/>
    <p:sldId id="410" r:id="rId27"/>
    <p:sldId id="411" r:id="rId28"/>
    <p:sldId id="413" r:id="rId29"/>
    <p:sldId id="426" r:id="rId30"/>
    <p:sldId id="415" r:id="rId31"/>
    <p:sldId id="427" r:id="rId32"/>
    <p:sldId id="421" r:id="rId33"/>
  </p:sldIdLst>
  <p:sldSz cx="9144000" cy="6858000" type="screen4x3"/>
  <p:notesSz cx="6794500" cy="9906000"/>
  <p:embeddedFontLst>
    <p:embeddedFont>
      <p:font typeface="Arial Narrow" panose="020B0606020202030204" pitchFamily="34" charset="0"/>
      <p:regular r:id="rId36"/>
      <p:bold r:id="rId37"/>
      <p:italic r:id="rId38"/>
      <p:boldItalic r:id="rId39"/>
    </p:embeddedFont>
    <p:embeddedFont>
      <p:font typeface="Calibri" panose="020F0502020204030204" pitchFamily="34" charset="0"/>
      <p:regular r:id="rId40"/>
      <p:bold r:id="rId41"/>
      <p:italic r:id="rId42"/>
      <p:boldItalic r:id="rId43"/>
    </p:embeddedFont>
    <p:embeddedFont>
      <p:font typeface="HelveticaNeueLT Std" panose="020B0604020202020204" pitchFamily="34" charset="0"/>
      <p:regular r:id="rId44"/>
      <p:bold r:id="rId45"/>
      <p:italic r:id="rId46"/>
      <p:boldItalic r:id="rId47"/>
    </p:embeddedFont>
    <p:embeddedFont>
      <p:font typeface="HelveticaNeueLT Std Blk Cn" panose="020B0906030702040204" pitchFamily="34" charset="0"/>
      <p:bold r:id="rId48"/>
      <p:boldItalic r:id="rId49"/>
    </p:embeddedFont>
    <p:embeddedFont>
      <p:font typeface="HelveticaNeueLT Std Cn" panose="020B0506030502030204" pitchFamily="34" charset="0"/>
      <p:regular r:id="rId50"/>
      <p:bold r:id="rId51"/>
      <p:italic r:id="rId52"/>
      <p:boldItalic r:id="rId53"/>
    </p:embeddedFont>
    <p:embeddedFont>
      <p:font typeface="HelveticaNeueLT Std Lt" panose="020B0403020202020204" pitchFamily="34" charset="0"/>
      <p:regular r:id="rId54"/>
      <p:italic r:id="rId55"/>
    </p:embeddedFont>
    <p:embeddedFont>
      <p:font typeface="HelveticaNeueLT Std Lt Cn" panose="020B0406020202030204" pitchFamily="34" charset="0"/>
      <p:regular r:id="rId56"/>
      <p:italic r:id="rId5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475" userDrawn="1">
          <p15:clr>
            <a:srgbClr val="A4A3A4"/>
          </p15:clr>
        </p15:guide>
        <p15:guide id="2" pos="113" userDrawn="1">
          <p15:clr>
            <a:srgbClr val="A4A3A4"/>
          </p15:clr>
        </p15:guide>
        <p15:guide id="3" pos="5647" userDrawn="1">
          <p15:clr>
            <a:srgbClr val="A4A3A4"/>
          </p15:clr>
        </p15:guide>
        <p15:guide id="4" orient="horz" pos="73"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98989"/>
    <a:srgbClr val="F79646"/>
    <a:srgbClr val="00A885"/>
    <a:srgbClr val="FFFFFF"/>
    <a:srgbClr val="0094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9" autoAdjust="0"/>
    <p:restoredTop sz="96412" autoAdjust="0"/>
  </p:normalViewPr>
  <p:slideViewPr>
    <p:cSldViewPr>
      <p:cViewPr varScale="1">
        <p:scale>
          <a:sx n="93" d="100"/>
          <a:sy n="93" d="100"/>
        </p:scale>
        <p:origin x="2118" y="90"/>
      </p:cViewPr>
      <p:guideLst>
        <p:guide orient="horz" pos="3475"/>
        <p:guide pos="113"/>
        <p:guide pos="5647"/>
        <p:guide orient="horz" pos="73"/>
      </p:guideLst>
    </p:cSldViewPr>
  </p:slideViewPr>
  <p:outlineViewPr>
    <p:cViewPr>
      <p:scale>
        <a:sx n="33" d="100"/>
        <a:sy n="33" d="100"/>
      </p:scale>
      <p:origin x="0" y="-90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66" d="100"/>
          <a:sy n="66" d="100"/>
        </p:scale>
        <p:origin x="3134" y="43"/>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4.fntdata"/><Relationship Id="rId21" Type="http://schemas.openxmlformats.org/officeDocument/2006/relationships/slide" Target="slides/slide17.xml"/><Relationship Id="rId34" Type="http://schemas.openxmlformats.org/officeDocument/2006/relationships/notesMaster" Target="notesMasters/notesMaster1.xml"/><Relationship Id="rId42" Type="http://schemas.openxmlformats.org/officeDocument/2006/relationships/font" Target="fonts/font7.fntdata"/><Relationship Id="rId47" Type="http://schemas.openxmlformats.org/officeDocument/2006/relationships/font" Target="fonts/font12.fntdata"/><Relationship Id="rId50" Type="http://schemas.openxmlformats.org/officeDocument/2006/relationships/font" Target="fonts/font15.fntdata"/><Relationship Id="rId55" Type="http://schemas.openxmlformats.org/officeDocument/2006/relationships/font" Target="fonts/font20.fntdata"/><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font" Target="fonts/font6.fntdata"/><Relationship Id="rId54" Type="http://schemas.openxmlformats.org/officeDocument/2006/relationships/font" Target="fonts/font19.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font" Target="fonts/font10.fntdata"/><Relationship Id="rId53" Type="http://schemas.openxmlformats.org/officeDocument/2006/relationships/font" Target="fonts/font18.fntdata"/><Relationship Id="rId58"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1.fntdata"/><Relationship Id="rId49" Type="http://schemas.openxmlformats.org/officeDocument/2006/relationships/font" Target="fonts/font14.fntdata"/><Relationship Id="rId57" Type="http://schemas.openxmlformats.org/officeDocument/2006/relationships/font" Target="fonts/font22.fntdata"/><Relationship Id="rId61"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9.fntdata"/><Relationship Id="rId52" Type="http://schemas.openxmlformats.org/officeDocument/2006/relationships/font" Target="fonts/font17.fntdata"/><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43" Type="http://schemas.openxmlformats.org/officeDocument/2006/relationships/font" Target="fonts/font8.fntdata"/><Relationship Id="rId48" Type="http://schemas.openxmlformats.org/officeDocument/2006/relationships/font" Target="fonts/font13.fntdata"/><Relationship Id="rId56" Type="http://schemas.openxmlformats.org/officeDocument/2006/relationships/font" Target="fonts/font21.fntdata"/><Relationship Id="rId8" Type="http://schemas.openxmlformats.org/officeDocument/2006/relationships/slide" Target="slides/slide4.xml"/><Relationship Id="rId51" Type="http://schemas.openxmlformats.org/officeDocument/2006/relationships/font" Target="fonts/font16.fnt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3.fntdata"/><Relationship Id="rId46" Type="http://schemas.openxmlformats.org/officeDocument/2006/relationships/font" Target="fonts/font11.fntdata"/><Relationship Id="rId59"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unctad.unctad.org\shares\P-Drive\rosert\My%20Documents\IIA%20Conference%20November%202019%20(Commission)\James%20speech%20and%20Chair%20notes\Airplane%20overview.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5553945061312628E-2"/>
          <c:y val="2.9651989676605341E-2"/>
          <c:w val="0.91444605493868736"/>
          <c:h val="0.97034799305436203"/>
        </c:manualLayout>
      </c:layout>
      <c:barChart>
        <c:barDir val="bar"/>
        <c:grouping val="stacked"/>
        <c:varyColors val="0"/>
        <c:ser>
          <c:idx val="0"/>
          <c:order val="0"/>
          <c:tx>
            <c:v>1987-2017</c:v>
          </c:tx>
          <c:spPr>
            <a:solidFill>
              <a:srgbClr val="008A6C"/>
            </a:solidFill>
            <a:ln>
              <a:solidFill>
                <a:srgbClr val="008A6C"/>
              </a:solidFill>
            </a:ln>
          </c:spPr>
          <c:invertIfNegative val="0"/>
          <c:dLbls>
            <c:spPr>
              <a:noFill/>
              <a:ln>
                <a:noFill/>
              </a:ln>
              <a:effectLst/>
            </c:spPr>
            <c:txPr>
              <a:bodyPr wrap="square" lIns="38100" tIns="19050" rIns="38100" bIns="19050" anchor="ctr">
                <a:spAutoFit/>
              </a:bodyPr>
              <a:lstStyle/>
              <a:p>
                <a:pPr>
                  <a:defRPr b="1">
                    <a:solidFill>
                      <a:schemeClr val="bg1"/>
                    </a:solidFill>
                    <a:latin typeface="HelveticaNeueLT Std"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'Ch III. ISDS respondents'!$A$20:$A$30</c:f>
              <c:numCache>
                <c:formatCode>General</c:formatCode>
                <c:ptCount val="11"/>
                <c:pt idx="0">
                  <c:v>11</c:v>
                </c:pt>
                <c:pt idx="1">
                  <c:v>10</c:v>
                </c:pt>
                <c:pt idx="2">
                  <c:v>9</c:v>
                </c:pt>
                <c:pt idx="3">
                  <c:v>8</c:v>
                </c:pt>
                <c:pt idx="4">
                  <c:v>7</c:v>
                </c:pt>
                <c:pt idx="5">
                  <c:v>6</c:v>
                </c:pt>
                <c:pt idx="6">
                  <c:v>5</c:v>
                </c:pt>
                <c:pt idx="7">
                  <c:v>4</c:v>
                </c:pt>
                <c:pt idx="8">
                  <c:v>3</c:v>
                </c:pt>
                <c:pt idx="9">
                  <c:v>2</c:v>
                </c:pt>
                <c:pt idx="10">
                  <c:v>1</c:v>
                </c:pt>
              </c:numCache>
            </c:numRef>
          </c:cat>
          <c:val>
            <c:numRef>
              <c:f>'Ch III. ISDS respondents'!$B$20:$B$30</c:f>
              <c:numCache>
                <c:formatCode>General</c:formatCode>
                <c:ptCount val="11"/>
                <c:pt idx="0">
                  <c:v>26</c:v>
                </c:pt>
                <c:pt idx="1">
                  <c:v>23</c:v>
                </c:pt>
                <c:pt idx="2">
                  <c:v>13</c:v>
                </c:pt>
                <c:pt idx="3">
                  <c:v>16</c:v>
                </c:pt>
                <c:pt idx="4">
                  <c:v>19</c:v>
                </c:pt>
                <c:pt idx="5">
                  <c:v>28</c:v>
                </c:pt>
                <c:pt idx="6">
                  <c:v>29</c:v>
                </c:pt>
                <c:pt idx="7">
                  <c:v>23</c:v>
                </c:pt>
                <c:pt idx="8">
                  <c:v>29</c:v>
                </c:pt>
                <c:pt idx="9">
                  <c:v>27</c:v>
                </c:pt>
                <c:pt idx="10">
                  <c:v>25</c:v>
                </c:pt>
              </c:numCache>
            </c:numRef>
          </c:val>
          <c:extLst>
            <c:ext xmlns:c16="http://schemas.microsoft.com/office/drawing/2014/chart" uri="{C3380CC4-5D6E-409C-BE32-E72D297353CC}">
              <c16:uniqueId val="{00000000-BADE-4701-97B2-2FBE4FDA80DB}"/>
            </c:ext>
          </c:extLst>
        </c:ser>
        <c:ser>
          <c:idx val="1"/>
          <c:order val="1"/>
          <c:tx>
            <c:v>2018</c:v>
          </c:tx>
          <c:spPr>
            <a:solidFill>
              <a:schemeClr val="bg1"/>
            </a:solidFill>
            <a:ln w="12700">
              <a:solidFill>
                <a:srgbClr val="008A6C"/>
              </a:solidFill>
              <a:prstDash val="sysDot"/>
            </a:ln>
          </c:spPr>
          <c:invertIfNegative val="0"/>
          <c:cat>
            <c:numRef>
              <c:f>'Ch III. ISDS respondents'!$A$20:$A$30</c:f>
              <c:numCache>
                <c:formatCode>General</c:formatCode>
                <c:ptCount val="11"/>
                <c:pt idx="0">
                  <c:v>11</c:v>
                </c:pt>
                <c:pt idx="1">
                  <c:v>10</c:v>
                </c:pt>
                <c:pt idx="2">
                  <c:v>9</c:v>
                </c:pt>
                <c:pt idx="3">
                  <c:v>8</c:v>
                </c:pt>
                <c:pt idx="4">
                  <c:v>7</c:v>
                </c:pt>
                <c:pt idx="5">
                  <c:v>6</c:v>
                </c:pt>
                <c:pt idx="6">
                  <c:v>5</c:v>
                </c:pt>
                <c:pt idx="7">
                  <c:v>4</c:v>
                </c:pt>
                <c:pt idx="8">
                  <c:v>3</c:v>
                </c:pt>
                <c:pt idx="9">
                  <c:v>2</c:v>
                </c:pt>
                <c:pt idx="10">
                  <c:v>1</c:v>
                </c:pt>
              </c:numCache>
            </c:numRef>
          </c:cat>
          <c:val>
            <c:numRef>
              <c:f>'Ch III. ISDS respondents'!$C$20:$C$30</c:f>
              <c:numCache>
                <c:formatCode>General</c:formatCode>
                <c:ptCount val="11"/>
                <c:pt idx="0">
                  <c:v>3</c:v>
                </c:pt>
                <c:pt idx="1">
                  <c:v>6</c:v>
                </c:pt>
                <c:pt idx="2">
                  <c:v>16</c:v>
                </c:pt>
                <c:pt idx="3">
                  <c:v>13</c:v>
                </c:pt>
                <c:pt idx="4">
                  <c:v>10</c:v>
                </c:pt>
                <c:pt idx="5">
                  <c:v>1</c:v>
                </c:pt>
                <c:pt idx="6">
                  <c:v>0</c:v>
                </c:pt>
                <c:pt idx="7">
                  <c:v>6</c:v>
                </c:pt>
                <c:pt idx="8">
                  <c:v>0</c:v>
                </c:pt>
                <c:pt idx="9">
                  <c:v>2</c:v>
                </c:pt>
                <c:pt idx="10">
                  <c:v>4</c:v>
                </c:pt>
              </c:numCache>
            </c:numRef>
          </c:val>
          <c:extLst>
            <c:ext xmlns:c16="http://schemas.microsoft.com/office/drawing/2014/chart" uri="{C3380CC4-5D6E-409C-BE32-E72D297353CC}">
              <c16:uniqueId val="{00000001-BADE-4701-97B2-2FBE4FDA80DB}"/>
            </c:ext>
          </c:extLst>
        </c:ser>
        <c:dLbls>
          <c:showLegendKey val="0"/>
          <c:showVal val="0"/>
          <c:showCatName val="0"/>
          <c:showSerName val="0"/>
          <c:showPercent val="0"/>
          <c:showBubbleSize val="0"/>
        </c:dLbls>
        <c:gapWidth val="72"/>
        <c:overlap val="100"/>
        <c:axId val="2043332888"/>
        <c:axId val="2043336216"/>
      </c:barChart>
      <c:catAx>
        <c:axId val="2043332888"/>
        <c:scaling>
          <c:orientation val="minMax"/>
        </c:scaling>
        <c:delete val="0"/>
        <c:axPos val="l"/>
        <c:numFmt formatCode="General" sourceLinked="0"/>
        <c:majorTickMark val="out"/>
        <c:minorTickMark val="none"/>
        <c:tickLblPos val="nextTo"/>
        <c:spPr>
          <a:ln>
            <a:noFill/>
          </a:ln>
        </c:spPr>
        <c:txPr>
          <a:bodyPr/>
          <a:lstStyle/>
          <a:p>
            <a:pPr>
              <a:defRPr sz="1000" b="1">
                <a:solidFill>
                  <a:srgbClr val="008A6C"/>
                </a:solidFill>
                <a:latin typeface="HelveticaNeueLT Std" pitchFamily="34" charset="0"/>
              </a:defRPr>
            </a:pPr>
            <a:endParaRPr lang="en-US"/>
          </a:p>
        </c:txPr>
        <c:crossAx val="2043336216"/>
        <c:crosses val="autoZero"/>
        <c:auto val="1"/>
        <c:lblAlgn val="ctr"/>
        <c:lblOffset val="100"/>
        <c:noMultiLvlLbl val="0"/>
      </c:catAx>
      <c:valAx>
        <c:axId val="2043336216"/>
        <c:scaling>
          <c:orientation val="minMax"/>
        </c:scaling>
        <c:delete val="1"/>
        <c:axPos val="b"/>
        <c:majorGridlines>
          <c:spPr>
            <a:ln>
              <a:noFill/>
            </a:ln>
          </c:spPr>
        </c:majorGridlines>
        <c:numFmt formatCode="General" sourceLinked="1"/>
        <c:majorTickMark val="out"/>
        <c:minorTickMark val="none"/>
        <c:tickLblPos val="nextTo"/>
        <c:crossAx val="2043332888"/>
        <c:crosses val="autoZero"/>
        <c:crossBetween val="between"/>
      </c:valAx>
    </c:plotArea>
    <c:plotVisOnly val="1"/>
    <c:dispBlanksAs val="gap"/>
    <c:showDLblsOverMax val="0"/>
  </c:chart>
  <c:spPr>
    <a:ln>
      <a:solidFill>
        <a:schemeClr val="bg1"/>
      </a:solidFill>
    </a:ln>
  </c:sp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7020"/>
          </a:xfrm>
          <a:prstGeom prst="rect">
            <a:avLst/>
          </a:prstGeom>
        </p:spPr>
        <p:txBody>
          <a:bodyPr vert="horz" lIns="91440" tIns="45720" rIns="91440" bIns="45720" rtlCol="0"/>
          <a:lstStyle>
            <a:lvl1pPr algn="l">
              <a:defRPr sz="1200"/>
            </a:lvl1pPr>
          </a:lstStyle>
          <a:p>
            <a:endParaRPr lang="fr-CH"/>
          </a:p>
        </p:txBody>
      </p:sp>
      <p:sp>
        <p:nvSpPr>
          <p:cNvPr id="3" name="Date Placeholder 2"/>
          <p:cNvSpPr>
            <a:spLocks noGrp="1"/>
          </p:cNvSpPr>
          <p:nvPr>
            <p:ph type="dt" sz="quarter" idx="1"/>
          </p:nvPr>
        </p:nvSpPr>
        <p:spPr>
          <a:xfrm>
            <a:off x="3848645" y="0"/>
            <a:ext cx="2944283" cy="497020"/>
          </a:xfrm>
          <a:prstGeom prst="rect">
            <a:avLst/>
          </a:prstGeom>
        </p:spPr>
        <p:txBody>
          <a:bodyPr vert="horz" lIns="91440" tIns="45720" rIns="91440" bIns="45720" rtlCol="0"/>
          <a:lstStyle>
            <a:lvl1pPr algn="r">
              <a:defRPr sz="1200"/>
            </a:lvl1pPr>
          </a:lstStyle>
          <a:p>
            <a:fld id="{578571E9-B417-4AB6-8093-8C7DB51E4324}" type="datetime4">
              <a:rPr lang="en-US" smtClean="0"/>
              <a:t>November 28, 2019</a:t>
            </a:fld>
            <a:endParaRPr lang="fr-CH"/>
          </a:p>
        </p:txBody>
      </p:sp>
      <p:sp>
        <p:nvSpPr>
          <p:cNvPr id="4" name="Footer Placeholder 3"/>
          <p:cNvSpPr>
            <a:spLocks noGrp="1"/>
          </p:cNvSpPr>
          <p:nvPr>
            <p:ph type="ftr" sz="quarter" idx="2"/>
          </p:nvPr>
        </p:nvSpPr>
        <p:spPr>
          <a:xfrm>
            <a:off x="0" y="9408981"/>
            <a:ext cx="2944283" cy="497019"/>
          </a:xfrm>
          <a:prstGeom prst="rect">
            <a:avLst/>
          </a:prstGeom>
        </p:spPr>
        <p:txBody>
          <a:bodyPr vert="horz" lIns="91440" tIns="45720" rIns="91440" bIns="45720" rtlCol="0" anchor="b"/>
          <a:lstStyle>
            <a:lvl1pPr algn="l">
              <a:defRPr sz="1200"/>
            </a:lvl1pPr>
          </a:lstStyle>
          <a:p>
            <a:endParaRPr lang="fr-CH"/>
          </a:p>
        </p:txBody>
      </p:sp>
      <p:sp>
        <p:nvSpPr>
          <p:cNvPr id="5" name="Slide Number Placeholder 4"/>
          <p:cNvSpPr>
            <a:spLocks noGrp="1"/>
          </p:cNvSpPr>
          <p:nvPr>
            <p:ph type="sldNum" sz="quarter" idx="3"/>
          </p:nvPr>
        </p:nvSpPr>
        <p:spPr>
          <a:xfrm>
            <a:off x="3848645" y="9408981"/>
            <a:ext cx="2944283" cy="497019"/>
          </a:xfrm>
          <a:prstGeom prst="rect">
            <a:avLst/>
          </a:prstGeom>
        </p:spPr>
        <p:txBody>
          <a:bodyPr vert="horz" lIns="91440" tIns="45720" rIns="91440" bIns="45720" rtlCol="0" anchor="b"/>
          <a:lstStyle>
            <a:lvl1pPr algn="r">
              <a:defRPr sz="1200"/>
            </a:lvl1pPr>
          </a:lstStyle>
          <a:p>
            <a:fld id="{EF223594-4283-4CDA-8336-FC8DA1A001BC}" type="slidenum">
              <a:rPr lang="fr-CH" smtClean="0"/>
              <a:t>‹#›</a:t>
            </a:fld>
            <a:endParaRPr lang="fr-CH"/>
          </a:p>
        </p:txBody>
      </p:sp>
    </p:spTree>
    <p:extLst>
      <p:ext uri="{BB962C8B-B14F-4D97-AF65-F5344CB8AC3E}">
        <p14:creationId xmlns:p14="http://schemas.microsoft.com/office/powerpoint/2010/main" val="3913261153"/>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5300"/>
          </a:xfrm>
          <a:prstGeom prst="rect">
            <a:avLst/>
          </a:prstGeom>
        </p:spPr>
        <p:txBody>
          <a:bodyPr vert="horz" lIns="91440" tIns="45720" rIns="91440" bIns="45720" rtlCol="0"/>
          <a:lstStyle>
            <a:lvl1pPr algn="l">
              <a:defRPr sz="1200"/>
            </a:lvl1pPr>
          </a:lstStyle>
          <a:p>
            <a:r>
              <a:rPr lang="en-US" dirty="0"/>
              <a:t>UNCTAD World Investment Report 2018</a:t>
            </a:r>
          </a:p>
        </p:txBody>
      </p:sp>
      <p:sp>
        <p:nvSpPr>
          <p:cNvPr id="3" name="Date Placeholder 2"/>
          <p:cNvSpPr>
            <a:spLocks noGrp="1"/>
          </p:cNvSpPr>
          <p:nvPr>
            <p:ph type="dt" idx="1"/>
          </p:nvPr>
        </p:nvSpPr>
        <p:spPr>
          <a:xfrm>
            <a:off x="3848645" y="0"/>
            <a:ext cx="2944283" cy="495300"/>
          </a:xfrm>
          <a:prstGeom prst="rect">
            <a:avLst/>
          </a:prstGeom>
        </p:spPr>
        <p:txBody>
          <a:bodyPr vert="horz" lIns="91440" tIns="45720" rIns="91440" bIns="45720" rtlCol="0"/>
          <a:lstStyle>
            <a:lvl1pPr algn="r">
              <a:defRPr sz="1200"/>
            </a:lvl1pPr>
          </a:lstStyle>
          <a:p>
            <a:fld id="{EC21D2E3-1810-4D03-A04E-E39DF23FE98F}" type="datetime4">
              <a:rPr lang="en-US" smtClean="0"/>
              <a:t>November 28, 2019</a:t>
            </a:fld>
            <a:endParaRPr lang="en-US" dirty="0"/>
          </a:p>
        </p:txBody>
      </p:sp>
      <p:sp>
        <p:nvSpPr>
          <p:cNvPr id="5" name="Notes Placeholder 4"/>
          <p:cNvSpPr>
            <a:spLocks noGrp="1"/>
          </p:cNvSpPr>
          <p:nvPr>
            <p:ph type="body" sz="quarter" idx="3"/>
          </p:nvPr>
        </p:nvSpPr>
        <p:spPr>
          <a:xfrm>
            <a:off x="679450" y="4705350"/>
            <a:ext cx="5435600" cy="44577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p:txBody>
      </p:sp>
      <p:sp>
        <p:nvSpPr>
          <p:cNvPr id="6" name="Footer Placeholder 5"/>
          <p:cNvSpPr>
            <a:spLocks noGrp="1"/>
          </p:cNvSpPr>
          <p:nvPr>
            <p:ph type="ftr" sz="quarter" idx="4"/>
          </p:nvPr>
        </p:nvSpPr>
        <p:spPr>
          <a:xfrm>
            <a:off x="0" y="9408981"/>
            <a:ext cx="2944283" cy="495300"/>
          </a:xfrm>
          <a:prstGeom prst="rect">
            <a:avLst/>
          </a:prstGeom>
        </p:spPr>
        <p:txBody>
          <a:bodyPr vert="horz" lIns="91440" tIns="45720" rIns="91440" bIns="45720" rtlCol="0" anchor="b"/>
          <a:lstStyle>
            <a:lvl1pPr algn="l">
              <a:defRPr sz="1200"/>
            </a:lvl1pPr>
          </a:lstStyle>
          <a:p>
            <a:r>
              <a:rPr lang="en-US" dirty="0"/>
              <a:t>James Zhan, </a:t>
            </a:r>
          </a:p>
          <a:p>
            <a:r>
              <a:rPr lang="en-US" dirty="0"/>
              <a:t>Director, Investment and Enterprise Division</a:t>
            </a:r>
          </a:p>
        </p:txBody>
      </p:sp>
      <p:sp>
        <p:nvSpPr>
          <p:cNvPr id="7" name="Slide Number Placeholder 6"/>
          <p:cNvSpPr>
            <a:spLocks noGrp="1"/>
          </p:cNvSpPr>
          <p:nvPr>
            <p:ph type="sldNum" sz="quarter" idx="5"/>
          </p:nvPr>
        </p:nvSpPr>
        <p:spPr>
          <a:xfrm>
            <a:off x="3848645" y="9408981"/>
            <a:ext cx="2944283" cy="495300"/>
          </a:xfrm>
          <a:prstGeom prst="rect">
            <a:avLst/>
          </a:prstGeom>
        </p:spPr>
        <p:txBody>
          <a:bodyPr vert="horz" lIns="91440" tIns="45720" rIns="91440" bIns="45720" rtlCol="0" anchor="b"/>
          <a:lstStyle>
            <a:lvl1pPr algn="r">
              <a:defRPr sz="1200"/>
            </a:lvl1pPr>
          </a:lstStyle>
          <a:p>
            <a:fld id="{E23FD1C6-77EF-48D5-87C1-CD9BB0A2914B}" type="slidenum">
              <a:rPr lang="en-US" smtClean="0"/>
              <a:t>‹#›</a:t>
            </a:fld>
            <a:endParaRPr lang="en-US" dirty="0"/>
          </a:p>
        </p:txBody>
      </p:sp>
    </p:spTree>
    <p:extLst>
      <p:ext uri="{BB962C8B-B14F-4D97-AF65-F5344CB8AC3E}">
        <p14:creationId xmlns:p14="http://schemas.microsoft.com/office/powerpoint/2010/main" val="3697859649"/>
      </p:ext>
    </p:extLst>
  </p:cSld>
  <p:clrMap bg1="lt1" tx1="dk1" bg2="lt2" tx2="dk2" accent1="accent1" accent2="accent2" accent3="accent3" accent4="accent4" accent5="accent5" accent6="accent6" hlink="hlink" folHlink="folHlink"/>
  <p:hf/>
  <p:notesStyle>
    <a:lvl1pPr marL="0" algn="l" defTabSz="914400" rtl="0" eaLnBrk="1" latinLnBrk="0" hangingPunct="1">
      <a:defRPr sz="1400" kern="1200">
        <a:solidFill>
          <a:schemeClr val="tx1"/>
        </a:solidFill>
        <a:latin typeface="HelveticaNeueLT Std Lt" panose="020B0403020202020204" pitchFamily="34" charset="0"/>
        <a:ea typeface="+mn-ea"/>
        <a:cs typeface="+mn-cs"/>
      </a:defRPr>
    </a:lvl1pPr>
    <a:lvl2pPr marL="457200" algn="l" defTabSz="914400" rtl="0" eaLnBrk="1" latinLnBrk="0" hangingPunct="1">
      <a:defRPr sz="1400" kern="1200">
        <a:solidFill>
          <a:schemeClr val="tx1"/>
        </a:solidFill>
        <a:latin typeface="HelveticaNeueLT Std Lt" panose="020B0403020202020204" pitchFamily="34" charset="0"/>
        <a:ea typeface="+mn-ea"/>
        <a:cs typeface="+mn-cs"/>
      </a:defRPr>
    </a:lvl2pPr>
    <a:lvl3pPr marL="914400" algn="l" defTabSz="914400" rtl="0" eaLnBrk="1" latinLnBrk="0" hangingPunct="1">
      <a:defRPr sz="1400" kern="1200">
        <a:solidFill>
          <a:schemeClr val="tx1"/>
        </a:solidFill>
        <a:latin typeface="HelveticaNeueLT Std Lt" panose="020B0403020202020204" pitchFamily="34" charset="0"/>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5496" y="44624"/>
            <a:ext cx="9073008" cy="605929"/>
          </a:xfrm>
          <a:prstGeom prst="rect">
            <a:avLst/>
          </a:prstGeom>
        </p:spPr>
        <p:txBody>
          <a:bodyPr>
            <a:normAutofit/>
          </a:bodyPr>
          <a:lstStyle>
            <a:lvl1pPr algn="l">
              <a:defRPr sz="2898"/>
            </a:lvl1pPr>
          </a:lstStyle>
          <a:p>
            <a:r>
              <a:rPr lang="en-US" dirty="0"/>
              <a:t>Click to edit Master title style</a:t>
            </a:r>
          </a:p>
        </p:txBody>
      </p:sp>
      <p:sp>
        <p:nvSpPr>
          <p:cNvPr id="3" name="Subtitle 2"/>
          <p:cNvSpPr>
            <a:spLocks noGrp="1"/>
          </p:cNvSpPr>
          <p:nvPr>
            <p:ph type="subTitle" idx="1"/>
          </p:nvPr>
        </p:nvSpPr>
        <p:spPr>
          <a:xfrm>
            <a:off x="35496" y="692696"/>
            <a:ext cx="9073008" cy="3312368"/>
          </a:xfrm>
          <a:prstGeom prst="rect">
            <a:avLst/>
          </a:prstGeom>
        </p:spPr>
        <p:txBody>
          <a:bodyPr>
            <a:normAutofit/>
          </a:bodyPr>
          <a:lstStyle>
            <a:lvl1pPr marL="0" indent="0" algn="l">
              <a:buNone/>
              <a:defRPr sz="2386">
                <a:solidFill>
                  <a:schemeClr val="tx1">
                    <a:tint val="75000"/>
                  </a:schemeClr>
                </a:solidFill>
              </a:defRPr>
            </a:lvl1pPr>
            <a:lvl2pPr marL="389587" indent="0" algn="ctr">
              <a:buNone/>
              <a:defRPr>
                <a:solidFill>
                  <a:schemeClr val="tx1">
                    <a:tint val="75000"/>
                  </a:schemeClr>
                </a:solidFill>
              </a:defRPr>
            </a:lvl2pPr>
            <a:lvl3pPr marL="779173" indent="0" algn="ctr">
              <a:buNone/>
              <a:defRPr>
                <a:solidFill>
                  <a:schemeClr val="tx1">
                    <a:tint val="75000"/>
                  </a:schemeClr>
                </a:solidFill>
              </a:defRPr>
            </a:lvl3pPr>
            <a:lvl4pPr marL="1168759" indent="0" algn="ctr">
              <a:buNone/>
              <a:defRPr>
                <a:solidFill>
                  <a:schemeClr val="tx1">
                    <a:tint val="75000"/>
                  </a:schemeClr>
                </a:solidFill>
              </a:defRPr>
            </a:lvl4pPr>
            <a:lvl5pPr marL="1558345" indent="0" algn="ctr">
              <a:buNone/>
              <a:defRPr>
                <a:solidFill>
                  <a:schemeClr val="tx1">
                    <a:tint val="75000"/>
                  </a:schemeClr>
                </a:solidFill>
              </a:defRPr>
            </a:lvl5pPr>
            <a:lvl6pPr marL="1947932" indent="0" algn="ctr">
              <a:buNone/>
              <a:defRPr>
                <a:solidFill>
                  <a:schemeClr val="tx1">
                    <a:tint val="75000"/>
                  </a:schemeClr>
                </a:solidFill>
              </a:defRPr>
            </a:lvl6pPr>
            <a:lvl7pPr marL="2337518" indent="0" algn="ctr">
              <a:buNone/>
              <a:defRPr>
                <a:solidFill>
                  <a:schemeClr val="tx1">
                    <a:tint val="75000"/>
                  </a:schemeClr>
                </a:solidFill>
              </a:defRPr>
            </a:lvl7pPr>
            <a:lvl8pPr marL="2727104" indent="0" algn="ctr">
              <a:buNone/>
              <a:defRPr>
                <a:solidFill>
                  <a:schemeClr val="tx1">
                    <a:tint val="75000"/>
                  </a:schemeClr>
                </a:solidFill>
              </a:defRPr>
            </a:lvl8pPr>
            <a:lvl9pPr marL="3116691"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17653527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p:cNvSpPr>
            <a:spLocks noGrp="1"/>
          </p:cNvSpPr>
          <p:nvPr>
            <p:ph type="ctrTitle"/>
          </p:nvPr>
        </p:nvSpPr>
        <p:spPr>
          <a:xfrm>
            <a:off x="35496" y="44624"/>
            <a:ext cx="9073008" cy="605929"/>
          </a:xfrm>
          <a:prstGeom prst="rect">
            <a:avLst/>
          </a:prstGeom>
        </p:spPr>
        <p:txBody>
          <a:bodyPr>
            <a:normAutofit/>
          </a:bodyPr>
          <a:lstStyle>
            <a:lvl1pPr algn="l">
              <a:defRPr sz="2898"/>
            </a:lvl1pPr>
          </a:lstStyle>
          <a:p>
            <a:r>
              <a:rPr lang="en-US" dirty="0"/>
              <a:t>Click to edit Master title style</a:t>
            </a:r>
          </a:p>
        </p:txBody>
      </p:sp>
      <p:sp>
        <p:nvSpPr>
          <p:cNvPr id="8" name="Subtitle 2"/>
          <p:cNvSpPr>
            <a:spLocks noGrp="1"/>
          </p:cNvSpPr>
          <p:nvPr>
            <p:ph type="subTitle" idx="1"/>
          </p:nvPr>
        </p:nvSpPr>
        <p:spPr>
          <a:xfrm>
            <a:off x="32626" y="692696"/>
            <a:ext cx="9075877" cy="3312368"/>
          </a:xfrm>
          <a:prstGeom prst="rect">
            <a:avLst/>
          </a:prstGeom>
        </p:spPr>
        <p:txBody>
          <a:bodyPr>
            <a:normAutofit/>
          </a:bodyPr>
          <a:lstStyle>
            <a:lvl1pPr marL="0" indent="0" algn="l">
              <a:buNone/>
              <a:defRPr sz="2386">
                <a:solidFill>
                  <a:schemeClr val="tx1">
                    <a:tint val="75000"/>
                  </a:schemeClr>
                </a:solidFill>
              </a:defRPr>
            </a:lvl1pPr>
            <a:lvl2pPr marL="389587" indent="0" algn="ctr">
              <a:buNone/>
              <a:defRPr>
                <a:solidFill>
                  <a:schemeClr val="tx1">
                    <a:tint val="75000"/>
                  </a:schemeClr>
                </a:solidFill>
              </a:defRPr>
            </a:lvl2pPr>
            <a:lvl3pPr marL="779173" indent="0" algn="ctr">
              <a:buNone/>
              <a:defRPr>
                <a:solidFill>
                  <a:schemeClr val="tx1">
                    <a:tint val="75000"/>
                  </a:schemeClr>
                </a:solidFill>
              </a:defRPr>
            </a:lvl3pPr>
            <a:lvl4pPr marL="1168759" indent="0" algn="ctr">
              <a:buNone/>
              <a:defRPr>
                <a:solidFill>
                  <a:schemeClr val="tx1">
                    <a:tint val="75000"/>
                  </a:schemeClr>
                </a:solidFill>
              </a:defRPr>
            </a:lvl4pPr>
            <a:lvl5pPr marL="1558345" indent="0" algn="ctr">
              <a:buNone/>
              <a:defRPr>
                <a:solidFill>
                  <a:schemeClr val="tx1">
                    <a:tint val="75000"/>
                  </a:schemeClr>
                </a:solidFill>
              </a:defRPr>
            </a:lvl5pPr>
            <a:lvl6pPr marL="1947932" indent="0" algn="ctr">
              <a:buNone/>
              <a:defRPr>
                <a:solidFill>
                  <a:schemeClr val="tx1">
                    <a:tint val="75000"/>
                  </a:schemeClr>
                </a:solidFill>
              </a:defRPr>
            </a:lvl6pPr>
            <a:lvl7pPr marL="2337518" indent="0" algn="ctr">
              <a:buNone/>
              <a:defRPr>
                <a:solidFill>
                  <a:schemeClr val="tx1">
                    <a:tint val="75000"/>
                  </a:schemeClr>
                </a:solidFill>
              </a:defRPr>
            </a:lvl7pPr>
            <a:lvl8pPr marL="2727104" indent="0" algn="ctr">
              <a:buNone/>
              <a:defRPr>
                <a:solidFill>
                  <a:schemeClr val="tx1">
                    <a:tint val="75000"/>
                  </a:schemeClr>
                </a:solidFill>
              </a:defRPr>
            </a:lvl8pPr>
            <a:lvl9pPr marL="3116691"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4055274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11/28/2019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433624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
        <p:nvSpPr>
          <p:cNvPr id="3" name="Rectangle 280"/>
          <p:cNvSpPr>
            <a:spLocks noGrp="1" noChangeArrowheads="1"/>
          </p:cNvSpPr>
          <p:nvPr>
            <p:ph type="sldNum" sz="quarter" idx="10"/>
          </p:nvPr>
        </p:nvSpPr>
        <p:spPr>
          <a:ln/>
        </p:spPr>
        <p:txBody>
          <a:bodyPr/>
          <a:lstStyle>
            <a:lvl1pPr>
              <a:defRPr/>
            </a:lvl1pPr>
          </a:lstStyle>
          <a:p>
            <a:pPr>
              <a:defRPr/>
            </a:pPr>
            <a:r>
              <a:rPr lang="en-US" altLang="fr-FR" dirty="0"/>
              <a:t> </a:t>
            </a:r>
          </a:p>
        </p:txBody>
      </p:sp>
    </p:spTree>
    <p:extLst>
      <p:ext uri="{BB962C8B-B14F-4D97-AF65-F5344CB8AC3E}">
        <p14:creationId xmlns:p14="http://schemas.microsoft.com/office/powerpoint/2010/main" val="323508522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F84519F-C61D-4F49-9B27-06711AE27B5B}"/>
              </a:ext>
            </a:extLst>
          </p:cNvPr>
          <p:cNvPicPr>
            <a:picLocks noChangeAspect="1"/>
          </p:cNvPicPr>
          <p:nvPr userDrawn="1"/>
        </p:nvPicPr>
        <p:blipFill>
          <a:blip r:embed="rId6"/>
          <a:stretch>
            <a:fillRect/>
          </a:stretch>
        </p:blipFill>
        <p:spPr>
          <a:xfrm>
            <a:off x="0" y="5901070"/>
            <a:ext cx="9144000" cy="956930"/>
          </a:xfrm>
          <a:prstGeom prst="rect">
            <a:avLst/>
          </a:prstGeom>
        </p:spPr>
      </p:pic>
    </p:spTree>
    <p:extLst>
      <p:ext uri="{BB962C8B-B14F-4D97-AF65-F5344CB8AC3E}">
        <p14:creationId xmlns:p14="http://schemas.microsoft.com/office/powerpoint/2010/main" val="37683652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hdr="0" ftr="0" dt="0"/>
  <p:txStyles>
    <p:titleStyle>
      <a:lvl1pPr algn="l" defTabSz="779173" rtl="0" eaLnBrk="1" latinLnBrk="0" hangingPunct="1">
        <a:spcBef>
          <a:spcPct val="0"/>
        </a:spcBef>
        <a:buNone/>
        <a:defRPr sz="3750" b="1" kern="1200">
          <a:solidFill>
            <a:srgbClr val="00A885"/>
          </a:solidFill>
          <a:latin typeface="+mj-lt"/>
          <a:ea typeface="+mj-ea"/>
          <a:cs typeface="+mj-cs"/>
        </a:defRPr>
      </a:lvl1pPr>
    </p:titleStyle>
    <p:bodyStyle>
      <a:lvl1pPr marL="292190" indent="-292190" algn="l" defTabSz="779173" rtl="0" eaLnBrk="1" latinLnBrk="0" hangingPunct="1">
        <a:spcBef>
          <a:spcPct val="20000"/>
        </a:spcBef>
        <a:buFont typeface="Arial" panose="020B0604020202020204" pitchFamily="34" charset="0"/>
        <a:buChar char="•"/>
        <a:defRPr sz="2727" kern="1200">
          <a:solidFill>
            <a:schemeClr val="tx1"/>
          </a:solidFill>
          <a:latin typeface="+mn-lt"/>
          <a:ea typeface="+mn-ea"/>
          <a:cs typeface="+mn-cs"/>
        </a:defRPr>
      </a:lvl1pPr>
      <a:lvl2pPr marL="633078" indent="-243492" algn="l" defTabSz="779173" rtl="0" eaLnBrk="1" latinLnBrk="0" hangingPunct="1">
        <a:spcBef>
          <a:spcPct val="20000"/>
        </a:spcBef>
        <a:buFont typeface="Arial" panose="020B0604020202020204" pitchFamily="34" charset="0"/>
        <a:buChar char="–"/>
        <a:defRPr sz="2386" kern="1200">
          <a:solidFill>
            <a:schemeClr val="tx1"/>
          </a:solidFill>
          <a:latin typeface="+mn-lt"/>
          <a:ea typeface="+mn-ea"/>
          <a:cs typeface="+mn-cs"/>
        </a:defRPr>
      </a:lvl2pPr>
      <a:lvl3pPr marL="973966" indent="-194793" algn="l" defTabSz="779173" rtl="0" eaLnBrk="1" latinLnBrk="0" hangingPunct="1">
        <a:spcBef>
          <a:spcPct val="20000"/>
        </a:spcBef>
        <a:buFont typeface="Arial" panose="020B0604020202020204" pitchFamily="34" charset="0"/>
        <a:buChar char="•"/>
        <a:defRPr sz="2046" kern="1200">
          <a:solidFill>
            <a:schemeClr val="tx1"/>
          </a:solidFill>
          <a:latin typeface="+mn-lt"/>
          <a:ea typeface="+mn-ea"/>
          <a:cs typeface="+mn-cs"/>
        </a:defRPr>
      </a:lvl3pPr>
      <a:lvl4pPr marL="1363553" indent="-194793" algn="l" defTabSz="779173" rtl="0" eaLnBrk="1" latinLnBrk="0" hangingPunct="1">
        <a:spcBef>
          <a:spcPct val="20000"/>
        </a:spcBef>
        <a:buFont typeface="Arial" panose="020B0604020202020204" pitchFamily="34" charset="0"/>
        <a:buChar char="–"/>
        <a:defRPr sz="1705" kern="1200">
          <a:solidFill>
            <a:schemeClr val="tx1"/>
          </a:solidFill>
          <a:latin typeface="+mn-lt"/>
          <a:ea typeface="+mn-ea"/>
          <a:cs typeface="+mn-cs"/>
        </a:defRPr>
      </a:lvl4pPr>
      <a:lvl5pPr marL="1753139" indent="-194793" algn="l" defTabSz="779173" rtl="0" eaLnBrk="1" latinLnBrk="0" hangingPunct="1">
        <a:spcBef>
          <a:spcPct val="20000"/>
        </a:spcBef>
        <a:buFont typeface="Arial" panose="020B0604020202020204" pitchFamily="34" charset="0"/>
        <a:buChar char="»"/>
        <a:defRPr sz="1705" kern="1200">
          <a:solidFill>
            <a:schemeClr val="tx1"/>
          </a:solidFill>
          <a:latin typeface="+mn-lt"/>
          <a:ea typeface="+mn-ea"/>
          <a:cs typeface="+mn-cs"/>
        </a:defRPr>
      </a:lvl5pPr>
      <a:lvl6pPr marL="2142726" indent="-194793" algn="l" defTabSz="779173" rtl="0" eaLnBrk="1" latinLnBrk="0" hangingPunct="1">
        <a:spcBef>
          <a:spcPct val="20000"/>
        </a:spcBef>
        <a:buFont typeface="Arial" panose="020B0604020202020204" pitchFamily="34" charset="0"/>
        <a:buChar char="•"/>
        <a:defRPr sz="1705" kern="1200">
          <a:solidFill>
            <a:schemeClr val="tx1"/>
          </a:solidFill>
          <a:latin typeface="+mn-lt"/>
          <a:ea typeface="+mn-ea"/>
          <a:cs typeface="+mn-cs"/>
        </a:defRPr>
      </a:lvl6pPr>
      <a:lvl7pPr marL="2532311" indent="-194793" algn="l" defTabSz="779173" rtl="0" eaLnBrk="1" latinLnBrk="0" hangingPunct="1">
        <a:spcBef>
          <a:spcPct val="20000"/>
        </a:spcBef>
        <a:buFont typeface="Arial" panose="020B0604020202020204" pitchFamily="34" charset="0"/>
        <a:buChar char="•"/>
        <a:defRPr sz="1705" kern="1200">
          <a:solidFill>
            <a:schemeClr val="tx1"/>
          </a:solidFill>
          <a:latin typeface="+mn-lt"/>
          <a:ea typeface="+mn-ea"/>
          <a:cs typeface="+mn-cs"/>
        </a:defRPr>
      </a:lvl7pPr>
      <a:lvl8pPr marL="2921898" indent="-194793" algn="l" defTabSz="779173" rtl="0" eaLnBrk="1" latinLnBrk="0" hangingPunct="1">
        <a:spcBef>
          <a:spcPct val="20000"/>
        </a:spcBef>
        <a:buFont typeface="Arial" panose="020B0604020202020204" pitchFamily="34" charset="0"/>
        <a:buChar char="•"/>
        <a:defRPr sz="1705" kern="1200">
          <a:solidFill>
            <a:schemeClr val="tx1"/>
          </a:solidFill>
          <a:latin typeface="+mn-lt"/>
          <a:ea typeface="+mn-ea"/>
          <a:cs typeface="+mn-cs"/>
        </a:defRPr>
      </a:lvl8pPr>
      <a:lvl9pPr marL="3311484" indent="-194793" algn="l" defTabSz="779173" rtl="0" eaLnBrk="1" latinLnBrk="0" hangingPunct="1">
        <a:spcBef>
          <a:spcPct val="20000"/>
        </a:spcBef>
        <a:buFont typeface="Arial" panose="020B0604020202020204" pitchFamily="34" charset="0"/>
        <a:buChar char="•"/>
        <a:defRPr sz="1705" kern="1200">
          <a:solidFill>
            <a:schemeClr val="tx1"/>
          </a:solidFill>
          <a:latin typeface="+mn-lt"/>
          <a:ea typeface="+mn-ea"/>
          <a:cs typeface="+mn-cs"/>
        </a:defRPr>
      </a:lvl9pPr>
    </p:bodyStyle>
    <p:otherStyle>
      <a:defPPr>
        <a:defRPr lang="en-US"/>
      </a:defPPr>
      <a:lvl1pPr marL="0" algn="l" defTabSz="779173" rtl="0" eaLnBrk="1" latinLnBrk="0" hangingPunct="1">
        <a:defRPr sz="1533" kern="1200">
          <a:solidFill>
            <a:schemeClr val="tx1"/>
          </a:solidFill>
          <a:latin typeface="+mn-lt"/>
          <a:ea typeface="+mn-ea"/>
          <a:cs typeface="+mn-cs"/>
        </a:defRPr>
      </a:lvl1pPr>
      <a:lvl2pPr marL="389587" algn="l" defTabSz="779173" rtl="0" eaLnBrk="1" latinLnBrk="0" hangingPunct="1">
        <a:defRPr sz="1533" kern="1200">
          <a:solidFill>
            <a:schemeClr val="tx1"/>
          </a:solidFill>
          <a:latin typeface="+mn-lt"/>
          <a:ea typeface="+mn-ea"/>
          <a:cs typeface="+mn-cs"/>
        </a:defRPr>
      </a:lvl2pPr>
      <a:lvl3pPr marL="779173" algn="l" defTabSz="779173" rtl="0" eaLnBrk="1" latinLnBrk="0" hangingPunct="1">
        <a:defRPr sz="1533" kern="1200">
          <a:solidFill>
            <a:schemeClr val="tx1"/>
          </a:solidFill>
          <a:latin typeface="+mn-lt"/>
          <a:ea typeface="+mn-ea"/>
          <a:cs typeface="+mn-cs"/>
        </a:defRPr>
      </a:lvl3pPr>
      <a:lvl4pPr marL="1168759" algn="l" defTabSz="779173" rtl="0" eaLnBrk="1" latinLnBrk="0" hangingPunct="1">
        <a:defRPr sz="1533" kern="1200">
          <a:solidFill>
            <a:schemeClr val="tx1"/>
          </a:solidFill>
          <a:latin typeface="+mn-lt"/>
          <a:ea typeface="+mn-ea"/>
          <a:cs typeface="+mn-cs"/>
        </a:defRPr>
      </a:lvl4pPr>
      <a:lvl5pPr marL="1558345" algn="l" defTabSz="779173" rtl="0" eaLnBrk="1" latinLnBrk="0" hangingPunct="1">
        <a:defRPr sz="1533" kern="1200">
          <a:solidFill>
            <a:schemeClr val="tx1"/>
          </a:solidFill>
          <a:latin typeface="+mn-lt"/>
          <a:ea typeface="+mn-ea"/>
          <a:cs typeface="+mn-cs"/>
        </a:defRPr>
      </a:lvl5pPr>
      <a:lvl6pPr marL="1947932" algn="l" defTabSz="779173" rtl="0" eaLnBrk="1" latinLnBrk="0" hangingPunct="1">
        <a:defRPr sz="1533" kern="1200">
          <a:solidFill>
            <a:schemeClr val="tx1"/>
          </a:solidFill>
          <a:latin typeface="+mn-lt"/>
          <a:ea typeface="+mn-ea"/>
          <a:cs typeface="+mn-cs"/>
        </a:defRPr>
      </a:lvl6pPr>
      <a:lvl7pPr marL="2337518" algn="l" defTabSz="779173" rtl="0" eaLnBrk="1" latinLnBrk="0" hangingPunct="1">
        <a:defRPr sz="1533" kern="1200">
          <a:solidFill>
            <a:schemeClr val="tx1"/>
          </a:solidFill>
          <a:latin typeface="+mn-lt"/>
          <a:ea typeface="+mn-ea"/>
          <a:cs typeface="+mn-cs"/>
        </a:defRPr>
      </a:lvl7pPr>
      <a:lvl8pPr marL="2727104" algn="l" defTabSz="779173" rtl="0" eaLnBrk="1" latinLnBrk="0" hangingPunct="1">
        <a:defRPr sz="1533" kern="1200">
          <a:solidFill>
            <a:schemeClr val="tx1"/>
          </a:solidFill>
          <a:latin typeface="+mn-lt"/>
          <a:ea typeface="+mn-ea"/>
          <a:cs typeface="+mn-cs"/>
        </a:defRPr>
      </a:lvl8pPr>
      <a:lvl9pPr marL="3116691" algn="l" defTabSz="779173" rtl="0" eaLnBrk="1" latinLnBrk="0" hangingPunct="1">
        <a:defRPr sz="153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investmentpolicy.unctad.org/" TargetMode="Externa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investmentpolicy.unctad.org/" TargetMode="Externa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investmentpolicy.unctad.org/" TargetMode="External"/><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hyperlink" Target="https://investmentpolicy.unctad.org/" TargetMode="External"/><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a:extLst>
              <a:ext uri="{FF2B5EF4-FFF2-40B4-BE49-F238E27FC236}">
                <a16:creationId xmlns:a16="http://schemas.microsoft.com/office/drawing/2014/main" id="{654979AE-6B63-4352-866C-84DF1C95BAA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224C7696-A464-4F48-875D-B65E23E231F8}"/>
              </a:ext>
            </a:extLst>
          </p:cNvPr>
          <p:cNvSpPr>
            <a:spLocks noGrp="1"/>
          </p:cNvSpPr>
          <p:nvPr>
            <p:ph type="ctrTitle"/>
          </p:nvPr>
        </p:nvSpPr>
        <p:spPr>
          <a:xfrm>
            <a:off x="719572" y="1166887"/>
            <a:ext cx="7704856" cy="749945"/>
          </a:xfrm>
        </p:spPr>
        <p:txBody>
          <a:bodyPr>
            <a:noAutofit/>
          </a:bodyPr>
          <a:lstStyle/>
          <a:p>
            <a:pPr algn="ctr"/>
            <a:r>
              <a:rPr lang="en-US" sz="3300">
                <a:solidFill>
                  <a:srgbClr val="009473"/>
                </a:solidFill>
                <a:latin typeface="Arial Narrow" panose="020B0606020202030204" pitchFamily="34" charset="0"/>
              </a:rPr>
              <a:t>Reform of the International Investment Agreements (IIAs) Regime</a:t>
            </a:r>
            <a:endParaRPr lang="en-GB" sz="3300">
              <a:solidFill>
                <a:srgbClr val="009473"/>
              </a:solidFill>
              <a:latin typeface="Arial Narrow" panose="020B0606020202030204" pitchFamily="34" charset="0"/>
            </a:endParaRPr>
          </a:p>
        </p:txBody>
      </p:sp>
      <p:sp>
        <p:nvSpPr>
          <p:cNvPr id="3" name="Subtitle 2">
            <a:extLst>
              <a:ext uri="{FF2B5EF4-FFF2-40B4-BE49-F238E27FC236}">
                <a16:creationId xmlns:a16="http://schemas.microsoft.com/office/drawing/2014/main" id="{109E141F-1855-4684-A312-C73C8FF13B4D}"/>
              </a:ext>
            </a:extLst>
          </p:cNvPr>
          <p:cNvSpPr>
            <a:spLocks noGrp="1"/>
          </p:cNvSpPr>
          <p:nvPr>
            <p:ph type="subTitle" idx="1"/>
          </p:nvPr>
        </p:nvSpPr>
        <p:spPr>
          <a:xfrm>
            <a:off x="755576" y="3140968"/>
            <a:ext cx="7632848" cy="2016224"/>
          </a:xfrm>
        </p:spPr>
        <p:txBody>
          <a:bodyPr>
            <a:normAutofit fontScale="85000" lnSpcReduction="20000"/>
          </a:bodyPr>
          <a:lstStyle/>
          <a:p>
            <a:pPr algn="ctr"/>
            <a:r>
              <a:rPr lang="en-US" b="1">
                <a:latin typeface="Arial Narrow" panose="020B0606020202030204" pitchFamily="34" charset="0"/>
              </a:rPr>
              <a:t>Diana Rosert</a:t>
            </a:r>
          </a:p>
          <a:p>
            <a:pPr algn="ctr"/>
            <a:r>
              <a:rPr lang="en-US">
                <a:latin typeface="Arial Narrow" panose="020B0606020202030204" pitchFamily="34" charset="0"/>
              </a:rPr>
              <a:t>Economic Affairs Officer</a:t>
            </a:r>
          </a:p>
          <a:p>
            <a:pPr algn="ctr"/>
            <a:r>
              <a:rPr lang="en-US">
                <a:latin typeface="Arial Narrow" panose="020B0606020202030204" pitchFamily="34" charset="0"/>
              </a:rPr>
              <a:t>Investment and Enterprise Division, UNCTAD</a:t>
            </a:r>
          </a:p>
          <a:p>
            <a:pPr algn="ctr"/>
            <a:endParaRPr lang="en-US">
              <a:latin typeface="Arial Narrow" panose="020B0606020202030204" pitchFamily="34" charset="0"/>
            </a:endParaRPr>
          </a:p>
          <a:p>
            <a:pPr algn="ctr"/>
            <a:r>
              <a:rPr lang="fr-CH">
                <a:latin typeface="Arial Narrow" panose="020B0606020202030204" pitchFamily="34" charset="0"/>
              </a:rPr>
              <a:t>Regional Seminar for the Caribbean</a:t>
            </a:r>
          </a:p>
          <a:p>
            <a:pPr algn="ctr"/>
            <a:r>
              <a:rPr lang="fr-CH">
                <a:latin typeface="Arial Narrow" panose="020B0606020202030204" pitchFamily="34" charset="0"/>
              </a:rPr>
              <a:t>28 November 2019</a:t>
            </a:r>
          </a:p>
        </p:txBody>
      </p:sp>
      <p:sp>
        <p:nvSpPr>
          <p:cNvPr id="5" name="Rectangle 4">
            <a:extLst>
              <a:ext uri="{FF2B5EF4-FFF2-40B4-BE49-F238E27FC236}">
                <a16:creationId xmlns:a16="http://schemas.microsoft.com/office/drawing/2014/main" id="{6D205B35-094D-4403-9BB0-D1E881ED51DB}"/>
              </a:ext>
            </a:extLst>
          </p:cNvPr>
          <p:cNvSpPr/>
          <p:nvPr/>
        </p:nvSpPr>
        <p:spPr>
          <a:xfrm>
            <a:off x="2663788" y="6237312"/>
            <a:ext cx="3816424" cy="432048"/>
          </a:xfrm>
          <a:prstGeom prst="rect">
            <a:avLst/>
          </a:prstGeom>
          <a:solidFill>
            <a:srgbClr val="FFFFFF">
              <a:alpha val="58039"/>
            </a:srgb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000" b="1">
                <a:solidFill>
                  <a:srgbClr val="009473"/>
                </a:solidFill>
                <a:latin typeface="Arial Narrow" panose="020B0606020202030204" pitchFamily="34" charset="0"/>
                <a:hlinkClick r:id="rId3">
                  <a:extLst>
                    <a:ext uri="{A12FA001-AC4F-418D-AE19-62706E023703}">
                      <ahyp:hlinkClr xmlns:ahyp="http://schemas.microsoft.com/office/drawing/2018/hyperlinkcolor" val="tx"/>
                    </a:ext>
                  </a:extLst>
                </a:hlinkClick>
              </a:rPr>
              <a:t>https://investmentpolicy.unctad.org/</a:t>
            </a:r>
            <a:endParaRPr lang="en-GB" sz="2000" b="1">
              <a:solidFill>
                <a:srgbClr val="009473"/>
              </a:solidFill>
              <a:latin typeface="Arial Narrow" panose="020B0606020202030204" pitchFamily="34" charset="0"/>
            </a:endParaRPr>
          </a:p>
        </p:txBody>
      </p:sp>
    </p:spTree>
    <p:extLst>
      <p:ext uri="{BB962C8B-B14F-4D97-AF65-F5344CB8AC3E}">
        <p14:creationId xmlns:p14="http://schemas.microsoft.com/office/powerpoint/2010/main" val="19215933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6EE6BC13-6624-45DB-8F92-CC9A1C1BB868}"/>
              </a:ext>
            </a:extLst>
          </p:cNvPr>
          <p:cNvSpPr txBox="1">
            <a:spLocks/>
          </p:cNvSpPr>
          <p:nvPr/>
        </p:nvSpPr>
        <p:spPr>
          <a:xfrm>
            <a:off x="403920" y="1043304"/>
            <a:ext cx="8560568" cy="5194008"/>
          </a:xfrm>
          <a:prstGeom prst="rect">
            <a:avLst/>
          </a:prstGeom>
        </p:spPr>
        <p:txBody>
          <a:bodyPr>
            <a:noAutofit/>
          </a:bodyPr>
          <a:lstStyle>
            <a:lvl1pPr marL="0" indent="0" algn="l" defTabSz="779173" rtl="0" eaLnBrk="1" latinLnBrk="0" hangingPunct="1">
              <a:spcBef>
                <a:spcPct val="20000"/>
              </a:spcBef>
              <a:buFont typeface="Arial" panose="020B0604020202020204" pitchFamily="34" charset="0"/>
              <a:buNone/>
              <a:defRPr sz="2386" kern="1200">
                <a:solidFill>
                  <a:schemeClr val="tx1">
                    <a:tint val="75000"/>
                  </a:schemeClr>
                </a:solidFill>
                <a:latin typeface="+mn-lt"/>
                <a:ea typeface="+mn-ea"/>
                <a:cs typeface="+mn-cs"/>
              </a:defRPr>
            </a:lvl1pPr>
            <a:lvl2pPr marL="389587" indent="0" algn="ctr" defTabSz="779173" rtl="0" eaLnBrk="1" latinLnBrk="0" hangingPunct="1">
              <a:spcBef>
                <a:spcPct val="20000"/>
              </a:spcBef>
              <a:buFont typeface="Arial" panose="020B0604020202020204" pitchFamily="34" charset="0"/>
              <a:buNone/>
              <a:defRPr sz="2386" kern="1200">
                <a:solidFill>
                  <a:schemeClr val="tx1">
                    <a:tint val="75000"/>
                  </a:schemeClr>
                </a:solidFill>
                <a:latin typeface="+mn-lt"/>
                <a:ea typeface="+mn-ea"/>
                <a:cs typeface="+mn-cs"/>
              </a:defRPr>
            </a:lvl2pPr>
            <a:lvl3pPr marL="779173" indent="0" algn="ctr" defTabSz="779173" rtl="0" eaLnBrk="1" latinLnBrk="0" hangingPunct="1">
              <a:spcBef>
                <a:spcPct val="20000"/>
              </a:spcBef>
              <a:buFont typeface="Arial" panose="020B0604020202020204" pitchFamily="34" charset="0"/>
              <a:buNone/>
              <a:defRPr sz="2046" kern="1200">
                <a:solidFill>
                  <a:schemeClr val="tx1">
                    <a:tint val="75000"/>
                  </a:schemeClr>
                </a:solidFill>
                <a:latin typeface="+mn-lt"/>
                <a:ea typeface="+mn-ea"/>
                <a:cs typeface="+mn-cs"/>
              </a:defRPr>
            </a:lvl3pPr>
            <a:lvl4pPr marL="1168759"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4pPr>
            <a:lvl5pPr marL="1558345"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5pPr>
            <a:lvl6pPr marL="1947932"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6pPr>
            <a:lvl7pPr marL="2337518"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7pPr>
            <a:lvl8pPr marL="2727104"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8pPr>
            <a:lvl9pPr marL="3116691"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9pPr>
          </a:lstStyle>
          <a:p>
            <a:pPr marL="342900" indent="-342900">
              <a:buFont typeface="Arial" panose="020B0604020202020204" pitchFamily="34" charset="0"/>
              <a:buChar char="•"/>
            </a:pPr>
            <a:r>
              <a:rPr lang="en-US"/>
              <a:t>Trends in IIAs and ISDS cases</a:t>
            </a:r>
          </a:p>
          <a:p>
            <a:endParaRPr lang="en-US"/>
          </a:p>
          <a:p>
            <a:pPr marL="342900" indent="-342900">
              <a:buFont typeface="Arial" panose="020B0604020202020204" pitchFamily="34" charset="0"/>
              <a:buChar char="•"/>
            </a:pPr>
            <a:r>
              <a:rPr lang="en-US"/>
              <a:t>UNCTAD policy tools for IIA reform</a:t>
            </a:r>
          </a:p>
          <a:p>
            <a:endParaRPr lang="en-US"/>
          </a:p>
          <a:p>
            <a:pPr marL="342900" indent="-342900">
              <a:buFont typeface="Arial" panose="020B0604020202020204" pitchFamily="34" charset="0"/>
              <a:buChar char="•"/>
            </a:pPr>
            <a:r>
              <a:rPr lang="en-US"/>
              <a:t>Taking stock of IIA reform progress</a:t>
            </a:r>
          </a:p>
          <a:p>
            <a:endParaRPr lang="en-GB"/>
          </a:p>
        </p:txBody>
      </p:sp>
      <p:sp>
        <p:nvSpPr>
          <p:cNvPr id="2" name="Title 1">
            <a:extLst>
              <a:ext uri="{FF2B5EF4-FFF2-40B4-BE49-F238E27FC236}">
                <a16:creationId xmlns:a16="http://schemas.microsoft.com/office/drawing/2014/main" id="{C103DAEA-D86D-4918-B358-DCFAAC33C9AE}"/>
              </a:ext>
            </a:extLst>
          </p:cNvPr>
          <p:cNvSpPr>
            <a:spLocks noGrp="1"/>
          </p:cNvSpPr>
          <p:nvPr>
            <p:ph type="title"/>
          </p:nvPr>
        </p:nvSpPr>
        <p:spPr>
          <a:xfrm>
            <a:off x="251520" y="276706"/>
            <a:ext cx="8712968" cy="586493"/>
          </a:xfrm>
        </p:spPr>
        <p:txBody>
          <a:bodyPr>
            <a:normAutofit/>
          </a:bodyPr>
          <a:lstStyle/>
          <a:p>
            <a:r>
              <a:rPr lang="fr-CH"/>
              <a:t>Outline</a:t>
            </a:r>
            <a:endParaRPr lang="en-GB"/>
          </a:p>
        </p:txBody>
      </p:sp>
    </p:spTree>
    <p:extLst>
      <p:ext uri="{BB962C8B-B14F-4D97-AF65-F5344CB8AC3E}">
        <p14:creationId xmlns:p14="http://schemas.microsoft.com/office/powerpoint/2010/main" val="22014685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3DAEA-D86D-4918-B358-DCFAAC33C9AE}"/>
              </a:ext>
            </a:extLst>
          </p:cNvPr>
          <p:cNvSpPr>
            <a:spLocks noGrp="1"/>
          </p:cNvSpPr>
          <p:nvPr>
            <p:ph type="title"/>
          </p:nvPr>
        </p:nvSpPr>
        <p:spPr>
          <a:xfrm>
            <a:off x="251520" y="276706"/>
            <a:ext cx="8712968" cy="586493"/>
          </a:xfrm>
        </p:spPr>
        <p:txBody>
          <a:bodyPr>
            <a:normAutofit/>
          </a:bodyPr>
          <a:lstStyle/>
          <a:p>
            <a:r>
              <a:rPr lang="en-US"/>
              <a:t>40+ international investment treaties signed in 2018</a:t>
            </a:r>
            <a:endParaRPr lang="en-GB"/>
          </a:p>
        </p:txBody>
      </p:sp>
      <p:sp>
        <p:nvSpPr>
          <p:cNvPr id="6" name="Content Placeholder 2">
            <a:extLst>
              <a:ext uri="{FF2B5EF4-FFF2-40B4-BE49-F238E27FC236}">
                <a16:creationId xmlns:a16="http://schemas.microsoft.com/office/drawing/2014/main" id="{720AA903-95CD-4375-A4AE-B6B243D31FEC}"/>
              </a:ext>
            </a:extLst>
          </p:cNvPr>
          <p:cNvSpPr txBox="1">
            <a:spLocks/>
          </p:cNvSpPr>
          <p:nvPr/>
        </p:nvSpPr>
        <p:spPr>
          <a:xfrm>
            <a:off x="251520" y="890904"/>
            <a:ext cx="8856984" cy="5202392"/>
          </a:xfrm>
          <a:prstGeom prst="rect">
            <a:avLst/>
          </a:prstGeom>
        </p:spPr>
        <p:txBody>
          <a:bodyPr>
            <a:noAutofit/>
          </a:bodyPr>
          <a:lstStyle>
            <a:lvl1pPr marL="0" indent="0" algn="l" defTabSz="779173" rtl="0" eaLnBrk="1" latinLnBrk="0" hangingPunct="1">
              <a:spcBef>
                <a:spcPct val="20000"/>
              </a:spcBef>
              <a:buFont typeface="Arial" panose="020B0604020202020204" pitchFamily="34" charset="0"/>
              <a:buNone/>
              <a:defRPr sz="2386" kern="1200">
                <a:solidFill>
                  <a:schemeClr val="tx1">
                    <a:tint val="75000"/>
                  </a:schemeClr>
                </a:solidFill>
                <a:latin typeface="+mn-lt"/>
                <a:ea typeface="+mn-ea"/>
                <a:cs typeface="+mn-cs"/>
              </a:defRPr>
            </a:lvl1pPr>
            <a:lvl2pPr marL="389587" indent="0" algn="ctr" defTabSz="779173" rtl="0" eaLnBrk="1" latinLnBrk="0" hangingPunct="1">
              <a:spcBef>
                <a:spcPct val="20000"/>
              </a:spcBef>
              <a:buFont typeface="Arial" panose="020B0604020202020204" pitchFamily="34" charset="0"/>
              <a:buNone/>
              <a:defRPr sz="2386" kern="1200">
                <a:solidFill>
                  <a:schemeClr val="tx1">
                    <a:tint val="75000"/>
                  </a:schemeClr>
                </a:solidFill>
                <a:latin typeface="+mn-lt"/>
                <a:ea typeface="+mn-ea"/>
                <a:cs typeface="+mn-cs"/>
              </a:defRPr>
            </a:lvl2pPr>
            <a:lvl3pPr marL="779173" indent="0" algn="ctr" defTabSz="779173" rtl="0" eaLnBrk="1" latinLnBrk="0" hangingPunct="1">
              <a:spcBef>
                <a:spcPct val="20000"/>
              </a:spcBef>
              <a:buFont typeface="Arial" panose="020B0604020202020204" pitchFamily="34" charset="0"/>
              <a:buNone/>
              <a:defRPr sz="2046" kern="1200">
                <a:solidFill>
                  <a:schemeClr val="tx1">
                    <a:tint val="75000"/>
                  </a:schemeClr>
                </a:solidFill>
                <a:latin typeface="+mn-lt"/>
                <a:ea typeface="+mn-ea"/>
                <a:cs typeface="+mn-cs"/>
              </a:defRPr>
            </a:lvl3pPr>
            <a:lvl4pPr marL="1168759"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4pPr>
            <a:lvl5pPr marL="1558345"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5pPr>
            <a:lvl6pPr marL="1947932"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6pPr>
            <a:lvl7pPr marL="2337518"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7pPr>
            <a:lvl8pPr marL="2727104"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8pPr>
            <a:lvl9pPr marL="3116691"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9pPr>
          </a:lstStyle>
          <a:p>
            <a:r>
              <a:rPr lang="en-GB"/>
              <a:t>Trends in number of IIAs signed, 1980–2018</a:t>
            </a:r>
            <a:endParaRPr lang="en-US"/>
          </a:p>
          <a:p>
            <a:endParaRPr lang="en-GB" sz="2000">
              <a:latin typeface="Arial Narrow" panose="020B0606020202030204" pitchFamily="34" charset="0"/>
            </a:endParaRPr>
          </a:p>
        </p:txBody>
      </p:sp>
      <p:sp>
        <p:nvSpPr>
          <p:cNvPr id="3" name="Rectangle 2">
            <a:extLst>
              <a:ext uri="{FF2B5EF4-FFF2-40B4-BE49-F238E27FC236}">
                <a16:creationId xmlns:a16="http://schemas.microsoft.com/office/drawing/2014/main" id="{CE24B1C7-C1FF-4A67-A3FF-A5BDE11F69CF}"/>
              </a:ext>
            </a:extLst>
          </p:cNvPr>
          <p:cNvSpPr/>
          <p:nvPr/>
        </p:nvSpPr>
        <p:spPr>
          <a:xfrm>
            <a:off x="4860032" y="6337092"/>
            <a:ext cx="2726708" cy="369332"/>
          </a:xfrm>
          <a:prstGeom prst="rect">
            <a:avLst/>
          </a:prstGeom>
        </p:spPr>
        <p:txBody>
          <a:bodyPr wrap="none">
            <a:spAutoFit/>
          </a:bodyPr>
          <a:lstStyle/>
          <a:p>
            <a:r>
              <a:rPr lang="fr-CH" spc="5">
                <a:solidFill>
                  <a:srgbClr val="000000"/>
                </a:solidFill>
                <a:latin typeface="HelveticaNeueLT Std Lt Cn" panose="020B0406020202030204" pitchFamily="34" charset="0"/>
                <a:ea typeface="SimSun" panose="02010600030101010101" pitchFamily="2" charset="-122"/>
                <a:cs typeface="HelveticaNeueLT Std Lt Cn" panose="020B0406020202030204" pitchFamily="34" charset="0"/>
              </a:rPr>
              <a:t>Source: UNCTAD, IIA Navigator.</a:t>
            </a:r>
            <a:endParaRPr lang="en-GB"/>
          </a:p>
        </p:txBody>
      </p:sp>
      <p:pic>
        <p:nvPicPr>
          <p:cNvPr id="7" name="Picture 6">
            <a:extLst>
              <a:ext uri="{FF2B5EF4-FFF2-40B4-BE49-F238E27FC236}">
                <a16:creationId xmlns:a16="http://schemas.microsoft.com/office/drawing/2014/main" id="{8BE8C6F9-2BDF-4B38-92C3-4640E28CEBFA}"/>
              </a:ext>
            </a:extLst>
          </p:cNvPr>
          <p:cNvPicPr>
            <a:picLocks noChangeAspect="1"/>
          </p:cNvPicPr>
          <p:nvPr/>
        </p:nvPicPr>
        <p:blipFill>
          <a:blip r:embed="rId2"/>
          <a:stretch>
            <a:fillRect/>
          </a:stretch>
        </p:blipFill>
        <p:spPr>
          <a:xfrm>
            <a:off x="557808" y="1484784"/>
            <a:ext cx="8100392" cy="4248819"/>
          </a:xfrm>
          <a:prstGeom prst="rect">
            <a:avLst/>
          </a:prstGeom>
        </p:spPr>
      </p:pic>
    </p:spTree>
    <p:extLst>
      <p:ext uri="{BB962C8B-B14F-4D97-AF65-F5344CB8AC3E}">
        <p14:creationId xmlns:p14="http://schemas.microsoft.com/office/powerpoint/2010/main" val="15143412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9A775C0F-4A6E-4FCF-8C23-A611E00FBCA7}"/>
              </a:ext>
            </a:extLst>
          </p:cNvPr>
          <p:cNvSpPr txBox="1">
            <a:spLocks/>
          </p:cNvSpPr>
          <p:nvPr/>
        </p:nvSpPr>
        <p:spPr>
          <a:xfrm>
            <a:off x="251520" y="276706"/>
            <a:ext cx="8712968" cy="586493"/>
          </a:xfrm>
          <a:prstGeom prst="rect">
            <a:avLst/>
          </a:prstGeom>
        </p:spPr>
        <p:txBody>
          <a:bodyPr>
            <a:normAutofit fontScale="92500"/>
          </a:bodyPr>
          <a:lstStyle>
            <a:lvl1pPr algn="l" defTabSz="779173" rtl="0" eaLnBrk="1" latinLnBrk="0" hangingPunct="1">
              <a:spcBef>
                <a:spcPct val="0"/>
              </a:spcBef>
              <a:buNone/>
              <a:defRPr sz="2898" b="1" kern="1200">
                <a:solidFill>
                  <a:srgbClr val="00A885"/>
                </a:solidFill>
                <a:latin typeface="+mj-lt"/>
                <a:ea typeface="+mj-ea"/>
                <a:cs typeface="+mj-cs"/>
              </a:defRPr>
            </a:lvl1pPr>
          </a:lstStyle>
          <a:p>
            <a:r>
              <a:rPr lang="fr-CH">
                <a:latin typeface="Arial Narrow" panose="020B0606020202030204" pitchFamily="34" charset="0"/>
              </a:rPr>
              <a:t>International Investment Agreements Navigator: 3,300+ treaties </a:t>
            </a:r>
            <a:endParaRPr lang="en-GB"/>
          </a:p>
        </p:txBody>
      </p:sp>
      <p:pic>
        <p:nvPicPr>
          <p:cNvPr id="2" name="Picture 1">
            <a:extLst>
              <a:ext uri="{FF2B5EF4-FFF2-40B4-BE49-F238E27FC236}">
                <a16:creationId xmlns:a16="http://schemas.microsoft.com/office/drawing/2014/main" id="{A5B5F43A-64FD-493C-819B-A7FC0BB6854D}"/>
              </a:ext>
            </a:extLst>
          </p:cNvPr>
          <p:cNvPicPr>
            <a:picLocks noChangeAspect="1"/>
          </p:cNvPicPr>
          <p:nvPr/>
        </p:nvPicPr>
        <p:blipFill>
          <a:blip r:embed="rId2"/>
          <a:stretch>
            <a:fillRect/>
          </a:stretch>
        </p:blipFill>
        <p:spPr>
          <a:xfrm>
            <a:off x="0" y="980728"/>
            <a:ext cx="9144000" cy="4724642"/>
          </a:xfrm>
          <a:prstGeom prst="rect">
            <a:avLst/>
          </a:prstGeom>
        </p:spPr>
      </p:pic>
      <p:sp>
        <p:nvSpPr>
          <p:cNvPr id="4" name="Rectangle 3">
            <a:extLst>
              <a:ext uri="{FF2B5EF4-FFF2-40B4-BE49-F238E27FC236}">
                <a16:creationId xmlns:a16="http://schemas.microsoft.com/office/drawing/2014/main" id="{8B65D50D-7575-4830-A501-3BD6797625E9}"/>
              </a:ext>
            </a:extLst>
          </p:cNvPr>
          <p:cNvSpPr/>
          <p:nvPr/>
        </p:nvSpPr>
        <p:spPr>
          <a:xfrm>
            <a:off x="2663788" y="6237312"/>
            <a:ext cx="3816424" cy="432048"/>
          </a:xfrm>
          <a:prstGeom prst="rect">
            <a:avLst/>
          </a:prstGeom>
          <a:solidFill>
            <a:srgbClr val="FFFFFF">
              <a:alpha val="58039"/>
            </a:srgb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000" b="1">
                <a:solidFill>
                  <a:srgbClr val="009473"/>
                </a:solidFill>
                <a:latin typeface="Arial Narrow" panose="020B0606020202030204" pitchFamily="34" charset="0"/>
                <a:hlinkClick r:id="rId3">
                  <a:extLst>
                    <a:ext uri="{A12FA001-AC4F-418D-AE19-62706E023703}">
                      <ahyp:hlinkClr xmlns:ahyp="http://schemas.microsoft.com/office/drawing/2018/hyperlinkcolor" val="tx"/>
                    </a:ext>
                  </a:extLst>
                </a:hlinkClick>
              </a:rPr>
              <a:t>https://investmentpolicy.unctad.org/</a:t>
            </a:r>
            <a:endParaRPr lang="en-GB" sz="2000" b="1">
              <a:solidFill>
                <a:srgbClr val="009473"/>
              </a:solidFill>
              <a:latin typeface="Arial Narrow" panose="020B0606020202030204" pitchFamily="34" charset="0"/>
            </a:endParaRPr>
          </a:p>
        </p:txBody>
      </p:sp>
    </p:spTree>
    <p:extLst>
      <p:ext uri="{BB962C8B-B14F-4D97-AF65-F5344CB8AC3E}">
        <p14:creationId xmlns:p14="http://schemas.microsoft.com/office/powerpoint/2010/main" val="15475164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3DAEA-D86D-4918-B358-DCFAAC33C9AE}"/>
              </a:ext>
            </a:extLst>
          </p:cNvPr>
          <p:cNvSpPr>
            <a:spLocks noGrp="1"/>
          </p:cNvSpPr>
          <p:nvPr>
            <p:ph type="title"/>
          </p:nvPr>
        </p:nvSpPr>
        <p:spPr>
          <a:xfrm>
            <a:off x="251520" y="276706"/>
            <a:ext cx="8712968" cy="586493"/>
          </a:xfrm>
        </p:spPr>
        <p:txBody>
          <a:bodyPr>
            <a:normAutofit fontScale="90000"/>
          </a:bodyPr>
          <a:lstStyle/>
          <a:p>
            <a:r>
              <a:rPr lang="en-US"/>
              <a:t>70+ </a:t>
            </a:r>
            <a:r>
              <a:rPr lang="fr-CH"/>
              <a:t>investor-State arbitrations </a:t>
            </a:r>
            <a:r>
              <a:rPr lang="en-US"/>
              <a:t>initiated in 2018 based on IIAs</a:t>
            </a:r>
            <a:endParaRPr lang="en-GB"/>
          </a:p>
        </p:txBody>
      </p:sp>
      <p:sp>
        <p:nvSpPr>
          <p:cNvPr id="6" name="Content Placeholder 2">
            <a:extLst>
              <a:ext uri="{FF2B5EF4-FFF2-40B4-BE49-F238E27FC236}">
                <a16:creationId xmlns:a16="http://schemas.microsoft.com/office/drawing/2014/main" id="{720AA903-95CD-4375-A4AE-B6B243D31FEC}"/>
              </a:ext>
            </a:extLst>
          </p:cNvPr>
          <p:cNvSpPr txBox="1">
            <a:spLocks/>
          </p:cNvSpPr>
          <p:nvPr/>
        </p:nvSpPr>
        <p:spPr>
          <a:xfrm>
            <a:off x="251520" y="890904"/>
            <a:ext cx="8856984" cy="5202392"/>
          </a:xfrm>
          <a:prstGeom prst="rect">
            <a:avLst/>
          </a:prstGeom>
        </p:spPr>
        <p:txBody>
          <a:bodyPr>
            <a:noAutofit/>
          </a:bodyPr>
          <a:lstStyle>
            <a:lvl1pPr marL="0" indent="0" algn="l" defTabSz="779173" rtl="0" eaLnBrk="1" latinLnBrk="0" hangingPunct="1">
              <a:spcBef>
                <a:spcPct val="20000"/>
              </a:spcBef>
              <a:buFont typeface="Arial" panose="020B0604020202020204" pitchFamily="34" charset="0"/>
              <a:buNone/>
              <a:defRPr sz="2386" kern="1200">
                <a:solidFill>
                  <a:schemeClr val="tx1">
                    <a:tint val="75000"/>
                  </a:schemeClr>
                </a:solidFill>
                <a:latin typeface="+mn-lt"/>
                <a:ea typeface="+mn-ea"/>
                <a:cs typeface="+mn-cs"/>
              </a:defRPr>
            </a:lvl1pPr>
            <a:lvl2pPr marL="389587" indent="0" algn="ctr" defTabSz="779173" rtl="0" eaLnBrk="1" latinLnBrk="0" hangingPunct="1">
              <a:spcBef>
                <a:spcPct val="20000"/>
              </a:spcBef>
              <a:buFont typeface="Arial" panose="020B0604020202020204" pitchFamily="34" charset="0"/>
              <a:buNone/>
              <a:defRPr sz="2386" kern="1200">
                <a:solidFill>
                  <a:schemeClr val="tx1">
                    <a:tint val="75000"/>
                  </a:schemeClr>
                </a:solidFill>
                <a:latin typeface="+mn-lt"/>
                <a:ea typeface="+mn-ea"/>
                <a:cs typeface="+mn-cs"/>
              </a:defRPr>
            </a:lvl2pPr>
            <a:lvl3pPr marL="779173" indent="0" algn="ctr" defTabSz="779173" rtl="0" eaLnBrk="1" latinLnBrk="0" hangingPunct="1">
              <a:spcBef>
                <a:spcPct val="20000"/>
              </a:spcBef>
              <a:buFont typeface="Arial" panose="020B0604020202020204" pitchFamily="34" charset="0"/>
              <a:buNone/>
              <a:defRPr sz="2046" kern="1200">
                <a:solidFill>
                  <a:schemeClr val="tx1">
                    <a:tint val="75000"/>
                  </a:schemeClr>
                </a:solidFill>
                <a:latin typeface="+mn-lt"/>
                <a:ea typeface="+mn-ea"/>
                <a:cs typeface="+mn-cs"/>
              </a:defRPr>
            </a:lvl3pPr>
            <a:lvl4pPr marL="1168759"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4pPr>
            <a:lvl5pPr marL="1558345"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5pPr>
            <a:lvl6pPr marL="1947932"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6pPr>
            <a:lvl7pPr marL="2337518"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7pPr>
            <a:lvl8pPr marL="2727104"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8pPr>
            <a:lvl9pPr marL="3116691"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9pPr>
          </a:lstStyle>
          <a:p>
            <a:r>
              <a:rPr lang="en-GB"/>
              <a:t>Trends in known treaty-based ISDS cases, 1987–2018</a:t>
            </a:r>
            <a:endParaRPr lang="en-US"/>
          </a:p>
          <a:p>
            <a:endParaRPr lang="en-GB" sz="2000">
              <a:latin typeface="Arial Narrow" panose="020B0606020202030204" pitchFamily="34" charset="0"/>
            </a:endParaRPr>
          </a:p>
        </p:txBody>
      </p:sp>
      <p:pic>
        <p:nvPicPr>
          <p:cNvPr id="5" name="Picture 4" descr="A screenshot of a cell phone&#10;&#10;Description automatically generated">
            <a:extLst>
              <a:ext uri="{FF2B5EF4-FFF2-40B4-BE49-F238E27FC236}">
                <a16:creationId xmlns:a16="http://schemas.microsoft.com/office/drawing/2014/main" id="{D02CD476-23D9-44B2-BE07-07A50CC7F205}"/>
              </a:ext>
            </a:extLst>
          </p:cNvPr>
          <p:cNvPicPr>
            <a:picLocks noChangeAspect="1"/>
          </p:cNvPicPr>
          <p:nvPr/>
        </p:nvPicPr>
        <p:blipFill>
          <a:blip r:embed="rId2"/>
          <a:stretch>
            <a:fillRect/>
          </a:stretch>
        </p:blipFill>
        <p:spPr>
          <a:xfrm>
            <a:off x="683568" y="1484784"/>
            <a:ext cx="7497573" cy="4310519"/>
          </a:xfrm>
          <a:prstGeom prst="rect">
            <a:avLst/>
          </a:prstGeom>
        </p:spPr>
      </p:pic>
      <p:sp>
        <p:nvSpPr>
          <p:cNvPr id="3" name="Rectangle 2">
            <a:extLst>
              <a:ext uri="{FF2B5EF4-FFF2-40B4-BE49-F238E27FC236}">
                <a16:creationId xmlns:a16="http://schemas.microsoft.com/office/drawing/2014/main" id="{CE24B1C7-C1FF-4A67-A3FF-A5BDE11F69CF}"/>
              </a:ext>
            </a:extLst>
          </p:cNvPr>
          <p:cNvSpPr/>
          <p:nvPr/>
        </p:nvSpPr>
        <p:spPr>
          <a:xfrm>
            <a:off x="4860032" y="6337092"/>
            <a:ext cx="2914901" cy="369332"/>
          </a:xfrm>
          <a:prstGeom prst="rect">
            <a:avLst/>
          </a:prstGeom>
        </p:spPr>
        <p:txBody>
          <a:bodyPr wrap="none">
            <a:spAutoFit/>
          </a:bodyPr>
          <a:lstStyle/>
          <a:p>
            <a:r>
              <a:rPr lang="fr-CH" spc="5">
                <a:solidFill>
                  <a:srgbClr val="000000"/>
                </a:solidFill>
                <a:latin typeface="HelveticaNeueLT Std Lt Cn" panose="020B0406020202030204" pitchFamily="34" charset="0"/>
                <a:ea typeface="SimSun" panose="02010600030101010101" pitchFamily="2" charset="-122"/>
                <a:cs typeface="HelveticaNeueLT Std Lt Cn" panose="020B0406020202030204" pitchFamily="34" charset="0"/>
              </a:rPr>
              <a:t>Source: UNCTAD, ISDS Navigator.</a:t>
            </a:r>
            <a:endParaRPr lang="en-GB"/>
          </a:p>
        </p:txBody>
      </p:sp>
    </p:spTree>
    <p:extLst>
      <p:ext uri="{BB962C8B-B14F-4D97-AF65-F5344CB8AC3E}">
        <p14:creationId xmlns:p14="http://schemas.microsoft.com/office/powerpoint/2010/main" val="32724383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3DAEA-D86D-4918-B358-DCFAAC33C9AE}"/>
              </a:ext>
            </a:extLst>
          </p:cNvPr>
          <p:cNvSpPr>
            <a:spLocks noGrp="1"/>
          </p:cNvSpPr>
          <p:nvPr>
            <p:ph type="title"/>
          </p:nvPr>
        </p:nvSpPr>
        <p:spPr>
          <a:xfrm>
            <a:off x="251520" y="276706"/>
            <a:ext cx="8712968" cy="586493"/>
          </a:xfrm>
        </p:spPr>
        <p:txBody>
          <a:bodyPr>
            <a:normAutofit fontScale="90000"/>
          </a:bodyPr>
          <a:lstStyle/>
          <a:p>
            <a:r>
              <a:rPr lang="en-US"/>
              <a:t>Argentina, Spain and Venezuela have received the largest share of claims over the years</a:t>
            </a:r>
            <a:endParaRPr lang="en-GB"/>
          </a:p>
        </p:txBody>
      </p:sp>
      <p:sp>
        <p:nvSpPr>
          <p:cNvPr id="6" name="Content Placeholder 2">
            <a:extLst>
              <a:ext uri="{FF2B5EF4-FFF2-40B4-BE49-F238E27FC236}">
                <a16:creationId xmlns:a16="http://schemas.microsoft.com/office/drawing/2014/main" id="{720AA903-95CD-4375-A4AE-B6B243D31FEC}"/>
              </a:ext>
            </a:extLst>
          </p:cNvPr>
          <p:cNvSpPr txBox="1">
            <a:spLocks/>
          </p:cNvSpPr>
          <p:nvPr/>
        </p:nvSpPr>
        <p:spPr>
          <a:xfrm>
            <a:off x="251520" y="1106928"/>
            <a:ext cx="8856984" cy="5202392"/>
          </a:xfrm>
          <a:prstGeom prst="rect">
            <a:avLst/>
          </a:prstGeom>
        </p:spPr>
        <p:txBody>
          <a:bodyPr>
            <a:noAutofit/>
          </a:bodyPr>
          <a:lstStyle>
            <a:lvl1pPr marL="0" indent="0" algn="l" defTabSz="779173" rtl="0" eaLnBrk="1" latinLnBrk="0" hangingPunct="1">
              <a:spcBef>
                <a:spcPct val="20000"/>
              </a:spcBef>
              <a:buFont typeface="Arial" panose="020B0604020202020204" pitchFamily="34" charset="0"/>
              <a:buNone/>
              <a:defRPr sz="2386" kern="1200">
                <a:solidFill>
                  <a:schemeClr val="tx1">
                    <a:tint val="75000"/>
                  </a:schemeClr>
                </a:solidFill>
                <a:latin typeface="+mn-lt"/>
                <a:ea typeface="+mn-ea"/>
                <a:cs typeface="+mn-cs"/>
              </a:defRPr>
            </a:lvl1pPr>
            <a:lvl2pPr marL="389587" indent="0" algn="ctr" defTabSz="779173" rtl="0" eaLnBrk="1" latinLnBrk="0" hangingPunct="1">
              <a:spcBef>
                <a:spcPct val="20000"/>
              </a:spcBef>
              <a:buFont typeface="Arial" panose="020B0604020202020204" pitchFamily="34" charset="0"/>
              <a:buNone/>
              <a:defRPr sz="2386" kern="1200">
                <a:solidFill>
                  <a:schemeClr val="tx1">
                    <a:tint val="75000"/>
                  </a:schemeClr>
                </a:solidFill>
                <a:latin typeface="+mn-lt"/>
                <a:ea typeface="+mn-ea"/>
                <a:cs typeface="+mn-cs"/>
              </a:defRPr>
            </a:lvl2pPr>
            <a:lvl3pPr marL="779173" indent="0" algn="ctr" defTabSz="779173" rtl="0" eaLnBrk="1" latinLnBrk="0" hangingPunct="1">
              <a:spcBef>
                <a:spcPct val="20000"/>
              </a:spcBef>
              <a:buFont typeface="Arial" panose="020B0604020202020204" pitchFamily="34" charset="0"/>
              <a:buNone/>
              <a:defRPr sz="2046" kern="1200">
                <a:solidFill>
                  <a:schemeClr val="tx1">
                    <a:tint val="75000"/>
                  </a:schemeClr>
                </a:solidFill>
                <a:latin typeface="+mn-lt"/>
                <a:ea typeface="+mn-ea"/>
                <a:cs typeface="+mn-cs"/>
              </a:defRPr>
            </a:lvl3pPr>
            <a:lvl4pPr marL="1168759"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4pPr>
            <a:lvl5pPr marL="1558345"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5pPr>
            <a:lvl6pPr marL="1947932"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6pPr>
            <a:lvl7pPr marL="2337518"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7pPr>
            <a:lvl8pPr marL="2727104"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8pPr>
            <a:lvl9pPr marL="3116691"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9pPr>
          </a:lstStyle>
          <a:p>
            <a:r>
              <a:rPr lang="en-GB"/>
              <a:t>Most frequent respondent States, 1987–2018 (Number of known cases)</a:t>
            </a:r>
            <a:endParaRPr lang="en-GB" sz="2000">
              <a:latin typeface="Arial Narrow" panose="020B0606020202030204" pitchFamily="34" charset="0"/>
            </a:endParaRPr>
          </a:p>
        </p:txBody>
      </p:sp>
      <p:pic>
        <p:nvPicPr>
          <p:cNvPr id="4" name="Picture 3">
            <a:extLst>
              <a:ext uri="{FF2B5EF4-FFF2-40B4-BE49-F238E27FC236}">
                <a16:creationId xmlns:a16="http://schemas.microsoft.com/office/drawing/2014/main" id="{2ED84EB1-3D0D-40D5-AA3E-625C23F66D58}"/>
              </a:ext>
            </a:extLst>
          </p:cNvPr>
          <p:cNvPicPr>
            <a:picLocks noChangeAspect="1"/>
          </p:cNvPicPr>
          <p:nvPr/>
        </p:nvPicPr>
        <p:blipFill>
          <a:blip r:embed="rId2"/>
          <a:stretch>
            <a:fillRect/>
          </a:stretch>
        </p:blipFill>
        <p:spPr>
          <a:xfrm>
            <a:off x="1339881" y="1700808"/>
            <a:ext cx="6680262" cy="4238511"/>
          </a:xfrm>
          <a:prstGeom prst="rect">
            <a:avLst/>
          </a:prstGeom>
        </p:spPr>
      </p:pic>
      <p:sp>
        <p:nvSpPr>
          <p:cNvPr id="5" name="Rectangle 4">
            <a:extLst>
              <a:ext uri="{FF2B5EF4-FFF2-40B4-BE49-F238E27FC236}">
                <a16:creationId xmlns:a16="http://schemas.microsoft.com/office/drawing/2014/main" id="{76C653A6-20B9-495F-BB6E-7F7E50ECEE34}"/>
              </a:ext>
            </a:extLst>
          </p:cNvPr>
          <p:cNvSpPr/>
          <p:nvPr/>
        </p:nvSpPr>
        <p:spPr>
          <a:xfrm>
            <a:off x="4860032" y="6337092"/>
            <a:ext cx="2914901" cy="369332"/>
          </a:xfrm>
          <a:prstGeom prst="rect">
            <a:avLst/>
          </a:prstGeom>
        </p:spPr>
        <p:txBody>
          <a:bodyPr wrap="none">
            <a:spAutoFit/>
          </a:bodyPr>
          <a:lstStyle/>
          <a:p>
            <a:r>
              <a:rPr lang="fr-CH" spc="5">
                <a:solidFill>
                  <a:srgbClr val="000000"/>
                </a:solidFill>
                <a:latin typeface="HelveticaNeueLT Std Lt Cn" panose="020B0406020202030204" pitchFamily="34" charset="0"/>
                <a:ea typeface="SimSun" panose="02010600030101010101" pitchFamily="2" charset="-122"/>
                <a:cs typeface="HelveticaNeueLT Std Lt Cn" panose="020B0406020202030204" pitchFamily="34" charset="0"/>
              </a:rPr>
              <a:t>Source: UNCTAD, ISDS Navigator.</a:t>
            </a:r>
            <a:endParaRPr lang="en-GB"/>
          </a:p>
        </p:txBody>
      </p:sp>
    </p:spTree>
    <p:extLst>
      <p:ext uri="{BB962C8B-B14F-4D97-AF65-F5344CB8AC3E}">
        <p14:creationId xmlns:p14="http://schemas.microsoft.com/office/powerpoint/2010/main" val="11699798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3DAEA-D86D-4918-B358-DCFAAC33C9AE}"/>
              </a:ext>
            </a:extLst>
          </p:cNvPr>
          <p:cNvSpPr>
            <a:spLocks noGrp="1"/>
          </p:cNvSpPr>
          <p:nvPr>
            <p:ph type="title"/>
          </p:nvPr>
        </p:nvSpPr>
        <p:spPr>
          <a:xfrm>
            <a:off x="251520" y="276706"/>
            <a:ext cx="8712968" cy="586493"/>
          </a:xfrm>
        </p:spPr>
        <p:txBody>
          <a:bodyPr>
            <a:normAutofit fontScale="90000"/>
          </a:bodyPr>
          <a:lstStyle/>
          <a:p>
            <a:r>
              <a:rPr lang="en-GB"/>
              <a:t>Overall, investors from the United States, the Netherlands and the United Kingdom have filed the largest shares </a:t>
            </a:r>
          </a:p>
        </p:txBody>
      </p:sp>
      <p:sp>
        <p:nvSpPr>
          <p:cNvPr id="6" name="Content Placeholder 2">
            <a:extLst>
              <a:ext uri="{FF2B5EF4-FFF2-40B4-BE49-F238E27FC236}">
                <a16:creationId xmlns:a16="http://schemas.microsoft.com/office/drawing/2014/main" id="{720AA903-95CD-4375-A4AE-B6B243D31FEC}"/>
              </a:ext>
            </a:extLst>
          </p:cNvPr>
          <p:cNvSpPr txBox="1">
            <a:spLocks/>
          </p:cNvSpPr>
          <p:nvPr/>
        </p:nvSpPr>
        <p:spPr>
          <a:xfrm>
            <a:off x="251520" y="1052736"/>
            <a:ext cx="8856984" cy="5202392"/>
          </a:xfrm>
          <a:prstGeom prst="rect">
            <a:avLst/>
          </a:prstGeom>
        </p:spPr>
        <p:txBody>
          <a:bodyPr>
            <a:noAutofit/>
          </a:bodyPr>
          <a:lstStyle>
            <a:lvl1pPr marL="0" indent="0" algn="l" defTabSz="779173" rtl="0" eaLnBrk="1" latinLnBrk="0" hangingPunct="1">
              <a:spcBef>
                <a:spcPct val="20000"/>
              </a:spcBef>
              <a:buFont typeface="Arial" panose="020B0604020202020204" pitchFamily="34" charset="0"/>
              <a:buNone/>
              <a:defRPr sz="2386" kern="1200">
                <a:solidFill>
                  <a:schemeClr val="tx1">
                    <a:tint val="75000"/>
                  </a:schemeClr>
                </a:solidFill>
                <a:latin typeface="+mn-lt"/>
                <a:ea typeface="+mn-ea"/>
                <a:cs typeface="+mn-cs"/>
              </a:defRPr>
            </a:lvl1pPr>
            <a:lvl2pPr marL="389587" indent="0" algn="ctr" defTabSz="779173" rtl="0" eaLnBrk="1" latinLnBrk="0" hangingPunct="1">
              <a:spcBef>
                <a:spcPct val="20000"/>
              </a:spcBef>
              <a:buFont typeface="Arial" panose="020B0604020202020204" pitchFamily="34" charset="0"/>
              <a:buNone/>
              <a:defRPr sz="2386" kern="1200">
                <a:solidFill>
                  <a:schemeClr val="tx1">
                    <a:tint val="75000"/>
                  </a:schemeClr>
                </a:solidFill>
                <a:latin typeface="+mn-lt"/>
                <a:ea typeface="+mn-ea"/>
                <a:cs typeface="+mn-cs"/>
              </a:defRPr>
            </a:lvl2pPr>
            <a:lvl3pPr marL="779173" indent="0" algn="ctr" defTabSz="779173" rtl="0" eaLnBrk="1" latinLnBrk="0" hangingPunct="1">
              <a:spcBef>
                <a:spcPct val="20000"/>
              </a:spcBef>
              <a:buFont typeface="Arial" panose="020B0604020202020204" pitchFamily="34" charset="0"/>
              <a:buNone/>
              <a:defRPr sz="2046" kern="1200">
                <a:solidFill>
                  <a:schemeClr val="tx1">
                    <a:tint val="75000"/>
                  </a:schemeClr>
                </a:solidFill>
                <a:latin typeface="+mn-lt"/>
                <a:ea typeface="+mn-ea"/>
                <a:cs typeface="+mn-cs"/>
              </a:defRPr>
            </a:lvl3pPr>
            <a:lvl4pPr marL="1168759"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4pPr>
            <a:lvl5pPr marL="1558345"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5pPr>
            <a:lvl6pPr marL="1947932"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6pPr>
            <a:lvl7pPr marL="2337518"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7pPr>
            <a:lvl8pPr marL="2727104"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8pPr>
            <a:lvl9pPr marL="3116691"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9pPr>
          </a:lstStyle>
          <a:p>
            <a:r>
              <a:rPr lang="en-GB"/>
              <a:t>Most frequent home States of claimants, 1987–2018 (Number of known cases)</a:t>
            </a:r>
            <a:endParaRPr lang="en-GB" sz="2000">
              <a:latin typeface="Arial Narrow" panose="020B0606020202030204" pitchFamily="34" charset="0"/>
            </a:endParaRPr>
          </a:p>
        </p:txBody>
      </p:sp>
      <p:pic>
        <p:nvPicPr>
          <p:cNvPr id="3" name="Picture 2">
            <a:extLst>
              <a:ext uri="{FF2B5EF4-FFF2-40B4-BE49-F238E27FC236}">
                <a16:creationId xmlns:a16="http://schemas.microsoft.com/office/drawing/2014/main" id="{5CD0B654-FF78-4B14-820D-2CAD98DAF744}"/>
              </a:ext>
            </a:extLst>
          </p:cNvPr>
          <p:cNvPicPr>
            <a:picLocks noChangeAspect="1"/>
          </p:cNvPicPr>
          <p:nvPr/>
        </p:nvPicPr>
        <p:blipFill>
          <a:blip r:embed="rId2"/>
          <a:stretch>
            <a:fillRect/>
          </a:stretch>
        </p:blipFill>
        <p:spPr>
          <a:xfrm>
            <a:off x="707939" y="1790632"/>
            <a:ext cx="8172400" cy="4086200"/>
          </a:xfrm>
          <a:prstGeom prst="rect">
            <a:avLst/>
          </a:prstGeom>
        </p:spPr>
      </p:pic>
      <p:sp>
        <p:nvSpPr>
          <p:cNvPr id="5" name="Rectangle 4">
            <a:extLst>
              <a:ext uri="{FF2B5EF4-FFF2-40B4-BE49-F238E27FC236}">
                <a16:creationId xmlns:a16="http://schemas.microsoft.com/office/drawing/2014/main" id="{E554F578-4FCC-4C2C-B63D-9C207F32684D}"/>
              </a:ext>
            </a:extLst>
          </p:cNvPr>
          <p:cNvSpPr/>
          <p:nvPr/>
        </p:nvSpPr>
        <p:spPr>
          <a:xfrm>
            <a:off x="4860032" y="6337092"/>
            <a:ext cx="2914901" cy="369332"/>
          </a:xfrm>
          <a:prstGeom prst="rect">
            <a:avLst/>
          </a:prstGeom>
        </p:spPr>
        <p:txBody>
          <a:bodyPr wrap="none">
            <a:spAutoFit/>
          </a:bodyPr>
          <a:lstStyle/>
          <a:p>
            <a:r>
              <a:rPr lang="fr-CH" spc="5">
                <a:solidFill>
                  <a:srgbClr val="000000"/>
                </a:solidFill>
                <a:latin typeface="HelveticaNeueLT Std Lt Cn" panose="020B0406020202030204" pitchFamily="34" charset="0"/>
                <a:ea typeface="SimSun" panose="02010600030101010101" pitchFamily="2" charset="-122"/>
                <a:cs typeface="HelveticaNeueLT Std Lt Cn" panose="020B0406020202030204" pitchFamily="34" charset="0"/>
              </a:rPr>
              <a:t>Source: UNCTAD, ISDS Navigator.</a:t>
            </a:r>
            <a:endParaRPr lang="en-GB"/>
          </a:p>
        </p:txBody>
      </p:sp>
    </p:spTree>
    <p:extLst>
      <p:ext uri="{BB962C8B-B14F-4D97-AF65-F5344CB8AC3E}">
        <p14:creationId xmlns:p14="http://schemas.microsoft.com/office/powerpoint/2010/main" val="26347786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3DAEA-D86D-4918-B358-DCFAAC33C9AE}"/>
              </a:ext>
            </a:extLst>
          </p:cNvPr>
          <p:cNvSpPr>
            <a:spLocks noGrp="1"/>
          </p:cNvSpPr>
          <p:nvPr>
            <p:ph type="title"/>
          </p:nvPr>
        </p:nvSpPr>
        <p:spPr>
          <a:xfrm>
            <a:off x="251520" y="276706"/>
            <a:ext cx="8712968" cy="586493"/>
          </a:xfrm>
        </p:spPr>
        <p:txBody>
          <a:bodyPr>
            <a:normAutofit/>
          </a:bodyPr>
          <a:lstStyle/>
          <a:p>
            <a:r>
              <a:rPr lang="fr-CH"/>
              <a:t>Outcomes of ISDS cases</a:t>
            </a:r>
            <a:endParaRPr lang="en-GB"/>
          </a:p>
        </p:txBody>
      </p:sp>
      <p:sp>
        <p:nvSpPr>
          <p:cNvPr id="6" name="Content Placeholder 2">
            <a:extLst>
              <a:ext uri="{FF2B5EF4-FFF2-40B4-BE49-F238E27FC236}">
                <a16:creationId xmlns:a16="http://schemas.microsoft.com/office/drawing/2014/main" id="{720AA903-95CD-4375-A4AE-B6B243D31FEC}"/>
              </a:ext>
            </a:extLst>
          </p:cNvPr>
          <p:cNvSpPr txBox="1">
            <a:spLocks/>
          </p:cNvSpPr>
          <p:nvPr/>
        </p:nvSpPr>
        <p:spPr>
          <a:xfrm>
            <a:off x="251520" y="890904"/>
            <a:ext cx="8856984" cy="5202392"/>
          </a:xfrm>
          <a:prstGeom prst="rect">
            <a:avLst/>
          </a:prstGeom>
        </p:spPr>
        <p:txBody>
          <a:bodyPr>
            <a:noAutofit/>
          </a:bodyPr>
          <a:lstStyle>
            <a:lvl1pPr marL="0" indent="0" algn="l" defTabSz="779173" rtl="0" eaLnBrk="1" latinLnBrk="0" hangingPunct="1">
              <a:spcBef>
                <a:spcPct val="20000"/>
              </a:spcBef>
              <a:buFont typeface="Arial" panose="020B0604020202020204" pitchFamily="34" charset="0"/>
              <a:buNone/>
              <a:defRPr sz="2386" kern="1200">
                <a:solidFill>
                  <a:schemeClr val="tx1">
                    <a:tint val="75000"/>
                  </a:schemeClr>
                </a:solidFill>
                <a:latin typeface="+mn-lt"/>
                <a:ea typeface="+mn-ea"/>
                <a:cs typeface="+mn-cs"/>
              </a:defRPr>
            </a:lvl1pPr>
            <a:lvl2pPr marL="389587" indent="0" algn="ctr" defTabSz="779173" rtl="0" eaLnBrk="1" latinLnBrk="0" hangingPunct="1">
              <a:spcBef>
                <a:spcPct val="20000"/>
              </a:spcBef>
              <a:buFont typeface="Arial" panose="020B0604020202020204" pitchFamily="34" charset="0"/>
              <a:buNone/>
              <a:defRPr sz="2386" kern="1200">
                <a:solidFill>
                  <a:schemeClr val="tx1">
                    <a:tint val="75000"/>
                  </a:schemeClr>
                </a:solidFill>
                <a:latin typeface="+mn-lt"/>
                <a:ea typeface="+mn-ea"/>
                <a:cs typeface="+mn-cs"/>
              </a:defRPr>
            </a:lvl2pPr>
            <a:lvl3pPr marL="779173" indent="0" algn="ctr" defTabSz="779173" rtl="0" eaLnBrk="1" latinLnBrk="0" hangingPunct="1">
              <a:spcBef>
                <a:spcPct val="20000"/>
              </a:spcBef>
              <a:buFont typeface="Arial" panose="020B0604020202020204" pitchFamily="34" charset="0"/>
              <a:buNone/>
              <a:defRPr sz="2046" kern="1200">
                <a:solidFill>
                  <a:schemeClr val="tx1">
                    <a:tint val="75000"/>
                  </a:schemeClr>
                </a:solidFill>
                <a:latin typeface="+mn-lt"/>
                <a:ea typeface="+mn-ea"/>
                <a:cs typeface="+mn-cs"/>
              </a:defRPr>
            </a:lvl3pPr>
            <a:lvl4pPr marL="1168759"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4pPr>
            <a:lvl5pPr marL="1558345"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5pPr>
            <a:lvl6pPr marL="1947932"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6pPr>
            <a:lvl7pPr marL="2337518"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7pPr>
            <a:lvl8pPr marL="2727104"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8pPr>
            <a:lvl9pPr marL="3116691"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9pPr>
          </a:lstStyle>
          <a:p>
            <a:r>
              <a:rPr lang="en-US"/>
              <a:t>Results of concluded cases, 1987–2018 (Per cent)</a:t>
            </a:r>
          </a:p>
          <a:p>
            <a:endParaRPr lang="en-GB" sz="2000">
              <a:latin typeface="Arial Narrow" panose="020B0606020202030204" pitchFamily="34" charset="0"/>
            </a:endParaRPr>
          </a:p>
        </p:txBody>
      </p:sp>
      <p:pic>
        <p:nvPicPr>
          <p:cNvPr id="4" name="Picture 3" descr="A picture containing device&#10;&#10;Description automatically generated">
            <a:extLst>
              <a:ext uri="{FF2B5EF4-FFF2-40B4-BE49-F238E27FC236}">
                <a16:creationId xmlns:a16="http://schemas.microsoft.com/office/drawing/2014/main" id="{EAFCB032-841E-4E85-B5A3-95B2FE814FC0}"/>
              </a:ext>
            </a:extLst>
          </p:cNvPr>
          <p:cNvPicPr>
            <a:picLocks noChangeAspect="1"/>
          </p:cNvPicPr>
          <p:nvPr/>
        </p:nvPicPr>
        <p:blipFill>
          <a:blip r:embed="rId2"/>
          <a:stretch>
            <a:fillRect/>
          </a:stretch>
        </p:blipFill>
        <p:spPr>
          <a:xfrm>
            <a:off x="1184056" y="1422800"/>
            <a:ext cx="6775888" cy="4667661"/>
          </a:xfrm>
          <a:prstGeom prst="rect">
            <a:avLst/>
          </a:prstGeom>
        </p:spPr>
      </p:pic>
      <p:sp>
        <p:nvSpPr>
          <p:cNvPr id="5" name="Rectangle 4">
            <a:extLst>
              <a:ext uri="{FF2B5EF4-FFF2-40B4-BE49-F238E27FC236}">
                <a16:creationId xmlns:a16="http://schemas.microsoft.com/office/drawing/2014/main" id="{A218125D-AA5B-4FB4-A005-76AF595FDB25}"/>
              </a:ext>
            </a:extLst>
          </p:cNvPr>
          <p:cNvSpPr/>
          <p:nvPr/>
        </p:nvSpPr>
        <p:spPr>
          <a:xfrm>
            <a:off x="4860032" y="6337092"/>
            <a:ext cx="2914901" cy="369332"/>
          </a:xfrm>
          <a:prstGeom prst="rect">
            <a:avLst/>
          </a:prstGeom>
        </p:spPr>
        <p:txBody>
          <a:bodyPr wrap="none">
            <a:spAutoFit/>
          </a:bodyPr>
          <a:lstStyle/>
          <a:p>
            <a:r>
              <a:rPr lang="fr-CH" spc="5">
                <a:solidFill>
                  <a:srgbClr val="000000"/>
                </a:solidFill>
                <a:latin typeface="HelveticaNeueLT Std Lt Cn" panose="020B0406020202030204" pitchFamily="34" charset="0"/>
                <a:ea typeface="SimSun" panose="02010600030101010101" pitchFamily="2" charset="-122"/>
                <a:cs typeface="HelveticaNeueLT Std Lt Cn" panose="020B0406020202030204" pitchFamily="34" charset="0"/>
              </a:rPr>
              <a:t>Source: UNCTAD, ISDS Navigator.</a:t>
            </a:r>
            <a:endParaRPr lang="en-GB"/>
          </a:p>
        </p:txBody>
      </p:sp>
    </p:spTree>
    <p:extLst>
      <p:ext uri="{BB962C8B-B14F-4D97-AF65-F5344CB8AC3E}">
        <p14:creationId xmlns:p14="http://schemas.microsoft.com/office/powerpoint/2010/main" val="26163312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3DAEA-D86D-4918-B358-DCFAAC33C9AE}"/>
              </a:ext>
            </a:extLst>
          </p:cNvPr>
          <p:cNvSpPr>
            <a:spLocks noGrp="1"/>
          </p:cNvSpPr>
          <p:nvPr>
            <p:ph type="title"/>
          </p:nvPr>
        </p:nvSpPr>
        <p:spPr>
          <a:xfrm>
            <a:off x="251520" y="276706"/>
            <a:ext cx="8712968" cy="586493"/>
          </a:xfrm>
        </p:spPr>
        <p:txBody>
          <a:bodyPr>
            <a:normAutofit fontScale="90000"/>
          </a:bodyPr>
          <a:lstStyle/>
          <a:p>
            <a:r>
              <a:rPr lang="fr-CH"/>
              <a:t>On the merits, </a:t>
            </a:r>
            <a:r>
              <a:rPr lang="en-GB"/>
              <a:t>60 per cent were decided in favour of the investor</a:t>
            </a:r>
          </a:p>
        </p:txBody>
      </p:sp>
      <p:sp>
        <p:nvSpPr>
          <p:cNvPr id="6" name="Content Placeholder 2">
            <a:extLst>
              <a:ext uri="{FF2B5EF4-FFF2-40B4-BE49-F238E27FC236}">
                <a16:creationId xmlns:a16="http://schemas.microsoft.com/office/drawing/2014/main" id="{720AA903-95CD-4375-A4AE-B6B243D31FEC}"/>
              </a:ext>
            </a:extLst>
          </p:cNvPr>
          <p:cNvSpPr txBox="1">
            <a:spLocks/>
          </p:cNvSpPr>
          <p:nvPr/>
        </p:nvSpPr>
        <p:spPr>
          <a:xfrm>
            <a:off x="251520" y="890904"/>
            <a:ext cx="8856984" cy="5202392"/>
          </a:xfrm>
          <a:prstGeom prst="rect">
            <a:avLst/>
          </a:prstGeom>
        </p:spPr>
        <p:txBody>
          <a:bodyPr>
            <a:noAutofit/>
          </a:bodyPr>
          <a:lstStyle>
            <a:lvl1pPr marL="0" indent="0" algn="l" defTabSz="779173" rtl="0" eaLnBrk="1" latinLnBrk="0" hangingPunct="1">
              <a:spcBef>
                <a:spcPct val="20000"/>
              </a:spcBef>
              <a:buFont typeface="Arial" panose="020B0604020202020204" pitchFamily="34" charset="0"/>
              <a:buNone/>
              <a:defRPr sz="2386" kern="1200">
                <a:solidFill>
                  <a:schemeClr val="tx1">
                    <a:tint val="75000"/>
                  </a:schemeClr>
                </a:solidFill>
                <a:latin typeface="+mn-lt"/>
                <a:ea typeface="+mn-ea"/>
                <a:cs typeface="+mn-cs"/>
              </a:defRPr>
            </a:lvl1pPr>
            <a:lvl2pPr marL="389587" indent="0" algn="ctr" defTabSz="779173" rtl="0" eaLnBrk="1" latinLnBrk="0" hangingPunct="1">
              <a:spcBef>
                <a:spcPct val="20000"/>
              </a:spcBef>
              <a:buFont typeface="Arial" panose="020B0604020202020204" pitchFamily="34" charset="0"/>
              <a:buNone/>
              <a:defRPr sz="2386" kern="1200">
                <a:solidFill>
                  <a:schemeClr val="tx1">
                    <a:tint val="75000"/>
                  </a:schemeClr>
                </a:solidFill>
                <a:latin typeface="+mn-lt"/>
                <a:ea typeface="+mn-ea"/>
                <a:cs typeface="+mn-cs"/>
              </a:defRPr>
            </a:lvl2pPr>
            <a:lvl3pPr marL="779173" indent="0" algn="ctr" defTabSz="779173" rtl="0" eaLnBrk="1" latinLnBrk="0" hangingPunct="1">
              <a:spcBef>
                <a:spcPct val="20000"/>
              </a:spcBef>
              <a:buFont typeface="Arial" panose="020B0604020202020204" pitchFamily="34" charset="0"/>
              <a:buNone/>
              <a:defRPr sz="2046" kern="1200">
                <a:solidFill>
                  <a:schemeClr val="tx1">
                    <a:tint val="75000"/>
                  </a:schemeClr>
                </a:solidFill>
                <a:latin typeface="+mn-lt"/>
                <a:ea typeface="+mn-ea"/>
                <a:cs typeface="+mn-cs"/>
              </a:defRPr>
            </a:lvl3pPr>
            <a:lvl4pPr marL="1168759"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4pPr>
            <a:lvl5pPr marL="1558345"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5pPr>
            <a:lvl6pPr marL="1947932"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6pPr>
            <a:lvl7pPr marL="2337518"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7pPr>
            <a:lvl8pPr marL="2727104"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8pPr>
            <a:lvl9pPr marL="3116691"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9pPr>
          </a:lstStyle>
          <a:p>
            <a:r>
              <a:rPr lang="en-GB"/>
              <a:t>Results of decisions on the merits, 1987–2018 (Per cent)</a:t>
            </a:r>
            <a:endParaRPr lang="en-GB" sz="2000">
              <a:latin typeface="Arial Narrow" panose="020B0606020202030204" pitchFamily="34" charset="0"/>
            </a:endParaRPr>
          </a:p>
        </p:txBody>
      </p:sp>
      <p:pic>
        <p:nvPicPr>
          <p:cNvPr id="4" name="Picture 3">
            <a:extLst>
              <a:ext uri="{FF2B5EF4-FFF2-40B4-BE49-F238E27FC236}">
                <a16:creationId xmlns:a16="http://schemas.microsoft.com/office/drawing/2014/main" id="{A83005A7-6FDB-4BE6-9D80-F1C7FDECD3D2}"/>
              </a:ext>
            </a:extLst>
          </p:cNvPr>
          <p:cNvPicPr>
            <a:picLocks noChangeAspect="1"/>
          </p:cNvPicPr>
          <p:nvPr/>
        </p:nvPicPr>
        <p:blipFill rotWithShape="1">
          <a:blip r:embed="rId2"/>
          <a:srcRect t="16193" r="940" b="17394"/>
          <a:stretch/>
        </p:blipFill>
        <p:spPr>
          <a:xfrm>
            <a:off x="971600" y="1844824"/>
            <a:ext cx="7039579" cy="3528392"/>
          </a:xfrm>
          <a:prstGeom prst="rect">
            <a:avLst/>
          </a:prstGeom>
        </p:spPr>
      </p:pic>
      <p:sp>
        <p:nvSpPr>
          <p:cNvPr id="5" name="Rectangle 4">
            <a:extLst>
              <a:ext uri="{FF2B5EF4-FFF2-40B4-BE49-F238E27FC236}">
                <a16:creationId xmlns:a16="http://schemas.microsoft.com/office/drawing/2014/main" id="{62860A7B-0C04-4E8F-8887-CD2ACEEB1E3A}"/>
              </a:ext>
            </a:extLst>
          </p:cNvPr>
          <p:cNvSpPr/>
          <p:nvPr/>
        </p:nvSpPr>
        <p:spPr>
          <a:xfrm>
            <a:off x="4860032" y="6337092"/>
            <a:ext cx="2914901" cy="369332"/>
          </a:xfrm>
          <a:prstGeom prst="rect">
            <a:avLst/>
          </a:prstGeom>
        </p:spPr>
        <p:txBody>
          <a:bodyPr wrap="none">
            <a:spAutoFit/>
          </a:bodyPr>
          <a:lstStyle/>
          <a:p>
            <a:r>
              <a:rPr lang="fr-CH" spc="5">
                <a:solidFill>
                  <a:srgbClr val="000000"/>
                </a:solidFill>
                <a:latin typeface="HelveticaNeueLT Std Lt Cn" panose="020B0406020202030204" pitchFamily="34" charset="0"/>
                <a:ea typeface="SimSun" panose="02010600030101010101" pitchFamily="2" charset="-122"/>
                <a:cs typeface="HelveticaNeueLT Std Lt Cn" panose="020B0406020202030204" pitchFamily="34" charset="0"/>
              </a:rPr>
              <a:t>Source: UNCTAD, ISDS Navigator.</a:t>
            </a:r>
            <a:endParaRPr lang="en-GB"/>
          </a:p>
        </p:txBody>
      </p:sp>
    </p:spTree>
    <p:extLst>
      <p:ext uri="{BB962C8B-B14F-4D97-AF65-F5344CB8AC3E}">
        <p14:creationId xmlns:p14="http://schemas.microsoft.com/office/powerpoint/2010/main" val="20842076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9A775C0F-4A6E-4FCF-8C23-A611E00FBCA7}"/>
              </a:ext>
            </a:extLst>
          </p:cNvPr>
          <p:cNvSpPr txBox="1">
            <a:spLocks/>
          </p:cNvSpPr>
          <p:nvPr/>
        </p:nvSpPr>
        <p:spPr>
          <a:xfrm>
            <a:off x="251520" y="276706"/>
            <a:ext cx="8712968" cy="586493"/>
          </a:xfrm>
          <a:prstGeom prst="rect">
            <a:avLst/>
          </a:prstGeom>
        </p:spPr>
        <p:txBody>
          <a:bodyPr>
            <a:normAutofit fontScale="92500"/>
          </a:bodyPr>
          <a:lstStyle>
            <a:lvl1pPr algn="l" defTabSz="779173" rtl="0" eaLnBrk="1" latinLnBrk="0" hangingPunct="1">
              <a:spcBef>
                <a:spcPct val="0"/>
              </a:spcBef>
              <a:buNone/>
              <a:defRPr sz="2898" b="1" kern="1200">
                <a:solidFill>
                  <a:srgbClr val="00A885"/>
                </a:solidFill>
                <a:latin typeface="+mj-lt"/>
                <a:ea typeface="+mj-ea"/>
                <a:cs typeface="+mj-cs"/>
              </a:defRPr>
            </a:lvl1pPr>
          </a:lstStyle>
          <a:p>
            <a:r>
              <a:rPr lang="fr-CH" sz="2900"/>
              <a:t>Investment Dispute Settlement Navigator: 983 known cases</a:t>
            </a:r>
            <a:endParaRPr lang="en-GB" sz="2900"/>
          </a:p>
        </p:txBody>
      </p:sp>
      <p:pic>
        <p:nvPicPr>
          <p:cNvPr id="3" name="Picture 2">
            <a:extLst>
              <a:ext uri="{FF2B5EF4-FFF2-40B4-BE49-F238E27FC236}">
                <a16:creationId xmlns:a16="http://schemas.microsoft.com/office/drawing/2014/main" id="{8F4DB04F-B5D8-4821-90F0-26DB1FA52CB7}"/>
              </a:ext>
            </a:extLst>
          </p:cNvPr>
          <p:cNvPicPr>
            <a:picLocks noChangeAspect="1"/>
          </p:cNvPicPr>
          <p:nvPr/>
        </p:nvPicPr>
        <p:blipFill rotWithShape="1">
          <a:blip r:embed="rId2"/>
          <a:srcRect r="388" b="5188"/>
          <a:stretch/>
        </p:blipFill>
        <p:spPr>
          <a:xfrm>
            <a:off x="0" y="777657"/>
            <a:ext cx="9108504" cy="5027607"/>
          </a:xfrm>
          <a:prstGeom prst="rect">
            <a:avLst/>
          </a:prstGeom>
        </p:spPr>
      </p:pic>
      <p:sp>
        <p:nvSpPr>
          <p:cNvPr id="4" name="Rectangle 3">
            <a:extLst>
              <a:ext uri="{FF2B5EF4-FFF2-40B4-BE49-F238E27FC236}">
                <a16:creationId xmlns:a16="http://schemas.microsoft.com/office/drawing/2014/main" id="{A867262A-7FD2-4AA2-972B-5088685C4876}"/>
              </a:ext>
            </a:extLst>
          </p:cNvPr>
          <p:cNvSpPr/>
          <p:nvPr/>
        </p:nvSpPr>
        <p:spPr>
          <a:xfrm>
            <a:off x="2663788" y="6237312"/>
            <a:ext cx="3816424" cy="432048"/>
          </a:xfrm>
          <a:prstGeom prst="rect">
            <a:avLst/>
          </a:prstGeom>
          <a:solidFill>
            <a:srgbClr val="FFFFFF">
              <a:alpha val="58039"/>
            </a:srgb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000" b="1">
                <a:solidFill>
                  <a:srgbClr val="009473"/>
                </a:solidFill>
                <a:latin typeface="Arial Narrow" panose="020B0606020202030204" pitchFamily="34" charset="0"/>
                <a:hlinkClick r:id="rId3">
                  <a:extLst>
                    <a:ext uri="{A12FA001-AC4F-418D-AE19-62706E023703}">
                      <ahyp:hlinkClr xmlns:ahyp="http://schemas.microsoft.com/office/drawing/2018/hyperlinkcolor" val="tx"/>
                    </a:ext>
                  </a:extLst>
                </a:hlinkClick>
              </a:rPr>
              <a:t>https://investmentpolicy.unctad.org/</a:t>
            </a:r>
            <a:endParaRPr lang="en-GB" sz="2000" b="1">
              <a:solidFill>
                <a:srgbClr val="009473"/>
              </a:solidFill>
              <a:latin typeface="Arial Narrow" panose="020B0606020202030204" pitchFamily="34" charset="0"/>
            </a:endParaRPr>
          </a:p>
        </p:txBody>
      </p:sp>
    </p:spTree>
    <p:extLst>
      <p:ext uri="{BB962C8B-B14F-4D97-AF65-F5344CB8AC3E}">
        <p14:creationId xmlns:p14="http://schemas.microsoft.com/office/powerpoint/2010/main" val="6604229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5980530-E426-4849-9F7C-1415E753DB7F}"/>
              </a:ext>
            </a:extLst>
          </p:cNvPr>
          <p:cNvPicPr>
            <a:picLocks noChangeAspect="1"/>
          </p:cNvPicPr>
          <p:nvPr/>
        </p:nvPicPr>
        <p:blipFill>
          <a:blip r:embed="rId2"/>
          <a:stretch>
            <a:fillRect/>
          </a:stretch>
        </p:blipFill>
        <p:spPr>
          <a:xfrm>
            <a:off x="5827486" y="1043304"/>
            <a:ext cx="2912594" cy="4122441"/>
          </a:xfrm>
          <a:prstGeom prst="rect">
            <a:avLst/>
          </a:prstGeom>
          <a:ln>
            <a:noFill/>
          </a:ln>
          <a:effectLst>
            <a:outerShdw blurRad="292100" dist="139700" dir="2700000" algn="tl" rotWithShape="0">
              <a:srgbClr val="333333">
                <a:alpha val="65000"/>
              </a:srgbClr>
            </a:outerShdw>
          </a:effectLst>
        </p:spPr>
      </p:pic>
      <p:sp>
        <p:nvSpPr>
          <p:cNvPr id="5" name="Content Placeholder 2">
            <a:extLst>
              <a:ext uri="{FF2B5EF4-FFF2-40B4-BE49-F238E27FC236}">
                <a16:creationId xmlns:a16="http://schemas.microsoft.com/office/drawing/2014/main" id="{4674DE09-3A7C-423C-8B76-D9298D920096}"/>
              </a:ext>
            </a:extLst>
          </p:cNvPr>
          <p:cNvSpPr txBox="1">
            <a:spLocks/>
          </p:cNvSpPr>
          <p:nvPr/>
        </p:nvSpPr>
        <p:spPr>
          <a:xfrm>
            <a:off x="380349" y="863199"/>
            <a:ext cx="5176192" cy="4473928"/>
          </a:xfrm>
          <a:prstGeom prst="rect">
            <a:avLst/>
          </a:prstGeom>
        </p:spPr>
        <p:txBody>
          <a:bodyPr>
            <a:noAutofit/>
          </a:bodyPr>
          <a:lstStyle>
            <a:lvl1pPr marL="0" indent="0" algn="l" defTabSz="779173" rtl="0" eaLnBrk="1" latinLnBrk="0" hangingPunct="1">
              <a:spcBef>
                <a:spcPct val="20000"/>
              </a:spcBef>
              <a:buFont typeface="Arial" panose="020B0604020202020204" pitchFamily="34" charset="0"/>
              <a:buNone/>
              <a:defRPr sz="2386" kern="1200">
                <a:solidFill>
                  <a:schemeClr val="tx1">
                    <a:tint val="75000"/>
                  </a:schemeClr>
                </a:solidFill>
                <a:latin typeface="+mn-lt"/>
                <a:ea typeface="+mn-ea"/>
                <a:cs typeface="+mn-cs"/>
              </a:defRPr>
            </a:lvl1pPr>
            <a:lvl2pPr marL="389587" indent="0" algn="ctr" defTabSz="779173" rtl="0" eaLnBrk="1" latinLnBrk="0" hangingPunct="1">
              <a:spcBef>
                <a:spcPct val="20000"/>
              </a:spcBef>
              <a:buFont typeface="Arial" panose="020B0604020202020204" pitchFamily="34" charset="0"/>
              <a:buNone/>
              <a:defRPr sz="2386" kern="1200">
                <a:solidFill>
                  <a:schemeClr val="tx1">
                    <a:tint val="75000"/>
                  </a:schemeClr>
                </a:solidFill>
                <a:latin typeface="+mn-lt"/>
                <a:ea typeface="+mn-ea"/>
                <a:cs typeface="+mn-cs"/>
              </a:defRPr>
            </a:lvl2pPr>
            <a:lvl3pPr marL="779173" indent="0" algn="ctr" defTabSz="779173" rtl="0" eaLnBrk="1" latinLnBrk="0" hangingPunct="1">
              <a:spcBef>
                <a:spcPct val="20000"/>
              </a:spcBef>
              <a:buFont typeface="Arial" panose="020B0604020202020204" pitchFamily="34" charset="0"/>
              <a:buNone/>
              <a:defRPr sz="2046" kern="1200">
                <a:solidFill>
                  <a:schemeClr val="tx1">
                    <a:tint val="75000"/>
                  </a:schemeClr>
                </a:solidFill>
                <a:latin typeface="+mn-lt"/>
                <a:ea typeface="+mn-ea"/>
                <a:cs typeface="+mn-cs"/>
              </a:defRPr>
            </a:lvl3pPr>
            <a:lvl4pPr marL="1168759"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4pPr>
            <a:lvl5pPr marL="1558345"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5pPr>
            <a:lvl6pPr marL="1947932"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6pPr>
            <a:lvl7pPr marL="2337518"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7pPr>
            <a:lvl8pPr marL="2727104"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8pPr>
            <a:lvl9pPr marL="3116691"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9pPr>
          </a:lstStyle>
          <a:p>
            <a:r>
              <a:rPr lang="en-US" b="1">
                <a:solidFill>
                  <a:srgbClr val="F79646"/>
                </a:solidFill>
              </a:rPr>
              <a:t>Phase 1</a:t>
            </a:r>
          </a:p>
          <a:p>
            <a:pPr marL="342900" indent="-342900">
              <a:buFont typeface="Arial" panose="020B0604020202020204" pitchFamily="34" charset="0"/>
              <a:buChar char="•"/>
            </a:pPr>
            <a:r>
              <a:rPr lang="en-US"/>
              <a:t>More than 100 policy options for treaty clauses addressing the five priority areas for sustainable development-oriented treaty making</a:t>
            </a:r>
          </a:p>
          <a:p>
            <a:r>
              <a:rPr lang="en-US" b="1">
                <a:solidFill>
                  <a:srgbClr val="F79646"/>
                </a:solidFill>
              </a:rPr>
              <a:t>Phase 2</a:t>
            </a:r>
          </a:p>
          <a:p>
            <a:pPr marL="342900" indent="-342900">
              <a:buFont typeface="Arial" panose="020B0604020202020204" pitchFamily="34" charset="0"/>
              <a:buChar char="•"/>
            </a:pPr>
            <a:r>
              <a:rPr lang="en-US"/>
              <a:t>10 reform mechanisms that countries can use to modernize existing old-generation treaties</a:t>
            </a:r>
          </a:p>
          <a:p>
            <a:r>
              <a:rPr lang="en-US" b="1">
                <a:solidFill>
                  <a:srgbClr val="F79646"/>
                </a:solidFill>
              </a:rPr>
              <a:t>Phase 3 </a:t>
            </a:r>
          </a:p>
          <a:p>
            <a:pPr marL="342900" indent="-342900">
              <a:buFont typeface="Arial" panose="020B0604020202020204" pitchFamily="34" charset="0"/>
              <a:buChar char="•"/>
            </a:pPr>
            <a:r>
              <a:rPr lang="en-US"/>
              <a:t>Policy guidance for 3 prongs of action towards ensuring overall investment policy coherence for sustainable development</a:t>
            </a:r>
          </a:p>
          <a:p>
            <a:endParaRPr lang="en-GB"/>
          </a:p>
        </p:txBody>
      </p:sp>
      <p:sp>
        <p:nvSpPr>
          <p:cNvPr id="6" name="Title 1">
            <a:extLst>
              <a:ext uri="{FF2B5EF4-FFF2-40B4-BE49-F238E27FC236}">
                <a16:creationId xmlns:a16="http://schemas.microsoft.com/office/drawing/2014/main" id="{89D228F7-A4F9-47C7-8943-EB2DBB7E0A05}"/>
              </a:ext>
            </a:extLst>
          </p:cNvPr>
          <p:cNvSpPr txBox="1">
            <a:spLocks/>
          </p:cNvSpPr>
          <p:nvPr/>
        </p:nvSpPr>
        <p:spPr>
          <a:xfrm>
            <a:off x="251520" y="276706"/>
            <a:ext cx="8712968" cy="586493"/>
          </a:xfrm>
          <a:prstGeom prst="rect">
            <a:avLst/>
          </a:prstGeom>
        </p:spPr>
        <p:txBody>
          <a:bodyPr>
            <a:normAutofit fontScale="85000" lnSpcReduction="10000"/>
          </a:bodyPr>
          <a:lstStyle>
            <a:lvl1pPr algn="l" defTabSz="779173" rtl="0" eaLnBrk="1" latinLnBrk="0" hangingPunct="1">
              <a:spcBef>
                <a:spcPct val="0"/>
              </a:spcBef>
              <a:buNone/>
              <a:defRPr sz="2898" b="1" kern="1200">
                <a:solidFill>
                  <a:srgbClr val="00A885"/>
                </a:solidFill>
                <a:latin typeface="+mj-lt"/>
                <a:ea typeface="+mj-ea"/>
                <a:cs typeface="+mj-cs"/>
              </a:defRPr>
            </a:lvl1pPr>
          </a:lstStyle>
          <a:p>
            <a:r>
              <a:rPr lang="en-US" sz="3200"/>
              <a:t>UNCTAD’s Reform Package for the Int'l Investment Regime</a:t>
            </a:r>
            <a:endParaRPr lang="en-GB"/>
          </a:p>
        </p:txBody>
      </p:sp>
    </p:spTree>
    <p:extLst>
      <p:ext uri="{BB962C8B-B14F-4D97-AF65-F5344CB8AC3E}">
        <p14:creationId xmlns:p14="http://schemas.microsoft.com/office/powerpoint/2010/main" val="2102362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ous-titre 2">
            <a:extLst>
              <a:ext uri="{FF2B5EF4-FFF2-40B4-BE49-F238E27FC236}">
                <a16:creationId xmlns:a16="http://schemas.microsoft.com/office/drawing/2014/main" id="{EA40EE69-A248-448B-8DF7-1B2360624717}"/>
              </a:ext>
            </a:extLst>
          </p:cNvPr>
          <p:cNvSpPr txBox="1">
            <a:spLocks/>
          </p:cNvSpPr>
          <p:nvPr/>
        </p:nvSpPr>
        <p:spPr>
          <a:xfrm>
            <a:off x="319894" y="643185"/>
            <a:ext cx="8640960" cy="504056"/>
          </a:xfrm>
          <a:prstGeom prst="rect">
            <a:avLst/>
          </a:prstGeom>
        </p:spPr>
        <p:txBody>
          <a:bodyPr>
            <a:normAutofit/>
          </a:bodyPr>
          <a:lstStyle>
            <a:lvl1pPr marL="292190" indent="-292190" algn="l" defTabSz="779173" rtl="0" eaLnBrk="1" latinLnBrk="0" hangingPunct="1">
              <a:spcBef>
                <a:spcPct val="20000"/>
              </a:spcBef>
              <a:buFont typeface="Arial" panose="020B0604020202020204" pitchFamily="34" charset="0"/>
              <a:buChar char="•"/>
              <a:defRPr sz="2727" kern="1200">
                <a:solidFill>
                  <a:schemeClr val="tx1"/>
                </a:solidFill>
                <a:latin typeface="+mn-lt"/>
                <a:ea typeface="+mn-ea"/>
                <a:cs typeface="+mn-cs"/>
              </a:defRPr>
            </a:lvl1pPr>
            <a:lvl2pPr marL="633078" indent="-243492" algn="l" defTabSz="779173" rtl="0" eaLnBrk="1" latinLnBrk="0" hangingPunct="1">
              <a:spcBef>
                <a:spcPct val="20000"/>
              </a:spcBef>
              <a:buFont typeface="Arial" panose="020B0604020202020204" pitchFamily="34" charset="0"/>
              <a:buChar char="–"/>
              <a:defRPr sz="2386" kern="1200">
                <a:solidFill>
                  <a:schemeClr val="tx1"/>
                </a:solidFill>
                <a:latin typeface="+mn-lt"/>
                <a:ea typeface="+mn-ea"/>
                <a:cs typeface="+mn-cs"/>
              </a:defRPr>
            </a:lvl2pPr>
            <a:lvl3pPr marL="973966" indent="-194793" algn="l" defTabSz="779173" rtl="0" eaLnBrk="1" latinLnBrk="0" hangingPunct="1">
              <a:spcBef>
                <a:spcPct val="20000"/>
              </a:spcBef>
              <a:buFont typeface="Arial" panose="020B0604020202020204" pitchFamily="34" charset="0"/>
              <a:buChar char="•"/>
              <a:defRPr sz="2046" kern="1200">
                <a:solidFill>
                  <a:schemeClr val="tx1"/>
                </a:solidFill>
                <a:latin typeface="+mn-lt"/>
                <a:ea typeface="+mn-ea"/>
                <a:cs typeface="+mn-cs"/>
              </a:defRPr>
            </a:lvl3pPr>
            <a:lvl4pPr marL="1363553" indent="-194793" algn="l" defTabSz="779173" rtl="0" eaLnBrk="1" latinLnBrk="0" hangingPunct="1">
              <a:spcBef>
                <a:spcPct val="20000"/>
              </a:spcBef>
              <a:buFont typeface="Arial" panose="020B0604020202020204" pitchFamily="34" charset="0"/>
              <a:buChar char="–"/>
              <a:defRPr sz="1705" kern="1200">
                <a:solidFill>
                  <a:schemeClr val="tx1"/>
                </a:solidFill>
                <a:latin typeface="+mn-lt"/>
                <a:ea typeface="+mn-ea"/>
                <a:cs typeface="+mn-cs"/>
              </a:defRPr>
            </a:lvl4pPr>
            <a:lvl5pPr marL="1753139" indent="-194793" algn="l" defTabSz="779173" rtl="0" eaLnBrk="1" latinLnBrk="0" hangingPunct="1">
              <a:spcBef>
                <a:spcPct val="20000"/>
              </a:spcBef>
              <a:buFont typeface="Arial" panose="020B0604020202020204" pitchFamily="34" charset="0"/>
              <a:buChar char="»"/>
              <a:defRPr sz="1705" kern="1200">
                <a:solidFill>
                  <a:schemeClr val="tx1"/>
                </a:solidFill>
                <a:latin typeface="+mn-lt"/>
                <a:ea typeface="+mn-ea"/>
                <a:cs typeface="+mn-cs"/>
              </a:defRPr>
            </a:lvl5pPr>
            <a:lvl6pPr marL="2142726" indent="-194793" algn="l" defTabSz="779173" rtl="0" eaLnBrk="1" latinLnBrk="0" hangingPunct="1">
              <a:spcBef>
                <a:spcPct val="20000"/>
              </a:spcBef>
              <a:buFont typeface="Arial" panose="020B0604020202020204" pitchFamily="34" charset="0"/>
              <a:buChar char="•"/>
              <a:defRPr sz="1705" kern="1200">
                <a:solidFill>
                  <a:schemeClr val="tx1"/>
                </a:solidFill>
                <a:latin typeface="+mn-lt"/>
                <a:ea typeface="+mn-ea"/>
                <a:cs typeface="+mn-cs"/>
              </a:defRPr>
            </a:lvl6pPr>
            <a:lvl7pPr marL="2532311" indent="-194793" algn="l" defTabSz="779173" rtl="0" eaLnBrk="1" latinLnBrk="0" hangingPunct="1">
              <a:spcBef>
                <a:spcPct val="20000"/>
              </a:spcBef>
              <a:buFont typeface="Arial" panose="020B0604020202020204" pitchFamily="34" charset="0"/>
              <a:buChar char="•"/>
              <a:defRPr sz="1705" kern="1200">
                <a:solidFill>
                  <a:schemeClr val="tx1"/>
                </a:solidFill>
                <a:latin typeface="+mn-lt"/>
                <a:ea typeface="+mn-ea"/>
                <a:cs typeface="+mn-cs"/>
              </a:defRPr>
            </a:lvl7pPr>
            <a:lvl8pPr marL="2921898" indent="-194793" algn="l" defTabSz="779173" rtl="0" eaLnBrk="1" latinLnBrk="0" hangingPunct="1">
              <a:spcBef>
                <a:spcPct val="20000"/>
              </a:spcBef>
              <a:buFont typeface="Arial" panose="020B0604020202020204" pitchFamily="34" charset="0"/>
              <a:buChar char="•"/>
              <a:defRPr sz="1705" kern="1200">
                <a:solidFill>
                  <a:schemeClr val="tx1"/>
                </a:solidFill>
                <a:latin typeface="+mn-lt"/>
                <a:ea typeface="+mn-ea"/>
                <a:cs typeface="+mn-cs"/>
              </a:defRPr>
            </a:lvl8pPr>
            <a:lvl9pPr marL="3311484" indent="-194793" algn="l" defTabSz="779173" rtl="0" eaLnBrk="1" latinLnBrk="0" hangingPunct="1">
              <a:spcBef>
                <a:spcPct val="20000"/>
              </a:spcBef>
              <a:buFont typeface="Arial" panose="020B0604020202020204" pitchFamily="34" charset="0"/>
              <a:buChar char="•"/>
              <a:defRPr sz="1705" kern="1200">
                <a:solidFill>
                  <a:schemeClr val="tx1"/>
                </a:solidFill>
                <a:latin typeface="+mn-lt"/>
                <a:ea typeface="+mn-ea"/>
                <a:cs typeface="+mn-cs"/>
              </a:defRPr>
            </a:lvl9pPr>
          </a:lstStyle>
          <a:p>
            <a:pPr marL="0" lvl="0" indent="0">
              <a:buNone/>
            </a:pPr>
            <a:r>
              <a:rPr lang="en-US" sz="2000">
                <a:solidFill>
                  <a:prstClr val="black">
                    <a:tint val="75000"/>
                  </a:prstClr>
                </a:solidFill>
              </a:rPr>
              <a:t>Reform Package for the International Investment Regime (2018 edition)</a:t>
            </a:r>
            <a:endParaRPr lang="fr-CH" sz="2000" dirty="0"/>
          </a:p>
        </p:txBody>
      </p:sp>
      <p:sp>
        <p:nvSpPr>
          <p:cNvPr id="6" name="Titre 1">
            <a:extLst>
              <a:ext uri="{FF2B5EF4-FFF2-40B4-BE49-F238E27FC236}">
                <a16:creationId xmlns:a16="http://schemas.microsoft.com/office/drawing/2014/main" id="{1A64DF3D-6DCE-4C59-A64E-C83CEDE34C8B}"/>
              </a:ext>
            </a:extLst>
          </p:cNvPr>
          <p:cNvSpPr txBox="1">
            <a:spLocks/>
          </p:cNvSpPr>
          <p:nvPr/>
        </p:nvSpPr>
        <p:spPr>
          <a:xfrm>
            <a:off x="319894" y="231799"/>
            <a:ext cx="8640960" cy="605929"/>
          </a:xfrm>
        </p:spPr>
        <p:txBody>
          <a:bodyPr>
            <a:normAutofit/>
          </a:bodyPr>
          <a:lstStyle>
            <a:lvl1pPr algn="l" defTabSz="779173" rtl="0" eaLnBrk="1" latinLnBrk="0" hangingPunct="1">
              <a:spcBef>
                <a:spcPct val="0"/>
              </a:spcBef>
              <a:buNone/>
              <a:defRPr sz="3750" b="1" kern="1200">
                <a:solidFill>
                  <a:srgbClr val="00A885"/>
                </a:solidFill>
                <a:latin typeface="+mj-lt"/>
                <a:ea typeface="+mj-ea"/>
                <a:cs typeface="+mj-cs"/>
              </a:defRPr>
            </a:lvl1pPr>
          </a:lstStyle>
          <a:p>
            <a:r>
              <a:rPr lang="en-US" sz="2800"/>
              <a:t>UNCTAD's Road Map for IIA Reform</a:t>
            </a:r>
            <a:endParaRPr lang="fr-CH" sz="2800" dirty="0"/>
          </a:p>
        </p:txBody>
      </p:sp>
      <p:sp>
        <p:nvSpPr>
          <p:cNvPr id="2" name="Title 1">
            <a:extLst>
              <a:ext uri="{FF2B5EF4-FFF2-40B4-BE49-F238E27FC236}">
                <a16:creationId xmlns:a16="http://schemas.microsoft.com/office/drawing/2014/main" id="{B39E3FE1-FBDB-4832-8CF9-2706BC22954E}"/>
              </a:ext>
            </a:extLst>
          </p:cNvPr>
          <p:cNvSpPr>
            <a:spLocks noGrp="1"/>
          </p:cNvSpPr>
          <p:nvPr>
            <p:ph type="title"/>
          </p:nvPr>
        </p:nvSpPr>
        <p:spPr/>
        <p:txBody>
          <a:bodyPr/>
          <a:lstStyle/>
          <a:p>
            <a:r>
              <a:rPr lang="fr-CH"/>
              <a:t> </a:t>
            </a:r>
            <a:endParaRPr lang="en-GB"/>
          </a:p>
        </p:txBody>
      </p:sp>
      <p:sp>
        <p:nvSpPr>
          <p:cNvPr id="3" name="Slide Number Placeholder 2">
            <a:extLst>
              <a:ext uri="{FF2B5EF4-FFF2-40B4-BE49-F238E27FC236}">
                <a16:creationId xmlns:a16="http://schemas.microsoft.com/office/drawing/2014/main" id="{4A07A541-4E2F-4B75-92C6-085EEB3E0362}"/>
              </a:ext>
            </a:extLst>
          </p:cNvPr>
          <p:cNvSpPr>
            <a:spLocks noGrp="1"/>
          </p:cNvSpPr>
          <p:nvPr>
            <p:ph type="sldNum" sz="quarter" idx="10"/>
          </p:nvPr>
        </p:nvSpPr>
        <p:spPr/>
        <p:txBody>
          <a:bodyPr/>
          <a:lstStyle/>
          <a:p>
            <a:pPr>
              <a:defRPr/>
            </a:pPr>
            <a:r>
              <a:rPr lang="en-US" altLang="fr-FR"/>
              <a:t> </a:t>
            </a:r>
            <a:endParaRPr lang="en-US" altLang="fr-FR" dirty="0"/>
          </a:p>
        </p:txBody>
      </p:sp>
      <p:sp>
        <p:nvSpPr>
          <p:cNvPr id="12" name="Text Placeholder 3">
            <a:extLst>
              <a:ext uri="{FF2B5EF4-FFF2-40B4-BE49-F238E27FC236}">
                <a16:creationId xmlns:a16="http://schemas.microsoft.com/office/drawing/2014/main" id="{C64B9954-D730-4D16-BBB5-DA3924729767}"/>
              </a:ext>
            </a:extLst>
          </p:cNvPr>
          <p:cNvSpPr txBox="1">
            <a:spLocks/>
          </p:cNvSpPr>
          <p:nvPr/>
        </p:nvSpPr>
        <p:spPr>
          <a:xfrm>
            <a:off x="6516216" y="6525344"/>
            <a:ext cx="1235970" cy="245424"/>
          </a:xfrm>
          <a:prstGeom prst="rect">
            <a:avLst/>
          </a:prstGeom>
        </p:spPr>
        <p:txBody>
          <a:bodyPr>
            <a:normAutofit/>
          </a:bodyPr>
          <a:lstStyle>
            <a:lvl1pPr marL="0" indent="0" algn="l" defTabSz="914400" rtl="0" eaLnBrk="1" latinLnBrk="0" hangingPunct="1">
              <a:spcBef>
                <a:spcPct val="20000"/>
              </a:spcBef>
              <a:buFont typeface="Arial" panose="020B0604020202020204" pitchFamily="34" charset="0"/>
              <a:buNone/>
              <a:defRPr sz="900" i="0" kern="1200" baseline="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en-US" sz="767" i="1" dirty="0"/>
              <a:t>Source</a:t>
            </a:r>
            <a:r>
              <a:rPr lang="en-US" sz="767"/>
              <a:t>:  UNCTAD 2018.</a:t>
            </a:r>
            <a:endParaRPr lang="en-US" sz="767" dirty="0"/>
          </a:p>
        </p:txBody>
      </p:sp>
      <p:pic>
        <p:nvPicPr>
          <p:cNvPr id="4" name="Picture 3">
            <a:extLst>
              <a:ext uri="{FF2B5EF4-FFF2-40B4-BE49-F238E27FC236}">
                <a16:creationId xmlns:a16="http://schemas.microsoft.com/office/drawing/2014/main" id="{4C91F823-CE27-4D64-A778-AC6CFFF9411E}"/>
              </a:ext>
            </a:extLst>
          </p:cNvPr>
          <p:cNvPicPr>
            <a:picLocks noChangeAspect="1"/>
          </p:cNvPicPr>
          <p:nvPr/>
        </p:nvPicPr>
        <p:blipFill>
          <a:blip r:embed="rId2"/>
          <a:stretch>
            <a:fillRect/>
          </a:stretch>
        </p:blipFill>
        <p:spPr>
          <a:xfrm>
            <a:off x="1115616" y="1027981"/>
            <a:ext cx="7299633" cy="4802039"/>
          </a:xfrm>
          <a:prstGeom prst="rect">
            <a:avLst/>
          </a:prstGeom>
        </p:spPr>
      </p:pic>
    </p:spTree>
    <p:extLst>
      <p:ext uri="{BB962C8B-B14F-4D97-AF65-F5344CB8AC3E}">
        <p14:creationId xmlns:p14="http://schemas.microsoft.com/office/powerpoint/2010/main" val="39880391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1">
            <a:extLst>
              <a:ext uri="{FF2B5EF4-FFF2-40B4-BE49-F238E27FC236}">
                <a16:creationId xmlns:a16="http://schemas.microsoft.com/office/drawing/2014/main" id="{870B7CA1-4B68-4E6C-9151-0AA0415B45F2}"/>
              </a:ext>
            </a:extLst>
          </p:cNvPr>
          <p:cNvSpPr txBox="1">
            <a:spLocks/>
          </p:cNvSpPr>
          <p:nvPr/>
        </p:nvSpPr>
        <p:spPr>
          <a:xfrm>
            <a:off x="335637" y="217437"/>
            <a:ext cx="8640960" cy="605929"/>
          </a:xfrm>
        </p:spPr>
        <p:txBody>
          <a:bodyPr>
            <a:normAutofit fontScale="85000" lnSpcReduction="10000"/>
          </a:bodyPr>
          <a:lstStyle>
            <a:lvl1pPr algn="l" defTabSz="779173" rtl="0" eaLnBrk="1" latinLnBrk="0" hangingPunct="1">
              <a:spcBef>
                <a:spcPct val="0"/>
              </a:spcBef>
              <a:buNone/>
              <a:defRPr sz="3750" b="1" kern="1200">
                <a:solidFill>
                  <a:srgbClr val="00A885"/>
                </a:solidFill>
                <a:latin typeface="+mj-lt"/>
                <a:ea typeface="+mj-ea"/>
                <a:cs typeface="+mj-cs"/>
              </a:defRPr>
            </a:lvl1pPr>
          </a:lstStyle>
          <a:p>
            <a:r>
              <a:rPr lang="en-US" sz="2800"/>
              <a:t>Ten options for modernizing the existing stock of old-generation IIAs</a:t>
            </a:r>
            <a:endParaRPr lang="fr-CH" sz="2800" dirty="0"/>
          </a:p>
        </p:txBody>
      </p:sp>
      <p:sp>
        <p:nvSpPr>
          <p:cNvPr id="2" name="Title 1">
            <a:extLst>
              <a:ext uri="{FF2B5EF4-FFF2-40B4-BE49-F238E27FC236}">
                <a16:creationId xmlns:a16="http://schemas.microsoft.com/office/drawing/2014/main" id="{73D5A90D-A4B4-4473-84C6-5FD9BC050447}"/>
              </a:ext>
            </a:extLst>
          </p:cNvPr>
          <p:cNvSpPr>
            <a:spLocks noGrp="1"/>
          </p:cNvSpPr>
          <p:nvPr>
            <p:ph type="title"/>
          </p:nvPr>
        </p:nvSpPr>
        <p:spPr/>
        <p:txBody>
          <a:bodyPr/>
          <a:lstStyle/>
          <a:p>
            <a:r>
              <a:rPr lang="fr-CH"/>
              <a:t> </a:t>
            </a:r>
            <a:endParaRPr lang="en-GB"/>
          </a:p>
        </p:txBody>
      </p:sp>
      <p:sp>
        <p:nvSpPr>
          <p:cNvPr id="3" name="Slide Number Placeholder 2">
            <a:extLst>
              <a:ext uri="{FF2B5EF4-FFF2-40B4-BE49-F238E27FC236}">
                <a16:creationId xmlns:a16="http://schemas.microsoft.com/office/drawing/2014/main" id="{680D17B4-665E-47C4-9BDE-A733058147C3}"/>
              </a:ext>
            </a:extLst>
          </p:cNvPr>
          <p:cNvSpPr>
            <a:spLocks noGrp="1"/>
          </p:cNvSpPr>
          <p:nvPr>
            <p:ph type="sldNum" sz="quarter" idx="10"/>
          </p:nvPr>
        </p:nvSpPr>
        <p:spPr/>
        <p:txBody>
          <a:bodyPr/>
          <a:lstStyle/>
          <a:p>
            <a:pPr>
              <a:defRPr/>
            </a:pPr>
            <a:r>
              <a:rPr lang="en-US" altLang="fr-FR"/>
              <a:t> </a:t>
            </a:r>
            <a:endParaRPr lang="en-US" altLang="fr-FR" dirty="0"/>
          </a:p>
        </p:txBody>
      </p:sp>
      <p:pic>
        <p:nvPicPr>
          <p:cNvPr id="6" name="Picture 5" descr="A picture containing text, map&#10;&#10;Description automatically generated">
            <a:extLst>
              <a:ext uri="{FF2B5EF4-FFF2-40B4-BE49-F238E27FC236}">
                <a16:creationId xmlns:a16="http://schemas.microsoft.com/office/drawing/2014/main" id="{A11D31DC-150E-4ED6-9FBD-5975D54D5BBA}"/>
              </a:ext>
            </a:extLst>
          </p:cNvPr>
          <p:cNvPicPr>
            <a:picLocks noChangeAspect="1"/>
          </p:cNvPicPr>
          <p:nvPr/>
        </p:nvPicPr>
        <p:blipFill>
          <a:blip r:embed="rId2"/>
          <a:stretch>
            <a:fillRect/>
          </a:stretch>
        </p:blipFill>
        <p:spPr>
          <a:xfrm>
            <a:off x="955774" y="909861"/>
            <a:ext cx="7232452" cy="5038279"/>
          </a:xfrm>
          <a:prstGeom prst="rect">
            <a:avLst/>
          </a:prstGeom>
        </p:spPr>
      </p:pic>
      <p:sp>
        <p:nvSpPr>
          <p:cNvPr id="7" name="Text Placeholder 3">
            <a:extLst>
              <a:ext uri="{FF2B5EF4-FFF2-40B4-BE49-F238E27FC236}">
                <a16:creationId xmlns:a16="http://schemas.microsoft.com/office/drawing/2014/main" id="{4094C716-C1C9-49E1-B2F4-108424973371}"/>
              </a:ext>
            </a:extLst>
          </p:cNvPr>
          <p:cNvSpPr txBox="1">
            <a:spLocks/>
          </p:cNvSpPr>
          <p:nvPr/>
        </p:nvSpPr>
        <p:spPr>
          <a:xfrm>
            <a:off x="6516216" y="6525344"/>
            <a:ext cx="1235970" cy="245424"/>
          </a:xfrm>
          <a:prstGeom prst="rect">
            <a:avLst/>
          </a:prstGeom>
        </p:spPr>
        <p:txBody>
          <a:bodyPr>
            <a:normAutofit/>
          </a:bodyPr>
          <a:lstStyle>
            <a:lvl1pPr marL="0" indent="0" algn="l" defTabSz="914400" rtl="0" eaLnBrk="1" latinLnBrk="0" hangingPunct="1">
              <a:spcBef>
                <a:spcPct val="20000"/>
              </a:spcBef>
              <a:buFont typeface="Arial" panose="020B0604020202020204" pitchFamily="34" charset="0"/>
              <a:buNone/>
              <a:defRPr sz="900" i="0" kern="1200" baseline="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en-US" sz="767" i="1" dirty="0"/>
              <a:t>Source</a:t>
            </a:r>
            <a:r>
              <a:rPr lang="en-US" sz="767"/>
              <a:t>:  UNCTAD WIR 2017.</a:t>
            </a:r>
            <a:endParaRPr lang="en-US" sz="767" dirty="0"/>
          </a:p>
        </p:txBody>
      </p:sp>
    </p:spTree>
    <p:extLst>
      <p:ext uri="{BB962C8B-B14F-4D97-AF65-F5344CB8AC3E}">
        <p14:creationId xmlns:p14="http://schemas.microsoft.com/office/powerpoint/2010/main" val="20895694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5B30EA8-1559-404E-9A0D-BEA8F72916A9}"/>
              </a:ext>
            </a:extLst>
          </p:cNvPr>
          <p:cNvSpPr>
            <a:spLocks noGrp="1"/>
          </p:cNvSpPr>
          <p:nvPr>
            <p:ph type="sldNum" sz="quarter" idx="12"/>
          </p:nvPr>
        </p:nvSpPr>
        <p:spPr/>
        <p:txBody>
          <a:bodyPr/>
          <a:lstStyle/>
          <a:p>
            <a:r>
              <a:rPr lang="en-US"/>
              <a:t> </a:t>
            </a:r>
          </a:p>
        </p:txBody>
      </p:sp>
      <p:graphicFrame>
        <p:nvGraphicFramePr>
          <p:cNvPr id="3" name="Chart 2">
            <a:extLst>
              <a:ext uri="{FF2B5EF4-FFF2-40B4-BE49-F238E27FC236}">
                <a16:creationId xmlns:a16="http://schemas.microsoft.com/office/drawing/2014/main" id="{D1E899F8-AE7A-4479-A354-A96576DFB253}"/>
              </a:ext>
            </a:extLst>
          </p:cNvPr>
          <p:cNvGraphicFramePr>
            <a:graphicFrameLocks/>
          </p:cNvGraphicFramePr>
          <p:nvPr/>
        </p:nvGraphicFramePr>
        <p:xfrm>
          <a:off x="4130356" y="1449292"/>
          <a:ext cx="4968552" cy="4248472"/>
        </p:xfrm>
        <a:graphic>
          <a:graphicData uri="http://schemas.openxmlformats.org/drawingml/2006/chart">
            <c:chart xmlns:c="http://schemas.openxmlformats.org/drawingml/2006/chart" xmlns:r="http://schemas.openxmlformats.org/officeDocument/2006/relationships" r:id="rId2"/>
          </a:graphicData>
        </a:graphic>
      </p:graphicFrame>
      <p:sp>
        <p:nvSpPr>
          <p:cNvPr id="4" name="Titre 1">
            <a:extLst>
              <a:ext uri="{FF2B5EF4-FFF2-40B4-BE49-F238E27FC236}">
                <a16:creationId xmlns:a16="http://schemas.microsoft.com/office/drawing/2014/main" id="{2FBC75C8-EB10-4F3A-B89A-69231655C380}"/>
              </a:ext>
            </a:extLst>
          </p:cNvPr>
          <p:cNvSpPr txBox="1">
            <a:spLocks/>
          </p:cNvSpPr>
          <p:nvPr/>
        </p:nvSpPr>
        <p:spPr>
          <a:xfrm>
            <a:off x="305914" y="154009"/>
            <a:ext cx="8640960" cy="605929"/>
          </a:xfrm>
        </p:spPr>
        <p:txBody>
          <a:bodyPr>
            <a:normAutofit/>
          </a:bodyPr>
          <a:lstStyle>
            <a:lvl1pPr algn="l" defTabSz="779173" rtl="0" eaLnBrk="1" latinLnBrk="0" hangingPunct="1">
              <a:spcBef>
                <a:spcPct val="0"/>
              </a:spcBef>
              <a:buNone/>
              <a:defRPr sz="3750" b="1" kern="1200">
                <a:solidFill>
                  <a:srgbClr val="00A885"/>
                </a:solidFill>
                <a:latin typeface="+mj-lt"/>
                <a:ea typeface="+mj-ea"/>
                <a:cs typeface="+mj-cs"/>
              </a:defRPr>
            </a:lvl1pPr>
          </a:lstStyle>
          <a:p>
            <a:r>
              <a:rPr lang="en-US" sz="2800"/>
              <a:t>Reform–oriented provisions in IIAs concluded in 2018</a:t>
            </a:r>
            <a:endParaRPr lang="fr-CH" sz="2800" dirty="0"/>
          </a:p>
        </p:txBody>
      </p:sp>
      <p:sp>
        <p:nvSpPr>
          <p:cNvPr id="5" name="Text Placeholder 3">
            <a:extLst>
              <a:ext uri="{FF2B5EF4-FFF2-40B4-BE49-F238E27FC236}">
                <a16:creationId xmlns:a16="http://schemas.microsoft.com/office/drawing/2014/main" id="{4402C431-C07C-4E6D-BEFA-D42CEE9830EF}"/>
              </a:ext>
            </a:extLst>
          </p:cNvPr>
          <p:cNvSpPr txBox="1">
            <a:spLocks/>
          </p:cNvSpPr>
          <p:nvPr/>
        </p:nvSpPr>
        <p:spPr>
          <a:xfrm>
            <a:off x="6372200" y="6525344"/>
            <a:ext cx="1440160" cy="216024"/>
          </a:xfrm>
          <a:prstGeom prst="rect">
            <a:avLst/>
          </a:prstGeom>
        </p:spPr>
        <p:txBody>
          <a:bodyPr>
            <a:normAutofit fontScale="92500"/>
          </a:bodyPr>
          <a:lstStyle>
            <a:lvl1pPr marL="0" indent="0" algn="l" defTabSz="914400" rtl="0" eaLnBrk="1" latinLnBrk="0" hangingPunct="1">
              <a:spcBef>
                <a:spcPct val="20000"/>
              </a:spcBef>
              <a:buFont typeface="Arial" panose="020B0604020202020204" pitchFamily="34" charset="0"/>
              <a:buNone/>
              <a:defRPr sz="900" i="0" kern="1200" baseline="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en-US" sz="767" i="1" dirty="0"/>
              <a:t>Source</a:t>
            </a:r>
            <a:r>
              <a:rPr lang="en-US" sz="767"/>
              <a:t>:  Based on UNCTAD </a:t>
            </a:r>
            <a:r>
              <a:rPr lang="en-US" sz="767" dirty="0"/>
              <a:t>WIR 2019.</a:t>
            </a:r>
          </a:p>
        </p:txBody>
      </p:sp>
      <p:graphicFrame>
        <p:nvGraphicFramePr>
          <p:cNvPr id="6" name="Table 5">
            <a:extLst>
              <a:ext uri="{FF2B5EF4-FFF2-40B4-BE49-F238E27FC236}">
                <a16:creationId xmlns:a16="http://schemas.microsoft.com/office/drawing/2014/main" id="{375504C5-4D81-419D-9FE5-35574F0FA31B}"/>
              </a:ext>
            </a:extLst>
          </p:cNvPr>
          <p:cNvGraphicFramePr>
            <a:graphicFrameLocks noGrp="1"/>
          </p:cNvGraphicFramePr>
          <p:nvPr/>
        </p:nvGraphicFramePr>
        <p:xfrm>
          <a:off x="121824" y="1421160"/>
          <a:ext cx="4199235" cy="4398111"/>
        </p:xfrm>
        <a:graphic>
          <a:graphicData uri="http://schemas.openxmlformats.org/drawingml/2006/table">
            <a:tbl>
              <a:tblPr firstRow="1" bandRow="1">
                <a:tableStyleId>{5C22544A-7EE6-4342-B048-85BDC9FD1C3A}</a:tableStyleId>
              </a:tblPr>
              <a:tblGrid>
                <a:gridCol w="437734">
                  <a:extLst>
                    <a:ext uri="{9D8B030D-6E8A-4147-A177-3AD203B41FA5}">
                      <a16:colId xmlns:a16="http://schemas.microsoft.com/office/drawing/2014/main" val="664408548"/>
                    </a:ext>
                  </a:extLst>
                </a:gridCol>
                <a:gridCol w="3761501">
                  <a:extLst>
                    <a:ext uri="{9D8B030D-6E8A-4147-A177-3AD203B41FA5}">
                      <a16:colId xmlns:a16="http://schemas.microsoft.com/office/drawing/2014/main" val="1870504032"/>
                    </a:ext>
                  </a:extLst>
                </a:gridCol>
              </a:tblGrid>
              <a:tr h="202502">
                <a:tc>
                  <a:txBody>
                    <a:bodyPr/>
                    <a:lstStyle/>
                    <a:p>
                      <a:pPr algn="r"/>
                      <a:endParaRPr lang="en-US" sz="900" b="1" kern="1200">
                        <a:solidFill>
                          <a:srgbClr val="009473"/>
                        </a:solidFill>
                        <a:effectLst/>
                        <a:latin typeface="HelveticaNeueLT Std" pitchFamily="34" charset="0"/>
                        <a:ea typeface="SimSun"/>
                        <a:cs typeface="HelveticaNeueLTStd-MdCn"/>
                      </a:endParaRPr>
                    </a:p>
                  </a:txBody>
                  <a:tcPr>
                    <a:lnL w="12700" cmpd="sng">
                      <a:noFill/>
                    </a:lnL>
                    <a:lnR w="12700" cmpd="sng">
                      <a:noFill/>
                    </a:lnR>
                    <a:lnT w="12700" cap="flat" cmpd="sng" algn="ctr">
                      <a:solidFill>
                        <a:srgbClr val="9C9E9F"/>
                      </a:solid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500"/>
                        </a:spcAft>
                        <a:buClrTx/>
                        <a:buSzTx/>
                        <a:buFontTx/>
                        <a:buNone/>
                        <a:tabLst/>
                        <a:defRPr/>
                      </a:pPr>
                      <a:endParaRPr lang="en-US" sz="900" b="0">
                        <a:effectLst/>
                        <a:latin typeface="HelveticaNeueLT Std" pitchFamily="34" charset="0"/>
                        <a:ea typeface="SimSun"/>
                        <a:cs typeface="Arial"/>
                      </a:endParaRPr>
                    </a:p>
                  </a:txBody>
                  <a:tcPr>
                    <a:lnL w="12700" cmpd="sng">
                      <a:noFill/>
                    </a:lnL>
                    <a:lnR w="12700" cmpd="sng">
                      <a:noFill/>
                    </a:lnR>
                    <a:lnT w="12700" cap="flat" cmpd="sng" algn="ctr">
                      <a:solidFill>
                        <a:srgbClr val="9C9E9F"/>
                      </a:solidFill>
                      <a:prstDash val="solid"/>
                      <a:round/>
                      <a:headEnd type="none" w="med" len="med"/>
                      <a:tailEnd type="none" w="med" len="med"/>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357369858"/>
                  </a:ext>
                </a:extLst>
              </a:tr>
              <a:tr h="405679">
                <a:tc>
                  <a:txBody>
                    <a:bodyPr/>
                    <a:lstStyle/>
                    <a:p>
                      <a:pPr algn="r"/>
                      <a:r>
                        <a:rPr lang="fr-CH" sz="1000" b="1" kern="1200">
                          <a:solidFill>
                            <a:srgbClr val="009473"/>
                          </a:solidFill>
                          <a:effectLst/>
                          <a:latin typeface="HelveticaNeueLT Std" pitchFamily="34" charset="0"/>
                          <a:ea typeface="SimSun"/>
                          <a:cs typeface="HelveticaNeueLTStd-MdCn"/>
                        </a:rPr>
                        <a:t>1</a:t>
                      </a:r>
                      <a:endParaRPr lang="en-US" sz="1000" b="1" kern="1200">
                        <a:solidFill>
                          <a:srgbClr val="009473"/>
                        </a:solidFill>
                        <a:effectLst/>
                        <a:latin typeface="HelveticaNeueLT Std" pitchFamily="34" charset="0"/>
                        <a:ea typeface="SimSun"/>
                        <a:cs typeface="HelveticaNeueLTStd-MdCn"/>
                      </a:endParaRPr>
                    </a:p>
                  </a:txBody>
                  <a:tcPr marT="36000" marB="36000">
                    <a:lnL w="12700" cmpd="sng">
                      <a:noFill/>
                    </a:lnL>
                    <a:lnR w="12700" cmpd="sng">
                      <a:noFill/>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500"/>
                        </a:spcAft>
                        <a:buClrTx/>
                        <a:buSzTx/>
                        <a:buFontTx/>
                        <a:buNone/>
                        <a:tabLst/>
                        <a:defRPr/>
                      </a:pPr>
                      <a:r>
                        <a:rPr lang="en-US" sz="1000" b="0">
                          <a:solidFill>
                            <a:srgbClr val="000000"/>
                          </a:solidFill>
                          <a:effectLst/>
                          <a:latin typeface="HelveticaNeueLT Std" pitchFamily="34" charset="0"/>
                          <a:ea typeface="SimSun"/>
                          <a:cs typeface="HelveticaNeueLTStd-Cn"/>
                        </a:rPr>
                        <a:t>Refined treaty preamble</a:t>
                      </a:r>
                    </a:p>
                  </a:txBody>
                  <a:tcPr marT="36000" marB="36000">
                    <a:lnL w="12700" cmpd="sng">
                      <a:noFill/>
                    </a:lnL>
                    <a:lnR w="12700" cmpd="sng">
                      <a:noFill/>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15508016"/>
                  </a:ext>
                </a:extLst>
              </a:tr>
              <a:tr h="360040">
                <a:tc>
                  <a:txBody>
                    <a:bodyPr/>
                    <a:lstStyle/>
                    <a:p>
                      <a:pPr algn="r"/>
                      <a:r>
                        <a:rPr lang="fr-CH" sz="1000" b="1" kern="1200">
                          <a:solidFill>
                            <a:srgbClr val="009473"/>
                          </a:solidFill>
                          <a:effectLst/>
                          <a:latin typeface="HelveticaNeueLT Std" pitchFamily="34" charset="0"/>
                          <a:ea typeface="SimSun"/>
                          <a:cs typeface="HelveticaNeueLTStd-MdCn"/>
                        </a:rPr>
                        <a:t>2</a:t>
                      </a:r>
                      <a:endParaRPr lang="en-US" sz="1000" b="1" kern="1200">
                        <a:solidFill>
                          <a:srgbClr val="009473"/>
                        </a:solidFill>
                        <a:effectLst/>
                        <a:latin typeface="HelveticaNeueLT Std" pitchFamily="34" charset="0"/>
                        <a:ea typeface="SimSun"/>
                        <a:cs typeface="HelveticaNeueLTStd-MdCn"/>
                      </a:endParaRPr>
                    </a:p>
                  </a:txBody>
                  <a:tcPr marT="36000" marB="36000">
                    <a:lnL w="12700" cmpd="sng">
                      <a:noFill/>
                    </a:lnL>
                    <a:lnR w="12700" cmpd="sng">
                      <a:noFill/>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500"/>
                        </a:spcAft>
                        <a:buClrTx/>
                        <a:buSzTx/>
                        <a:buFontTx/>
                        <a:buNone/>
                        <a:tabLst/>
                        <a:defRPr/>
                      </a:pPr>
                      <a:r>
                        <a:rPr lang="en-US" sz="1000" b="0">
                          <a:solidFill>
                            <a:srgbClr val="000000"/>
                          </a:solidFill>
                          <a:effectLst/>
                          <a:latin typeface="HelveticaNeueLT Std" pitchFamily="34" charset="0"/>
                          <a:ea typeface="SimSun"/>
                          <a:cs typeface="HelveticaNeueLTStd-Cn"/>
                        </a:rPr>
                        <a:t>Refined definition of investment</a:t>
                      </a:r>
                      <a:endParaRPr lang="en-US" sz="1000" b="0">
                        <a:solidFill>
                          <a:srgbClr val="000000"/>
                        </a:solidFill>
                        <a:effectLst/>
                        <a:latin typeface="HelveticaNeueLT Std" pitchFamily="34" charset="0"/>
                        <a:ea typeface="SimSun"/>
                        <a:cs typeface="Arial"/>
                      </a:endParaRPr>
                    </a:p>
                  </a:txBody>
                  <a:tcPr marT="36000" marB="36000">
                    <a:lnL w="12700" cmpd="sng">
                      <a:noFill/>
                    </a:lnL>
                    <a:lnR w="12700" cmpd="sng">
                      <a:noFill/>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92423633"/>
                  </a:ext>
                </a:extLst>
              </a:tr>
              <a:tr h="168522">
                <a:tc>
                  <a:txBody>
                    <a:bodyPr/>
                    <a:lstStyle/>
                    <a:p>
                      <a:pPr algn="r">
                        <a:spcAft>
                          <a:spcPts val="500"/>
                        </a:spcAft>
                      </a:pPr>
                      <a:r>
                        <a:rPr lang="en-US" sz="1000" b="1" kern="1200">
                          <a:solidFill>
                            <a:srgbClr val="009473"/>
                          </a:solidFill>
                          <a:effectLst/>
                          <a:latin typeface="HelveticaNeueLT Std" pitchFamily="34" charset="0"/>
                          <a:ea typeface="SimSun"/>
                          <a:cs typeface="HelveticaNeueLTStd-MdCn"/>
                        </a:rPr>
                        <a:t>3 </a:t>
                      </a:r>
                    </a:p>
                  </a:txBody>
                  <a:tcPr marT="36000" marB="36000">
                    <a:lnL w="12700" cmpd="sng">
                      <a:noFill/>
                    </a:lnL>
                    <a:lnR w="12700" cmpd="sng">
                      <a:noFill/>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500"/>
                        </a:spcAft>
                        <a:buClrTx/>
                        <a:buSzTx/>
                        <a:buFontTx/>
                        <a:buNone/>
                        <a:tabLst/>
                        <a:defRPr/>
                      </a:pPr>
                      <a:r>
                        <a:rPr lang="en-US" sz="1000" b="0">
                          <a:solidFill>
                            <a:srgbClr val="000000"/>
                          </a:solidFill>
                          <a:effectLst/>
                          <a:latin typeface="HelveticaNeueLT Std" pitchFamily="34" charset="0"/>
                          <a:ea typeface="SimSun"/>
                          <a:cs typeface="HelveticaNeueLTStd-Cn"/>
                        </a:rPr>
                        <a:t>Circumscribed fair and equitable treatment (FET), or FET omitted</a:t>
                      </a:r>
                    </a:p>
                  </a:txBody>
                  <a:tcPr marT="36000" marB="36000">
                    <a:lnL w="12700" cmpd="sng">
                      <a:noFill/>
                    </a:lnL>
                    <a:lnR w="12700" cmpd="sng">
                      <a:noFill/>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59564904"/>
                  </a:ext>
                </a:extLst>
              </a:tr>
              <a:tr h="116765">
                <a:tc>
                  <a:txBody>
                    <a:bodyPr/>
                    <a:lstStyle/>
                    <a:p>
                      <a:pPr algn="r">
                        <a:spcAft>
                          <a:spcPts val="500"/>
                        </a:spcAft>
                      </a:pPr>
                      <a:r>
                        <a:rPr lang="fr-CH" sz="1000" b="1" kern="1200">
                          <a:solidFill>
                            <a:srgbClr val="009473"/>
                          </a:solidFill>
                          <a:effectLst/>
                          <a:latin typeface="HelveticaNeueLT Std" pitchFamily="34" charset="0"/>
                          <a:ea typeface="SimSun"/>
                          <a:cs typeface="HelveticaNeueLTStd-MdCn"/>
                        </a:rPr>
                        <a:t>4</a:t>
                      </a:r>
                      <a:endParaRPr lang="en-US" sz="1000" b="1" kern="1200">
                        <a:solidFill>
                          <a:srgbClr val="009473"/>
                        </a:solidFill>
                        <a:effectLst/>
                        <a:latin typeface="HelveticaNeueLT Std" pitchFamily="34" charset="0"/>
                        <a:ea typeface="SimSun"/>
                        <a:cs typeface="HelveticaNeueLTStd-MdCn"/>
                      </a:endParaRPr>
                    </a:p>
                  </a:txBody>
                  <a:tcPr marT="36000" marB="36000">
                    <a:lnL w="12700" cmpd="sng">
                      <a:noFill/>
                    </a:lnL>
                    <a:lnR w="12700" cmpd="sng">
                      <a:noFill/>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500"/>
                        </a:spcAft>
                        <a:buClrTx/>
                        <a:buSzTx/>
                        <a:buFontTx/>
                        <a:buNone/>
                        <a:tabLst/>
                        <a:defRPr/>
                      </a:pPr>
                      <a:r>
                        <a:rPr lang="en-US" sz="1000" b="0">
                          <a:solidFill>
                            <a:srgbClr val="000000"/>
                          </a:solidFill>
                          <a:effectLst/>
                          <a:latin typeface="HelveticaNeueLT Std" pitchFamily="34" charset="0"/>
                          <a:ea typeface="SimSun"/>
                          <a:cs typeface="HelveticaNeueLTStd-Cn"/>
                        </a:rPr>
                        <a:t>Clarification of indirect expropriation, or indirect expropriation omitted</a:t>
                      </a:r>
                    </a:p>
                  </a:txBody>
                  <a:tcPr marT="36000" marB="36000">
                    <a:lnL w="12700" cmpd="sng">
                      <a:noFill/>
                    </a:lnL>
                    <a:lnR w="12700" cmpd="sng">
                      <a:noFill/>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79594379"/>
                  </a:ext>
                </a:extLst>
              </a:tr>
              <a:tr h="398528">
                <a:tc>
                  <a:txBody>
                    <a:bodyPr/>
                    <a:lstStyle/>
                    <a:p>
                      <a:pPr algn="r">
                        <a:spcAft>
                          <a:spcPts val="500"/>
                        </a:spcAft>
                      </a:pPr>
                      <a:r>
                        <a:rPr lang="fr-CH" sz="1000" b="1" kern="1200">
                          <a:solidFill>
                            <a:srgbClr val="009473"/>
                          </a:solidFill>
                          <a:effectLst/>
                          <a:latin typeface="HelveticaNeueLT Std" pitchFamily="34" charset="0"/>
                          <a:ea typeface="SimSun"/>
                          <a:cs typeface="HelveticaNeueLTStd-MdCn"/>
                        </a:rPr>
                        <a:t>5</a:t>
                      </a:r>
                      <a:endParaRPr lang="en-US" sz="1000" b="1" kern="1200">
                        <a:solidFill>
                          <a:srgbClr val="009473"/>
                        </a:solidFill>
                        <a:effectLst/>
                        <a:latin typeface="HelveticaNeueLT Std" pitchFamily="34" charset="0"/>
                        <a:ea typeface="SimSun"/>
                        <a:cs typeface="HelveticaNeueLTStd-MdCn"/>
                      </a:endParaRPr>
                    </a:p>
                  </a:txBody>
                  <a:tcPr marT="36000" marB="36000">
                    <a:lnL w="12700" cmpd="sng">
                      <a:noFill/>
                    </a:lnL>
                    <a:lnR w="12700" cmpd="sng">
                      <a:noFill/>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500"/>
                        </a:spcAft>
                        <a:buClrTx/>
                        <a:buSzTx/>
                        <a:buFontTx/>
                        <a:buNone/>
                        <a:tabLst/>
                        <a:defRPr/>
                      </a:pPr>
                      <a:r>
                        <a:rPr lang="en-US" sz="1000" b="0">
                          <a:solidFill>
                            <a:srgbClr val="000000"/>
                          </a:solidFill>
                          <a:effectLst/>
                          <a:latin typeface="HelveticaNeueLT Std" pitchFamily="34" charset="0"/>
                          <a:ea typeface="SimSun"/>
                          <a:cs typeface="HelveticaNeueLTStd-Cn"/>
                        </a:rPr>
                        <a:t>Detailed exceptions from the free-transfer-of-funds obligation</a:t>
                      </a:r>
                    </a:p>
                  </a:txBody>
                  <a:tcPr marT="36000" marB="36000">
                    <a:lnL w="12700" cmpd="sng">
                      <a:noFill/>
                    </a:lnL>
                    <a:lnR w="12700" cmpd="sng">
                      <a:noFill/>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19393187"/>
                  </a:ext>
                </a:extLst>
              </a:tr>
              <a:tr h="320922">
                <a:tc>
                  <a:txBody>
                    <a:bodyPr/>
                    <a:lstStyle/>
                    <a:p>
                      <a:pPr marL="0" algn="r" defTabSz="914400" rtl="0" eaLnBrk="1" latinLnBrk="0" hangingPunct="1">
                        <a:spcAft>
                          <a:spcPts val="500"/>
                        </a:spcAft>
                      </a:pPr>
                      <a:r>
                        <a:rPr lang="fr-CH" sz="1000" b="1" kern="1200">
                          <a:solidFill>
                            <a:srgbClr val="009473"/>
                          </a:solidFill>
                          <a:effectLst/>
                          <a:latin typeface="HelveticaNeueLT Std" pitchFamily="34" charset="0"/>
                          <a:ea typeface="SimSun"/>
                          <a:cs typeface="HelveticaNeueLTStd-MdCn"/>
                        </a:rPr>
                        <a:t>6</a:t>
                      </a:r>
                      <a:endParaRPr lang="en-US" sz="1000" b="1" kern="1200">
                        <a:solidFill>
                          <a:srgbClr val="009473"/>
                        </a:solidFill>
                        <a:effectLst/>
                        <a:latin typeface="HelveticaNeueLT Std" pitchFamily="34" charset="0"/>
                        <a:ea typeface="SimSun"/>
                        <a:cs typeface="HelveticaNeueLTStd-MdCn"/>
                      </a:endParaRPr>
                    </a:p>
                  </a:txBody>
                  <a:tcPr marT="36000" marB="36000">
                    <a:lnL w="12700" cmpd="sng">
                      <a:noFill/>
                    </a:lnL>
                    <a:lnR w="12700" cmpd="sng">
                      <a:noFill/>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500"/>
                        </a:spcAft>
                        <a:buClrTx/>
                        <a:buSzTx/>
                        <a:buFontTx/>
                        <a:buNone/>
                        <a:tabLst/>
                        <a:defRPr/>
                      </a:pPr>
                      <a:r>
                        <a:rPr lang="en-US" sz="1000" b="0">
                          <a:solidFill>
                            <a:srgbClr val="000000"/>
                          </a:solidFill>
                          <a:effectLst/>
                          <a:latin typeface="HelveticaNeueLT Std" pitchFamily="34" charset="0"/>
                          <a:ea typeface="SimSun"/>
                          <a:cs typeface="HelveticaNeueLTStd-Cn"/>
                        </a:rPr>
                        <a:t>Omission of the so-called “umbrella” clause</a:t>
                      </a:r>
                      <a:endParaRPr lang="en-US" sz="1000" b="0">
                        <a:effectLst/>
                        <a:latin typeface="HelveticaNeueLT Std" pitchFamily="34" charset="0"/>
                        <a:ea typeface="SimSun"/>
                        <a:cs typeface="Arial"/>
                      </a:endParaRPr>
                    </a:p>
                  </a:txBody>
                  <a:tcPr marT="36000" marB="36000">
                    <a:lnL w="12700" cmpd="sng">
                      <a:noFill/>
                    </a:lnL>
                    <a:lnR w="12700" cmpd="sng">
                      <a:noFill/>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74521682"/>
                  </a:ext>
                </a:extLst>
              </a:tr>
              <a:tr h="360040">
                <a:tc>
                  <a:txBody>
                    <a:bodyPr/>
                    <a:lstStyle/>
                    <a:p>
                      <a:pPr marL="0" algn="r" defTabSz="914400" rtl="0" eaLnBrk="1" latinLnBrk="0" hangingPunct="1">
                        <a:spcAft>
                          <a:spcPts val="500"/>
                        </a:spcAft>
                      </a:pPr>
                      <a:r>
                        <a:rPr lang="fr-CH" sz="1000" b="1" kern="1200">
                          <a:solidFill>
                            <a:srgbClr val="009473"/>
                          </a:solidFill>
                          <a:effectLst/>
                          <a:latin typeface="HelveticaNeueLT Std" pitchFamily="34" charset="0"/>
                          <a:ea typeface="SimSun"/>
                          <a:cs typeface="HelveticaNeueLTStd-MdCn"/>
                        </a:rPr>
                        <a:t>7</a:t>
                      </a:r>
                      <a:endParaRPr lang="en-US" sz="1000" b="1" kern="1200">
                        <a:solidFill>
                          <a:srgbClr val="009473"/>
                        </a:solidFill>
                        <a:effectLst/>
                        <a:latin typeface="HelveticaNeueLT Std" pitchFamily="34" charset="0"/>
                        <a:ea typeface="SimSun"/>
                        <a:cs typeface="HelveticaNeueLTStd-MdCn"/>
                      </a:endParaRPr>
                    </a:p>
                  </a:txBody>
                  <a:tcPr marT="36000" marB="36000">
                    <a:lnL w="12700" cmpd="sng">
                      <a:noFill/>
                    </a:lnL>
                    <a:lnR w="12700" cmpd="sng">
                      <a:noFill/>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500"/>
                        </a:spcAft>
                        <a:buClrTx/>
                        <a:buSzTx/>
                        <a:buFontTx/>
                        <a:buNone/>
                        <a:tabLst/>
                        <a:defRPr/>
                      </a:pPr>
                      <a:r>
                        <a:rPr lang="en-US" sz="1000" b="0">
                          <a:solidFill>
                            <a:srgbClr val="000000"/>
                          </a:solidFill>
                          <a:effectLst/>
                          <a:latin typeface="HelveticaNeueLT Std" pitchFamily="34" charset="0"/>
                          <a:ea typeface="SimSun"/>
                          <a:cs typeface="HelveticaNeueLTStd-Cn"/>
                        </a:rPr>
                        <a:t>General exceptions</a:t>
                      </a:r>
                      <a:endParaRPr lang="en-US" sz="1000" b="0">
                        <a:effectLst/>
                        <a:latin typeface="HelveticaNeueLT Std" pitchFamily="34" charset="0"/>
                        <a:ea typeface="SimSun"/>
                        <a:cs typeface="Arial"/>
                      </a:endParaRPr>
                    </a:p>
                  </a:txBody>
                  <a:tcPr marT="36000" marB="36000">
                    <a:lnL w="12700" cmpd="sng">
                      <a:noFill/>
                    </a:lnL>
                    <a:lnR w="12700" cmpd="sng">
                      <a:noFill/>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84912030"/>
                  </a:ext>
                </a:extLst>
              </a:tr>
              <a:tr h="399158">
                <a:tc>
                  <a:txBody>
                    <a:bodyPr/>
                    <a:lstStyle/>
                    <a:p>
                      <a:pPr marL="0" algn="r" defTabSz="914400" rtl="0" eaLnBrk="1" latinLnBrk="0" hangingPunct="1">
                        <a:spcAft>
                          <a:spcPts val="500"/>
                        </a:spcAft>
                      </a:pPr>
                      <a:r>
                        <a:rPr lang="fr-CH" sz="1000" b="1" kern="1200">
                          <a:solidFill>
                            <a:srgbClr val="009473"/>
                          </a:solidFill>
                          <a:effectLst/>
                          <a:latin typeface="HelveticaNeueLT Std" pitchFamily="34" charset="0"/>
                          <a:ea typeface="SimSun"/>
                          <a:cs typeface="HelveticaNeueLTStd-MdCn"/>
                        </a:rPr>
                        <a:t>8</a:t>
                      </a:r>
                      <a:endParaRPr lang="en-US" sz="1000" b="1" kern="1200">
                        <a:solidFill>
                          <a:srgbClr val="009473"/>
                        </a:solidFill>
                        <a:effectLst/>
                        <a:latin typeface="HelveticaNeueLT Std" pitchFamily="34" charset="0"/>
                        <a:ea typeface="SimSun"/>
                        <a:cs typeface="HelveticaNeueLTStd-MdCn"/>
                      </a:endParaRPr>
                    </a:p>
                  </a:txBody>
                  <a:tcPr marT="36000" marB="36000">
                    <a:lnL w="12700" cmpd="sng">
                      <a:noFill/>
                    </a:lnL>
                    <a:lnR w="12700" cmpd="sng">
                      <a:noFill/>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500"/>
                        </a:spcAft>
                        <a:buClrTx/>
                        <a:buSzTx/>
                        <a:buFontTx/>
                        <a:buNone/>
                        <a:tabLst/>
                        <a:defRPr/>
                      </a:pPr>
                      <a:r>
                        <a:rPr lang="en-US" sz="1000" b="0">
                          <a:solidFill>
                            <a:srgbClr val="000000"/>
                          </a:solidFill>
                          <a:effectLst/>
                          <a:latin typeface="HelveticaNeueLT Std" pitchFamily="34" charset="0"/>
                          <a:ea typeface="SimSun"/>
                          <a:cs typeface="HelveticaNeueLTStd-Cn"/>
                        </a:rPr>
                        <a:t>Not lowering of standards clause</a:t>
                      </a:r>
                      <a:endParaRPr lang="en-US" sz="1000" b="0">
                        <a:effectLst/>
                        <a:latin typeface="HelveticaNeueLT Std" pitchFamily="34" charset="0"/>
                        <a:ea typeface="SimSun"/>
                        <a:cs typeface="Arial"/>
                      </a:endParaRPr>
                    </a:p>
                  </a:txBody>
                  <a:tcPr marT="36000" marB="36000">
                    <a:lnL w="12700" cmpd="sng">
                      <a:noFill/>
                    </a:lnL>
                    <a:lnR w="12700" cmpd="sng">
                      <a:noFill/>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56667519"/>
                  </a:ext>
                </a:extLst>
              </a:tr>
              <a:tr h="320922">
                <a:tc>
                  <a:txBody>
                    <a:bodyPr/>
                    <a:lstStyle/>
                    <a:p>
                      <a:pPr marL="0" algn="r" defTabSz="914400" rtl="0" eaLnBrk="1" latinLnBrk="0" hangingPunct="1">
                        <a:spcAft>
                          <a:spcPts val="500"/>
                        </a:spcAft>
                      </a:pPr>
                      <a:r>
                        <a:rPr lang="fr-CH" sz="1000" b="1" kern="1200">
                          <a:solidFill>
                            <a:srgbClr val="009473"/>
                          </a:solidFill>
                          <a:effectLst/>
                          <a:latin typeface="HelveticaNeueLT Std" pitchFamily="34" charset="0"/>
                          <a:ea typeface="SimSun"/>
                          <a:cs typeface="HelveticaNeueLTStd-MdCn"/>
                        </a:rPr>
                        <a:t>9</a:t>
                      </a:r>
                      <a:endParaRPr lang="en-US" sz="1000" b="1" kern="1200">
                        <a:solidFill>
                          <a:srgbClr val="009473"/>
                        </a:solidFill>
                        <a:effectLst/>
                        <a:latin typeface="HelveticaNeueLT Std" pitchFamily="34" charset="0"/>
                        <a:ea typeface="SimSun"/>
                        <a:cs typeface="HelveticaNeueLTStd-MdCn"/>
                      </a:endParaRPr>
                    </a:p>
                  </a:txBody>
                  <a:tcPr marT="36000" marB="36000">
                    <a:lnL w="12700" cmpd="sng">
                      <a:noFill/>
                    </a:lnL>
                    <a:lnR w="12700" cmpd="sng">
                      <a:noFill/>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500"/>
                        </a:spcAft>
                        <a:buClrTx/>
                        <a:buSzTx/>
                        <a:buFontTx/>
                        <a:buNone/>
                        <a:tabLst/>
                        <a:defRPr/>
                      </a:pPr>
                      <a:r>
                        <a:rPr lang="en-US" sz="1000" b="0">
                          <a:solidFill>
                            <a:srgbClr val="000000"/>
                          </a:solidFill>
                          <a:effectLst/>
                          <a:latin typeface="HelveticaNeueLT Std" pitchFamily="34" charset="0"/>
                          <a:ea typeface="SimSun"/>
                          <a:cs typeface="HelveticaNeueLTStd-Cn"/>
                        </a:rPr>
                        <a:t>Promotion of corporate and social responsibility standards</a:t>
                      </a:r>
                      <a:endParaRPr lang="en-US" sz="1000" b="0">
                        <a:effectLst/>
                        <a:latin typeface="HelveticaNeueLT Std" pitchFamily="34" charset="0"/>
                        <a:ea typeface="SimSun"/>
                        <a:cs typeface="Arial"/>
                      </a:endParaRPr>
                    </a:p>
                  </a:txBody>
                  <a:tcPr marT="36000" marB="36000">
                    <a:lnL w="12700" cmpd="sng">
                      <a:noFill/>
                    </a:lnL>
                    <a:lnR w="12700" cmpd="sng">
                      <a:noFill/>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3616908"/>
                  </a:ext>
                </a:extLst>
              </a:tr>
              <a:tr h="432048">
                <a:tc>
                  <a:txBody>
                    <a:bodyPr/>
                    <a:lstStyle/>
                    <a:p>
                      <a:pPr marL="0" algn="r" defTabSz="914400" rtl="0" eaLnBrk="1" latinLnBrk="0" hangingPunct="1">
                        <a:spcAft>
                          <a:spcPts val="500"/>
                        </a:spcAft>
                      </a:pPr>
                      <a:r>
                        <a:rPr lang="fr-CH" sz="1000" b="1" kern="1200">
                          <a:solidFill>
                            <a:srgbClr val="009473"/>
                          </a:solidFill>
                          <a:effectLst/>
                          <a:latin typeface="HelveticaNeueLT Std" pitchFamily="34" charset="0"/>
                          <a:ea typeface="SimSun"/>
                          <a:cs typeface="HelveticaNeueLTStd-MdCn"/>
                        </a:rPr>
                        <a:t>10</a:t>
                      </a:r>
                      <a:endParaRPr lang="en-US" sz="1000" b="1" kern="1200">
                        <a:solidFill>
                          <a:srgbClr val="009473"/>
                        </a:solidFill>
                        <a:effectLst/>
                        <a:latin typeface="HelveticaNeueLT Std" pitchFamily="34" charset="0"/>
                        <a:ea typeface="SimSun"/>
                        <a:cs typeface="HelveticaNeueLTStd-MdCn"/>
                      </a:endParaRPr>
                    </a:p>
                  </a:txBody>
                  <a:tcPr marT="36000" marB="36000">
                    <a:lnL w="12700" cmpd="sng">
                      <a:noFill/>
                    </a:lnL>
                    <a:lnR w="12700" cmpd="sng">
                      <a:noFill/>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500"/>
                        </a:spcAft>
                        <a:buClrTx/>
                        <a:buSzTx/>
                        <a:buFontTx/>
                        <a:buNone/>
                        <a:tabLst/>
                        <a:defRPr/>
                      </a:pPr>
                      <a:r>
                        <a:rPr lang="en-US" sz="1000" b="0">
                          <a:solidFill>
                            <a:srgbClr val="000000"/>
                          </a:solidFill>
                          <a:effectLst/>
                          <a:latin typeface="HelveticaNeueLT Std" pitchFamily="34" charset="0"/>
                          <a:ea typeface="SimSun"/>
                          <a:cs typeface="HelveticaNeueLTStd-Cn"/>
                        </a:rPr>
                        <a:t>Limiting access to ISDS, or omitting the ISDS mechanism</a:t>
                      </a:r>
                      <a:endParaRPr lang="en-US" sz="1000" b="0">
                        <a:effectLst/>
                        <a:latin typeface="HelveticaNeueLT Std" pitchFamily="34" charset="0"/>
                        <a:ea typeface="SimSun"/>
                        <a:cs typeface="Arial"/>
                      </a:endParaRPr>
                    </a:p>
                  </a:txBody>
                  <a:tcPr marT="36000" marB="36000">
                    <a:lnL w="12700" cmpd="sng">
                      <a:noFill/>
                    </a:lnL>
                    <a:lnR w="12700" cmpd="sng">
                      <a:noFill/>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17626570"/>
                  </a:ext>
                </a:extLst>
              </a:tr>
              <a:tr h="418574">
                <a:tc>
                  <a:txBody>
                    <a:bodyPr/>
                    <a:lstStyle/>
                    <a:p>
                      <a:pPr marL="0" algn="r" defTabSz="914400" rtl="0" eaLnBrk="1" latinLnBrk="0" hangingPunct="1">
                        <a:spcAft>
                          <a:spcPts val="500"/>
                        </a:spcAft>
                      </a:pPr>
                      <a:r>
                        <a:rPr lang="fr-CH" sz="1000" b="1" kern="1200">
                          <a:solidFill>
                            <a:srgbClr val="009473"/>
                          </a:solidFill>
                          <a:effectLst/>
                          <a:latin typeface="HelveticaNeueLT Std" pitchFamily="34" charset="0"/>
                          <a:ea typeface="SimSun"/>
                          <a:cs typeface="HelveticaNeueLTStd-MdCn"/>
                        </a:rPr>
                        <a:t>11</a:t>
                      </a:r>
                      <a:endParaRPr lang="en-US" sz="1000" b="1" kern="1200">
                        <a:solidFill>
                          <a:srgbClr val="009473"/>
                        </a:solidFill>
                        <a:effectLst/>
                        <a:latin typeface="HelveticaNeueLT Std" pitchFamily="34" charset="0"/>
                        <a:ea typeface="SimSun"/>
                        <a:cs typeface="HelveticaNeueLTStd-MdCn"/>
                      </a:endParaRPr>
                    </a:p>
                  </a:txBody>
                  <a:tcPr marT="36000" marB="36000">
                    <a:lnL w="12700" cmpd="sng">
                      <a:noFill/>
                    </a:lnL>
                    <a:lnR w="12700" cmpd="sng">
                      <a:noFill/>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500"/>
                        </a:spcAft>
                        <a:buClrTx/>
                        <a:buSzTx/>
                        <a:buFontTx/>
                        <a:buNone/>
                        <a:tabLst/>
                        <a:defRPr/>
                      </a:pPr>
                      <a:r>
                        <a:rPr lang="en-US" sz="1000" b="0">
                          <a:solidFill>
                            <a:srgbClr val="000000"/>
                          </a:solidFill>
                          <a:effectLst/>
                          <a:latin typeface="HelveticaNeueLT Std" pitchFamily="34" charset="0"/>
                          <a:ea typeface="SimSun"/>
                          <a:cs typeface="HelveticaNeueLTStd-Cn"/>
                        </a:rPr>
                        <a:t>Specific proactive provisions on investment promotion and/or investment facilitation</a:t>
                      </a:r>
                      <a:endParaRPr lang="en-US" sz="1000" b="0">
                        <a:effectLst/>
                        <a:latin typeface="HelveticaNeueLT Std" pitchFamily="34" charset="0"/>
                        <a:ea typeface="SimSun"/>
                        <a:cs typeface="Arial"/>
                      </a:endParaRPr>
                    </a:p>
                  </a:txBody>
                  <a:tcPr marT="36000" marB="36000">
                    <a:lnL w="12700" cmpd="sng">
                      <a:noFill/>
                    </a:lnL>
                    <a:lnR w="12700" cmpd="sng">
                      <a:noFill/>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86894139"/>
                  </a:ext>
                </a:extLst>
              </a:tr>
            </a:tbl>
          </a:graphicData>
        </a:graphic>
      </p:graphicFrame>
      <p:sp>
        <p:nvSpPr>
          <p:cNvPr id="7" name="Rounded Rectangle 310">
            <a:extLst>
              <a:ext uri="{FF2B5EF4-FFF2-40B4-BE49-F238E27FC236}">
                <a16:creationId xmlns:a16="http://schemas.microsoft.com/office/drawing/2014/main" id="{6CF336BE-0357-4B06-B052-87A613384E3C}"/>
              </a:ext>
            </a:extLst>
          </p:cNvPr>
          <p:cNvSpPr/>
          <p:nvPr/>
        </p:nvSpPr>
        <p:spPr bwMode="auto">
          <a:xfrm>
            <a:off x="107504" y="1268760"/>
            <a:ext cx="1981200" cy="304800"/>
          </a:xfrm>
          <a:prstGeom prst="roundRect">
            <a:avLst/>
          </a:prstGeom>
          <a:solidFill>
            <a:srgbClr val="009473"/>
          </a:solidFill>
          <a:ln>
            <a:noFill/>
          </a:ln>
        </p:spPr>
        <p:txBody>
          <a:bodyPr vert="horz" wrap="square" lIns="91440" tIns="45720" rIns="91440" bIns="45720" numCol="1" rtlCol="0" anchor="t" anchorCtr="0" compatLnSpc="1">
            <a:prstTxWarp prst="textNoShape">
              <a:avLst/>
            </a:prstTxWarp>
          </a:bodyPr>
          <a:lstStyle/>
          <a:p>
            <a:pPr algn="ctr"/>
            <a:r>
              <a:rPr lang="fr-CH" sz="1100" b="1">
                <a:solidFill>
                  <a:schemeClr val="bg1"/>
                </a:solidFill>
                <a:latin typeface="HelveticaNeueLT Std" pitchFamily="34" charset="0"/>
              </a:rPr>
              <a:t>Selected aspects of IIAs</a:t>
            </a:r>
            <a:endParaRPr lang="en-US" sz="1100" b="1">
              <a:solidFill>
                <a:schemeClr val="bg1"/>
              </a:solidFill>
              <a:latin typeface="HelveticaNeueLT Std" pitchFamily="34" charset="0"/>
            </a:endParaRPr>
          </a:p>
        </p:txBody>
      </p:sp>
      <p:sp>
        <p:nvSpPr>
          <p:cNvPr id="8" name="Sous-titre 2">
            <a:extLst>
              <a:ext uri="{FF2B5EF4-FFF2-40B4-BE49-F238E27FC236}">
                <a16:creationId xmlns:a16="http://schemas.microsoft.com/office/drawing/2014/main" id="{8FE9317B-F431-49DF-9DDF-EE1B02EF146A}"/>
              </a:ext>
            </a:extLst>
          </p:cNvPr>
          <p:cNvSpPr txBox="1">
            <a:spLocks/>
          </p:cNvSpPr>
          <p:nvPr/>
        </p:nvSpPr>
        <p:spPr>
          <a:xfrm>
            <a:off x="305914" y="649734"/>
            <a:ext cx="8640960" cy="504056"/>
          </a:xfrm>
          <a:prstGeom prst="rect">
            <a:avLst/>
          </a:prstGeom>
        </p:spPr>
        <p:txBody>
          <a:bodyPr>
            <a:normAutofit/>
          </a:bodyPr>
          <a:lstStyle>
            <a:lvl1pPr marL="292190" indent="-292190" algn="l" defTabSz="779173" rtl="0" eaLnBrk="1" latinLnBrk="0" hangingPunct="1">
              <a:spcBef>
                <a:spcPct val="20000"/>
              </a:spcBef>
              <a:buFont typeface="Arial" panose="020B0604020202020204" pitchFamily="34" charset="0"/>
              <a:buChar char="•"/>
              <a:defRPr sz="2727" kern="1200">
                <a:solidFill>
                  <a:schemeClr val="tx1"/>
                </a:solidFill>
                <a:latin typeface="+mn-lt"/>
                <a:ea typeface="+mn-ea"/>
                <a:cs typeface="+mn-cs"/>
              </a:defRPr>
            </a:lvl1pPr>
            <a:lvl2pPr marL="633078" indent="-243492" algn="l" defTabSz="779173" rtl="0" eaLnBrk="1" latinLnBrk="0" hangingPunct="1">
              <a:spcBef>
                <a:spcPct val="20000"/>
              </a:spcBef>
              <a:buFont typeface="Arial" panose="020B0604020202020204" pitchFamily="34" charset="0"/>
              <a:buChar char="–"/>
              <a:defRPr sz="2386" kern="1200">
                <a:solidFill>
                  <a:schemeClr val="tx1"/>
                </a:solidFill>
                <a:latin typeface="+mn-lt"/>
                <a:ea typeface="+mn-ea"/>
                <a:cs typeface="+mn-cs"/>
              </a:defRPr>
            </a:lvl2pPr>
            <a:lvl3pPr marL="973966" indent="-194793" algn="l" defTabSz="779173" rtl="0" eaLnBrk="1" latinLnBrk="0" hangingPunct="1">
              <a:spcBef>
                <a:spcPct val="20000"/>
              </a:spcBef>
              <a:buFont typeface="Arial" panose="020B0604020202020204" pitchFamily="34" charset="0"/>
              <a:buChar char="•"/>
              <a:defRPr sz="2046" kern="1200">
                <a:solidFill>
                  <a:schemeClr val="tx1"/>
                </a:solidFill>
                <a:latin typeface="+mn-lt"/>
                <a:ea typeface="+mn-ea"/>
                <a:cs typeface="+mn-cs"/>
              </a:defRPr>
            </a:lvl3pPr>
            <a:lvl4pPr marL="1363553" indent="-194793" algn="l" defTabSz="779173" rtl="0" eaLnBrk="1" latinLnBrk="0" hangingPunct="1">
              <a:spcBef>
                <a:spcPct val="20000"/>
              </a:spcBef>
              <a:buFont typeface="Arial" panose="020B0604020202020204" pitchFamily="34" charset="0"/>
              <a:buChar char="–"/>
              <a:defRPr sz="1705" kern="1200">
                <a:solidFill>
                  <a:schemeClr val="tx1"/>
                </a:solidFill>
                <a:latin typeface="+mn-lt"/>
                <a:ea typeface="+mn-ea"/>
                <a:cs typeface="+mn-cs"/>
              </a:defRPr>
            </a:lvl4pPr>
            <a:lvl5pPr marL="1753139" indent="-194793" algn="l" defTabSz="779173" rtl="0" eaLnBrk="1" latinLnBrk="0" hangingPunct="1">
              <a:spcBef>
                <a:spcPct val="20000"/>
              </a:spcBef>
              <a:buFont typeface="Arial" panose="020B0604020202020204" pitchFamily="34" charset="0"/>
              <a:buChar char="»"/>
              <a:defRPr sz="1705" kern="1200">
                <a:solidFill>
                  <a:schemeClr val="tx1"/>
                </a:solidFill>
                <a:latin typeface="+mn-lt"/>
                <a:ea typeface="+mn-ea"/>
                <a:cs typeface="+mn-cs"/>
              </a:defRPr>
            </a:lvl5pPr>
            <a:lvl6pPr marL="2142726" indent="-194793" algn="l" defTabSz="779173" rtl="0" eaLnBrk="1" latinLnBrk="0" hangingPunct="1">
              <a:spcBef>
                <a:spcPct val="20000"/>
              </a:spcBef>
              <a:buFont typeface="Arial" panose="020B0604020202020204" pitchFamily="34" charset="0"/>
              <a:buChar char="•"/>
              <a:defRPr sz="1705" kern="1200">
                <a:solidFill>
                  <a:schemeClr val="tx1"/>
                </a:solidFill>
                <a:latin typeface="+mn-lt"/>
                <a:ea typeface="+mn-ea"/>
                <a:cs typeface="+mn-cs"/>
              </a:defRPr>
            </a:lvl6pPr>
            <a:lvl7pPr marL="2532311" indent="-194793" algn="l" defTabSz="779173" rtl="0" eaLnBrk="1" latinLnBrk="0" hangingPunct="1">
              <a:spcBef>
                <a:spcPct val="20000"/>
              </a:spcBef>
              <a:buFont typeface="Arial" panose="020B0604020202020204" pitchFamily="34" charset="0"/>
              <a:buChar char="•"/>
              <a:defRPr sz="1705" kern="1200">
                <a:solidFill>
                  <a:schemeClr val="tx1"/>
                </a:solidFill>
                <a:latin typeface="+mn-lt"/>
                <a:ea typeface="+mn-ea"/>
                <a:cs typeface="+mn-cs"/>
              </a:defRPr>
            </a:lvl7pPr>
            <a:lvl8pPr marL="2921898" indent="-194793" algn="l" defTabSz="779173" rtl="0" eaLnBrk="1" latinLnBrk="0" hangingPunct="1">
              <a:spcBef>
                <a:spcPct val="20000"/>
              </a:spcBef>
              <a:buFont typeface="Arial" panose="020B0604020202020204" pitchFamily="34" charset="0"/>
              <a:buChar char="•"/>
              <a:defRPr sz="1705" kern="1200">
                <a:solidFill>
                  <a:schemeClr val="tx1"/>
                </a:solidFill>
                <a:latin typeface="+mn-lt"/>
                <a:ea typeface="+mn-ea"/>
                <a:cs typeface="+mn-cs"/>
              </a:defRPr>
            </a:lvl8pPr>
            <a:lvl9pPr marL="3311484" indent="-194793" algn="l" defTabSz="779173" rtl="0" eaLnBrk="1" latinLnBrk="0" hangingPunct="1">
              <a:spcBef>
                <a:spcPct val="20000"/>
              </a:spcBef>
              <a:buFont typeface="Arial" panose="020B0604020202020204" pitchFamily="34" charset="0"/>
              <a:buChar char="•"/>
              <a:defRPr sz="1705" kern="1200">
                <a:solidFill>
                  <a:schemeClr val="tx1"/>
                </a:solidFill>
                <a:latin typeface="+mn-lt"/>
                <a:ea typeface="+mn-ea"/>
                <a:cs typeface="+mn-cs"/>
              </a:defRPr>
            </a:lvl9pPr>
          </a:lstStyle>
          <a:p>
            <a:pPr marL="0" lvl="0" indent="0">
              <a:buNone/>
            </a:pPr>
            <a:r>
              <a:rPr lang="fr-CH" sz="2000">
                <a:solidFill>
                  <a:prstClr val="black">
                    <a:tint val="75000"/>
                  </a:prstClr>
                </a:solidFill>
              </a:rPr>
              <a:t>Number of treaties</a:t>
            </a:r>
            <a:endParaRPr lang="fr-CH" sz="2000" dirty="0"/>
          </a:p>
        </p:txBody>
      </p:sp>
      <p:sp>
        <p:nvSpPr>
          <p:cNvPr id="9" name="Sous-titre 2">
            <a:extLst>
              <a:ext uri="{FF2B5EF4-FFF2-40B4-BE49-F238E27FC236}">
                <a16:creationId xmlns:a16="http://schemas.microsoft.com/office/drawing/2014/main" id="{CE436F0C-5D93-4AA2-80A0-C5D9E13857FE}"/>
              </a:ext>
            </a:extLst>
          </p:cNvPr>
          <p:cNvSpPr txBox="1">
            <a:spLocks/>
          </p:cNvSpPr>
          <p:nvPr/>
        </p:nvSpPr>
        <p:spPr>
          <a:xfrm>
            <a:off x="395536" y="5969220"/>
            <a:ext cx="8640960" cy="504056"/>
          </a:xfrm>
          <a:prstGeom prst="rect">
            <a:avLst/>
          </a:prstGeom>
        </p:spPr>
        <p:txBody>
          <a:bodyPr>
            <a:normAutofit/>
          </a:bodyPr>
          <a:lstStyle>
            <a:lvl1pPr marL="292190" indent="-292190" algn="l" defTabSz="779173" rtl="0" eaLnBrk="1" latinLnBrk="0" hangingPunct="1">
              <a:spcBef>
                <a:spcPct val="20000"/>
              </a:spcBef>
              <a:buFont typeface="Arial" panose="020B0604020202020204" pitchFamily="34" charset="0"/>
              <a:buChar char="•"/>
              <a:defRPr sz="2727" kern="1200">
                <a:solidFill>
                  <a:schemeClr val="tx1"/>
                </a:solidFill>
                <a:latin typeface="+mn-lt"/>
                <a:ea typeface="+mn-ea"/>
                <a:cs typeface="+mn-cs"/>
              </a:defRPr>
            </a:lvl1pPr>
            <a:lvl2pPr marL="633078" indent="-243492" algn="l" defTabSz="779173" rtl="0" eaLnBrk="1" latinLnBrk="0" hangingPunct="1">
              <a:spcBef>
                <a:spcPct val="20000"/>
              </a:spcBef>
              <a:buFont typeface="Arial" panose="020B0604020202020204" pitchFamily="34" charset="0"/>
              <a:buChar char="–"/>
              <a:defRPr sz="2386" kern="1200">
                <a:solidFill>
                  <a:schemeClr val="tx1"/>
                </a:solidFill>
                <a:latin typeface="+mn-lt"/>
                <a:ea typeface="+mn-ea"/>
                <a:cs typeface="+mn-cs"/>
              </a:defRPr>
            </a:lvl2pPr>
            <a:lvl3pPr marL="973966" indent="-194793" algn="l" defTabSz="779173" rtl="0" eaLnBrk="1" latinLnBrk="0" hangingPunct="1">
              <a:spcBef>
                <a:spcPct val="20000"/>
              </a:spcBef>
              <a:buFont typeface="Arial" panose="020B0604020202020204" pitchFamily="34" charset="0"/>
              <a:buChar char="•"/>
              <a:defRPr sz="2046" kern="1200">
                <a:solidFill>
                  <a:schemeClr val="tx1"/>
                </a:solidFill>
                <a:latin typeface="+mn-lt"/>
                <a:ea typeface="+mn-ea"/>
                <a:cs typeface="+mn-cs"/>
              </a:defRPr>
            </a:lvl3pPr>
            <a:lvl4pPr marL="1363553" indent="-194793" algn="l" defTabSz="779173" rtl="0" eaLnBrk="1" latinLnBrk="0" hangingPunct="1">
              <a:spcBef>
                <a:spcPct val="20000"/>
              </a:spcBef>
              <a:buFont typeface="Arial" panose="020B0604020202020204" pitchFamily="34" charset="0"/>
              <a:buChar char="–"/>
              <a:defRPr sz="1705" kern="1200">
                <a:solidFill>
                  <a:schemeClr val="tx1"/>
                </a:solidFill>
                <a:latin typeface="+mn-lt"/>
                <a:ea typeface="+mn-ea"/>
                <a:cs typeface="+mn-cs"/>
              </a:defRPr>
            </a:lvl4pPr>
            <a:lvl5pPr marL="1753139" indent="-194793" algn="l" defTabSz="779173" rtl="0" eaLnBrk="1" latinLnBrk="0" hangingPunct="1">
              <a:spcBef>
                <a:spcPct val="20000"/>
              </a:spcBef>
              <a:buFont typeface="Arial" panose="020B0604020202020204" pitchFamily="34" charset="0"/>
              <a:buChar char="»"/>
              <a:defRPr sz="1705" kern="1200">
                <a:solidFill>
                  <a:schemeClr val="tx1"/>
                </a:solidFill>
                <a:latin typeface="+mn-lt"/>
                <a:ea typeface="+mn-ea"/>
                <a:cs typeface="+mn-cs"/>
              </a:defRPr>
            </a:lvl5pPr>
            <a:lvl6pPr marL="2142726" indent="-194793" algn="l" defTabSz="779173" rtl="0" eaLnBrk="1" latinLnBrk="0" hangingPunct="1">
              <a:spcBef>
                <a:spcPct val="20000"/>
              </a:spcBef>
              <a:buFont typeface="Arial" panose="020B0604020202020204" pitchFamily="34" charset="0"/>
              <a:buChar char="•"/>
              <a:defRPr sz="1705" kern="1200">
                <a:solidFill>
                  <a:schemeClr val="tx1"/>
                </a:solidFill>
                <a:latin typeface="+mn-lt"/>
                <a:ea typeface="+mn-ea"/>
                <a:cs typeface="+mn-cs"/>
              </a:defRPr>
            </a:lvl6pPr>
            <a:lvl7pPr marL="2532311" indent="-194793" algn="l" defTabSz="779173" rtl="0" eaLnBrk="1" latinLnBrk="0" hangingPunct="1">
              <a:spcBef>
                <a:spcPct val="20000"/>
              </a:spcBef>
              <a:buFont typeface="Arial" panose="020B0604020202020204" pitchFamily="34" charset="0"/>
              <a:buChar char="•"/>
              <a:defRPr sz="1705" kern="1200">
                <a:solidFill>
                  <a:schemeClr val="tx1"/>
                </a:solidFill>
                <a:latin typeface="+mn-lt"/>
                <a:ea typeface="+mn-ea"/>
                <a:cs typeface="+mn-cs"/>
              </a:defRPr>
            </a:lvl7pPr>
            <a:lvl8pPr marL="2921898" indent="-194793" algn="l" defTabSz="779173" rtl="0" eaLnBrk="1" latinLnBrk="0" hangingPunct="1">
              <a:spcBef>
                <a:spcPct val="20000"/>
              </a:spcBef>
              <a:buFont typeface="Arial" panose="020B0604020202020204" pitchFamily="34" charset="0"/>
              <a:buChar char="•"/>
              <a:defRPr sz="1705" kern="1200">
                <a:solidFill>
                  <a:schemeClr val="tx1"/>
                </a:solidFill>
                <a:latin typeface="+mn-lt"/>
                <a:ea typeface="+mn-ea"/>
                <a:cs typeface="+mn-cs"/>
              </a:defRPr>
            </a:lvl8pPr>
            <a:lvl9pPr marL="3311484" indent="-194793" algn="l" defTabSz="779173" rtl="0" eaLnBrk="1" latinLnBrk="0" hangingPunct="1">
              <a:spcBef>
                <a:spcPct val="20000"/>
              </a:spcBef>
              <a:buFont typeface="Arial" panose="020B0604020202020204" pitchFamily="34" charset="0"/>
              <a:buChar char="•"/>
              <a:defRPr sz="1705" kern="1200">
                <a:solidFill>
                  <a:schemeClr val="tx1"/>
                </a:solidFill>
                <a:latin typeface="+mn-lt"/>
                <a:ea typeface="+mn-ea"/>
                <a:cs typeface="+mn-cs"/>
              </a:defRPr>
            </a:lvl9pPr>
          </a:lstStyle>
          <a:p>
            <a:pPr marL="0" lvl="0" indent="0">
              <a:buNone/>
            </a:pPr>
            <a:r>
              <a:rPr lang="fr-CH" sz="2000">
                <a:solidFill>
                  <a:prstClr val="black">
                    <a:tint val="75000"/>
                  </a:prstClr>
                </a:solidFill>
              </a:rPr>
              <a:t>Based on 29 IIAs concluded in 2018 for which texts were available</a:t>
            </a:r>
            <a:endParaRPr lang="fr-CH" sz="2000" dirty="0"/>
          </a:p>
        </p:txBody>
      </p:sp>
    </p:spTree>
    <p:extLst>
      <p:ext uri="{BB962C8B-B14F-4D97-AF65-F5344CB8AC3E}">
        <p14:creationId xmlns:p14="http://schemas.microsoft.com/office/powerpoint/2010/main" val="25987074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ous-titre 2">
            <a:extLst>
              <a:ext uri="{FF2B5EF4-FFF2-40B4-BE49-F238E27FC236}">
                <a16:creationId xmlns:a16="http://schemas.microsoft.com/office/drawing/2014/main" id="{EA40EE69-A248-448B-8DF7-1B2360624717}"/>
              </a:ext>
            </a:extLst>
          </p:cNvPr>
          <p:cNvSpPr txBox="1">
            <a:spLocks/>
          </p:cNvSpPr>
          <p:nvPr/>
        </p:nvSpPr>
        <p:spPr>
          <a:xfrm>
            <a:off x="319894" y="643185"/>
            <a:ext cx="8640960" cy="504056"/>
          </a:xfrm>
          <a:prstGeom prst="rect">
            <a:avLst/>
          </a:prstGeom>
        </p:spPr>
        <p:txBody>
          <a:bodyPr>
            <a:normAutofit/>
          </a:bodyPr>
          <a:lstStyle>
            <a:lvl1pPr marL="292190" indent="-292190" algn="l" defTabSz="779173" rtl="0" eaLnBrk="1" latinLnBrk="0" hangingPunct="1">
              <a:spcBef>
                <a:spcPct val="20000"/>
              </a:spcBef>
              <a:buFont typeface="Arial" panose="020B0604020202020204" pitchFamily="34" charset="0"/>
              <a:buChar char="•"/>
              <a:defRPr sz="2727" kern="1200">
                <a:solidFill>
                  <a:schemeClr val="tx1"/>
                </a:solidFill>
                <a:latin typeface="+mn-lt"/>
                <a:ea typeface="+mn-ea"/>
                <a:cs typeface="+mn-cs"/>
              </a:defRPr>
            </a:lvl1pPr>
            <a:lvl2pPr marL="633078" indent="-243492" algn="l" defTabSz="779173" rtl="0" eaLnBrk="1" latinLnBrk="0" hangingPunct="1">
              <a:spcBef>
                <a:spcPct val="20000"/>
              </a:spcBef>
              <a:buFont typeface="Arial" panose="020B0604020202020204" pitchFamily="34" charset="0"/>
              <a:buChar char="–"/>
              <a:defRPr sz="2386" kern="1200">
                <a:solidFill>
                  <a:schemeClr val="tx1"/>
                </a:solidFill>
                <a:latin typeface="+mn-lt"/>
                <a:ea typeface="+mn-ea"/>
                <a:cs typeface="+mn-cs"/>
              </a:defRPr>
            </a:lvl2pPr>
            <a:lvl3pPr marL="973966" indent="-194793" algn="l" defTabSz="779173" rtl="0" eaLnBrk="1" latinLnBrk="0" hangingPunct="1">
              <a:spcBef>
                <a:spcPct val="20000"/>
              </a:spcBef>
              <a:buFont typeface="Arial" panose="020B0604020202020204" pitchFamily="34" charset="0"/>
              <a:buChar char="•"/>
              <a:defRPr sz="2046" kern="1200">
                <a:solidFill>
                  <a:schemeClr val="tx1"/>
                </a:solidFill>
                <a:latin typeface="+mn-lt"/>
                <a:ea typeface="+mn-ea"/>
                <a:cs typeface="+mn-cs"/>
              </a:defRPr>
            </a:lvl3pPr>
            <a:lvl4pPr marL="1363553" indent="-194793" algn="l" defTabSz="779173" rtl="0" eaLnBrk="1" latinLnBrk="0" hangingPunct="1">
              <a:spcBef>
                <a:spcPct val="20000"/>
              </a:spcBef>
              <a:buFont typeface="Arial" panose="020B0604020202020204" pitchFamily="34" charset="0"/>
              <a:buChar char="–"/>
              <a:defRPr sz="1705" kern="1200">
                <a:solidFill>
                  <a:schemeClr val="tx1"/>
                </a:solidFill>
                <a:latin typeface="+mn-lt"/>
                <a:ea typeface="+mn-ea"/>
                <a:cs typeface="+mn-cs"/>
              </a:defRPr>
            </a:lvl4pPr>
            <a:lvl5pPr marL="1753139" indent="-194793" algn="l" defTabSz="779173" rtl="0" eaLnBrk="1" latinLnBrk="0" hangingPunct="1">
              <a:spcBef>
                <a:spcPct val="20000"/>
              </a:spcBef>
              <a:buFont typeface="Arial" panose="020B0604020202020204" pitchFamily="34" charset="0"/>
              <a:buChar char="»"/>
              <a:defRPr sz="1705" kern="1200">
                <a:solidFill>
                  <a:schemeClr val="tx1"/>
                </a:solidFill>
                <a:latin typeface="+mn-lt"/>
                <a:ea typeface="+mn-ea"/>
                <a:cs typeface="+mn-cs"/>
              </a:defRPr>
            </a:lvl5pPr>
            <a:lvl6pPr marL="2142726" indent="-194793" algn="l" defTabSz="779173" rtl="0" eaLnBrk="1" latinLnBrk="0" hangingPunct="1">
              <a:spcBef>
                <a:spcPct val="20000"/>
              </a:spcBef>
              <a:buFont typeface="Arial" panose="020B0604020202020204" pitchFamily="34" charset="0"/>
              <a:buChar char="•"/>
              <a:defRPr sz="1705" kern="1200">
                <a:solidFill>
                  <a:schemeClr val="tx1"/>
                </a:solidFill>
                <a:latin typeface="+mn-lt"/>
                <a:ea typeface="+mn-ea"/>
                <a:cs typeface="+mn-cs"/>
              </a:defRPr>
            </a:lvl6pPr>
            <a:lvl7pPr marL="2532311" indent="-194793" algn="l" defTabSz="779173" rtl="0" eaLnBrk="1" latinLnBrk="0" hangingPunct="1">
              <a:spcBef>
                <a:spcPct val="20000"/>
              </a:spcBef>
              <a:buFont typeface="Arial" panose="020B0604020202020204" pitchFamily="34" charset="0"/>
              <a:buChar char="•"/>
              <a:defRPr sz="1705" kern="1200">
                <a:solidFill>
                  <a:schemeClr val="tx1"/>
                </a:solidFill>
                <a:latin typeface="+mn-lt"/>
                <a:ea typeface="+mn-ea"/>
                <a:cs typeface="+mn-cs"/>
              </a:defRPr>
            </a:lvl7pPr>
            <a:lvl8pPr marL="2921898" indent="-194793" algn="l" defTabSz="779173" rtl="0" eaLnBrk="1" latinLnBrk="0" hangingPunct="1">
              <a:spcBef>
                <a:spcPct val="20000"/>
              </a:spcBef>
              <a:buFont typeface="Arial" panose="020B0604020202020204" pitchFamily="34" charset="0"/>
              <a:buChar char="•"/>
              <a:defRPr sz="1705" kern="1200">
                <a:solidFill>
                  <a:schemeClr val="tx1"/>
                </a:solidFill>
                <a:latin typeface="+mn-lt"/>
                <a:ea typeface="+mn-ea"/>
                <a:cs typeface="+mn-cs"/>
              </a:defRPr>
            </a:lvl8pPr>
            <a:lvl9pPr marL="3311484" indent="-194793" algn="l" defTabSz="779173" rtl="0" eaLnBrk="1" latinLnBrk="0" hangingPunct="1">
              <a:spcBef>
                <a:spcPct val="20000"/>
              </a:spcBef>
              <a:buFont typeface="Arial" panose="020B0604020202020204" pitchFamily="34" charset="0"/>
              <a:buChar char="•"/>
              <a:defRPr sz="1705" kern="1200">
                <a:solidFill>
                  <a:schemeClr val="tx1"/>
                </a:solidFill>
                <a:latin typeface="+mn-lt"/>
                <a:ea typeface="+mn-ea"/>
                <a:cs typeface="+mn-cs"/>
              </a:defRPr>
            </a:lvl9pPr>
          </a:lstStyle>
          <a:p>
            <a:pPr marL="0" lvl="0" indent="0">
              <a:buNone/>
            </a:pPr>
            <a:r>
              <a:rPr lang="fr-CH" sz="2000">
                <a:solidFill>
                  <a:prstClr val="black">
                    <a:tint val="75000"/>
                  </a:prstClr>
                </a:solidFill>
              </a:rPr>
              <a:t>(Per cent)</a:t>
            </a:r>
          </a:p>
          <a:p>
            <a:pPr marL="0" indent="0">
              <a:buNone/>
            </a:pPr>
            <a:endParaRPr lang="fr-CH" sz="2000" dirty="0"/>
          </a:p>
        </p:txBody>
      </p:sp>
      <p:sp>
        <p:nvSpPr>
          <p:cNvPr id="6" name="Titre 1">
            <a:extLst>
              <a:ext uri="{FF2B5EF4-FFF2-40B4-BE49-F238E27FC236}">
                <a16:creationId xmlns:a16="http://schemas.microsoft.com/office/drawing/2014/main" id="{1A64DF3D-6DCE-4C59-A64E-C83CEDE34C8B}"/>
              </a:ext>
            </a:extLst>
          </p:cNvPr>
          <p:cNvSpPr txBox="1">
            <a:spLocks/>
          </p:cNvSpPr>
          <p:nvPr/>
        </p:nvSpPr>
        <p:spPr>
          <a:xfrm>
            <a:off x="319894" y="231799"/>
            <a:ext cx="8640960" cy="605929"/>
          </a:xfrm>
        </p:spPr>
        <p:txBody>
          <a:bodyPr>
            <a:normAutofit fontScale="85000" lnSpcReduction="10000"/>
          </a:bodyPr>
          <a:lstStyle>
            <a:lvl1pPr algn="l" defTabSz="779173" rtl="0" eaLnBrk="1" latinLnBrk="0" hangingPunct="1">
              <a:spcBef>
                <a:spcPct val="0"/>
              </a:spcBef>
              <a:buNone/>
              <a:defRPr sz="3750" b="1" kern="1200">
                <a:solidFill>
                  <a:srgbClr val="00A885"/>
                </a:solidFill>
                <a:latin typeface="+mj-lt"/>
                <a:ea typeface="+mj-ea"/>
                <a:cs typeface="+mj-cs"/>
              </a:defRPr>
            </a:lvl1pPr>
          </a:lstStyle>
          <a:p>
            <a:r>
              <a:rPr lang="en-US" sz="2800"/>
              <a:t>Stock of old-generation (1959–2011) and recent (2012–2018) IIAs</a:t>
            </a:r>
            <a:endParaRPr lang="fr-CH" sz="2800" dirty="0"/>
          </a:p>
        </p:txBody>
      </p:sp>
      <p:sp>
        <p:nvSpPr>
          <p:cNvPr id="2" name="Title 1">
            <a:extLst>
              <a:ext uri="{FF2B5EF4-FFF2-40B4-BE49-F238E27FC236}">
                <a16:creationId xmlns:a16="http://schemas.microsoft.com/office/drawing/2014/main" id="{B39E3FE1-FBDB-4832-8CF9-2706BC22954E}"/>
              </a:ext>
            </a:extLst>
          </p:cNvPr>
          <p:cNvSpPr>
            <a:spLocks noGrp="1"/>
          </p:cNvSpPr>
          <p:nvPr>
            <p:ph type="title"/>
          </p:nvPr>
        </p:nvSpPr>
        <p:spPr/>
        <p:txBody>
          <a:bodyPr/>
          <a:lstStyle/>
          <a:p>
            <a:r>
              <a:rPr lang="fr-CH"/>
              <a:t> </a:t>
            </a:r>
            <a:endParaRPr lang="en-GB"/>
          </a:p>
        </p:txBody>
      </p:sp>
      <p:sp>
        <p:nvSpPr>
          <p:cNvPr id="3" name="Slide Number Placeholder 2">
            <a:extLst>
              <a:ext uri="{FF2B5EF4-FFF2-40B4-BE49-F238E27FC236}">
                <a16:creationId xmlns:a16="http://schemas.microsoft.com/office/drawing/2014/main" id="{4A07A541-4E2F-4B75-92C6-085EEB3E0362}"/>
              </a:ext>
            </a:extLst>
          </p:cNvPr>
          <p:cNvSpPr>
            <a:spLocks noGrp="1"/>
          </p:cNvSpPr>
          <p:nvPr>
            <p:ph type="sldNum" sz="quarter" idx="10"/>
          </p:nvPr>
        </p:nvSpPr>
        <p:spPr/>
        <p:txBody>
          <a:bodyPr/>
          <a:lstStyle/>
          <a:p>
            <a:pPr>
              <a:defRPr/>
            </a:pPr>
            <a:r>
              <a:rPr lang="en-US" altLang="fr-FR"/>
              <a:t> </a:t>
            </a:r>
            <a:endParaRPr lang="en-US" altLang="fr-FR" dirty="0"/>
          </a:p>
        </p:txBody>
      </p:sp>
      <p:pic>
        <p:nvPicPr>
          <p:cNvPr id="7" name="Picture 6" descr="A picture containing device&#10;&#10;Description automatically generated">
            <a:extLst>
              <a:ext uri="{FF2B5EF4-FFF2-40B4-BE49-F238E27FC236}">
                <a16:creationId xmlns:a16="http://schemas.microsoft.com/office/drawing/2014/main" id="{D1F9B519-783A-4521-A29C-A50317D7AD0D}"/>
              </a:ext>
            </a:extLst>
          </p:cNvPr>
          <p:cNvPicPr>
            <a:picLocks noChangeAspect="1"/>
          </p:cNvPicPr>
          <p:nvPr/>
        </p:nvPicPr>
        <p:blipFill>
          <a:blip r:embed="rId2"/>
          <a:stretch>
            <a:fillRect/>
          </a:stretch>
        </p:blipFill>
        <p:spPr>
          <a:xfrm>
            <a:off x="2153377" y="1032049"/>
            <a:ext cx="4837247" cy="4793902"/>
          </a:xfrm>
          <a:prstGeom prst="rect">
            <a:avLst/>
          </a:prstGeom>
        </p:spPr>
      </p:pic>
      <p:sp>
        <p:nvSpPr>
          <p:cNvPr id="12" name="Text Placeholder 3">
            <a:extLst>
              <a:ext uri="{FF2B5EF4-FFF2-40B4-BE49-F238E27FC236}">
                <a16:creationId xmlns:a16="http://schemas.microsoft.com/office/drawing/2014/main" id="{C64B9954-D730-4D16-BBB5-DA3924729767}"/>
              </a:ext>
            </a:extLst>
          </p:cNvPr>
          <p:cNvSpPr txBox="1">
            <a:spLocks/>
          </p:cNvSpPr>
          <p:nvPr/>
        </p:nvSpPr>
        <p:spPr>
          <a:xfrm>
            <a:off x="6516216" y="6525344"/>
            <a:ext cx="1235970" cy="245424"/>
          </a:xfrm>
          <a:prstGeom prst="rect">
            <a:avLst/>
          </a:prstGeom>
        </p:spPr>
        <p:txBody>
          <a:bodyPr>
            <a:normAutofit/>
          </a:bodyPr>
          <a:lstStyle>
            <a:lvl1pPr marL="0" indent="0" algn="l" defTabSz="914400" rtl="0" eaLnBrk="1" latinLnBrk="0" hangingPunct="1">
              <a:spcBef>
                <a:spcPct val="20000"/>
              </a:spcBef>
              <a:buFont typeface="Arial" panose="020B0604020202020204" pitchFamily="34" charset="0"/>
              <a:buNone/>
              <a:defRPr sz="900" i="0" kern="1200" baseline="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en-US" sz="767" i="1" dirty="0"/>
              <a:t>Source</a:t>
            </a:r>
            <a:r>
              <a:rPr lang="en-US" sz="767"/>
              <a:t>:  UNCTAD </a:t>
            </a:r>
            <a:r>
              <a:rPr lang="en-US" sz="767" dirty="0"/>
              <a:t>WIR 2019.</a:t>
            </a:r>
          </a:p>
        </p:txBody>
      </p:sp>
    </p:spTree>
    <p:extLst>
      <p:ext uri="{BB962C8B-B14F-4D97-AF65-F5344CB8AC3E}">
        <p14:creationId xmlns:p14="http://schemas.microsoft.com/office/powerpoint/2010/main" val="30423747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9A775C0F-4A6E-4FCF-8C23-A611E00FBCA7}"/>
              </a:ext>
            </a:extLst>
          </p:cNvPr>
          <p:cNvSpPr txBox="1">
            <a:spLocks/>
          </p:cNvSpPr>
          <p:nvPr/>
        </p:nvSpPr>
        <p:spPr>
          <a:xfrm>
            <a:off x="251520" y="276706"/>
            <a:ext cx="8712968" cy="586493"/>
          </a:xfrm>
          <a:prstGeom prst="rect">
            <a:avLst/>
          </a:prstGeom>
        </p:spPr>
        <p:txBody>
          <a:bodyPr>
            <a:normAutofit/>
          </a:bodyPr>
          <a:lstStyle>
            <a:lvl1pPr algn="l" defTabSz="779173" rtl="0" eaLnBrk="1" latinLnBrk="0" hangingPunct="1">
              <a:spcBef>
                <a:spcPct val="0"/>
              </a:spcBef>
              <a:buNone/>
              <a:defRPr sz="2898" b="1" kern="1200">
                <a:solidFill>
                  <a:srgbClr val="00A885"/>
                </a:solidFill>
                <a:latin typeface="+mj-lt"/>
                <a:ea typeface="+mj-ea"/>
                <a:cs typeface="+mj-cs"/>
              </a:defRPr>
            </a:lvl1pPr>
          </a:lstStyle>
          <a:p>
            <a:r>
              <a:rPr lang="fr-CH">
                <a:latin typeface="Arial Narrow" panose="020B0606020202030204" pitchFamily="34" charset="0"/>
              </a:rPr>
              <a:t>Mapping of IIA Content: 2,500 mapped treaties</a:t>
            </a:r>
            <a:endParaRPr lang="en-GB"/>
          </a:p>
        </p:txBody>
      </p:sp>
      <p:pic>
        <p:nvPicPr>
          <p:cNvPr id="3" name="Picture 2">
            <a:extLst>
              <a:ext uri="{FF2B5EF4-FFF2-40B4-BE49-F238E27FC236}">
                <a16:creationId xmlns:a16="http://schemas.microsoft.com/office/drawing/2014/main" id="{A5CEA1BE-D21C-4E0B-ABD0-F9558E868A2B}"/>
              </a:ext>
            </a:extLst>
          </p:cNvPr>
          <p:cNvPicPr>
            <a:picLocks noChangeAspect="1"/>
          </p:cNvPicPr>
          <p:nvPr/>
        </p:nvPicPr>
        <p:blipFill rotWithShape="1">
          <a:blip r:embed="rId2"/>
          <a:srcRect r="1176" b="6749"/>
          <a:stretch/>
        </p:blipFill>
        <p:spPr>
          <a:xfrm>
            <a:off x="0" y="765192"/>
            <a:ext cx="9036496" cy="4968064"/>
          </a:xfrm>
          <a:prstGeom prst="rect">
            <a:avLst/>
          </a:prstGeom>
        </p:spPr>
      </p:pic>
      <p:sp>
        <p:nvSpPr>
          <p:cNvPr id="4" name="Rectangle 3">
            <a:extLst>
              <a:ext uri="{FF2B5EF4-FFF2-40B4-BE49-F238E27FC236}">
                <a16:creationId xmlns:a16="http://schemas.microsoft.com/office/drawing/2014/main" id="{2CAFD956-3741-445B-80AB-7582FF4B431F}"/>
              </a:ext>
            </a:extLst>
          </p:cNvPr>
          <p:cNvSpPr/>
          <p:nvPr/>
        </p:nvSpPr>
        <p:spPr>
          <a:xfrm>
            <a:off x="2663788" y="6237312"/>
            <a:ext cx="3816424" cy="432048"/>
          </a:xfrm>
          <a:prstGeom prst="rect">
            <a:avLst/>
          </a:prstGeom>
          <a:solidFill>
            <a:srgbClr val="FFFFFF">
              <a:alpha val="58039"/>
            </a:srgb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000" b="1">
                <a:solidFill>
                  <a:srgbClr val="009473"/>
                </a:solidFill>
                <a:latin typeface="Arial Narrow" panose="020B0606020202030204" pitchFamily="34" charset="0"/>
                <a:hlinkClick r:id="rId3">
                  <a:extLst>
                    <a:ext uri="{A12FA001-AC4F-418D-AE19-62706E023703}">
                      <ahyp:hlinkClr xmlns:ahyp="http://schemas.microsoft.com/office/drawing/2018/hyperlinkcolor" val="tx"/>
                    </a:ext>
                  </a:extLst>
                </a:hlinkClick>
              </a:rPr>
              <a:t>https://investmentpolicy.unctad.org/</a:t>
            </a:r>
            <a:endParaRPr lang="en-GB" sz="2000" b="1">
              <a:solidFill>
                <a:srgbClr val="009473"/>
              </a:solidFill>
              <a:latin typeface="Arial Narrow" panose="020B0606020202030204" pitchFamily="34" charset="0"/>
            </a:endParaRPr>
          </a:p>
        </p:txBody>
      </p:sp>
    </p:spTree>
    <p:extLst>
      <p:ext uri="{BB962C8B-B14F-4D97-AF65-F5344CB8AC3E}">
        <p14:creationId xmlns:p14="http://schemas.microsoft.com/office/powerpoint/2010/main" val="30796212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6EE6BC13-6624-45DB-8F92-CC9A1C1BB868}"/>
              </a:ext>
            </a:extLst>
          </p:cNvPr>
          <p:cNvSpPr txBox="1">
            <a:spLocks/>
          </p:cNvSpPr>
          <p:nvPr/>
        </p:nvSpPr>
        <p:spPr>
          <a:xfrm>
            <a:off x="403920" y="1043304"/>
            <a:ext cx="8560568" cy="5194008"/>
          </a:xfrm>
          <a:prstGeom prst="rect">
            <a:avLst/>
          </a:prstGeom>
        </p:spPr>
        <p:txBody>
          <a:bodyPr>
            <a:noAutofit/>
          </a:bodyPr>
          <a:lstStyle>
            <a:lvl1pPr marL="0" indent="0" algn="l" defTabSz="779173" rtl="0" eaLnBrk="1" latinLnBrk="0" hangingPunct="1">
              <a:spcBef>
                <a:spcPct val="20000"/>
              </a:spcBef>
              <a:buFont typeface="Arial" panose="020B0604020202020204" pitchFamily="34" charset="0"/>
              <a:buNone/>
              <a:defRPr sz="2386" kern="1200">
                <a:solidFill>
                  <a:schemeClr val="tx1">
                    <a:tint val="75000"/>
                  </a:schemeClr>
                </a:solidFill>
                <a:latin typeface="+mn-lt"/>
                <a:ea typeface="+mn-ea"/>
                <a:cs typeface="+mn-cs"/>
              </a:defRPr>
            </a:lvl1pPr>
            <a:lvl2pPr marL="389587" indent="0" algn="ctr" defTabSz="779173" rtl="0" eaLnBrk="1" latinLnBrk="0" hangingPunct="1">
              <a:spcBef>
                <a:spcPct val="20000"/>
              </a:spcBef>
              <a:buFont typeface="Arial" panose="020B0604020202020204" pitchFamily="34" charset="0"/>
              <a:buNone/>
              <a:defRPr sz="2386" kern="1200">
                <a:solidFill>
                  <a:schemeClr val="tx1">
                    <a:tint val="75000"/>
                  </a:schemeClr>
                </a:solidFill>
                <a:latin typeface="+mn-lt"/>
                <a:ea typeface="+mn-ea"/>
                <a:cs typeface="+mn-cs"/>
              </a:defRPr>
            </a:lvl2pPr>
            <a:lvl3pPr marL="779173" indent="0" algn="ctr" defTabSz="779173" rtl="0" eaLnBrk="1" latinLnBrk="0" hangingPunct="1">
              <a:spcBef>
                <a:spcPct val="20000"/>
              </a:spcBef>
              <a:buFont typeface="Arial" panose="020B0604020202020204" pitchFamily="34" charset="0"/>
              <a:buNone/>
              <a:defRPr sz="2046" kern="1200">
                <a:solidFill>
                  <a:schemeClr val="tx1">
                    <a:tint val="75000"/>
                  </a:schemeClr>
                </a:solidFill>
                <a:latin typeface="+mn-lt"/>
                <a:ea typeface="+mn-ea"/>
                <a:cs typeface="+mn-cs"/>
              </a:defRPr>
            </a:lvl3pPr>
            <a:lvl4pPr marL="1168759"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4pPr>
            <a:lvl5pPr marL="1558345"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5pPr>
            <a:lvl6pPr marL="1947932"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6pPr>
            <a:lvl7pPr marL="2337518"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7pPr>
            <a:lvl8pPr marL="2727104"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8pPr>
            <a:lvl9pPr marL="3116691"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9pPr>
          </a:lstStyle>
          <a:p>
            <a:pPr marL="342900" indent="-342900">
              <a:buFont typeface="Arial" panose="020B0604020202020204" pitchFamily="34" charset="0"/>
              <a:buChar char="•"/>
            </a:pPr>
            <a:r>
              <a:rPr lang="en-US"/>
              <a:t>Pre-reform ISDS system: prevailing model is to give "advance consent" to ISDS arbitration in the investment treaty &amp; let investor choose the arbitral forum (e.g. after 3-months waiting period)</a:t>
            </a:r>
          </a:p>
          <a:p>
            <a:pPr marL="342900" indent="-342900">
              <a:buFont typeface="Arial" panose="020B0604020202020204" pitchFamily="34" charset="0"/>
              <a:buChar char="•"/>
            </a:pPr>
            <a:r>
              <a:rPr lang="en-US"/>
              <a:t>Ad hoc arbitration: usually three arbitrators (rarely sole arbitrator)</a:t>
            </a:r>
          </a:p>
          <a:p>
            <a:pPr marL="732487" lvl="1" indent="-342900" algn="l">
              <a:buFont typeface="Arial" panose="020B0604020202020204" pitchFamily="34" charset="0"/>
              <a:buChar char="•"/>
            </a:pPr>
            <a:r>
              <a:rPr lang="en-US"/>
              <a:t>two arbitrators appointed by the disputing parties (i.e. one by the investor claimant, one by the respondent State)</a:t>
            </a:r>
          </a:p>
          <a:p>
            <a:pPr marL="732487" lvl="1" indent="-342900" algn="l">
              <a:buFont typeface="Arial" panose="020B0604020202020204" pitchFamily="34" charset="0"/>
              <a:buChar char="•"/>
            </a:pPr>
            <a:r>
              <a:rPr lang="en-US"/>
              <a:t>third arbitrator appointed either by co-arbitrators or jointly by disputing parties (depending on the applicable arbitration rules &amp; treaty provisions)</a:t>
            </a:r>
          </a:p>
          <a:p>
            <a:endParaRPr lang="en-GB"/>
          </a:p>
        </p:txBody>
      </p:sp>
      <p:sp>
        <p:nvSpPr>
          <p:cNvPr id="2" name="Title 1">
            <a:extLst>
              <a:ext uri="{FF2B5EF4-FFF2-40B4-BE49-F238E27FC236}">
                <a16:creationId xmlns:a16="http://schemas.microsoft.com/office/drawing/2014/main" id="{C103DAEA-D86D-4918-B358-DCFAAC33C9AE}"/>
              </a:ext>
            </a:extLst>
          </p:cNvPr>
          <p:cNvSpPr>
            <a:spLocks noGrp="1"/>
          </p:cNvSpPr>
          <p:nvPr>
            <p:ph type="title"/>
          </p:nvPr>
        </p:nvSpPr>
        <p:spPr>
          <a:xfrm>
            <a:off x="251520" y="276706"/>
            <a:ext cx="8712968" cy="586493"/>
          </a:xfrm>
        </p:spPr>
        <p:txBody>
          <a:bodyPr>
            <a:normAutofit/>
          </a:bodyPr>
          <a:lstStyle/>
          <a:p>
            <a:r>
              <a:rPr lang="fr-CH"/>
              <a:t>Pre-reform or traditional ISDS mechanism</a:t>
            </a:r>
            <a:endParaRPr lang="en-GB"/>
          </a:p>
        </p:txBody>
      </p:sp>
    </p:spTree>
    <p:extLst>
      <p:ext uri="{BB962C8B-B14F-4D97-AF65-F5344CB8AC3E}">
        <p14:creationId xmlns:p14="http://schemas.microsoft.com/office/powerpoint/2010/main" val="12104857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3DAEA-D86D-4918-B358-DCFAAC33C9AE}"/>
              </a:ext>
            </a:extLst>
          </p:cNvPr>
          <p:cNvSpPr>
            <a:spLocks noGrp="1"/>
          </p:cNvSpPr>
          <p:nvPr>
            <p:ph type="title"/>
          </p:nvPr>
        </p:nvSpPr>
        <p:spPr>
          <a:xfrm>
            <a:off x="251520" y="276706"/>
            <a:ext cx="8712968" cy="586493"/>
          </a:xfrm>
        </p:spPr>
        <p:txBody>
          <a:bodyPr>
            <a:normAutofit/>
          </a:bodyPr>
          <a:lstStyle/>
          <a:p>
            <a:r>
              <a:rPr lang="fr-CH" sz="2600"/>
              <a:t>Reforming investment dispute settlement: a stocktaking</a:t>
            </a:r>
            <a:endParaRPr lang="en-GB" sz="2600"/>
          </a:p>
        </p:txBody>
      </p:sp>
      <p:sp>
        <p:nvSpPr>
          <p:cNvPr id="3" name="Content Placeholder 2">
            <a:extLst>
              <a:ext uri="{FF2B5EF4-FFF2-40B4-BE49-F238E27FC236}">
                <a16:creationId xmlns:a16="http://schemas.microsoft.com/office/drawing/2014/main" id="{A8FCDF6E-B238-4FE3-B686-E9291C401B87}"/>
              </a:ext>
            </a:extLst>
          </p:cNvPr>
          <p:cNvSpPr>
            <a:spLocks noGrp="1"/>
          </p:cNvSpPr>
          <p:nvPr>
            <p:ph idx="1"/>
          </p:nvPr>
        </p:nvSpPr>
        <p:spPr>
          <a:xfrm>
            <a:off x="251520" y="890904"/>
            <a:ext cx="8856984" cy="5202392"/>
          </a:xfrm>
        </p:spPr>
        <p:txBody>
          <a:bodyPr>
            <a:noAutofit/>
          </a:bodyPr>
          <a:lstStyle/>
          <a:p>
            <a:pPr marL="342900" indent="-342900">
              <a:buFont typeface="Arial" panose="020B0604020202020204" pitchFamily="34" charset="0"/>
              <a:buChar char="•"/>
            </a:pPr>
            <a:r>
              <a:rPr lang="en-GB"/>
              <a:t>As part of broader IIA reform, countries have implemented many ISDS reform elements in recent IIAs</a:t>
            </a:r>
          </a:p>
          <a:p>
            <a:pPr marL="342900" indent="-342900">
              <a:buFont typeface="Arial" panose="020B0604020202020204" pitchFamily="34" charset="0"/>
              <a:buChar char="•"/>
            </a:pPr>
            <a:r>
              <a:rPr lang="en-GB"/>
              <a:t>Five principal approaches have emerged:</a:t>
            </a:r>
          </a:p>
          <a:p>
            <a:endParaRPr lang="en-GB"/>
          </a:p>
          <a:p>
            <a:pPr>
              <a:lnSpc>
                <a:spcPct val="150000"/>
              </a:lnSpc>
              <a:spcBef>
                <a:spcPct val="0"/>
              </a:spcBef>
              <a:spcAft>
                <a:spcPts val="1800"/>
              </a:spcAft>
              <a:buFont typeface="HelveticaNeueLT Std Blk Cn" panose="020B0906030702040204" pitchFamily="34" charset="0"/>
              <a:buAutoNum type="romanUcPeriod"/>
            </a:pPr>
            <a:r>
              <a:rPr lang="en-US" altLang="en-US"/>
              <a:t> No ISDS</a:t>
            </a:r>
            <a:endParaRPr lang="en-GB" altLang="en-US"/>
          </a:p>
          <a:p>
            <a:pPr>
              <a:lnSpc>
                <a:spcPct val="150000"/>
              </a:lnSpc>
              <a:spcBef>
                <a:spcPct val="0"/>
              </a:spcBef>
              <a:spcAft>
                <a:spcPts val="1800"/>
              </a:spcAft>
              <a:buFont typeface="HelveticaNeueLT Std Blk Cn" panose="020B0906030702040204" pitchFamily="34" charset="0"/>
              <a:buAutoNum type="romanUcPeriod"/>
            </a:pPr>
            <a:r>
              <a:rPr lang="en-US" altLang="en-US"/>
              <a:t> Standing ISDS tribunal</a:t>
            </a:r>
          </a:p>
          <a:p>
            <a:pPr>
              <a:lnSpc>
                <a:spcPct val="150000"/>
              </a:lnSpc>
              <a:spcBef>
                <a:spcPct val="0"/>
              </a:spcBef>
              <a:spcAft>
                <a:spcPts val="1800"/>
              </a:spcAft>
              <a:buFont typeface="HelveticaNeueLT Std Blk Cn" panose="020B0906030702040204" pitchFamily="34" charset="0"/>
              <a:buAutoNum type="romanUcPeriod"/>
            </a:pPr>
            <a:r>
              <a:rPr lang="en-US" altLang="en-US"/>
              <a:t> Limited ISDS</a:t>
            </a:r>
          </a:p>
          <a:p>
            <a:pPr>
              <a:lnSpc>
                <a:spcPct val="150000"/>
              </a:lnSpc>
              <a:spcBef>
                <a:spcPct val="0"/>
              </a:spcBef>
              <a:spcAft>
                <a:spcPts val="1800"/>
              </a:spcAft>
              <a:buFont typeface="HelveticaNeueLT Std Blk Cn" panose="020B0906030702040204" pitchFamily="34" charset="0"/>
              <a:buAutoNum type="romanUcPeriod"/>
            </a:pPr>
            <a:r>
              <a:rPr lang="en-US" altLang="en-US"/>
              <a:t> Improved ISDS procedures</a:t>
            </a:r>
            <a:endParaRPr lang="en-GB" altLang="en-US"/>
          </a:p>
          <a:p>
            <a:pPr>
              <a:lnSpc>
                <a:spcPct val="150000"/>
              </a:lnSpc>
              <a:spcBef>
                <a:spcPct val="0"/>
              </a:spcBef>
              <a:spcAft>
                <a:spcPts val="1800"/>
              </a:spcAft>
              <a:buFont typeface="HelveticaNeueLT Std Blk Cn" panose="020B0906030702040204" pitchFamily="34" charset="0"/>
              <a:buAutoNum type="romanUcPeriod"/>
            </a:pPr>
            <a:r>
              <a:rPr lang="en-US" altLang="en-US"/>
              <a:t> Unreformed ISDS mechanism</a:t>
            </a:r>
            <a:endParaRPr lang="en-GB" altLang="en-US"/>
          </a:p>
          <a:p>
            <a:endParaRPr lang="en-GB"/>
          </a:p>
        </p:txBody>
      </p:sp>
    </p:spTree>
    <p:extLst>
      <p:ext uri="{BB962C8B-B14F-4D97-AF65-F5344CB8AC3E}">
        <p14:creationId xmlns:p14="http://schemas.microsoft.com/office/powerpoint/2010/main" val="6325390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3DAEA-D86D-4918-B358-DCFAAC33C9AE}"/>
              </a:ext>
            </a:extLst>
          </p:cNvPr>
          <p:cNvSpPr>
            <a:spLocks noGrp="1"/>
          </p:cNvSpPr>
          <p:nvPr>
            <p:ph type="title"/>
          </p:nvPr>
        </p:nvSpPr>
        <p:spPr>
          <a:xfrm>
            <a:off x="251520" y="276706"/>
            <a:ext cx="8712968" cy="586493"/>
          </a:xfrm>
        </p:spPr>
        <p:txBody>
          <a:bodyPr>
            <a:normAutofit/>
          </a:bodyPr>
          <a:lstStyle/>
          <a:p>
            <a:r>
              <a:rPr lang="fr-CH"/>
              <a:t>Emerging ISDS approaches</a:t>
            </a:r>
            <a:endParaRPr lang="en-GB"/>
          </a:p>
        </p:txBody>
      </p:sp>
      <p:sp>
        <p:nvSpPr>
          <p:cNvPr id="6" name="Content Placeholder 2">
            <a:extLst>
              <a:ext uri="{FF2B5EF4-FFF2-40B4-BE49-F238E27FC236}">
                <a16:creationId xmlns:a16="http://schemas.microsoft.com/office/drawing/2014/main" id="{720AA903-95CD-4375-A4AE-B6B243D31FEC}"/>
              </a:ext>
            </a:extLst>
          </p:cNvPr>
          <p:cNvSpPr txBox="1">
            <a:spLocks/>
          </p:cNvSpPr>
          <p:nvPr/>
        </p:nvSpPr>
        <p:spPr>
          <a:xfrm>
            <a:off x="251520" y="890904"/>
            <a:ext cx="8856984" cy="5202392"/>
          </a:xfrm>
          <a:prstGeom prst="rect">
            <a:avLst/>
          </a:prstGeom>
        </p:spPr>
        <p:txBody>
          <a:bodyPr>
            <a:noAutofit/>
          </a:bodyPr>
          <a:lstStyle>
            <a:lvl1pPr marL="0" indent="0" algn="l" defTabSz="779173" rtl="0" eaLnBrk="1" latinLnBrk="0" hangingPunct="1">
              <a:spcBef>
                <a:spcPct val="20000"/>
              </a:spcBef>
              <a:buFont typeface="Arial" panose="020B0604020202020204" pitchFamily="34" charset="0"/>
              <a:buNone/>
              <a:defRPr sz="2386" kern="1200">
                <a:solidFill>
                  <a:schemeClr val="tx1">
                    <a:tint val="75000"/>
                  </a:schemeClr>
                </a:solidFill>
                <a:latin typeface="+mn-lt"/>
                <a:ea typeface="+mn-ea"/>
                <a:cs typeface="+mn-cs"/>
              </a:defRPr>
            </a:lvl1pPr>
            <a:lvl2pPr marL="389587" indent="0" algn="ctr" defTabSz="779173" rtl="0" eaLnBrk="1" latinLnBrk="0" hangingPunct="1">
              <a:spcBef>
                <a:spcPct val="20000"/>
              </a:spcBef>
              <a:buFont typeface="Arial" panose="020B0604020202020204" pitchFamily="34" charset="0"/>
              <a:buNone/>
              <a:defRPr sz="2386" kern="1200">
                <a:solidFill>
                  <a:schemeClr val="tx1">
                    <a:tint val="75000"/>
                  </a:schemeClr>
                </a:solidFill>
                <a:latin typeface="+mn-lt"/>
                <a:ea typeface="+mn-ea"/>
                <a:cs typeface="+mn-cs"/>
              </a:defRPr>
            </a:lvl2pPr>
            <a:lvl3pPr marL="779173" indent="0" algn="ctr" defTabSz="779173" rtl="0" eaLnBrk="1" latinLnBrk="0" hangingPunct="1">
              <a:spcBef>
                <a:spcPct val="20000"/>
              </a:spcBef>
              <a:buFont typeface="Arial" panose="020B0604020202020204" pitchFamily="34" charset="0"/>
              <a:buNone/>
              <a:defRPr sz="2046" kern="1200">
                <a:solidFill>
                  <a:schemeClr val="tx1">
                    <a:tint val="75000"/>
                  </a:schemeClr>
                </a:solidFill>
                <a:latin typeface="+mn-lt"/>
                <a:ea typeface="+mn-ea"/>
                <a:cs typeface="+mn-cs"/>
              </a:defRPr>
            </a:lvl3pPr>
            <a:lvl4pPr marL="1168759"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4pPr>
            <a:lvl5pPr marL="1558345"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5pPr>
            <a:lvl6pPr marL="1947932"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6pPr>
            <a:lvl7pPr marL="2337518"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7pPr>
            <a:lvl8pPr marL="2727104"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8pPr>
            <a:lvl9pPr marL="3116691"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9pPr>
          </a:lstStyle>
          <a:p>
            <a:endParaRPr lang="en-GB" sz="2000">
              <a:latin typeface="Arial Narrow" panose="020B0606020202030204" pitchFamily="34" charset="0"/>
            </a:endParaRPr>
          </a:p>
        </p:txBody>
      </p:sp>
      <p:pic>
        <p:nvPicPr>
          <p:cNvPr id="7" name="Picture 6">
            <a:extLst>
              <a:ext uri="{FF2B5EF4-FFF2-40B4-BE49-F238E27FC236}">
                <a16:creationId xmlns:a16="http://schemas.microsoft.com/office/drawing/2014/main" id="{5F7CC605-2A7B-4B76-81E5-F8194952CBE0}"/>
              </a:ext>
            </a:extLst>
          </p:cNvPr>
          <p:cNvPicPr>
            <a:picLocks noChangeAspect="1"/>
          </p:cNvPicPr>
          <p:nvPr/>
        </p:nvPicPr>
        <p:blipFill>
          <a:blip r:embed="rId2"/>
          <a:stretch>
            <a:fillRect/>
          </a:stretch>
        </p:blipFill>
        <p:spPr>
          <a:xfrm>
            <a:off x="146451" y="1021274"/>
            <a:ext cx="8751407" cy="4815451"/>
          </a:xfrm>
          <a:prstGeom prst="rect">
            <a:avLst/>
          </a:prstGeom>
        </p:spPr>
      </p:pic>
      <p:sp>
        <p:nvSpPr>
          <p:cNvPr id="8" name="Rectangle 7">
            <a:extLst>
              <a:ext uri="{FF2B5EF4-FFF2-40B4-BE49-F238E27FC236}">
                <a16:creationId xmlns:a16="http://schemas.microsoft.com/office/drawing/2014/main" id="{D9E63367-B7DB-4546-9DF3-B2590620C3E9}"/>
              </a:ext>
            </a:extLst>
          </p:cNvPr>
          <p:cNvSpPr/>
          <p:nvPr/>
        </p:nvSpPr>
        <p:spPr>
          <a:xfrm>
            <a:off x="6084168" y="6309320"/>
            <a:ext cx="1666097" cy="369332"/>
          </a:xfrm>
          <a:prstGeom prst="rect">
            <a:avLst/>
          </a:prstGeom>
        </p:spPr>
        <p:txBody>
          <a:bodyPr wrap="none">
            <a:spAutoFit/>
          </a:bodyPr>
          <a:lstStyle/>
          <a:p>
            <a:r>
              <a:rPr lang="fr-CH" spc="5">
                <a:solidFill>
                  <a:srgbClr val="000000"/>
                </a:solidFill>
                <a:latin typeface="HelveticaNeueLT Std Lt Cn" panose="020B0406020202030204" pitchFamily="34" charset="0"/>
                <a:ea typeface="SimSun" panose="02010600030101010101" pitchFamily="2" charset="-122"/>
                <a:cs typeface="HelveticaNeueLT Std Lt Cn" panose="020B0406020202030204" pitchFamily="34" charset="0"/>
              </a:rPr>
              <a:t>Source: UNCTAD.</a:t>
            </a:r>
            <a:endParaRPr lang="en-GB"/>
          </a:p>
        </p:txBody>
      </p:sp>
    </p:spTree>
    <p:extLst>
      <p:ext uri="{BB962C8B-B14F-4D97-AF65-F5344CB8AC3E}">
        <p14:creationId xmlns:p14="http://schemas.microsoft.com/office/powerpoint/2010/main" val="17219973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1CBAA41E-5EA3-45FE-BA44-255081B85519}"/>
              </a:ext>
            </a:extLst>
          </p:cNvPr>
          <p:cNvPicPr>
            <a:picLocks noChangeAspect="1"/>
          </p:cNvPicPr>
          <p:nvPr/>
        </p:nvPicPr>
        <p:blipFill>
          <a:blip r:embed="rId2"/>
          <a:stretch>
            <a:fillRect/>
          </a:stretch>
        </p:blipFill>
        <p:spPr>
          <a:xfrm>
            <a:off x="65429" y="1374863"/>
            <a:ext cx="9144000" cy="4108273"/>
          </a:xfrm>
          <a:prstGeom prst="rect">
            <a:avLst/>
          </a:prstGeom>
        </p:spPr>
      </p:pic>
      <p:sp>
        <p:nvSpPr>
          <p:cNvPr id="20" name="Title 1">
            <a:extLst>
              <a:ext uri="{FF2B5EF4-FFF2-40B4-BE49-F238E27FC236}">
                <a16:creationId xmlns:a16="http://schemas.microsoft.com/office/drawing/2014/main" id="{07B8CA54-056B-4604-B81A-C4E8AA892193}"/>
              </a:ext>
            </a:extLst>
          </p:cNvPr>
          <p:cNvSpPr txBox="1">
            <a:spLocks/>
          </p:cNvSpPr>
          <p:nvPr/>
        </p:nvSpPr>
        <p:spPr>
          <a:xfrm>
            <a:off x="251520" y="276706"/>
            <a:ext cx="8712968" cy="586493"/>
          </a:xfrm>
          <a:prstGeom prst="rect">
            <a:avLst/>
          </a:prstGeom>
        </p:spPr>
        <p:txBody>
          <a:bodyPr>
            <a:normAutofit fontScale="97500"/>
          </a:bodyPr>
          <a:lstStyle>
            <a:lvl1pPr algn="l" defTabSz="779173" rtl="0" eaLnBrk="1" latinLnBrk="0" hangingPunct="1">
              <a:spcBef>
                <a:spcPct val="0"/>
              </a:spcBef>
              <a:buNone/>
              <a:defRPr sz="2898" b="1" kern="1200">
                <a:solidFill>
                  <a:srgbClr val="00A885"/>
                </a:solidFill>
                <a:latin typeface="+mj-lt"/>
                <a:ea typeface="+mj-ea"/>
                <a:cs typeface="+mj-cs"/>
              </a:defRPr>
            </a:lvl1pPr>
          </a:lstStyle>
          <a:p>
            <a:r>
              <a:rPr lang="fr-CH"/>
              <a:t>Five principal approaches to ISDS reform</a:t>
            </a:r>
            <a:endParaRPr lang="en-GB"/>
          </a:p>
        </p:txBody>
      </p:sp>
      <p:sp>
        <p:nvSpPr>
          <p:cNvPr id="21" name="Content Placeholder 2">
            <a:extLst>
              <a:ext uri="{FF2B5EF4-FFF2-40B4-BE49-F238E27FC236}">
                <a16:creationId xmlns:a16="http://schemas.microsoft.com/office/drawing/2014/main" id="{62EDD34D-D1D9-404F-B3CC-B7CDDC881FA5}"/>
              </a:ext>
            </a:extLst>
          </p:cNvPr>
          <p:cNvSpPr txBox="1">
            <a:spLocks/>
          </p:cNvSpPr>
          <p:nvPr/>
        </p:nvSpPr>
        <p:spPr>
          <a:xfrm>
            <a:off x="251520" y="890904"/>
            <a:ext cx="8856984" cy="5202392"/>
          </a:xfrm>
          <a:prstGeom prst="rect">
            <a:avLst/>
          </a:prstGeom>
        </p:spPr>
        <p:txBody>
          <a:bodyPr>
            <a:noAutofit/>
          </a:bodyPr>
          <a:lstStyle>
            <a:lvl1pPr marL="0" indent="0" algn="l" defTabSz="779173" rtl="0" eaLnBrk="1" latinLnBrk="0" hangingPunct="1">
              <a:spcBef>
                <a:spcPct val="20000"/>
              </a:spcBef>
              <a:buFont typeface="Arial" panose="020B0604020202020204" pitchFamily="34" charset="0"/>
              <a:buNone/>
              <a:defRPr sz="2386" kern="1200">
                <a:solidFill>
                  <a:schemeClr val="tx1">
                    <a:tint val="75000"/>
                  </a:schemeClr>
                </a:solidFill>
                <a:latin typeface="+mn-lt"/>
                <a:ea typeface="+mn-ea"/>
                <a:cs typeface="+mn-cs"/>
              </a:defRPr>
            </a:lvl1pPr>
            <a:lvl2pPr marL="389587" indent="0" algn="ctr" defTabSz="779173" rtl="0" eaLnBrk="1" latinLnBrk="0" hangingPunct="1">
              <a:spcBef>
                <a:spcPct val="20000"/>
              </a:spcBef>
              <a:buFont typeface="Arial" panose="020B0604020202020204" pitchFamily="34" charset="0"/>
              <a:buNone/>
              <a:defRPr sz="2386" kern="1200">
                <a:solidFill>
                  <a:schemeClr val="tx1">
                    <a:tint val="75000"/>
                  </a:schemeClr>
                </a:solidFill>
                <a:latin typeface="+mn-lt"/>
                <a:ea typeface="+mn-ea"/>
                <a:cs typeface="+mn-cs"/>
              </a:defRPr>
            </a:lvl2pPr>
            <a:lvl3pPr marL="779173" indent="0" algn="ctr" defTabSz="779173" rtl="0" eaLnBrk="1" latinLnBrk="0" hangingPunct="1">
              <a:spcBef>
                <a:spcPct val="20000"/>
              </a:spcBef>
              <a:buFont typeface="Arial" panose="020B0604020202020204" pitchFamily="34" charset="0"/>
              <a:buNone/>
              <a:defRPr sz="2046" kern="1200">
                <a:solidFill>
                  <a:schemeClr val="tx1">
                    <a:tint val="75000"/>
                  </a:schemeClr>
                </a:solidFill>
                <a:latin typeface="+mn-lt"/>
                <a:ea typeface="+mn-ea"/>
                <a:cs typeface="+mn-cs"/>
              </a:defRPr>
            </a:lvl3pPr>
            <a:lvl4pPr marL="1168759"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4pPr>
            <a:lvl5pPr marL="1558345"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5pPr>
            <a:lvl6pPr marL="1947932"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6pPr>
            <a:lvl7pPr marL="2337518"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7pPr>
            <a:lvl8pPr marL="2727104"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8pPr>
            <a:lvl9pPr marL="3116691"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9pPr>
          </a:lstStyle>
          <a:p>
            <a:r>
              <a:rPr lang="fr-CH"/>
              <a:t>Based on 29 IIAs signed in 2018</a:t>
            </a:r>
            <a:endParaRPr lang="en-US"/>
          </a:p>
          <a:p>
            <a:endParaRPr lang="en-GB" sz="2000">
              <a:latin typeface="Arial Narrow" panose="020B0606020202030204" pitchFamily="34" charset="0"/>
            </a:endParaRPr>
          </a:p>
        </p:txBody>
      </p:sp>
      <p:sp>
        <p:nvSpPr>
          <p:cNvPr id="22" name="Rectangle 21">
            <a:extLst>
              <a:ext uri="{FF2B5EF4-FFF2-40B4-BE49-F238E27FC236}">
                <a16:creationId xmlns:a16="http://schemas.microsoft.com/office/drawing/2014/main" id="{97044B13-8691-4141-81C9-F5768262341E}"/>
              </a:ext>
            </a:extLst>
          </p:cNvPr>
          <p:cNvSpPr/>
          <p:nvPr/>
        </p:nvSpPr>
        <p:spPr>
          <a:xfrm>
            <a:off x="6084168" y="6309320"/>
            <a:ext cx="1666097" cy="369332"/>
          </a:xfrm>
          <a:prstGeom prst="rect">
            <a:avLst/>
          </a:prstGeom>
        </p:spPr>
        <p:txBody>
          <a:bodyPr wrap="none">
            <a:spAutoFit/>
          </a:bodyPr>
          <a:lstStyle/>
          <a:p>
            <a:r>
              <a:rPr lang="fr-CH" spc="5">
                <a:solidFill>
                  <a:srgbClr val="000000"/>
                </a:solidFill>
                <a:latin typeface="HelveticaNeueLT Std Lt Cn" panose="020B0406020202030204" pitchFamily="34" charset="0"/>
                <a:ea typeface="SimSun" panose="02010600030101010101" pitchFamily="2" charset="-122"/>
                <a:cs typeface="HelveticaNeueLT Std Lt Cn" panose="020B0406020202030204" pitchFamily="34" charset="0"/>
              </a:rPr>
              <a:t>Source: UNCTAD.</a:t>
            </a:r>
            <a:endParaRPr lang="en-GB"/>
          </a:p>
        </p:txBody>
      </p:sp>
    </p:spTree>
    <p:extLst>
      <p:ext uri="{BB962C8B-B14F-4D97-AF65-F5344CB8AC3E}">
        <p14:creationId xmlns:p14="http://schemas.microsoft.com/office/powerpoint/2010/main" val="7984795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6EE6BC13-6624-45DB-8F92-CC9A1C1BB868}"/>
              </a:ext>
            </a:extLst>
          </p:cNvPr>
          <p:cNvSpPr txBox="1">
            <a:spLocks/>
          </p:cNvSpPr>
          <p:nvPr/>
        </p:nvSpPr>
        <p:spPr>
          <a:xfrm>
            <a:off x="419449" y="863199"/>
            <a:ext cx="8488560" cy="5266016"/>
          </a:xfrm>
          <a:prstGeom prst="rect">
            <a:avLst/>
          </a:prstGeom>
        </p:spPr>
        <p:txBody>
          <a:bodyPr>
            <a:noAutofit/>
          </a:bodyPr>
          <a:lstStyle>
            <a:lvl1pPr marL="0" indent="0" algn="l" defTabSz="779173" rtl="0" eaLnBrk="1" latinLnBrk="0" hangingPunct="1">
              <a:spcBef>
                <a:spcPct val="20000"/>
              </a:spcBef>
              <a:buFont typeface="Arial" panose="020B0604020202020204" pitchFamily="34" charset="0"/>
              <a:buNone/>
              <a:defRPr sz="2386" kern="1200">
                <a:solidFill>
                  <a:schemeClr val="tx1">
                    <a:tint val="75000"/>
                  </a:schemeClr>
                </a:solidFill>
                <a:latin typeface="+mn-lt"/>
                <a:ea typeface="+mn-ea"/>
                <a:cs typeface="+mn-cs"/>
              </a:defRPr>
            </a:lvl1pPr>
            <a:lvl2pPr marL="389587" indent="0" algn="ctr" defTabSz="779173" rtl="0" eaLnBrk="1" latinLnBrk="0" hangingPunct="1">
              <a:spcBef>
                <a:spcPct val="20000"/>
              </a:spcBef>
              <a:buFont typeface="Arial" panose="020B0604020202020204" pitchFamily="34" charset="0"/>
              <a:buNone/>
              <a:defRPr sz="2386" kern="1200">
                <a:solidFill>
                  <a:schemeClr val="tx1">
                    <a:tint val="75000"/>
                  </a:schemeClr>
                </a:solidFill>
                <a:latin typeface="+mn-lt"/>
                <a:ea typeface="+mn-ea"/>
                <a:cs typeface="+mn-cs"/>
              </a:defRPr>
            </a:lvl2pPr>
            <a:lvl3pPr marL="779173" indent="0" algn="ctr" defTabSz="779173" rtl="0" eaLnBrk="1" latinLnBrk="0" hangingPunct="1">
              <a:spcBef>
                <a:spcPct val="20000"/>
              </a:spcBef>
              <a:buFont typeface="Arial" panose="020B0604020202020204" pitchFamily="34" charset="0"/>
              <a:buNone/>
              <a:defRPr sz="2046" kern="1200">
                <a:solidFill>
                  <a:schemeClr val="tx1">
                    <a:tint val="75000"/>
                  </a:schemeClr>
                </a:solidFill>
                <a:latin typeface="+mn-lt"/>
                <a:ea typeface="+mn-ea"/>
                <a:cs typeface="+mn-cs"/>
              </a:defRPr>
            </a:lvl3pPr>
            <a:lvl4pPr marL="1168759"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4pPr>
            <a:lvl5pPr marL="1558345"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5pPr>
            <a:lvl6pPr marL="1947932"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6pPr>
            <a:lvl7pPr marL="2337518"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7pPr>
            <a:lvl8pPr marL="2727104"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8pPr>
            <a:lvl9pPr marL="3116691"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9pPr>
          </a:lstStyle>
          <a:p>
            <a:pPr marL="342900" indent="-342900">
              <a:buFont typeface="Arial" panose="020B0604020202020204" pitchFamily="34" charset="0"/>
              <a:buChar char="•"/>
            </a:pPr>
            <a:r>
              <a:rPr lang="fr-CH"/>
              <a:t>Brazil's </a:t>
            </a:r>
            <a:r>
              <a:rPr lang="en-GB"/>
              <a:t>Cooperation and Investment Facilitation (CIFA) model: dispute prevention (e.g. including ombudsperson mechanism) and State-State dispute settlement mechanism</a:t>
            </a:r>
          </a:p>
          <a:p>
            <a:pPr marL="342900" indent="-342900">
              <a:buFont typeface="Arial" panose="020B0604020202020204" pitchFamily="34" charset="0"/>
              <a:buChar char="•"/>
            </a:pPr>
            <a:r>
              <a:rPr lang="fr-CH"/>
              <a:t>European Union's investment court initiative: </a:t>
            </a:r>
            <a:r>
              <a:rPr lang="en-GB"/>
              <a:t>first instance tribunal and an appeal tribunal; party-appointed arbitrators (selected by the disputing parties) are replaced by tribunal members appointed by State Parties, assigned to specific cases on a rotational basis</a:t>
            </a:r>
            <a:endParaRPr lang="en-US"/>
          </a:p>
          <a:p>
            <a:pPr marL="342900" indent="-342900">
              <a:buFont typeface="Arial" panose="020B0604020202020204" pitchFamily="34" charset="0"/>
              <a:buChar char="•"/>
            </a:pPr>
            <a:r>
              <a:rPr lang="fr-CH"/>
              <a:t>India's model BIT revision &amp; new approach to ISDS: </a:t>
            </a:r>
            <a:r>
              <a:rPr lang="en-GB"/>
              <a:t>requirement to exhaust local remedies and strict time limits for the submission of claims</a:t>
            </a:r>
          </a:p>
          <a:p>
            <a:pPr marL="342900" indent="-342900">
              <a:buFont typeface="Arial" panose="020B0604020202020204" pitchFamily="34" charset="0"/>
              <a:buChar char="•"/>
            </a:pPr>
            <a:r>
              <a:rPr lang="en-US"/>
              <a:t>United States-Mexico-Canada Agreement (USMCA) (2018): Mexico-US ISDS claims will be restricted to NT &amp; MFN (excl. pre-establishment) + direct expropriation (excl. indirect expropriation); </a:t>
            </a:r>
            <a:r>
              <a:rPr lang="en-GB"/>
              <a:t>30-months local remedies requirement; no ISDS in relation to Canada</a:t>
            </a:r>
            <a:endParaRPr lang="en-US"/>
          </a:p>
          <a:p>
            <a:pPr marL="342900" indent="-342900">
              <a:buFont typeface="Arial" panose="020B0604020202020204" pitchFamily="34" charset="0"/>
              <a:buChar char="•"/>
            </a:pPr>
            <a:endParaRPr lang="en-GB"/>
          </a:p>
          <a:p>
            <a:pPr marL="342900" indent="-342900">
              <a:buFont typeface="Arial" panose="020B0604020202020204" pitchFamily="34" charset="0"/>
              <a:buChar char="•"/>
            </a:pPr>
            <a:endParaRPr lang="en-GB"/>
          </a:p>
          <a:p>
            <a:pPr marL="342900" indent="-342900">
              <a:buFont typeface="Arial" panose="020B0604020202020204" pitchFamily="34" charset="0"/>
              <a:buChar char="•"/>
            </a:pPr>
            <a:endParaRPr lang="en-GB"/>
          </a:p>
          <a:p>
            <a:pPr marL="342900" indent="-342900">
              <a:buFont typeface="Arial" panose="020B0604020202020204" pitchFamily="34" charset="0"/>
              <a:buChar char="•"/>
            </a:pPr>
            <a:endParaRPr lang="en-GB"/>
          </a:p>
          <a:p>
            <a:pPr marL="342900" indent="-342900">
              <a:buFont typeface="Arial" panose="020B0604020202020204" pitchFamily="34" charset="0"/>
              <a:buChar char="•"/>
            </a:pPr>
            <a:endParaRPr lang="en-GB"/>
          </a:p>
        </p:txBody>
      </p:sp>
      <p:sp>
        <p:nvSpPr>
          <p:cNvPr id="2" name="Title 1">
            <a:extLst>
              <a:ext uri="{FF2B5EF4-FFF2-40B4-BE49-F238E27FC236}">
                <a16:creationId xmlns:a16="http://schemas.microsoft.com/office/drawing/2014/main" id="{C103DAEA-D86D-4918-B358-DCFAAC33C9AE}"/>
              </a:ext>
            </a:extLst>
          </p:cNvPr>
          <p:cNvSpPr>
            <a:spLocks noGrp="1"/>
          </p:cNvSpPr>
          <p:nvPr>
            <p:ph type="title"/>
          </p:nvPr>
        </p:nvSpPr>
        <p:spPr>
          <a:xfrm>
            <a:off x="251520" y="276706"/>
            <a:ext cx="8712968" cy="586493"/>
          </a:xfrm>
        </p:spPr>
        <p:txBody>
          <a:bodyPr>
            <a:normAutofit/>
          </a:bodyPr>
          <a:lstStyle/>
          <a:p>
            <a:r>
              <a:rPr lang="fr-CH"/>
              <a:t>Examples of ISDS reform approaches</a:t>
            </a:r>
            <a:endParaRPr lang="en-GB"/>
          </a:p>
        </p:txBody>
      </p:sp>
    </p:spTree>
    <p:extLst>
      <p:ext uri="{BB962C8B-B14F-4D97-AF65-F5344CB8AC3E}">
        <p14:creationId xmlns:p14="http://schemas.microsoft.com/office/powerpoint/2010/main" val="18637952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6EE6BC13-6624-45DB-8F92-CC9A1C1BB868}"/>
              </a:ext>
            </a:extLst>
          </p:cNvPr>
          <p:cNvSpPr txBox="1">
            <a:spLocks/>
          </p:cNvSpPr>
          <p:nvPr/>
        </p:nvSpPr>
        <p:spPr>
          <a:xfrm>
            <a:off x="419449" y="863199"/>
            <a:ext cx="8488560" cy="5266016"/>
          </a:xfrm>
          <a:prstGeom prst="rect">
            <a:avLst/>
          </a:prstGeom>
        </p:spPr>
        <p:txBody>
          <a:bodyPr>
            <a:noAutofit/>
          </a:bodyPr>
          <a:lstStyle>
            <a:lvl1pPr marL="0" indent="0" algn="l" defTabSz="779173" rtl="0" eaLnBrk="1" latinLnBrk="0" hangingPunct="1">
              <a:spcBef>
                <a:spcPct val="20000"/>
              </a:spcBef>
              <a:buFont typeface="Arial" panose="020B0604020202020204" pitchFamily="34" charset="0"/>
              <a:buNone/>
              <a:defRPr sz="2386" kern="1200">
                <a:solidFill>
                  <a:schemeClr val="tx1">
                    <a:tint val="75000"/>
                  </a:schemeClr>
                </a:solidFill>
                <a:latin typeface="+mn-lt"/>
                <a:ea typeface="+mn-ea"/>
                <a:cs typeface="+mn-cs"/>
              </a:defRPr>
            </a:lvl1pPr>
            <a:lvl2pPr marL="389587" indent="0" algn="ctr" defTabSz="779173" rtl="0" eaLnBrk="1" latinLnBrk="0" hangingPunct="1">
              <a:spcBef>
                <a:spcPct val="20000"/>
              </a:spcBef>
              <a:buFont typeface="Arial" panose="020B0604020202020204" pitchFamily="34" charset="0"/>
              <a:buNone/>
              <a:defRPr sz="2386" kern="1200">
                <a:solidFill>
                  <a:schemeClr val="tx1">
                    <a:tint val="75000"/>
                  </a:schemeClr>
                </a:solidFill>
                <a:latin typeface="+mn-lt"/>
                <a:ea typeface="+mn-ea"/>
                <a:cs typeface="+mn-cs"/>
              </a:defRPr>
            </a:lvl2pPr>
            <a:lvl3pPr marL="779173" indent="0" algn="ctr" defTabSz="779173" rtl="0" eaLnBrk="1" latinLnBrk="0" hangingPunct="1">
              <a:spcBef>
                <a:spcPct val="20000"/>
              </a:spcBef>
              <a:buFont typeface="Arial" panose="020B0604020202020204" pitchFamily="34" charset="0"/>
              <a:buNone/>
              <a:defRPr sz="2046" kern="1200">
                <a:solidFill>
                  <a:schemeClr val="tx1">
                    <a:tint val="75000"/>
                  </a:schemeClr>
                </a:solidFill>
                <a:latin typeface="+mn-lt"/>
                <a:ea typeface="+mn-ea"/>
                <a:cs typeface="+mn-cs"/>
              </a:defRPr>
            </a:lvl3pPr>
            <a:lvl4pPr marL="1168759"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4pPr>
            <a:lvl5pPr marL="1558345"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5pPr>
            <a:lvl6pPr marL="1947932"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6pPr>
            <a:lvl7pPr marL="2337518"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7pPr>
            <a:lvl8pPr marL="2727104"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8pPr>
            <a:lvl9pPr marL="3116691"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9pPr>
          </a:lstStyle>
          <a:p>
            <a:pPr marL="342900" indent="-342900">
              <a:buFont typeface="Arial" panose="020B0604020202020204" pitchFamily="34" charset="0"/>
              <a:buChar char="•"/>
            </a:pPr>
            <a:r>
              <a:rPr lang="en-GB"/>
              <a:t>Comprehensive and Progressive Agreement for Trans-Pacific Partnership (CPTPP) </a:t>
            </a:r>
            <a:r>
              <a:rPr lang="en-US"/>
              <a:t>(2018): </a:t>
            </a:r>
            <a:r>
              <a:rPr lang="en-GB"/>
              <a:t>procedural improvements; side letters signed by several countries on a bilateral basis emoved or modified ISDS provisions between these specific countries</a:t>
            </a:r>
          </a:p>
          <a:p>
            <a:pPr marL="342900" indent="-342900">
              <a:buFont typeface="Arial" panose="020B0604020202020204" pitchFamily="34" charset="0"/>
              <a:buChar char="•"/>
            </a:pPr>
            <a:endParaRPr lang="en-GB"/>
          </a:p>
          <a:p>
            <a:pPr marL="342900" indent="-342900">
              <a:buFont typeface="Arial" panose="020B0604020202020204" pitchFamily="34" charset="0"/>
              <a:buChar char="•"/>
            </a:pPr>
            <a:endParaRPr lang="en-GB"/>
          </a:p>
          <a:p>
            <a:pPr marL="342900" indent="-342900">
              <a:buFont typeface="Arial" panose="020B0604020202020204" pitchFamily="34" charset="0"/>
              <a:buChar char="•"/>
            </a:pPr>
            <a:endParaRPr lang="en-GB"/>
          </a:p>
          <a:p>
            <a:pPr marL="342900" indent="-342900">
              <a:buFont typeface="Arial" panose="020B0604020202020204" pitchFamily="34" charset="0"/>
              <a:buChar char="•"/>
            </a:pPr>
            <a:endParaRPr lang="en-GB"/>
          </a:p>
          <a:p>
            <a:pPr marL="342900" indent="-342900">
              <a:buFont typeface="Arial" panose="020B0604020202020204" pitchFamily="34" charset="0"/>
              <a:buChar char="•"/>
            </a:pPr>
            <a:endParaRPr lang="en-GB"/>
          </a:p>
        </p:txBody>
      </p:sp>
      <p:sp>
        <p:nvSpPr>
          <p:cNvPr id="2" name="Title 1">
            <a:extLst>
              <a:ext uri="{FF2B5EF4-FFF2-40B4-BE49-F238E27FC236}">
                <a16:creationId xmlns:a16="http://schemas.microsoft.com/office/drawing/2014/main" id="{C103DAEA-D86D-4918-B358-DCFAAC33C9AE}"/>
              </a:ext>
            </a:extLst>
          </p:cNvPr>
          <p:cNvSpPr>
            <a:spLocks noGrp="1"/>
          </p:cNvSpPr>
          <p:nvPr>
            <p:ph type="title"/>
          </p:nvPr>
        </p:nvSpPr>
        <p:spPr>
          <a:xfrm>
            <a:off x="251520" y="276706"/>
            <a:ext cx="8712968" cy="586493"/>
          </a:xfrm>
        </p:spPr>
        <p:txBody>
          <a:bodyPr>
            <a:normAutofit/>
          </a:bodyPr>
          <a:lstStyle/>
          <a:p>
            <a:r>
              <a:rPr lang="fr-CH"/>
              <a:t>Examples of ISDS reform approaches</a:t>
            </a:r>
            <a:endParaRPr lang="en-GB"/>
          </a:p>
        </p:txBody>
      </p:sp>
    </p:spTree>
    <p:extLst>
      <p:ext uri="{BB962C8B-B14F-4D97-AF65-F5344CB8AC3E}">
        <p14:creationId xmlns:p14="http://schemas.microsoft.com/office/powerpoint/2010/main" val="13793351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6EE6BC13-6624-45DB-8F92-CC9A1C1BB868}"/>
              </a:ext>
            </a:extLst>
          </p:cNvPr>
          <p:cNvSpPr txBox="1">
            <a:spLocks/>
          </p:cNvSpPr>
          <p:nvPr/>
        </p:nvSpPr>
        <p:spPr>
          <a:xfrm>
            <a:off x="403920" y="1187320"/>
            <a:ext cx="8488560" cy="5266016"/>
          </a:xfrm>
          <a:prstGeom prst="rect">
            <a:avLst/>
          </a:prstGeom>
        </p:spPr>
        <p:txBody>
          <a:bodyPr>
            <a:noAutofit/>
          </a:bodyPr>
          <a:lstStyle>
            <a:lvl1pPr marL="0" indent="0" algn="l" defTabSz="779173" rtl="0" eaLnBrk="1" latinLnBrk="0" hangingPunct="1">
              <a:spcBef>
                <a:spcPct val="20000"/>
              </a:spcBef>
              <a:buFont typeface="Arial" panose="020B0604020202020204" pitchFamily="34" charset="0"/>
              <a:buNone/>
              <a:defRPr sz="2386" kern="1200">
                <a:solidFill>
                  <a:schemeClr val="tx1">
                    <a:tint val="75000"/>
                  </a:schemeClr>
                </a:solidFill>
                <a:latin typeface="+mn-lt"/>
                <a:ea typeface="+mn-ea"/>
                <a:cs typeface="+mn-cs"/>
              </a:defRPr>
            </a:lvl1pPr>
            <a:lvl2pPr marL="389587" indent="0" algn="ctr" defTabSz="779173" rtl="0" eaLnBrk="1" latinLnBrk="0" hangingPunct="1">
              <a:spcBef>
                <a:spcPct val="20000"/>
              </a:spcBef>
              <a:buFont typeface="Arial" panose="020B0604020202020204" pitchFamily="34" charset="0"/>
              <a:buNone/>
              <a:defRPr sz="2386" kern="1200">
                <a:solidFill>
                  <a:schemeClr val="tx1">
                    <a:tint val="75000"/>
                  </a:schemeClr>
                </a:solidFill>
                <a:latin typeface="+mn-lt"/>
                <a:ea typeface="+mn-ea"/>
                <a:cs typeface="+mn-cs"/>
              </a:defRPr>
            </a:lvl2pPr>
            <a:lvl3pPr marL="779173" indent="0" algn="ctr" defTabSz="779173" rtl="0" eaLnBrk="1" latinLnBrk="0" hangingPunct="1">
              <a:spcBef>
                <a:spcPct val="20000"/>
              </a:spcBef>
              <a:buFont typeface="Arial" panose="020B0604020202020204" pitchFamily="34" charset="0"/>
              <a:buNone/>
              <a:defRPr sz="2046" kern="1200">
                <a:solidFill>
                  <a:schemeClr val="tx1">
                    <a:tint val="75000"/>
                  </a:schemeClr>
                </a:solidFill>
                <a:latin typeface="+mn-lt"/>
                <a:ea typeface="+mn-ea"/>
                <a:cs typeface="+mn-cs"/>
              </a:defRPr>
            </a:lvl3pPr>
            <a:lvl4pPr marL="1168759"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4pPr>
            <a:lvl5pPr marL="1558345"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5pPr>
            <a:lvl6pPr marL="1947932"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6pPr>
            <a:lvl7pPr marL="2337518"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7pPr>
            <a:lvl8pPr marL="2727104"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8pPr>
            <a:lvl9pPr marL="3116691"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9pPr>
          </a:lstStyle>
          <a:p>
            <a:pPr marL="342900" lvl="0" indent="-342900">
              <a:buFont typeface="Arial" panose="020B0604020202020204" pitchFamily="34" charset="0"/>
              <a:buChar char="•"/>
            </a:pPr>
            <a:r>
              <a:rPr lang="en-GB"/>
              <a:t>UNCITRAL Working Group III discussions on the possible reform of ISDS</a:t>
            </a:r>
          </a:p>
          <a:p>
            <a:pPr marL="342900" lvl="0" indent="-342900">
              <a:buFont typeface="Arial" panose="020B0604020202020204" pitchFamily="34" charset="0"/>
              <a:buChar char="•"/>
            </a:pPr>
            <a:r>
              <a:rPr lang="en-GB"/>
              <a:t>Three-phase mandate provided by the UNCITRAL Commission in July 2017</a:t>
            </a:r>
          </a:p>
          <a:p>
            <a:pPr marL="342900" lvl="0" indent="-342900">
              <a:buFont typeface="Arial" panose="020B0604020202020204" pitchFamily="34" charset="0"/>
              <a:buChar char="•"/>
            </a:pPr>
            <a:r>
              <a:rPr lang="en-GB"/>
              <a:t>WG III is tasked i) to identify and consider concerns regarding ISDS; ii) to consider whether ISDS reform was desirable; and iii) if it were to conclude that reform was desirable, to develop any relevant solutions to be recommended to the Commission</a:t>
            </a:r>
          </a:p>
          <a:p>
            <a:pPr marL="342900" lvl="0" indent="-342900">
              <a:buFont typeface="Arial" panose="020B0604020202020204" pitchFamily="34" charset="0"/>
              <a:buChar char="•"/>
            </a:pPr>
            <a:endParaRPr lang="en-GB"/>
          </a:p>
        </p:txBody>
      </p:sp>
      <p:sp>
        <p:nvSpPr>
          <p:cNvPr id="2" name="Title 1">
            <a:extLst>
              <a:ext uri="{FF2B5EF4-FFF2-40B4-BE49-F238E27FC236}">
                <a16:creationId xmlns:a16="http://schemas.microsoft.com/office/drawing/2014/main" id="{C103DAEA-D86D-4918-B358-DCFAAC33C9AE}"/>
              </a:ext>
            </a:extLst>
          </p:cNvPr>
          <p:cNvSpPr>
            <a:spLocks noGrp="1"/>
          </p:cNvSpPr>
          <p:nvPr>
            <p:ph type="title"/>
          </p:nvPr>
        </p:nvSpPr>
        <p:spPr>
          <a:xfrm>
            <a:off x="251520" y="276706"/>
            <a:ext cx="8712968" cy="586493"/>
          </a:xfrm>
        </p:spPr>
        <p:txBody>
          <a:bodyPr>
            <a:normAutofit/>
          </a:bodyPr>
          <a:lstStyle/>
          <a:p>
            <a:r>
              <a:rPr lang="fr-CH"/>
              <a:t>Multilateral developments: UNCITRAL Working Group III</a:t>
            </a:r>
            <a:endParaRPr lang="en-GB"/>
          </a:p>
        </p:txBody>
      </p:sp>
    </p:spTree>
    <p:extLst>
      <p:ext uri="{BB962C8B-B14F-4D97-AF65-F5344CB8AC3E}">
        <p14:creationId xmlns:p14="http://schemas.microsoft.com/office/powerpoint/2010/main" val="10760185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6EE6BC13-6624-45DB-8F92-CC9A1C1BB868}"/>
              </a:ext>
            </a:extLst>
          </p:cNvPr>
          <p:cNvSpPr txBox="1">
            <a:spLocks/>
          </p:cNvSpPr>
          <p:nvPr/>
        </p:nvSpPr>
        <p:spPr>
          <a:xfrm>
            <a:off x="403920" y="1187320"/>
            <a:ext cx="8488560" cy="5266016"/>
          </a:xfrm>
          <a:prstGeom prst="rect">
            <a:avLst/>
          </a:prstGeom>
        </p:spPr>
        <p:txBody>
          <a:bodyPr>
            <a:noAutofit/>
          </a:bodyPr>
          <a:lstStyle>
            <a:lvl1pPr marL="0" indent="0" algn="l" defTabSz="779173" rtl="0" eaLnBrk="1" latinLnBrk="0" hangingPunct="1">
              <a:spcBef>
                <a:spcPct val="20000"/>
              </a:spcBef>
              <a:buFont typeface="Arial" panose="020B0604020202020204" pitchFamily="34" charset="0"/>
              <a:buNone/>
              <a:defRPr sz="2386" kern="1200">
                <a:solidFill>
                  <a:schemeClr val="tx1">
                    <a:tint val="75000"/>
                  </a:schemeClr>
                </a:solidFill>
                <a:latin typeface="+mn-lt"/>
                <a:ea typeface="+mn-ea"/>
                <a:cs typeface="+mn-cs"/>
              </a:defRPr>
            </a:lvl1pPr>
            <a:lvl2pPr marL="389587" indent="0" algn="ctr" defTabSz="779173" rtl="0" eaLnBrk="1" latinLnBrk="0" hangingPunct="1">
              <a:spcBef>
                <a:spcPct val="20000"/>
              </a:spcBef>
              <a:buFont typeface="Arial" panose="020B0604020202020204" pitchFamily="34" charset="0"/>
              <a:buNone/>
              <a:defRPr sz="2386" kern="1200">
                <a:solidFill>
                  <a:schemeClr val="tx1">
                    <a:tint val="75000"/>
                  </a:schemeClr>
                </a:solidFill>
                <a:latin typeface="+mn-lt"/>
                <a:ea typeface="+mn-ea"/>
                <a:cs typeface="+mn-cs"/>
              </a:defRPr>
            </a:lvl2pPr>
            <a:lvl3pPr marL="779173" indent="0" algn="ctr" defTabSz="779173" rtl="0" eaLnBrk="1" latinLnBrk="0" hangingPunct="1">
              <a:spcBef>
                <a:spcPct val="20000"/>
              </a:spcBef>
              <a:buFont typeface="Arial" panose="020B0604020202020204" pitchFamily="34" charset="0"/>
              <a:buNone/>
              <a:defRPr sz="2046" kern="1200">
                <a:solidFill>
                  <a:schemeClr val="tx1">
                    <a:tint val="75000"/>
                  </a:schemeClr>
                </a:solidFill>
                <a:latin typeface="+mn-lt"/>
                <a:ea typeface="+mn-ea"/>
                <a:cs typeface="+mn-cs"/>
              </a:defRPr>
            </a:lvl3pPr>
            <a:lvl4pPr marL="1168759"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4pPr>
            <a:lvl5pPr marL="1558345"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5pPr>
            <a:lvl6pPr marL="1947932"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6pPr>
            <a:lvl7pPr marL="2337518"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7pPr>
            <a:lvl8pPr marL="2727104"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8pPr>
            <a:lvl9pPr marL="3116691"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9pPr>
          </a:lstStyle>
          <a:p>
            <a:pPr marL="342900" lvl="0" indent="-342900">
              <a:buFont typeface="Arial" panose="020B0604020202020204" pitchFamily="34" charset="0"/>
              <a:buChar char="•"/>
            </a:pPr>
            <a:r>
              <a:rPr lang="en-GB"/>
              <a:t>The ICSID Secretariat published proposed amended arbitration rules (under the ICSID Convention and the Additional Facility) in August 2018</a:t>
            </a:r>
          </a:p>
          <a:p>
            <a:pPr marL="342900" indent="-342900">
              <a:buFont typeface="Arial" panose="020B0604020202020204" pitchFamily="34" charset="0"/>
              <a:buChar char="•"/>
            </a:pPr>
            <a:r>
              <a:rPr lang="en-GB"/>
              <a:t>The current process to amend the rules was commenced by the Secretariat in 2016 with a particular focus on the time and cost of ICSID arbitration proceedings</a:t>
            </a:r>
          </a:p>
          <a:p>
            <a:pPr marL="342900" indent="-342900">
              <a:buFont typeface="Arial" panose="020B0604020202020204" pitchFamily="34" charset="0"/>
              <a:buChar char="•"/>
            </a:pPr>
            <a:r>
              <a:rPr lang="en-GB"/>
              <a:t>Aiming at comprehensive changes to modernize the rules, the proposed amendments address a number of issues, including arbitration, conciliation, mediation and fact-finding</a:t>
            </a:r>
          </a:p>
          <a:p>
            <a:pPr marL="342900" indent="-342900">
              <a:buFont typeface="Arial" panose="020B0604020202020204" pitchFamily="34" charset="0"/>
              <a:buChar char="•"/>
            </a:pPr>
            <a:r>
              <a:rPr lang="en-GB"/>
              <a:t>Amendments to the ICSID rules require the approval of two-thirds of ICSID member States</a:t>
            </a:r>
          </a:p>
          <a:p>
            <a:pPr marL="342900" lvl="0" indent="-342900">
              <a:buFont typeface="Arial" panose="020B0604020202020204" pitchFamily="34" charset="0"/>
              <a:buChar char="•"/>
            </a:pPr>
            <a:endParaRPr lang="en-GB"/>
          </a:p>
          <a:p>
            <a:pPr lvl="0"/>
            <a:endParaRPr lang="en-GB"/>
          </a:p>
        </p:txBody>
      </p:sp>
      <p:sp>
        <p:nvSpPr>
          <p:cNvPr id="2" name="Title 1">
            <a:extLst>
              <a:ext uri="{FF2B5EF4-FFF2-40B4-BE49-F238E27FC236}">
                <a16:creationId xmlns:a16="http://schemas.microsoft.com/office/drawing/2014/main" id="{C103DAEA-D86D-4918-B358-DCFAAC33C9AE}"/>
              </a:ext>
            </a:extLst>
          </p:cNvPr>
          <p:cNvSpPr>
            <a:spLocks noGrp="1"/>
          </p:cNvSpPr>
          <p:nvPr>
            <p:ph type="title"/>
          </p:nvPr>
        </p:nvSpPr>
        <p:spPr>
          <a:xfrm>
            <a:off x="251520" y="276706"/>
            <a:ext cx="8712968" cy="586493"/>
          </a:xfrm>
        </p:spPr>
        <p:txBody>
          <a:bodyPr>
            <a:normAutofit/>
          </a:bodyPr>
          <a:lstStyle/>
          <a:p>
            <a:r>
              <a:rPr lang="fr-CH"/>
              <a:t>Multilateral developments: ICSID amendment of rules</a:t>
            </a:r>
            <a:endParaRPr lang="en-GB"/>
          </a:p>
        </p:txBody>
      </p:sp>
    </p:spTree>
    <p:extLst>
      <p:ext uri="{BB962C8B-B14F-4D97-AF65-F5344CB8AC3E}">
        <p14:creationId xmlns:p14="http://schemas.microsoft.com/office/powerpoint/2010/main" val="4201022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6EE6BC13-6624-45DB-8F92-CC9A1C1BB868}"/>
              </a:ext>
            </a:extLst>
          </p:cNvPr>
          <p:cNvSpPr txBox="1">
            <a:spLocks/>
          </p:cNvSpPr>
          <p:nvPr/>
        </p:nvSpPr>
        <p:spPr>
          <a:xfrm>
            <a:off x="327720" y="1124744"/>
            <a:ext cx="8488560" cy="5266016"/>
          </a:xfrm>
          <a:prstGeom prst="rect">
            <a:avLst/>
          </a:prstGeom>
        </p:spPr>
        <p:txBody>
          <a:bodyPr>
            <a:noAutofit/>
          </a:bodyPr>
          <a:lstStyle>
            <a:lvl1pPr marL="0" indent="0" algn="l" defTabSz="779173" rtl="0" eaLnBrk="1" latinLnBrk="0" hangingPunct="1">
              <a:spcBef>
                <a:spcPct val="20000"/>
              </a:spcBef>
              <a:buFont typeface="Arial" panose="020B0604020202020204" pitchFamily="34" charset="0"/>
              <a:buNone/>
              <a:defRPr sz="2386" kern="1200">
                <a:solidFill>
                  <a:schemeClr val="tx1">
                    <a:tint val="75000"/>
                  </a:schemeClr>
                </a:solidFill>
                <a:latin typeface="+mn-lt"/>
                <a:ea typeface="+mn-ea"/>
                <a:cs typeface="+mn-cs"/>
              </a:defRPr>
            </a:lvl1pPr>
            <a:lvl2pPr marL="389587" indent="0" algn="ctr" defTabSz="779173" rtl="0" eaLnBrk="1" latinLnBrk="0" hangingPunct="1">
              <a:spcBef>
                <a:spcPct val="20000"/>
              </a:spcBef>
              <a:buFont typeface="Arial" panose="020B0604020202020204" pitchFamily="34" charset="0"/>
              <a:buNone/>
              <a:defRPr sz="2386" kern="1200">
                <a:solidFill>
                  <a:schemeClr val="tx1">
                    <a:tint val="75000"/>
                  </a:schemeClr>
                </a:solidFill>
                <a:latin typeface="+mn-lt"/>
                <a:ea typeface="+mn-ea"/>
                <a:cs typeface="+mn-cs"/>
              </a:defRPr>
            </a:lvl2pPr>
            <a:lvl3pPr marL="779173" indent="0" algn="ctr" defTabSz="779173" rtl="0" eaLnBrk="1" latinLnBrk="0" hangingPunct="1">
              <a:spcBef>
                <a:spcPct val="20000"/>
              </a:spcBef>
              <a:buFont typeface="Arial" panose="020B0604020202020204" pitchFamily="34" charset="0"/>
              <a:buNone/>
              <a:defRPr sz="2046" kern="1200">
                <a:solidFill>
                  <a:schemeClr val="tx1">
                    <a:tint val="75000"/>
                  </a:schemeClr>
                </a:solidFill>
                <a:latin typeface="+mn-lt"/>
                <a:ea typeface="+mn-ea"/>
                <a:cs typeface="+mn-cs"/>
              </a:defRPr>
            </a:lvl3pPr>
            <a:lvl4pPr marL="1168759"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4pPr>
            <a:lvl5pPr marL="1558345"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5pPr>
            <a:lvl6pPr marL="1947932"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6pPr>
            <a:lvl7pPr marL="2337518"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7pPr>
            <a:lvl8pPr marL="2727104"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8pPr>
            <a:lvl9pPr marL="3116691"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9pPr>
          </a:lstStyle>
          <a:p>
            <a:pPr marL="342900" lvl="0" indent="-342900">
              <a:buFont typeface="Arial" panose="020B0604020202020204" pitchFamily="34" charset="0"/>
              <a:buChar char="•"/>
            </a:pPr>
            <a:r>
              <a:rPr lang="en-GB"/>
              <a:t>Pursuit of the SDGs and the 2030 agenda also implies changes to international investment policymaking, including IIAs</a:t>
            </a:r>
          </a:p>
          <a:p>
            <a:pPr marL="342900" lvl="0" indent="-342900">
              <a:buFont typeface="Arial" panose="020B0604020202020204" pitchFamily="34" charset="0"/>
              <a:buChar char="•"/>
            </a:pPr>
            <a:r>
              <a:rPr lang="en-GB"/>
              <a:t>Both substantive rules and rules on dispute settlement need to be oriented towards today’s sustainable development imperative, which is the overarching objective of IIA reform</a:t>
            </a:r>
          </a:p>
          <a:p>
            <a:pPr marL="342900" indent="-342900">
              <a:buFont typeface="Arial" panose="020B0604020202020204" pitchFamily="34" charset="0"/>
              <a:buChar char="•"/>
            </a:pPr>
            <a:r>
              <a:rPr lang="en-GB"/>
              <a:t>In the context of investment dispute settlement, SDG 16 (Peaceful and inclusive societies for sustainable development) is particularly important as it calls on States to “promote the rule of law at the national and international levels and ensure equal access to justice for all”</a:t>
            </a:r>
          </a:p>
          <a:p>
            <a:pPr marL="342900" indent="-342900">
              <a:buFont typeface="Arial" panose="020B0604020202020204" pitchFamily="34" charset="0"/>
              <a:buChar char="•"/>
            </a:pPr>
            <a:r>
              <a:rPr lang="en-GB"/>
              <a:t>Developments in related fields, e.g. UN Guiding Principles on Business and Human Rights; work on a legally binding instrument to regulate – in international human rights law – the activities of TNCs</a:t>
            </a:r>
            <a:br>
              <a:rPr lang="en-GB"/>
            </a:br>
            <a:r>
              <a:rPr lang="en-GB"/>
              <a:t>(UN Working Group on Business and Human Rights)</a:t>
            </a:r>
          </a:p>
          <a:p>
            <a:pPr marL="342900" indent="-342900">
              <a:buFont typeface="Arial" panose="020B0604020202020204" pitchFamily="34" charset="0"/>
              <a:buChar char="•"/>
            </a:pPr>
            <a:endParaRPr lang="en-GB"/>
          </a:p>
          <a:p>
            <a:pPr marL="342900" indent="-342900">
              <a:buFont typeface="Arial" panose="020B0604020202020204" pitchFamily="34" charset="0"/>
              <a:buChar char="•"/>
            </a:pPr>
            <a:endParaRPr lang="en-GB"/>
          </a:p>
          <a:p>
            <a:pPr marL="342900" lvl="0" indent="-342900">
              <a:buFont typeface="Arial" panose="020B0604020202020204" pitchFamily="34" charset="0"/>
              <a:buChar char="•"/>
            </a:pPr>
            <a:endParaRPr lang="en-GB"/>
          </a:p>
        </p:txBody>
      </p:sp>
      <p:sp>
        <p:nvSpPr>
          <p:cNvPr id="2" name="Title 1">
            <a:extLst>
              <a:ext uri="{FF2B5EF4-FFF2-40B4-BE49-F238E27FC236}">
                <a16:creationId xmlns:a16="http://schemas.microsoft.com/office/drawing/2014/main" id="{C103DAEA-D86D-4918-B358-DCFAAC33C9AE}"/>
              </a:ext>
            </a:extLst>
          </p:cNvPr>
          <p:cNvSpPr>
            <a:spLocks noGrp="1"/>
          </p:cNvSpPr>
          <p:nvPr>
            <p:ph type="title"/>
          </p:nvPr>
        </p:nvSpPr>
        <p:spPr>
          <a:xfrm>
            <a:off x="251520" y="276706"/>
            <a:ext cx="8712968" cy="586493"/>
          </a:xfrm>
        </p:spPr>
        <p:txBody>
          <a:bodyPr>
            <a:normAutofit fontScale="90000"/>
          </a:bodyPr>
          <a:lstStyle/>
          <a:p>
            <a:r>
              <a:rPr lang="en-GB"/>
              <a:t>Rebalancing investment dispute settlement: sustainable development and human rights</a:t>
            </a:r>
          </a:p>
        </p:txBody>
      </p:sp>
    </p:spTree>
    <p:extLst>
      <p:ext uri="{BB962C8B-B14F-4D97-AF65-F5344CB8AC3E}">
        <p14:creationId xmlns:p14="http://schemas.microsoft.com/office/powerpoint/2010/main" val="19238123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3DAEA-D86D-4918-B358-DCFAAC33C9AE}"/>
              </a:ext>
            </a:extLst>
          </p:cNvPr>
          <p:cNvSpPr>
            <a:spLocks noGrp="1"/>
          </p:cNvSpPr>
          <p:nvPr>
            <p:ph type="title"/>
          </p:nvPr>
        </p:nvSpPr>
        <p:spPr>
          <a:xfrm>
            <a:off x="251520" y="116632"/>
            <a:ext cx="8712968" cy="586493"/>
          </a:xfrm>
        </p:spPr>
        <p:txBody>
          <a:bodyPr>
            <a:normAutofit fontScale="90000"/>
          </a:bodyPr>
          <a:lstStyle/>
          <a:p>
            <a:r>
              <a:rPr lang="en-GB"/>
              <a:t>UNCTAD's policy tools spurred </a:t>
            </a:r>
            <a:r>
              <a:rPr lang="en-US"/>
              <a:t>initial action to modernize old-generation treaties</a:t>
            </a:r>
            <a:endParaRPr lang="en-GB"/>
          </a:p>
        </p:txBody>
      </p:sp>
      <p:sp>
        <p:nvSpPr>
          <p:cNvPr id="4" name="Content Placeholder 2">
            <a:extLst>
              <a:ext uri="{FF2B5EF4-FFF2-40B4-BE49-F238E27FC236}">
                <a16:creationId xmlns:a16="http://schemas.microsoft.com/office/drawing/2014/main" id="{92653A54-B862-433F-95AB-FE69BD627C40}"/>
              </a:ext>
            </a:extLst>
          </p:cNvPr>
          <p:cNvSpPr txBox="1">
            <a:spLocks/>
          </p:cNvSpPr>
          <p:nvPr/>
        </p:nvSpPr>
        <p:spPr>
          <a:xfrm>
            <a:off x="251520" y="890904"/>
            <a:ext cx="8856984" cy="5202392"/>
          </a:xfrm>
          <a:prstGeom prst="rect">
            <a:avLst/>
          </a:prstGeom>
        </p:spPr>
        <p:txBody>
          <a:bodyPr>
            <a:noAutofit/>
          </a:bodyPr>
          <a:lstStyle>
            <a:lvl1pPr marL="0" indent="0" algn="l" defTabSz="779173" rtl="0" eaLnBrk="1" latinLnBrk="0" hangingPunct="1">
              <a:spcBef>
                <a:spcPct val="20000"/>
              </a:spcBef>
              <a:buFont typeface="Arial" panose="020B0604020202020204" pitchFamily="34" charset="0"/>
              <a:buNone/>
              <a:defRPr sz="2386" kern="1200">
                <a:solidFill>
                  <a:schemeClr val="tx1">
                    <a:tint val="75000"/>
                  </a:schemeClr>
                </a:solidFill>
                <a:latin typeface="+mn-lt"/>
                <a:ea typeface="+mn-ea"/>
                <a:cs typeface="+mn-cs"/>
              </a:defRPr>
            </a:lvl1pPr>
            <a:lvl2pPr marL="389587" indent="0" algn="ctr" defTabSz="779173" rtl="0" eaLnBrk="1" latinLnBrk="0" hangingPunct="1">
              <a:spcBef>
                <a:spcPct val="20000"/>
              </a:spcBef>
              <a:buFont typeface="Arial" panose="020B0604020202020204" pitchFamily="34" charset="0"/>
              <a:buNone/>
              <a:defRPr sz="2386" kern="1200">
                <a:solidFill>
                  <a:schemeClr val="tx1">
                    <a:tint val="75000"/>
                  </a:schemeClr>
                </a:solidFill>
                <a:latin typeface="+mn-lt"/>
                <a:ea typeface="+mn-ea"/>
                <a:cs typeface="+mn-cs"/>
              </a:defRPr>
            </a:lvl2pPr>
            <a:lvl3pPr marL="779173" indent="0" algn="ctr" defTabSz="779173" rtl="0" eaLnBrk="1" latinLnBrk="0" hangingPunct="1">
              <a:spcBef>
                <a:spcPct val="20000"/>
              </a:spcBef>
              <a:buFont typeface="Arial" panose="020B0604020202020204" pitchFamily="34" charset="0"/>
              <a:buNone/>
              <a:defRPr sz="2046" kern="1200">
                <a:solidFill>
                  <a:schemeClr val="tx1">
                    <a:tint val="75000"/>
                  </a:schemeClr>
                </a:solidFill>
                <a:latin typeface="+mn-lt"/>
                <a:ea typeface="+mn-ea"/>
                <a:cs typeface="+mn-cs"/>
              </a:defRPr>
            </a:lvl3pPr>
            <a:lvl4pPr marL="1168759"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4pPr>
            <a:lvl5pPr marL="1558345"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5pPr>
            <a:lvl6pPr marL="1947932"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6pPr>
            <a:lvl7pPr marL="2337518"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7pPr>
            <a:lvl8pPr marL="2727104"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8pPr>
            <a:lvl9pPr marL="3116691"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9pPr>
          </a:lstStyle>
          <a:p>
            <a:r>
              <a:rPr lang="en-US"/>
              <a:t>UNCTAD’s technical assistance on IIA-related issues since 2012</a:t>
            </a:r>
          </a:p>
          <a:p>
            <a:endParaRPr lang="en-GB" sz="2000">
              <a:latin typeface="Arial Narrow" panose="020B0606020202030204" pitchFamily="34" charset="0"/>
            </a:endParaRPr>
          </a:p>
        </p:txBody>
      </p:sp>
      <p:sp>
        <p:nvSpPr>
          <p:cNvPr id="5" name="Rectangle 4">
            <a:extLst>
              <a:ext uri="{FF2B5EF4-FFF2-40B4-BE49-F238E27FC236}">
                <a16:creationId xmlns:a16="http://schemas.microsoft.com/office/drawing/2014/main" id="{F76B0CE6-3458-47B3-AC4B-217B4E3851A3}"/>
              </a:ext>
            </a:extLst>
          </p:cNvPr>
          <p:cNvSpPr/>
          <p:nvPr/>
        </p:nvSpPr>
        <p:spPr>
          <a:xfrm>
            <a:off x="3275856" y="6309320"/>
            <a:ext cx="4474409" cy="369332"/>
          </a:xfrm>
          <a:prstGeom prst="rect">
            <a:avLst/>
          </a:prstGeom>
        </p:spPr>
        <p:txBody>
          <a:bodyPr wrap="square">
            <a:spAutoFit/>
          </a:bodyPr>
          <a:lstStyle/>
          <a:p>
            <a:r>
              <a:rPr lang="fr-CH" spc="5">
                <a:solidFill>
                  <a:srgbClr val="000000"/>
                </a:solidFill>
                <a:latin typeface="HelveticaNeueLT Std Lt Cn" panose="020B0406020202030204" pitchFamily="34" charset="0"/>
                <a:ea typeface="SimSun" panose="02010600030101010101" pitchFamily="2" charset="-122"/>
                <a:cs typeface="HelveticaNeueLT Std Lt Cn" panose="020B0406020202030204" pitchFamily="34" charset="0"/>
              </a:rPr>
              <a:t>Source: UNCTAD, World Investment Report 2019.</a:t>
            </a:r>
            <a:endParaRPr lang="en-GB"/>
          </a:p>
        </p:txBody>
      </p:sp>
      <p:pic>
        <p:nvPicPr>
          <p:cNvPr id="6" name="Picture 5">
            <a:extLst>
              <a:ext uri="{FF2B5EF4-FFF2-40B4-BE49-F238E27FC236}">
                <a16:creationId xmlns:a16="http://schemas.microsoft.com/office/drawing/2014/main" id="{E0F0E0DF-C23D-4480-9236-90EE66C151F2}"/>
              </a:ext>
            </a:extLst>
          </p:cNvPr>
          <p:cNvPicPr>
            <a:picLocks noChangeAspect="1"/>
          </p:cNvPicPr>
          <p:nvPr/>
        </p:nvPicPr>
        <p:blipFill>
          <a:blip r:embed="rId2"/>
          <a:stretch>
            <a:fillRect/>
          </a:stretch>
        </p:blipFill>
        <p:spPr>
          <a:xfrm>
            <a:off x="2195736" y="1628800"/>
            <a:ext cx="4464496" cy="4168129"/>
          </a:xfrm>
          <a:prstGeom prst="rect">
            <a:avLst/>
          </a:prstGeom>
        </p:spPr>
      </p:pic>
    </p:spTree>
    <p:extLst>
      <p:ext uri="{BB962C8B-B14F-4D97-AF65-F5344CB8AC3E}">
        <p14:creationId xmlns:p14="http://schemas.microsoft.com/office/powerpoint/2010/main" val="3772873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6EE6BC13-6624-45DB-8F92-CC9A1C1BB868}"/>
              </a:ext>
            </a:extLst>
          </p:cNvPr>
          <p:cNvSpPr txBox="1">
            <a:spLocks/>
          </p:cNvSpPr>
          <p:nvPr/>
        </p:nvSpPr>
        <p:spPr>
          <a:xfrm>
            <a:off x="403920" y="1187320"/>
            <a:ext cx="8488560" cy="5266016"/>
          </a:xfrm>
          <a:prstGeom prst="rect">
            <a:avLst/>
          </a:prstGeom>
        </p:spPr>
        <p:txBody>
          <a:bodyPr>
            <a:noAutofit/>
          </a:bodyPr>
          <a:lstStyle>
            <a:lvl1pPr marL="0" indent="0" algn="l" defTabSz="779173" rtl="0" eaLnBrk="1" latinLnBrk="0" hangingPunct="1">
              <a:spcBef>
                <a:spcPct val="20000"/>
              </a:spcBef>
              <a:buFont typeface="Arial" panose="020B0604020202020204" pitchFamily="34" charset="0"/>
              <a:buNone/>
              <a:defRPr sz="2386" kern="1200">
                <a:solidFill>
                  <a:schemeClr val="tx1">
                    <a:tint val="75000"/>
                  </a:schemeClr>
                </a:solidFill>
                <a:latin typeface="+mn-lt"/>
                <a:ea typeface="+mn-ea"/>
                <a:cs typeface="+mn-cs"/>
              </a:defRPr>
            </a:lvl1pPr>
            <a:lvl2pPr marL="389587" indent="0" algn="ctr" defTabSz="779173" rtl="0" eaLnBrk="1" latinLnBrk="0" hangingPunct="1">
              <a:spcBef>
                <a:spcPct val="20000"/>
              </a:spcBef>
              <a:buFont typeface="Arial" panose="020B0604020202020204" pitchFamily="34" charset="0"/>
              <a:buNone/>
              <a:defRPr sz="2386" kern="1200">
                <a:solidFill>
                  <a:schemeClr val="tx1">
                    <a:tint val="75000"/>
                  </a:schemeClr>
                </a:solidFill>
                <a:latin typeface="+mn-lt"/>
                <a:ea typeface="+mn-ea"/>
                <a:cs typeface="+mn-cs"/>
              </a:defRPr>
            </a:lvl2pPr>
            <a:lvl3pPr marL="779173" indent="0" algn="ctr" defTabSz="779173" rtl="0" eaLnBrk="1" latinLnBrk="0" hangingPunct="1">
              <a:spcBef>
                <a:spcPct val="20000"/>
              </a:spcBef>
              <a:buFont typeface="Arial" panose="020B0604020202020204" pitchFamily="34" charset="0"/>
              <a:buNone/>
              <a:defRPr sz="2046" kern="1200">
                <a:solidFill>
                  <a:schemeClr val="tx1">
                    <a:tint val="75000"/>
                  </a:schemeClr>
                </a:solidFill>
                <a:latin typeface="+mn-lt"/>
                <a:ea typeface="+mn-ea"/>
                <a:cs typeface="+mn-cs"/>
              </a:defRPr>
            </a:lvl3pPr>
            <a:lvl4pPr marL="1168759"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4pPr>
            <a:lvl5pPr marL="1558345"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5pPr>
            <a:lvl6pPr marL="1947932"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6pPr>
            <a:lvl7pPr marL="2337518"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7pPr>
            <a:lvl8pPr marL="2727104"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8pPr>
            <a:lvl9pPr marL="3116691"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9pPr>
          </a:lstStyle>
          <a:p>
            <a:pPr marL="342900" indent="-342900">
              <a:buFont typeface="Arial" panose="020B0604020202020204" pitchFamily="34" charset="0"/>
              <a:buChar char="•"/>
            </a:pPr>
            <a:r>
              <a:rPr lang="en-US"/>
              <a:t>Holistic, </a:t>
            </a:r>
            <a:r>
              <a:rPr lang="en-US">
                <a:solidFill>
                  <a:srgbClr val="898989"/>
                </a:solidFill>
              </a:rPr>
              <a:t>looking</a:t>
            </a:r>
            <a:r>
              <a:rPr lang="en-US"/>
              <a:t> at IIAs in their entirety</a:t>
            </a:r>
          </a:p>
          <a:p>
            <a:pPr marL="700088" indent="-342900">
              <a:spcBef>
                <a:spcPct val="0"/>
              </a:spcBef>
              <a:buSzPct val="120000"/>
              <a:buFont typeface="Arial" panose="020B0604020202020204" pitchFamily="34" charset="0"/>
              <a:buChar char="•"/>
              <a:defRPr/>
            </a:pPr>
            <a:r>
              <a:rPr lang="fr-CH" altLang="es-ES" sz="2000">
                <a:solidFill>
                  <a:srgbClr val="898989"/>
                </a:solidFill>
                <a:ea typeface="ＭＳ Ｐゴシック" pitchFamily="34" charset="-128"/>
              </a:rPr>
              <a:t>Covering procedural aspects, but also substantive standards of protection</a:t>
            </a:r>
          </a:p>
          <a:p>
            <a:pPr marL="700088" indent="-342900">
              <a:spcBef>
                <a:spcPct val="0"/>
              </a:spcBef>
              <a:buSzPct val="120000"/>
              <a:buFont typeface="Arial" panose="020B0604020202020204" pitchFamily="34" charset="0"/>
              <a:buChar char="•"/>
              <a:defRPr/>
            </a:pPr>
            <a:r>
              <a:rPr lang="fr-CH" altLang="es-ES" sz="2000">
                <a:solidFill>
                  <a:srgbClr val="898989"/>
                </a:solidFill>
                <a:ea typeface="ＭＳ Ｐゴシック" pitchFamily="34" charset="-128"/>
              </a:rPr>
              <a:t>Extending not only to future, but also to existing treaties, and beyond IIAs</a:t>
            </a:r>
          </a:p>
          <a:p>
            <a:endParaRPr lang="en-US"/>
          </a:p>
          <a:p>
            <a:pPr marL="342900" indent="-342900">
              <a:buFont typeface="Arial" panose="020B0604020202020204" pitchFamily="34" charset="0"/>
              <a:buChar char="•"/>
            </a:pPr>
            <a:r>
              <a:rPr lang="en-US"/>
              <a:t>Inclusive, ensuring an inclusive and transparent process</a:t>
            </a:r>
          </a:p>
          <a:p>
            <a:pPr marL="700088" lvl="0" indent="-342900" defTabSz="914400">
              <a:spcBef>
                <a:spcPct val="0"/>
              </a:spcBef>
              <a:buSzPct val="120000"/>
              <a:buFont typeface="Arial" panose="020B0604020202020204" pitchFamily="34" charset="0"/>
              <a:buChar char="•"/>
              <a:defRPr/>
            </a:pPr>
            <a:r>
              <a:rPr lang="en-US" altLang="es-ES" sz="2000">
                <a:solidFill>
                  <a:srgbClr val="898989"/>
                </a:solidFill>
                <a:ea typeface="ＭＳ Ｐゴシック" pitchFamily="34" charset="-128"/>
              </a:rPr>
              <a:t>Addressing the "development challenge" (rule-takers) and involving other stakeholders</a:t>
            </a:r>
          </a:p>
          <a:p>
            <a:endParaRPr lang="en-US"/>
          </a:p>
          <a:p>
            <a:pPr marL="342900" indent="-342900">
              <a:buFont typeface="Arial" panose="020B0604020202020204" pitchFamily="34" charset="0"/>
              <a:buChar char="•"/>
            </a:pPr>
            <a:r>
              <a:rPr lang="en-US"/>
              <a:t>Sustainable, not losing sight of the bigger picture</a:t>
            </a:r>
          </a:p>
          <a:p>
            <a:pPr marL="700088" lvl="0" indent="-342900" defTabSz="914400">
              <a:spcBef>
                <a:spcPct val="0"/>
              </a:spcBef>
              <a:buSzPct val="120000"/>
              <a:buFont typeface="Arial" panose="020B0604020202020204" pitchFamily="34" charset="0"/>
              <a:buChar char="•"/>
              <a:defRPr/>
            </a:pPr>
            <a:r>
              <a:rPr lang="en-US" altLang="es-ES" sz="2000">
                <a:solidFill>
                  <a:srgbClr val="898989"/>
                </a:solidFill>
                <a:ea typeface="ＭＳ Ｐゴシック" pitchFamily="34" charset="-128"/>
              </a:rPr>
              <a:t>Shaping the process so that it effectively pursues the overarching objective of sustainable development</a:t>
            </a:r>
          </a:p>
          <a:p>
            <a:pPr marL="342900" indent="-342900">
              <a:buFont typeface="Arial" panose="020B0604020202020204" pitchFamily="34" charset="0"/>
              <a:buChar char="•"/>
            </a:pPr>
            <a:endParaRPr lang="en-US" altLang="en-US">
              <a:solidFill>
                <a:srgbClr val="009877"/>
              </a:solidFill>
              <a:ea typeface="ＭＳ Ｐゴシック" pitchFamily="34" charset="-128"/>
            </a:endParaRPr>
          </a:p>
          <a:p>
            <a:endParaRPr lang="en-US"/>
          </a:p>
          <a:p>
            <a:pPr marL="342900" indent="-342900">
              <a:buFont typeface="Arial" panose="020B0604020202020204" pitchFamily="34" charset="0"/>
              <a:buChar char="•"/>
            </a:pPr>
            <a:endParaRPr lang="en-US"/>
          </a:p>
          <a:p>
            <a:pPr marL="342900" lvl="0" indent="-342900">
              <a:buFont typeface="Arial" panose="020B0604020202020204" pitchFamily="34" charset="0"/>
              <a:buChar char="•"/>
            </a:pPr>
            <a:endParaRPr lang="en-GB"/>
          </a:p>
        </p:txBody>
      </p:sp>
      <p:sp>
        <p:nvSpPr>
          <p:cNvPr id="2" name="Title 1">
            <a:extLst>
              <a:ext uri="{FF2B5EF4-FFF2-40B4-BE49-F238E27FC236}">
                <a16:creationId xmlns:a16="http://schemas.microsoft.com/office/drawing/2014/main" id="{C103DAEA-D86D-4918-B358-DCFAAC33C9AE}"/>
              </a:ext>
            </a:extLst>
          </p:cNvPr>
          <p:cNvSpPr>
            <a:spLocks noGrp="1"/>
          </p:cNvSpPr>
          <p:nvPr>
            <p:ph type="title"/>
          </p:nvPr>
        </p:nvSpPr>
        <p:spPr>
          <a:xfrm>
            <a:off x="251520" y="276706"/>
            <a:ext cx="8712968" cy="586493"/>
          </a:xfrm>
        </p:spPr>
        <p:txBody>
          <a:bodyPr>
            <a:normAutofit/>
          </a:bodyPr>
          <a:lstStyle/>
          <a:p>
            <a:r>
              <a:rPr lang="en-GB"/>
              <a:t>The way forward: IIA reform should be …</a:t>
            </a:r>
          </a:p>
        </p:txBody>
      </p:sp>
    </p:spTree>
    <p:extLst>
      <p:ext uri="{BB962C8B-B14F-4D97-AF65-F5344CB8AC3E}">
        <p14:creationId xmlns:p14="http://schemas.microsoft.com/office/powerpoint/2010/main" val="4022951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6EE6BC13-6624-45DB-8F92-CC9A1C1BB868}"/>
              </a:ext>
            </a:extLst>
          </p:cNvPr>
          <p:cNvSpPr txBox="1">
            <a:spLocks/>
          </p:cNvSpPr>
          <p:nvPr/>
        </p:nvSpPr>
        <p:spPr>
          <a:xfrm>
            <a:off x="403920" y="1187320"/>
            <a:ext cx="8488560" cy="5266016"/>
          </a:xfrm>
          <a:prstGeom prst="rect">
            <a:avLst/>
          </a:prstGeom>
        </p:spPr>
        <p:txBody>
          <a:bodyPr>
            <a:noAutofit/>
          </a:bodyPr>
          <a:lstStyle>
            <a:lvl1pPr marL="0" indent="0" algn="l" defTabSz="779173" rtl="0" eaLnBrk="1" latinLnBrk="0" hangingPunct="1">
              <a:spcBef>
                <a:spcPct val="20000"/>
              </a:spcBef>
              <a:buFont typeface="Arial" panose="020B0604020202020204" pitchFamily="34" charset="0"/>
              <a:buNone/>
              <a:defRPr sz="2386" kern="1200">
                <a:solidFill>
                  <a:schemeClr val="tx1">
                    <a:tint val="75000"/>
                  </a:schemeClr>
                </a:solidFill>
                <a:latin typeface="+mn-lt"/>
                <a:ea typeface="+mn-ea"/>
                <a:cs typeface="+mn-cs"/>
              </a:defRPr>
            </a:lvl1pPr>
            <a:lvl2pPr marL="389587" indent="0" algn="ctr" defTabSz="779173" rtl="0" eaLnBrk="1" latinLnBrk="0" hangingPunct="1">
              <a:spcBef>
                <a:spcPct val="20000"/>
              </a:spcBef>
              <a:buFont typeface="Arial" panose="020B0604020202020204" pitchFamily="34" charset="0"/>
              <a:buNone/>
              <a:defRPr sz="2386" kern="1200">
                <a:solidFill>
                  <a:schemeClr val="tx1">
                    <a:tint val="75000"/>
                  </a:schemeClr>
                </a:solidFill>
                <a:latin typeface="+mn-lt"/>
                <a:ea typeface="+mn-ea"/>
                <a:cs typeface="+mn-cs"/>
              </a:defRPr>
            </a:lvl2pPr>
            <a:lvl3pPr marL="779173" indent="0" algn="ctr" defTabSz="779173" rtl="0" eaLnBrk="1" latinLnBrk="0" hangingPunct="1">
              <a:spcBef>
                <a:spcPct val="20000"/>
              </a:spcBef>
              <a:buFont typeface="Arial" panose="020B0604020202020204" pitchFamily="34" charset="0"/>
              <a:buNone/>
              <a:defRPr sz="2046" kern="1200">
                <a:solidFill>
                  <a:schemeClr val="tx1">
                    <a:tint val="75000"/>
                  </a:schemeClr>
                </a:solidFill>
                <a:latin typeface="+mn-lt"/>
                <a:ea typeface="+mn-ea"/>
                <a:cs typeface="+mn-cs"/>
              </a:defRPr>
            </a:lvl3pPr>
            <a:lvl4pPr marL="1168759"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4pPr>
            <a:lvl5pPr marL="1558345"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5pPr>
            <a:lvl6pPr marL="1947932"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6pPr>
            <a:lvl7pPr marL="2337518"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7pPr>
            <a:lvl8pPr marL="2727104"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8pPr>
            <a:lvl9pPr marL="3116691" indent="0" algn="ctr" defTabSz="779173" rtl="0" eaLnBrk="1" latinLnBrk="0" hangingPunct="1">
              <a:spcBef>
                <a:spcPct val="20000"/>
              </a:spcBef>
              <a:buFont typeface="Arial" panose="020B0604020202020204" pitchFamily="34" charset="0"/>
              <a:buNone/>
              <a:defRPr sz="1705" kern="1200">
                <a:solidFill>
                  <a:schemeClr val="tx1">
                    <a:tint val="75000"/>
                  </a:schemeClr>
                </a:solidFill>
                <a:latin typeface="+mn-lt"/>
                <a:ea typeface="+mn-ea"/>
                <a:cs typeface="+mn-cs"/>
              </a:defRPr>
            </a:lvl9pPr>
          </a:lstStyle>
          <a:p>
            <a:pPr marL="342900" indent="-342900">
              <a:buFont typeface="Arial" panose="020B0604020202020204" pitchFamily="34" charset="0"/>
              <a:buChar char="•"/>
            </a:pPr>
            <a:r>
              <a:rPr lang="en-US"/>
              <a:t>Taking Stock of Phase 2 Reform Actions, 13 November 2019, Geneva</a:t>
            </a:r>
          </a:p>
          <a:p>
            <a:pPr marL="342900" indent="-342900">
              <a:buFont typeface="Arial" panose="020B0604020202020204" pitchFamily="34" charset="0"/>
              <a:buChar char="•"/>
            </a:pPr>
            <a:r>
              <a:rPr lang="en-GB"/>
              <a:t>80 speakers (governments, regional and international organizations, business, civil society and academia)</a:t>
            </a:r>
          </a:p>
          <a:p>
            <a:pPr marL="342900" indent="-342900">
              <a:buFont typeface="Arial" panose="020B0604020202020204" pitchFamily="34" charset="0"/>
              <a:buChar char="•"/>
            </a:pPr>
            <a:r>
              <a:rPr lang="en-US"/>
              <a:t>Sessions on core areas of IIA reform and reform processes by region</a:t>
            </a:r>
          </a:p>
          <a:p>
            <a:pPr marL="342900" indent="-342900">
              <a:buFont typeface="Arial" panose="020B0604020202020204" pitchFamily="34" charset="0"/>
              <a:buChar char="•"/>
            </a:pPr>
            <a:r>
              <a:rPr lang="en-US"/>
              <a:t>IIA reform on course, but challenges persist and hold back Phase 2 of IIA reform (old-generation treaties)</a:t>
            </a:r>
          </a:p>
          <a:p>
            <a:pPr marL="342900" indent="-342900">
              <a:buFont typeface="Arial" panose="020B0604020202020204" pitchFamily="34" charset="0"/>
              <a:buChar char="•"/>
            </a:pPr>
            <a:r>
              <a:rPr lang="en-GB"/>
              <a:t>To scale up and accelerate Phase 2 of IIA reform, new methods and mechanisms may be needed</a:t>
            </a:r>
          </a:p>
          <a:p>
            <a:pPr marL="342900" indent="-342900">
              <a:buFont typeface="Arial" panose="020B0604020202020204" pitchFamily="34" charset="0"/>
              <a:buChar char="•"/>
            </a:pPr>
            <a:r>
              <a:rPr lang="en-GB"/>
              <a:t>UNCTAD will develop a new pilot project: a Navigator for IIA Reform Actions per Country and Region (IIA Reform Navigator)</a:t>
            </a:r>
          </a:p>
          <a:p>
            <a:pPr marL="342900" indent="-342900">
              <a:buFont typeface="Arial" panose="020B0604020202020204" pitchFamily="34" charset="0"/>
              <a:buChar char="•"/>
            </a:pPr>
            <a:r>
              <a:rPr lang="en-GB"/>
              <a:t>Further work will be undertaken, as a joint project with others, on lessons learned for IIA reform from global tax treaty reform </a:t>
            </a:r>
          </a:p>
          <a:p>
            <a:pPr marL="342900" indent="-342900">
              <a:buFont typeface="Arial" panose="020B0604020202020204" pitchFamily="34" charset="0"/>
              <a:buChar char="•"/>
            </a:pPr>
            <a:endParaRPr lang="en-US"/>
          </a:p>
          <a:p>
            <a:pPr marL="342900" indent="-342900">
              <a:buFont typeface="Arial" panose="020B0604020202020204" pitchFamily="34" charset="0"/>
              <a:buChar char="•"/>
            </a:pPr>
            <a:endParaRPr lang="en-US"/>
          </a:p>
          <a:p>
            <a:pPr marL="342900" indent="-342900">
              <a:buFont typeface="Arial" panose="020B0604020202020204" pitchFamily="34" charset="0"/>
              <a:buChar char="•"/>
            </a:pPr>
            <a:endParaRPr lang="en-US"/>
          </a:p>
          <a:p>
            <a:pPr marL="342900" indent="-342900">
              <a:buFont typeface="Arial" panose="020B0604020202020204" pitchFamily="34" charset="0"/>
              <a:buChar char="•"/>
            </a:pPr>
            <a:endParaRPr lang="en-US" altLang="en-US">
              <a:solidFill>
                <a:srgbClr val="009877"/>
              </a:solidFill>
              <a:ea typeface="ＭＳ Ｐゴシック" pitchFamily="34" charset="-128"/>
            </a:endParaRPr>
          </a:p>
          <a:p>
            <a:endParaRPr lang="en-US"/>
          </a:p>
          <a:p>
            <a:pPr marL="342900" indent="-342900">
              <a:buFont typeface="Arial" panose="020B0604020202020204" pitchFamily="34" charset="0"/>
              <a:buChar char="•"/>
            </a:pPr>
            <a:endParaRPr lang="en-US"/>
          </a:p>
          <a:p>
            <a:pPr marL="342900" lvl="0" indent="-342900">
              <a:buFont typeface="Arial" panose="020B0604020202020204" pitchFamily="34" charset="0"/>
              <a:buChar char="•"/>
            </a:pPr>
            <a:endParaRPr lang="en-GB"/>
          </a:p>
        </p:txBody>
      </p:sp>
      <p:sp>
        <p:nvSpPr>
          <p:cNvPr id="2" name="Title 1">
            <a:extLst>
              <a:ext uri="{FF2B5EF4-FFF2-40B4-BE49-F238E27FC236}">
                <a16:creationId xmlns:a16="http://schemas.microsoft.com/office/drawing/2014/main" id="{C103DAEA-D86D-4918-B358-DCFAAC33C9AE}"/>
              </a:ext>
            </a:extLst>
          </p:cNvPr>
          <p:cNvSpPr>
            <a:spLocks noGrp="1"/>
          </p:cNvSpPr>
          <p:nvPr>
            <p:ph type="title"/>
          </p:nvPr>
        </p:nvSpPr>
        <p:spPr>
          <a:xfrm>
            <a:off x="251520" y="276706"/>
            <a:ext cx="8712968" cy="586493"/>
          </a:xfrm>
        </p:spPr>
        <p:txBody>
          <a:bodyPr>
            <a:normAutofit/>
          </a:bodyPr>
          <a:lstStyle/>
          <a:p>
            <a:r>
              <a:rPr lang="en-US"/>
              <a:t>UNCTAD Annual High-Level IIA Conference</a:t>
            </a:r>
            <a:endParaRPr lang="en-GB"/>
          </a:p>
        </p:txBody>
      </p:sp>
    </p:spTree>
    <p:extLst>
      <p:ext uri="{BB962C8B-B14F-4D97-AF65-F5344CB8AC3E}">
        <p14:creationId xmlns:p14="http://schemas.microsoft.com/office/powerpoint/2010/main" val="36265423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8FCDF6E-B238-4FE3-B686-E9291C401B87}"/>
              </a:ext>
            </a:extLst>
          </p:cNvPr>
          <p:cNvSpPr>
            <a:spLocks noGrp="1"/>
          </p:cNvSpPr>
          <p:nvPr>
            <p:ph idx="1"/>
          </p:nvPr>
        </p:nvSpPr>
        <p:spPr>
          <a:xfrm>
            <a:off x="251520" y="1007599"/>
            <a:ext cx="5832648" cy="2970593"/>
          </a:xfrm>
        </p:spPr>
        <p:txBody>
          <a:bodyPr>
            <a:normAutofit fontScale="85000" lnSpcReduction="20000"/>
          </a:bodyPr>
          <a:lstStyle/>
          <a:p>
            <a:r>
              <a:rPr lang="en-US">
                <a:latin typeface="Arial Narrow" panose="020B0606020202030204" pitchFamily="34" charset="0"/>
              </a:rPr>
              <a:t>Diana Rosert</a:t>
            </a:r>
          </a:p>
          <a:p>
            <a:endParaRPr lang="en-GB" b="1">
              <a:latin typeface="Arial Narrow" panose="020B0606020202030204" pitchFamily="34" charset="0"/>
            </a:endParaRPr>
          </a:p>
          <a:p>
            <a:r>
              <a:rPr lang="en-GB" b="1" u="sng">
                <a:solidFill>
                  <a:srgbClr val="009473"/>
                </a:solidFill>
                <a:latin typeface="Arial Narrow" panose="020B0606020202030204" pitchFamily="34" charset="0"/>
              </a:rPr>
              <a:t>diana.rosert@un.org</a:t>
            </a:r>
          </a:p>
          <a:p>
            <a:endParaRPr lang="en-US" b="1">
              <a:latin typeface="Arial Narrow" panose="020B0606020202030204" pitchFamily="34" charset="0"/>
            </a:endParaRPr>
          </a:p>
          <a:p>
            <a:r>
              <a:rPr lang="en-US">
                <a:latin typeface="Arial Narrow" panose="020B0606020202030204" pitchFamily="34" charset="0"/>
              </a:rPr>
              <a:t>Division on Investment and Enterprise</a:t>
            </a:r>
          </a:p>
          <a:p>
            <a:r>
              <a:rPr lang="en-GB">
                <a:latin typeface="Arial Narrow" panose="020B0606020202030204" pitchFamily="34" charset="0"/>
              </a:rPr>
              <a:t>UNCTAD</a:t>
            </a:r>
          </a:p>
          <a:p>
            <a:endParaRPr lang="en-US">
              <a:latin typeface="Arial Narrow" panose="020B0606020202030204" pitchFamily="34" charset="0"/>
            </a:endParaRPr>
          </a:p>
          <a:p>
            <a:r>
              <a:rPr lang="en-US">
                <a:latin typeface="Arial Narrow" panose="020B0606020202030204" pitchFamily="34" charset="0"/>
              </a:rPr>
              <a:t>investmentpolicy.unctad.org</a:t>
            </a:r>
            <a:endParaRPr lang="en-GB" b="1">
              <a:latin typeface="Arial Narrow" panose="020B0606020202030204" pitchFamily="34" charset="0"/>
            </a:endParaRPr>
          </a:p>
          <a:p>
            <a:r>
              <a:rPr lang="en-GB">
                <a:latin typeface="Arial Narrow" panose="020B0606020202030204" pitchFamily="34" charset="0"/>
              </a:rPr>
              <a:t>Twitter @unctadwif</a:t>
            </a:r>
          </a:p>
          <a:p>
            <a:pPr algn="ctr"/>
            <a:endParaRPr lang="en-GB"/>
          </a:p>
        </p:txBody>
      </p:sp>
      <p:pic>
        <p:nvPicPr>
          <p:cNvPr id="2" name="Picture 1">
            <a:extLst>
              <a:ext uri="{FF2B5EF4-FFF2-40B4-BE49-F238E27FC236}">
                <a16:creationId xmlns:a16="http://schemas.microsoft.com/office/drawing/2014/main" id="{35A5D56C-80F3-4DF1-AA6B-2C9A869CB0ED}"/>
              </a:ext>
            </a:extLst>
          </p:cNvPr>
          <p:cNvPicPr>
            <a:picLocks noChangeAspect="1"/>
          </p:cNvPicPr>
          <p:nvPr/>
        </p:nvPicPr>
        <p:blipFill>
          <a:blip r:embed="rId2"/>
          <a:stretch>
            <a:fillRect/>
          </a:stretch>
        </p:blipFill>
        <p:spPr>
          <a:xfrm>
            <a:off x="0" y="4632956"/>
            <a:ext cx="9144000" cy="1172308"/>
          </a:xfrm>
          <a:prstGeom prst="rect">
            <a:avLst/>
          </a:prstGeom>
        </p:spPr>
      </p:pic>
      <p:sp>
        <p:nvSpPr>
          <p:cNvPr id="8" name="Title 1">
            <a:extLst>
              <a:ext uri="{FF2B5EF4-FFF2-40B4-BE49-F238E27FC236}">
                <a16:creationId xmlns:a16="http://schemas.microsoft.com/office/drawing/2014/main" id="{49C10B7A-DF2E-41BB-AE72-BAE3E46435F5}"/>
              </a:ext>
            </a:extLst>
          </p:cNvPr>
          <p:cNvSpPr txBox="1">
            <a:spLocks/>
          </p:cNvSpPr>
          <p:nvPr/>
        </p:nvSpPr>
        <p:spPr>
          <a:xfrm>
            <a:off x="251520" y="276706"/>
            <a:ext cx="8712968" cy="586493"/>
          </a:xfrm>
          <a:prstGeom prst="rect">
            <a:avLst/>
          </a:prstGeom>
        </p:spPr>
        <p:txBody>
          <a:bodyPr>
            <a:normAutofit/>
          </a:bodyPr>
          <a:lstStyle>
            <a:lvl1pPr algn="l" defTabSz="779173" rtl="0" eaLnBrk="1" latinLnBrk="0" hangingPunct="1">
              <a:spcBef>
                <a:spcPct val="0"/>
              </a:spcBef>
              <a:buNone/>
              <a:defRPr sz="2898" b="1" kern="1200">
                <a:solidFill>
                  <a:srgbClr val="00A885"/>
                </a:solidFill>
                <a:latin typeface="+mj-lt"/>
                <a:ea typeface="+mj-ea"/>
                <a:cs typeface="+mj-cs"/>
              </a:defRPr>
            </a:lvl1pPr>
          </a:lstStyle>
          <a:p>
            <a:r>
              <a:rPr lang="fr-CH">
                <a:solidFill>
                  <a:srgbClr val="009473"/>
                </a:solidFill>
                <a:latin typeface="Arial Narrow" panose="020B0606020202030204" pitchFamily="34" charset="0"/>
              </a:rPr>
              <a:t>Contact</a:t>
            </a:r>
            <a:endParaRPr lang="en-GB"/>
          </a:p>
        </p:txBody>
      </p:sp>
      <p:pic>
        <p:nvPicPr>
          <p:cNvPr id="9" name="Picture 8">
            <a:extLst>
              <a:ext uri="{FF2B5EF4-FFF2-40B4-BE49-F238E27FC236}">
                <a16:creationId xmlns:a16="http://schemas.microsoft.com/office/drawing/2014/main" id="{6037FB05-1549-461E-9D01-46F617622A17}"/>
              </a:ext>
            </a:extLst>
          </p:cNvPr>
          <p:cNvPicPr>
            <a:picLocks noChangeAspect="1"/>
          </p:cNvPicPr>
          <p:nvPr/>
        </p:nvPicPr>
        <p:blipFill>
          <a:blip r:embed="rId3"/>
          <a:stretch>
            <a:fillRect/>
          </a:stretch>
        </p:blipFill>
        <p:spPr>
          <a:xfrm>
            <a:off x="0" y="4108248"/>
            <a:ext cx="9144000" cy="524708"/>
          </a:xfrm>
          <a:prstGeom prst="rect">
            <a:avLst/>
          </a:prstGeom>
        </p:spPr>
      </p:pic>
    </p:spTree>
    <p:extLst>
      <p:ext uri="{BB962C8B-B14F-4D97-AF65-F5344CB8AC3E}">
        <p14:creationId xmlns:p14="http://schemas.microsoft.com/office/powerpoint/2010/main" val="3511573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Helvetica">
      <a:majorFont>
        <a:latin typeface="HelveticaNeueLT Std Cn"/>
        <a:ea typeface=""/>
        <a:cs typeface=""/>
      </a:majorFont>
      <a:minorFont>
        <a:latin typeface="HelveticaNeueLT Std C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lgn="l">
          <a:defRPr sz="1200" dirty="0" err="1" smtClean="0">
            <a:solidFill>
              <a:schemeClr val="bg1"/>
            </a:solidFill>
            <a:latin typeface="HelveticaNeueLT Std Ext"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8F28DC0697F2946967019A6C2D9957F" ma:contentTypeVersion="6" ma:contentTypeDescription="Create a new document." ma:contentTypeScope="" ma:versionID="b08ffc0ea7cda1a3a0715d5fe96b5aff">
  <xsd:schema xmlns:xsd="http://www.w3.org/2001/XMLSchema" xmlns:xs="http://www.w3.org/2001/XMLSchema" xmlns:p="http://schemas.microsoft.com/office/2006/metadata/properties" xmlns:ns3="145f47db-c14e-4b38-9bf8-0ca0ef7f6396" targetNamespace="http://schemas.microsoft.com/office/2006/metadata/properties" ma:root="true" ma:fieldsID="b7d413ba50d066826a48f175f2725fde" ns3:_="">
    <xsd:import namespace="145f47db-c14e-4b38-9bf8-0ca0ef7f6396"/>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45f47db-c14e-4b38-9bf8-0ca0ef7f639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E10E117-DFFE-4B07-B27B-678A96AD62E2}">
  <ds:schemaRefs>
    <ds:schemaRef ds:uri="http://schemas.microsoft.com/sharepoint/v3/contenttype/forms"/>
  </ds:schemaRefs>
</ds:datastoreItem>
</file>

<file path=customXml/itemProps2.xml><?xml version="1.0" encoding="utf-8"?>
<ds:datastoreItem xmlns:ds="http://schemas.openxmlformats.org/officeDocument/2006/customXml" ds:itemID="{6566251D-C131-4774-87BE-F6E428DD7375}">
  <ds:schemaRefs>
    <ds:schemaRef ds:uri="http://schemas.microsoft.com/office/2006/documentManagement/types"/>
    <ds:schemaRef ds:uri="http://schemas.openxmlformats.org/package/2006/metadata/core-properties"/>
    <ds:schemaRef ds:uri="http://purl.org/dc/terms/"/>
    <ds:schemaRef ds:uri="145f47db-c14e-4b38-9bf8-0ca0ef7f6396"/>
    <ds:schemaRef ds:uri="http://schemas.microsoft.com/office/infopath/2007/PartnerControls"/>
    <ds:schemaRef ds:uri="http://purl.org/dc/dcmitype/"/>
    <ds:schemaRef ds:uri="http://schemas.microsoft.com/office/2006/metadata/properties"/>
    <ds:schemaRef ds:uri="http://purl.org/dc/elements/1.1/"/>
    <ds:schemaRef ds:uri="http://www.w3.org/XML/1998/namespace"/>
  </ds:schemaRefs>
</ds:datastoreItem>
</file>

<file path=customXml/itemProps3.xml><?xml version="1.0" encoding="utf-8"?>
<ds:datastoreItem xmlns:ds="http://schemas.openxmlformats.org/officeDocument/2006/customXml" ds:itemID="{BF973484-538A-4559-96B1-EFC6F21D0CC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45f47db-c14e-4b38-9bf8-0ca0ef7f639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1473</Words>
  <Application>Microsoft Office PowerPoint</Application>
  <PresentationFormat>On-screen Show (4:3)</PresentationFormat>
  <Paragraphs>172</Paragraphs>
  <Slides>29</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29</vt:i4>
      </vt:variant>
    </vt:vector>
  </HeadingPairs>
  <TitlesOfParts>
    <vt:vector size="38" baseType="lpstr">
      <vt:lpstr>HelveticaNeueLT Std Lt Cn</vt:lpstr>
      <vt:lpstr>Arial Narrow</vt:lpstr>
      <vt:lpstr>HelveticaNeueLT Std Cn</vt:lpstr>
      <vt:lpstr>HelveticaNeueLT Std</vt:lpstr>
      <vt:lpstr>Arial</vt:lpstr>
      <vt:lpstr>HelveticaNeueLT Std Lt</vt:lpstr>
      <vt:lpstr>Calibri</vt:lpstr>
      <vt:lpstr>HelveticaNeueLT Std Blk Cn</vt:lpstr>
      <vt:lpstr>Office Theme</vt:lpstr>
      <vt:lpstr>Reform of the International Investment Agreements (IIAs) Regime</vt:lpstr>
      <vt:lpstr>Outline</vt:lpstr>
      <vt:lpstr>40+ international investment treaties signed in 2018</vt:lpstr>
      <vt:lpstr>PowerPoint Presentation</vt:lpstr>
      <vt:lpstr>70+ investor-State arbitrations initiated in 2018 based on IIAs</vt:lpstr>
      <vt:lpstr>Argentina, Spain and Venezuela have received the largest share of claims over the years</vt:lpstr>
      <vt:lpstr>Overall, investors from the United States, the Netherlands and the United Kingdom have filed the largest shares </vt:lpstr>
      <vt:lpstr>Outcomes of ISDS cases</vt:lpstr>
      <vt:lpstr>On the merits, 60 per cent were decided in favour of the investor</vt:lpstr>
      <vt:lpstr>PowerPoint Presentation</vt:lpstr>
      <vt:lpstr>PowerPoint Presentation</vt:lpstr>
      <vt:lpstr> </vt:lpstr>
      <vt:lpstr> </vt:lpstr>
      <vt:lpstr>PowerPoint Presentation</vt:lpstr>
      <vt:lpstr> </vt:lpstr>
      <vt:lpstr>PowerPoint Presentation</vt:lpstr>
      <vt:lpstr>Pre-reform or traditional ISDS mechanism</vt:lpstr>
      <vt:lpstr>Reforming investment dispute settlement: a stocktaking</vt:lpstr>
      <vt:lpstr>Emerging ISDS approaches</vt:lpstr>
      <vt:lpstr>PowerPoint Presentation</vt:lpstr>
      <vt:lpstr>Examples of ISDS reform approaches</vt:lpstr>
      <vt:lpstr>Examples of ISDS reform approaches</vt:lpstr>
      <vt:lpstr>Multilateral developments: UNCITRAL Working Group III</vt:lpstr>
      <vt:lpstr>Multilateral developments: ICSID amendment of rules</vt:lpstr>
      <vt:lpstr>Rebalancing investment dispute settlement: sustainable development and human rights</vt:lpstr>
      <vt:lpstr>UNCTAD's policy tools spurred initial action to modernize old-generation treaties</vt:lpstr>
      <vt:lpstr>The way forward: IIA reform should be …</vt:lpstr>
      <vt:lpstr>UNCTAD Annual High-Level IIA Conference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2016-06-15T09:41:25Z</dcterms:created>
  <dcterms:modified xsi:type="dcterms:W3CDTF">2019-11-28T15:45:15Z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0x01010058F28DC0697F2946967019A6C2D9957F</vt:lpwstr>
  </property>
</Properties>
</file>