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696" r:id="rId4"/>
  </p:sldMasterIdLst>
  <p:notesMasterIdLst>
    <p:notesMasterId r:id="rId41"/>
  </p:notesMasterIdLst>
  <p:handoutMasterIdLst>
    <p:handoutMasterId r:id="rId42"/>
  </p:handoutMasterIdLst>
  <p:sldIdLst>
    <p:sldId id="266" r:id="rId5"/>
    <p:sldId id="256" r:id="rId6"/>
    <p:sldId id="267" r:id="rId7"/>
    <p:sldId id="265" r:id="rId8"/>
    <p:sldId id="264" r:id="rId9"/>
    <p:sldId id="269" r:id="rId10"/>
    <p:sldId id="270" r:id="rId11"/>
    <p:sldId id="355" r:id="rId12"/>
    <p:sldId id="378" r:id="rId13"/>
    <p:sldId id="379" r:id="rId14"/>
    <p:sldId id="384" r:id="rId15"/>
    <p:sldId id="400" r:id="rId16"/>
    <p:sldId id="298" r:id="rId17"/>
    <p:sldId id="289" r:id="rId18"/>
    <p:sldId id="385" r:id="rId19"/>
    <p:sldId id="402" r:id="rId20"/>
    <p:sldId id="388" r:id="rId21"/>
    <p:sldId id="389" r:id="rId22"/>
    <p:sldId id="390" r:id="rId23"/>
    <p:sldId id="393" r:id="rId24"/>
    <p:sldId id="392" r:id="rId25"/>
    <p:sldId id="397" r:id="rId26"/>
    <p:sldId id="401" r:id="rId27"/>
    <p:sldId id="276" r:id="rId28"/>
    <p:sldId id="258" r:id="rId29"/>
    <p:sldId id="339" r:id="rId30"/>
    <p:sldId id="340" r:id="rId31"/>
    <p:sldId id="341" r:id="rId32"/>
    <p:sldId id="342" r:id="rId33"/>
    <p:sldId id="343" r:id="rId34"/>
    <p:sldId id="344" r:id="rId35"/>
    <p:sldId id="345" r:id="rId36"/>
    <p:sldId id="351" r:id="rId37"/>
    <p:sldId id="352" r:id="rId38"/>
    <p:sldId id="366" r:id="rId39"/>
    <p:sldId id="293"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ADC87E52-3B1A-407E-9BD9-8F9810DDE0F3}">
          <p14:sldIdLst>
            <p14:sldId id="266"/>
            <p14:sldId id="256"/>
            <p14:sldId id="267"/>
            <p14:sldId id="265"/>
            <p14:sldId id="264"/>
            <p14:sldId id="269"/>
            <p14:sldId id="270"/>
            <p14:sldId id="355"/>
            <p14:sldId id="378"/>
            <p14:sldId id="379"/>
            <p14:sldId id="384"/>
            <p14:sldId id="400"/>
            <p14:sldId id="298"/>
            <p14:sldId id="289"/>
            <p14:sldId id="385"/>
            <p14:sldId id="402"/>
            <p14:sldId id="388"/>
            <p14:sldId id="389"/>
            <p14:sldId id="390"/>
            <p14:sldId id="393"/>
            <p14:sldId id="392"/>
            <p14:sldId id="397"/>
            <p14:sldId id="401"/>
            <p14:sldId id="276"/>
            <p14:sldId id="258"/>
            <p14:sldId id="339"/>
            <p14:sldId id="340"/>
            <p14:sldId id="341"/>
            <p14:sldId id="342"/>
            <p14:sldId id="343"/>
            <p14:sldId id="344"/>
            <p14:sldId id="345"/>
            <p14:sldId id="351"/>
            <p14:sldId id="352"/>
            <p14:sldId id="366"/>
            <p14:sldId id="29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2" autoAdjust="0"/>
    <p:restoredTop sz="94660" autoAdjust="0"/>
  </p:normalViewPr>
  <p:slideViewPr>
    <p:cSldViewPr snapToGrid="0">
      <p:cViewPr varScale="1">
        <p:scale>
          <a:sx n="72" d="100"/>
          <a:sy n="72" d="100"/>
        </p:scale>
        <p:origin x="660" y="66"/>
      </p:cViewPr>
      <p:guideLst/>
    </p:cSldViewPr>
  </p:slideViewPr>
  <p:outlineViewPr>
    <p:cViewPr>
      <p:scale>
        <a:sx n="33" d="100"/>
        <a:sy n="33" d="100"/>
      </p:scale>
      <p:origin x="0" y="-3354"/>
    </p:cViewPr>
  </p:outlineViewPr>
  <p:notesTextViewPr>
    <p:cViewPr>
      <p:scale>
        <a:sx n="1" d="1"/>
        <a:sy n="1" d="1"/>
      </p:scale>
      <p:origin x="0" y="0"/>
    </p:cViewPr>
  </p:notesTextViewPr>
  <p:sorterViewPr>
    <p:cViewPr varScale="1">
      <p:scale>
        <a:sx n="1" d="1"/>
        <a:sy n="1" d="1"/>
      </p:scale>
      <p:origin x="0" y="-13776"/>
    </p:cViewPr>
  </p:sorterViewPr>
  <p:notesViewPr>
    <p:cSldViewPr snapToGrid="0">
      <p:cViewPr>
        <p:scale>
          <a:sx n="136" d="100"/>
          <a:sy n="136" d="100"/>
        </p:scale>
        <p:origin x="1122" y="-50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customXml" Target="../customXml/item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ustomXml" Target="../customXml/item3.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E462DC-93D9-45A8-8B0F-49AB75190931}"/>
              </a:ext>
            </a:extLst>
          </p:cNvPr>
          <p:cNvSpPr>
            <a:spLocks noGrp="1"/>
          </p:cNvSpPr>
          <p:nvPr>
            <p:ph type="hdr" sz="quarter"/>
          </p:nvPr>
        </p:nvSpPr>
        <p:spPr>
          <a:xfrm>
            <a:off x="0" y="1"/>
            <a:ext cx="3037840"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20A1805-C532-4081-8DF6-24329C49C528}"/>
              </a:ext>
            </a:extLst>
          </p:cNvPr>
          <p:cNvSpPr>
            <a:spLocks noGrp="1"/>
          </p:cNvSpPr>
          <p:nvPr>
            <p:ph type="dt" sz="quarter" idx="1"/>
          </p:nvPr>
        </p:nvSpPr>
        <p:spPr>
          <a:xfrm>
            <a:off x="3970938" y="1"/>
            <a:ext cx="3037840" cy="466725"/>
          </a:xfrm>
          <a:prstGeom prst="rect">
            <a:avLst/>
          </a:prstGeom>
        </p:spPr>
        <p:txBody>
          <a:bodyPr vert="horz" lIns="91440" tIns="45720" rIns="91440" bIns="45720" rtlCol="0"/>
          <a:lstStyle>
            <a:lvl1pPr algn="r">
              <a:defRPr sz="1200"/>
            </a:lvl1pPr>
          </a:lstStyle>
          <a:p>
            <a:fld id="{9518E8EE-15B1-4E7D-8987-F3B57DD6A001}" type="datetimeFigureOut">
              <a:rPr lang="en-US" smtClean="0"/>
              <a:t>11/27/2019</a:t>
            </a:fld>
            <a:endParaRPr lang="en-US"/>
          </a:p>
        </p:txBody>
      </p:sp>
      <p:sp>
        <p:nvSpPr>
          <p:cNvPr id="4" name="Footer Placeholder 3">
            <a:extLst>
              <a:ext uri="{FF2B5EF4-FFF2-40B4-BE49-F238E27FC236}">
                <a16:creationId xmlns:a16="http://schemas.microsoft.com/office/drawing/2014/main" id="{81323812-2141-4ECC-BA45-5AC084692ECA}"/>
              </a:ext>
            </a:extLst>
          </p:cNvPr>
          <p:cNvSpPr>
            <a:spLocks noGrp="1"/>
          </p:cNvSpPr>
          <p:nvPr>
            <p:ph type="ftr" sz="quarter" idx="2"/>
          </p:nvPr>
        </p:nvSpPr>
        <p:spPr>
          <a:xfrm>
            <a:off x="0" y="8829676"/>
            <a:ext cx="303784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D8E4AF8-C788-46D0-AC23-04511E6A883C}"/>
              </a:ext>
            </a:extLst>
          </p:cNvPr>
          <p:cNvSpPr>
            <a:spLocks noGrp="1"/>
          </p:cNvSpPr>
          <p:nvPr>
            <p:ph type="sldNum" sz="quarter" idx="3"/>
          </p:nvPr>
        </p:nvSpPr>
        <p:spPr>
          <a:xfrm>
            <a:off x="3970938" y="8829676"/>
            <a:ext cx="3037840" cy="466725"/>
          </a:xfrm>
          <a:prstGeom prst="rect">
            <a:avLst/>
          </a:prstGeom>
        </p:spPr>
        <p:txBody>
          <a:bodyPr vert="horz" lIns="91440" tIns="45720" rIns="91440" bIns="45720" rtlCol="0" anchor="b"/>
          <a:lstStyle>
            <a:lvl1pPr algn="r">
              <a:defRPr sz="1200"/>
            </a:lvl1pPr>
          </a:lstStyle>
          <a:p>
            <a:fld id="{50231ED8-3AA5-4551-90B0-479B9886F6FF}" type="slidenum">
              <a:rPr lang="en-US" smtClean="0"/>
              <a:t>‹#›</a:t>
            </a:fld>
            <a:endParaRPr lang="en-US"/>
          </a:p>
        </p:txBody>
      </p:sp>
    </p:spTree>
    <p:extLst>
      <p:ext uri="{BB962C8B-B14F-4D97-AF65-F5344CB8AC3E}">
        <p14:creationId xmlns:p14="http://schemas.microsoft.com/office/powerpoint/2010/main" val="6538266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2184284A-1FE8-4017-B454-6E8D7CB35C05}" type="datetimeFigureOut">
              <a:rPr lang="en-US" smtClean="0"/>
              <a:t>11/27/2019</a:t>
            </a:fld>
            <a:endParaRPr lang="en-US"/>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9"/>
            <a:ext cx="3037840"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9"/>
            <a:ext cx="3037840" cy="466433"/>
          </a:xfrm>
          <a:prstGeom prst="rect">
            <a:avLst/>
          </a:prstGeom>
        </p:spPr>
        <p:txBody>
          <a:bodyPr vert="horz" lIns="92446" tIns="46223" rIns="92446" bIns="46223" rtlCol="0" anchor="b"/>
          <a:lstStyle>
            <a:lvl1pPr algn="r">
              <a:defRPr sz="1200"/>
            </a:lvl1pPr>
          </a:lstStyle>
          <a:p>
            <a:fld id="{74D01DD1-DE12-4BA3-B4EA-3B2BF004E37C}" type="slidenum">
              <a:rPr lang="en-US" smtClean="0"/>
              <a:t>‹#›</a:t>
            </a:fld>
            <a:endParaRPr lang="en-US"/>
          </a:p>
        </p:txBody>
      </p:sp>
    </p:spTree>
    <p:extLst>
      <p:ext uri="{BB962C8B-B14F-4D97-AF65-F5344CB8AC3E}">
        <p14:creationId xmlns:p14="http://schemas.microsoft.com/office/powerpoint/2010/main" val="313135740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52E51E-4B96-5643-A191-74C20EB9F0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381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299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917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37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333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22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3631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18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52E51E-4B96-5643-A191-74C20EB9F0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3398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52E51E-4B96-5643-A191-74C20EB9F0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514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52E51E-4B96-5643-A191-74C20EB9F0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7184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D01DD1-DE12-4BA3-B4EA-3B2BF004E37C}" type="slidenum">
              <a:rPr lang="en-US" smtClean="0"/>
              <a:t>12</a:t>
            </a:fld>
            <a:endParaRPr lang="en-US"/>
          </a:p>
        </p:txBody>
      </p:sp>
    </p:spTree>
    <p:extLst>
      <p:ext uri="{BB962C8B-B14F-4D97-AF65-F5344CB8AC3E}">
        <p14:creationId xmlns:p14="http://schemas.microsoft.com/office/powerpoint/2010/main" val="4221480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A1F31FB9-24E6-4690-A441-FDC866C83C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1EBF79E-AC87-4B90-A558-3562C64D3C71}" type="slidenum">
              <a:rPr lang="en-US" altLang="en-US"/>
              <a:pPr/>
              <a:t>13</a:t>
            </a:fld>
            <a:endParaRPr lang="en-US" altLang="en-US"/>
          </a:p>
        </p:txBody>
      </p:sp>
      <p:sp>
        <p:nvSpPr>
          <p:cNvPr id="71683" name="Rectangle 2">
            <a:extLst>
              <a:ext uri="{FF2B5EF4-FFF2-40B4-BE49-F238E27FC236}">
                <a16:creationId xmlns:a16="http://schemas.microsoft.com/office/drawing/2014/main" id="{B1AB37C8-0B94-4EC6-9EF8-25C0E86873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a:extLst>
              <a:ext uri="{FF2B5EF4-FFF2-40B4-BE49-F238E27FC236}">
                <a16:creationId xmlns:a16="http://schemas.microsoft.com/office/drawing/2014/main" id="{B69FC8EA-F1A3-48B9-825A-8A2A17B03F70}"/>
              </a:ext>
            </a:extLst>
          </p:cNvPr>
          <p:cNvSpPr>
            <a:spLocks noGrp="1" noChangeArrowheads="1"/>
          </p:cNvSpPr>
          <p:nvPr>
            <p:ph type="body" idx="1"/>
          </p:nvPr>
        </p:nvSpPr>
        <p:spPr bwMode="auto">
          <a:xfrm>
            <a:off x="944563" y="4451350"/>
            <a:ext cx="5197475" cy="4217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extLst>
      <p:ext uri="{BB962C8B-B14F-4D97-AF65-F5344CB8AC3E}">
        <p14:creationId xmlns:p14="http://schemas.microsoft.com/office/powerpoint/2010/main" val="4175624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lang="en-US" dirty="0">
              <a:latin typeface="Century Gothic" panose="020B0502020202020204" pitchFamily="34" charset="0"/>
            </a:endParaRPr>
          </a:p>
        </p:txBody>
      </p:sp>
    </p:spTree>
    <p:extLst>
      <p:ext uri="{BB962C8B-B14F-4D97-AF65-F5344CB8AC3E}">
        <p14:creationId xmlns:p14="http://schemas.microsoft.com/office/powerpoint/2010/main" val="2591482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704850"/>
            <a:ext cx="5670550" cy="3189288"/>
          </a:xfrm>
        </p:spPr>
      </p:sp>
      <p:sp>
        <p:nvSpPr>
          <p:cNvPr id="3" name="Notes Placeholder 2"/>
          <p:cNvSpPr>
            <a:spLocks noGrp="1"/>
          </p:cNvSpPr>
          <p:nvPr>
            <p:ph type="body" idx="1"/>
          </p:nvPr>
        </p:nvSpPr>
        <p:spPr>
          <a:xfrm>
            <a:off x="1623" y="4182473"/>
            <a:ext cx="7008778" cy="5430647"/>
          </a:xfrm>
        </p:spPr>
        <p:txBody>
          <a:bodyPr/>
          <a:lstStyle/>
          <a:p>
            <a:pPr algn="just"/>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52E51E-4B96-5643-A191-74C20EB9F0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5D3EBB9-9D22-4DFE-840A-CA1F62EE075B}"/>
              </a:ext>
            </a:extLst>
          </p:cNvPr>
          <p:cNvSpPr/>
          <p:nvPr/>
        </p:nvSpPr>
        <p:spPr>
          <a:xfrm>
            <a:off x="388268" y="4325035"/>
            <a:ext cx="6212293" cy="369332"/>
          </a:xfrm>
          <a:prstGeom prst="rect">
            <a:avLst/>
          </a:prstGeom>
        </p:spPr>
        <p:txBody>
          <a:bodyPr wrap="square">
            <a:spAutoFit/>
          </a:bodyPr>
          <a:lstStyle/>
          <a:p>
            <a:pPr algn="just"/>
            <a:r>
              <a:rPr lang="en-GB" dirty="0"/>
              <a:t>– </a:t>
            </a:r>
          </a:p>
        </p:txBody>
      </p:sp>
    </p:spTree>
    <p:extLst>
      <p:ext uri="{BB962C8B-B14F-4D97-AF65-F5344CB8AC3E}">
        <p14:creationId xmlns:p14="http://schemas.microsoft.com/office/powerpoint/2010/main" val="37412723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704850"/>
            <a:ext cx="5670550" cy="3189288"/>
          </a:xfrm>
        </p:spPr>
      </p:sp>
      <p:sp>
        <p:nvSpPr>
          <p:cNvPr id="3" name="Notes Placeholder 2"/>
          <p:cNvSpPr>
            <a:spLocks noGrp="1"/>
          </p:cNvSpPr>
          <p:nvPr>
            <p:ph type="body" idx="1"/>
          </p:nvPr>
        </p:nvSpPr>
        <p:spPr>
          <a:xfrm>
            <a:off x="1623" y="4182473"/>
            <a:ext cx="7008778" cy="5430647"/>
          </a:xfrm>
        </p:spPr>
        <p:txBody>
          <a:bodyPr/>
          <a:lstStyle/>
          <a:p>
            <a:pPr algn="just"/>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52E51E-4B96-5643-A191-74C20EB9F0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5D3EBB9-9D22-4DFE-840A-CA1F62EE075B}"/>
              </a:ext>
            </a:extLst>
          </p:cNvPr>
          <p:cNvSpPr/>
          <p:nvPr/>
        </p:nvSpPr>
        <p:spPr>
          <a:xfrm>
            <a:off x="388268" y="4325035"/>
            <a:ext cx="6212293" cy="369332"/>
          </a:xfrm>
          <a:prstGeom prst="rect">
            <a:avLst/>
          </a:prstGeom>
        </p:spPr>
        <p:txBody>
          <a:bodyPr wrap="square">
            <a:spAutoFit/>
          </a:bodyPr>
          <a:lstStyle/>
          <a:p>
            <a:pPr algn="just"/>
            <a:r>
              <a:rPr lang="en-GB" dirty="0"/>
              <a:t>– </a:t>
            </a:r>
          </a:p>
        </p:txBody>
      </p:sp>
    </p:spTree>
    <p:extLst>
      <p:ext uri="{BB962C8B-B14F-4D97-AF65-F5344CB8AC3E}">
        <p14:creationId xmlns:p14="http://schemas.microsoft.com/office/powerpoint/2010/main" val="1900083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68556" y="4473892"/>
            <a:ext cx="6558363" cy="4565177"/>
          </a:xfrm>
        </p:spPr>
        <p:txBody>
          <a:bodyPr/>
          <a:lstStyle/>
          <a:p>
            <a:r>
              <a:rPr lang="en-US" sz="1400" b="1" dirty="0"/>
              <a:t>Evidence of enabling environment :</a:t>
            </a:r>
          </a:p>
          <a:p>
            <a:pPr marL="342900" indent="-342900">
              <a:buFont typeface="+mj-lt"/>
              <a:buAutoNum type="arabicPeriod"/>
            </a:pPr>
            <a:r>
              <a:rPr lang="en-US" sz="1600" dirty="0"/>
              <a:t>National Policy for Gender Equality (NPGE); CEDAW Ratification; SDG5; Vision 2030 Gender sector Plan; Bureau of Gender Affairs </a:t>
            </a:r>
          </a:p>
          <a:p>
            <a:pPr marL="342900" indent="-342900">
              <a:buFont typeface="+mj-lt"/>
              <a:buAutoNum type="arabicPeriod"/>
            </a:pPr>
            <a:r>
              <a:rPr lang="en-US" sz="1600" dirty="0"/>
              <a:t>Small and Medium-Sized Enterprise (MSME) and Entrepreneurship Policy</a:t>
            </a:r>
          </a:p>
          <a:p>
            <a:pPr marL="342900" indent="-342900">
              <a:buFont typeface="+mj-lt"/>
              <a:buAutoNum type="arabicPeriod"/>
            </a:pPr>
            <a:r>
              <a:rPr lang="en-US" sz="1600" dirty="0"/>
              <a:t>Employment (Equal Pay for Men and Women) Act</a:t>
            </a:r>
          </a:p>
          <a:p>
            <a:pPr marL="342900" indent="-342900">
              <a:buFont typeface="+mj-lt"/>
              <a:buAutoNum type="arabicPeriod"/>
            </a:pPr>
            <a:r>
              <a:rPr lang="en-US" sz="1600" dirty="0"/>
              <a:t>Fundamental Rights (Additional Provisions) (Interim) Act</a:t>
            </a:r>
          </a:p>
          <a:p>
            <a:pPr marL="342900" indent="-342900">
              <a:buFont typeface="+mj-lt"/>
              <a:buAutoNum type="arabicPeriod"/>
            </a:pPr>
            <a:r>
              <a:rPr lang="en-US" sz="1600" dirty="0"/>
              <a:t>Human Employment and Resource Training Act</a:t>
            </a:r>
          </a:p>
          <a:p>
            <a:pPr marL="342900" indent="-342900">
              <a:buFont typeface="+mj-lt"/>
              <a:buAutoNum type="arabicPeriod"/>
            </a:pPr>
            <a:r>
              <a:rPr lang="en-US" sz="1600" dirty="0"/>
              <a:t>Labour Relations and Industrial Disputes Act</a:t>
            </a:r>
          </a:p>
          <a:p>
            <a:pPr marL="342900" indent="-342900">
              <a:buFont typeface="+mj-lt"/>
              <a:buAutoNum type="arabicPeriod"/>
            </a:pPr>
            <a:r>
              <a:rPr lang="en-US" sz="1600" dirty="0"/>
              <a:t>Married Women's Property Act</a:t>
            </a:r>
          </a:p>
          <a:p>
            <a:pPr marL="342900" indent="-342900">
              <a:buFont typeface="+mj-lt"/>
              <a:buAutoNum type="arabicPeriod"/>
            </a:pPr>
            <a:r>
              <a:rPr lang="en-US" sz="1600" dirty="0"/>
              <a:t>Maternity Leave Act</a:t>
            </a:r>
          </a:p>
          <a:p>
            <a:pPr marL="342900" indent="-342900">
              <a:buFont typeface="+mj-lt"/>
              <a:buAutoNum type="arabicPeriod"/>
            </a:pPr>
            <a:r>
              <a:rPr lang="en-US" sz="1600" dirty="0"/>
              <a:t>Women (Employment of) Act</a:t>
            </a:r>
          </a:p>
          <a:p>
            <a:pPr marL="342900" indent="-342900">
              <a:buFont typeface="+mj-lt"/>
              <a:buAutoNum type="arabicPeriod"/>
            </a:pPr>
            <a:r>
              <a:rPr lang="en-US" sz="1600" dirty="0"/>
              <a:t>Rights to Property Act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657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2895" y="4473892"/>
            <a:ext cx="6370476" cy="4072231"/>
          </a:xfrm>
        </p:spPr>
        <p:txBody>
          <a:bodyPr/>
          <a:lstStyle/>
          <a:p>
            <a:r>
              <a:rPr lang="en-US" b="1" dirty="0"/>
              <a:t>Cultural biases</a:t>
            </a:r>
          </a:p>
          <a:p>
            <a:pPr marL="171450" indent="-171450">
              <a:buFont typeface="Arial" panose="020B0604020202020204" pitchFamily="34" charset="0"/>
              <a:buChar char="•"/>
            </a:pPr>
            <a:r>
              <a:rPr lang="en-US" dirty="0"/>
              <a:t>Women in business are less likely than men to belong to formal business networks.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Business networks offer formal training, information, advice, access to markets, partnerships and policy advocacy, as well as encouragement and support.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However, social norms and barriers may keep women from joining business networks.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Men naturally form networks such as golfing, bar, lodger, old boys network  where business deals are struck – women don’t appear to form these networks as a result of their burden of work including child care and domestic responsibilities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Women producers find it challenging to identify and seize market opportunities. Market access and growth can be particularly daunting for women in the informal economy.</a:t>
            </a:r>
          </a:p>
          <a:p>
            <a:endParaRPr lang="en-US" dirty="0"/>
          </a:p>
          <a:p>
            <a:pPr marL="171450" indent="-171450">
              <a:buFont typeface="Arial" panose="020B0604020202020204" pitchFamily="34" charset="0"/>
              <a:buChar char="•"/>
            </a:pPr>
            <a:r>
              <a:rPr lang="en-US" dirty="0"/>
              <a:t>For example, a majority of Canadian women SME exporters perceive that gender plays a role in the operation and internationalization of their firms. </a:t>
            </a:r>
          </a:p>
          <a:p>
            <a:pPr marL="171450" indent="-171450">
              <a:buFont typeface="Arial" panose="020B0604020202020204" pitchFamily="34" charset="0"/>
              <a:buChar char="•"/>
            </a:pPr>
            <a:r>
              <a:rPr lang="en-US" dirty="0"/>
              <a:t>A survey finds that 75% of them believe that gender plays a role, including ‘perceived lack of respect by male business owners, bravado, chauvinism, not being taken seriously, businessmen who refuse to do business with a woman, and verification of decisions through male employees’. </a:t>
            </a:r>
          </a:p>
          <a:p>
            <a:pPr marL="171450" indent="-171450">
              <a:buFont typeface="Arial" panose="020B0604020202020204" pitchFamily="34" charset="0"/>
              <a:buChar char="•"/>
            </a:pPr>
            <a:r>
              <a:rPr lang="en-US" dirty="0"/>
              <a:t>Women-owned companies are therefore less likely to expand or internationalize.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895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71450" indent="-171450">
              <a:buFont typeface="Arial" panose="020B0604020202020204" pitchFamily="34" charset="0"/>
              <a:buChar char="•"/>
            </a:pPr>
            <a:r>
              <a:rPr lang="en-US" dirty="0"/>
              <a:t>Limited access to land and finance pose more constraints to women than to men. Women have less access to finance because they have less physical and reputational collateral. This may explain why they are concentrated in less capital-intensive firms.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Jamaican women in international trade, for example, find it difficult to attract the</a:t>
            </a:r>
          </a:p>
          <a:p>
            <a:pPr marL="171450" indent="-171450">
              <a:buFont typeface="Arial" panose="020B0604020202020204" pitchFamily="34" charset="0"/>
              <a:buChar char="•"/>
            </a:pPr>
            <a:r>
              <a:rPr lang="en-US" dirty="0"/>
              <a:t>necessary capital from local financial institutions. ‘This is a strong constraint on their</a:t>
            </a:r>
          </a:p>
          <a:p>
            <a:pPr marL="171450" indent="-171450">
              <a:buFont typeface="Arial" panose="020B0604020202020204" pitchFamily="34" charset="0"/>
              <a:buChar char="•"/>
            </a:pPr>
            <a:r>
              <a:rPr lang="en-US" dirty="0"/>
              <a:t>internationalization ambitions and a handbrake on future growth of the MSME sector in Jamaica and its wider economy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JM" dirty="0"/>
              <a:t>Finance- major barrier for women owned businesses</a:t>
            </a:r>
          </a:p>
          <a:p>
            <a:pPr marL="171450" indent="-171450">
              <a:buFont typeface="Arial" panose="020B0604020202020204" pitchFamily="34" charset="0"/>
              <a:buChar char="•"/>
            </a:pPr>
            <a:r>
              <a:rPr lang="en-JM" dirty="0"/>
              <a:t>Major barriers due to-no collateral, High Interest rates; limited business skills &amp;documentation.</a:t>
            </a:r>
          </a:p>
          <a:p>
            <a:pPr marL="171450" indent="-171450">
              <a:buFont typeface="Arial" panose="020B0604020202020204" pitchFamily="34" charset="0"/>
              <a:buChar char="•"/>
            </a:pPr>
            <a:r>
              <a:rPr lang="en-JM" dirty="0"/>
              <a:t>Limited financial literacy</a:t>
            </a:r>
          </a:p>
          <a:p>
            <a:pPr marL="171450" indent="-171450">
              <a:buFont typeface="Arial" panose="020B0604020202020204" pitchFamily="34" charset="0"/>
              <a:buChar char="•"/>
            </a:pPr>
            <a:r>
              <a:rPr lang="en-JM" b="1" dirty="0"/>
              <a:t>Services NOT gender friendly </a:t>
            </a:r>
            <a:r>
              <a:rPr lang="en-US" b="1" dirty="0"/>
              <a:t>Few if any of this funding, targets WOEs </a:t>
            </a:r>
          </a:p>
          <a:p>
            <a:pPr marL="171450" indent="-171450">
              <a:buFont typeface="Arial" panose="020B0604020202020204" pitchFamily="34" charset="0"/>
              <a:buChar char="•"/>
            </a:pPr>
            <a:r>
              <a:rPr lang="en-US" b="1" dirty="0"/>
              <a:t>Lending policies &amp; practices of FIs, NOT viewed as women-friendly </a:t>
            </a:r>
          </a:p>
          <a:p>
            <a:pPr marL="171450" indent="-171450">
              <a:buFont typeface="Arial" panose="020B0604020202020204" pitchFamily="34" charset="0"/>
              <a:buChar char="•"/>
            </a:pPr>
            <a:endParaRPr lang="en-JM"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811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1162050"/>
            <a:ext cx="5576888" cy="3136900"/>
          </a:xfrm>
        </p:spPr>
      </p:sp>
      <p:sp>
        <p:nvSpPr>
          <p:cNvPr id="3" name="Notes Placeholder 2"/>
          <p:cNvSpPr>
            <a:spLocks noGrp="1"/>
          </p:cNvSpPr>
          <p:nvPr>
            <p:ph type="body" idx="1"/>
          </p:nvPr>
        </p:nvSpPr>
        <p:spPr/>
        <p:txBody>
          <a:bodyPr/>
          <a:lstStyle/>
          <a:p>
            <a:pPr marL="228600" indent="-228600">
              <a:buFont typeface="+mj-lt"/>
              <a:buAutoNum type="arabicPeriod"/>
            </a:pPr>
            <a:r>
              <a:rPr lang="en-US" dirty="0"/>
              <a:t>Following gender norms, women are inclined to study education, health and welfare, humanities and arts. These educational specializations in turn limit the job opportunities available to educated women to predominantly public sector positions in education, health, and administration. It also limits their use of ICT to help them scale up their exports</a:t>
            </a:r>
          </a:p>
          <a:p>
            <a:pPr marL="228600" indent="-228600">
              <a:buFont typeface="+mj-lt"/>
              <a:buAutoNum type="arabicPeriod"/>
            </a:pPr>
            <a:endParaRPr lang="en-US" dirty="0"/>
          </a:p>
          <a:p>
            <a:pPr marL="228600" indent="-228600">
              <a:buFont typeface="+mj-lt"/>
              <a:buAutoNum type="arabicPeriod"/>
            </a:pPr>
            <a:r>
              <a:rPr lang="en-US" dirty="0"/>
              <a:t>High-tech sectors, such as chemicals, electrical, electronic machinery and applications, industrial machinery and transport equipment, have a high indirect impact of services exports. These are sectors that use specialized services and there is lower participation of women. </a:t>
            </a:r>
          </a:p>
          <a:p>
            <a:pPr marL="228600" indent="-228600">
              <a:buFont typeface="+mj-lt"/>
              <a:buAutoNum type="arabicPeriod"/>
            </a:pPr>
            <a:endParaRPr lang="en-US" dirty="0"/>
          </a:p>
          <a:p>
            <a:pPr marL="228600" indent="-228600">
              <a:buFont typeface="+mj-lt"/>
              <a:buAutoNum type="arabicPeriod"/>
            </a:pPr>
            <a:r>
              <a:rPr lang="en-US" dirty="0"/>
              <a:t>Low female participation in these sectors hinders equitable distribution of gains in these sectors. </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950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4886" y="4473892"/>
            <a:ext cx="6231467" cy="4356076"/>
          </a:xfrm>
        </p:spPr>
        <p:txBody>
          <a:bodyPr/>
          <a:lstStyle/>
          <a:p>
            <a:pPr marL="171450" indent="-171450">
              <a:buFont typeface="Arial" panose="020B0604020202020204" pitchFamily="34" charset="0"/>
              <a:buChar char="•"/>
            </a:pPr>
            <a:r>
              <a:rPr lang="en-US" sz="1400" dirty="0"/>
              <a:t>Modern barriers to trade often take the form of non-tariff measures (NTMs), such as standards or regulations. They can also take the form of lengthy port-handling or custom procedures. One characteristic of NTMs is that they often lead to fixed costs for exporters – costs that do not change with the number or amount of products exported. Women SMEs tend to be disproportionally affected by such trade costs (ITC and WTO, 2014). </a:t>
            </a:r>
          </a:p>
          <a:p>
            <a:pPr marL="171450" indent="-171450">
              <a:buFont typeface="Arial" panose="020B0604020202020204" pitchFamily="34" charset="0"/>
              <a:buChar char="•"/>
            </a:pPr>
            <a:r>
              <a:rPr lang="en-US" sz="1400" dirty="0"/>
              <a:t>Given that female owned firms tend to be smaller than male owned firms, female owned firms tend to suffer disproportionally from NTMs. </a:t>
            </a:r>
          </a:p>
          <a:p>
            <a:pPr marL="171450" indent="-171450">
              <a:buFont typeface="Arial" panose="020B0604020202020204" pitchFamily="34" charset="0"/>
              <a:buChar char="•"/>
            </a:pPr>
            <a:r>
              <a:rPr lang="en-US" sz="1400" dirty="0"/>
              <a:t>Unlike large companies, most SMEs do not possess in-house trade or international departments with experts who know how to efficiently overcome relevant trade costs. </a:t>
            </a:r>
          </a:p>
          <a:p>
            <a:pPr marL="171450" indent="-171450">
              <a:buFont typeface="Arial" panose="020B0604020202020204" pitchFamily="34" charset="0"/>
              <a:buChar char="•"/>
            </a:pPr>
            <a:r>
              <a:rPr lang="en-US" sz="1400" dirty="0"/>
              <a:t>Women SMEs tend to have limited resources and a lower threshold to absorbing risks, especially when operating in intensely competitive markets (OECD, 2006). </a:t>
            </a:r>
          </a:p>
          <a:p>
            <a:pPr marL="171450" indent="-171450">
              <a:buFont typeface="Arial" panose="020B0604020202020204" pitchFamily="34" charset="0"/>
              <a:buChar char="•"/>
            </a:pPr>
            <a:r>
              <a:rPr lang="en-US" sz="1400" dirty="0"/>
              <a:t>In addition, the fact that SMEs tend to trade smaller quantities implies that fixed trade costs often make up a larger share of the unit cost of their goods when compared to rivals exporting larger volumes.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854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4886" y="4473892"/>
            <a:ext cx="6231467" cy="4356076"/>
          </a:xfrm>
        </p:spPr>
        <p:txBody>
          <a:bodyPr/>
          <a:lstStyle/>
          <a:p>
            <a:pPr marL="457200" indent="-457200">
              <a:buFont typeface="+mj-lt"/>
              <a:buAutoNum type="arabicPeriod"/>
            </a:pPr>
            <a:r>
              <a:rPr lang="en-JM" sz="1400" dirty="0"/>
              <a:t>Build capacity of export development services to integrate gender sensitivity in design, access and delivery of export development services to  women owned businesses of different sizes, stages of development, across key sectors &amp; in rural and urban areas.</a:t>
            </a:r>
          </a:p>
          <a:p>
            <a:pPr marL="457200" indent="-457200">
              <a:buFont typeface="+mj-lt"/>
              <a:buAutoNum type="arabicPeriod"/>
            </a:pPr>
            <a:r>
              <a:rPr lang="en-JM" sz="1400" dirty="0"/>
              <a:t>Knowledge of environmental standards, phytosanitary standards, CARICOM and EU standards critical</a:t>
            </a:r>
          </a:p>
          <a:p>
            <a:pPr marL="457200" indent="-457200">
              <a:buFont typeface="+mj-lt"/>
              <a:buAutoNum type="arabicPeriod"/>
            </a:pPr>
            <a:r>
              <a:rPr lang="en-JM" sz="1400" dirty="0"/>
              <a:t>Establish model  of women-focused export development that reflects and responds to their roles and needs </a:t>
            </a:r>
          </a:p>
          <a:p>
            <a:pPr marL="457200" indent="-457200">
              <a:buFont typeface="+mj-lt"/>
              <a:buAutoNum type="arabicPeriod"/>
            </a:pPr>
            <a:r>
              <a:rPr lang="en-JM" sz="1400" dirty="0"/>
              <a:t>Increase access to these services in rural areas , on line and through women friendly mechanisms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258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38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0535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2615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55819" y="4473892"/>
            <a:ext cx="6474166" cy="4356076"/>
          </a:xfrm>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235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992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978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4459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1857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D01DD1-DE12-4BA3-B4EA-3B2BF004E3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1154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CD9B8-DB63-490E-8E0C-092B3D52F1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266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CD9B8-DB63-490E-8E0C-092B3D52F1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8576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1A96AB-5E2E-4F8D-93AD-827539B89026}" type="slidenum">
              <a:rPr lang="en-US" smtClean="0"/>
              <a:t>35</a:t>
            </a:fld>
            <a:endParaRPr lang="en-US"/>
          </a:p>
        </p:txBody>
      </p:sp>
    </p:spTree>
    <p:extLst>
      <p:ext uri="{BB962C8B-B14F-4D97-AF65-F5344CB8AC3E}">
        <p14:creationId xmlns:p14="http://schemas.microsoft.com/office/powerpoint/2010/main" val="3379839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6CD9B8-DB63-490E-8E0C-092B3D52F1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202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C912-09B8-43BC-8E0B-0D9C684BB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04C717-DCFF-4169-A613-C2F2CC4760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31AB32-135A-4036-9A9D-E31031023E63}"/>
              </a:ext>
            </a:extLst>
          </p:cNvPr>
          <p:cNvSpPr>
            <a:spLocks noGrp="1"/>
          </p:cNvSpPr>
          <p:nvPr>
            <p:ph type="dt" sz="half" idx="10"/>
          </p:nvPr>
        </p:nvSpPr>
        <p:spPr/>
        <p:txBody>
          <a:bodyPr/>
          <a:lstStyle/>
          <a:p>
            <a:fld id="{B2F68F76-DB1F-4219-8A3F-41ADE4E4A034}" type="datetime1">
              <a:rPr lang="en-US" smtClean="0"/>
              <a:t>11/27/2019</a:t>
            </a:fld>
            <a:endParaRPr lang="en-US"/>
          </a:p>
        </p:txBody>
      </p:sp>
      <p:sp>
        <p:nvSpPr>
          <p:cNvPr id="5" name="Footer Placeholder 4">
            <a:extLst>
              <a:ext uri="{FF2B5EF4-FFF2-40B4-BE49-F238E27FC236}">
                <a16:creationId xmlns:a16="http://schemas.microsoft.com/office/drawing/2014/main" id="{D94A6B73-798C-498A-B5EA-7F3453E15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E410C-9FAD-4366-97AC-CD4E4498A3DF}"/>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2331635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6DB6C-3946-476D-969F-4C7F7CA1EB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6339E8-E4F6-4372-872B-CC826916D81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3E3D3E-C67D-4774-9AD6-0A518A2FD058}"/>
              </a:ext>
            </a:extLst>
          </p:cNvPr>
          <p:cNvSpPr>
            <a:spLocks noGrp="1"/>
          </p:cNvSpPr>
          <p:nvPr>
            <p:ph type="dt" sz="half" idx="10"/>
          </p:nvPr>
        </p:nvSpPr>
        <p:spPr/>
        <p:txBody>
          <a:bodyPr/>
          <a:lstStyle/>
          <a:p>
            <a:fld id="{179566FD-E191-4E07-A51A-9612F25160B8}" type="datetime1">
              <a:rPr lang="en-US" smtClean="0"/>
              <a:t>11/27/2019</a:t>
            </a:fld>
            <a:endParaRPr lang="en-US"/>
          </a:p>
        </p:txBody>
      </p:sp>
      <p:sp>
        <p:nvSpPr>
          <p:cNvPr id="5" name="Footer Placeholder 4">
            <a:extLst>
              <a:ext uri="{FF2B5EF4-FFF2-40B4-BE49-F238E27FC236}">
                <a16:creationId xmlns:a16="http://schemas.microsoft.com/office/drawing/2014/main" id="{9A9A53BC-1D6B-4CB1-98CA-AF742C477B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56321-2BF9-4264-850E-6D67EFB9908D}"/>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4048998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CEABA-CE56-4B5F-8E69-D77EA85600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F28C4D-AC4A-40DF-889F-E1FD65D9DC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5F1362-2A9D-4222-80BF-7B3E9918CDFF}"/>
              </a:ext>
            </a:extLst>
          </p:cNvPr>
          <p:cNvSpPr>
            <a:spLocks noGrp="1"/>
          </p:cNvSpPr>
          <p:nvPr>
            <p:ph type="dt" sz="half" idx="10"/>
          </p:nvPr>
        </p:nvSpPr>
        <p:spPr/>
        <p:txBody>
          <a:bodyPr/>
          <a:lstStyle/>
          <a:p>
            <a:fld id="{0FD4E410-2E52-4A54-999D-0BA8AD73A906}" type="datetime1">
              <a:rPr lang="en-US" smtClean="0"/>
              <a:t>11/27/2019</a:t>
            </a:fld>
            <a:endParaRPr lang="en-US"/>
          </a:p>
        </p:txBody>
      </p:sp>
      <p:sp>
        <p:nvSpPr>
          <p:cNvPr id="5" name="Footer Placeholder 4">
            <a:extLst>
              <a:ext uri="{FF2B5EF4-FFF2-40B4-BE49-F238E27FC236}">
                <a16:creationId xmlns:a16="http://schemas.microsoft.com/office/drawing/2014/main" id="{09B48822-0D23-44DF-8A9D-E86CEC6C2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6DCFA-C8A9-4777-A78D-DB8C71EB9642}"/>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3404809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16D5-F472-44CD-BED1-92ED97B397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144BD-1D87-4D06-88C6-5644B63620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A161E8-359C-43E9-9945-B2FC238B984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F7782A-F9FC-4E72-BAAA-A9F2EBE9080D}"/>
              </a:ext>
            </a:extLst>
          </p:cNvPr>
          <p:cNvSpPr>
            <a:spLocks noGrp="1"/>
          </p:cNvSpPr>
          <p:nvPr>
            <p:ph type="dt" sz="half" idx="10"/>
          </p:nvPr>
        </p:nvSpPr>
        <p:spPr/>
        <p:txBody>
          <a:bodyPr/>
          <a:lstStyle/>
          <a:p>
            <a:fld id="{3C435A56-81CA-481D-B0A5-1C6D11550C1D}" type="datetime1">
              <a:rPr lang="en-US" smtClean="0"/>
              <a:t>11/27/2019</a:t>
            </a:fld>
            <a:endParaRPr lang="en-US"/>
          </a:p>
        </p:txBody>
      </p:sp>
      <p:sp>
        <p:nvSpPr>
          <p:cNvPr id="6" name="Footer Placeholder 5">
            <a:extLst>
              <a:ext uri="{FF2B5EF4-FFF2-40B4-BE49-F238E27FC236}">
                <a16:creationId xmlns:a16="http://schemas.microsoft.com/office/drawing/2014/main" id="{892EE135-3B33-445E-8513-94652560CC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E9FD9-037D-44A6-A646-6CE364C7D9BC}"/>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3225786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D2D9-C85A-4D04-B808-2DB501D29A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D0FCA6-AE47-4E9A-91D3-D527D341BE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4CDED90-5045-4D9F-87F3-279169C951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939C67-BD5E-43A3-8E53-D8A06D372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00DDC7-9843-4070-91E1-824F399674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EE8C5D-3A35-4425-A4C5-16091743BB17}"/>
              </a:ext>
            </a:extLst>
          </p:cNvPr>
          <p:cNvSpPr>
            <a:spLocks noGrp="1"/>
          </p:cNvSpPr>
          <p:nvPr>
            <p:ph type="dt" sz="half" idx="10"/>
          </p:nvPr>
        </p:nvSpPr>
        <p:spPr/>
        <p:txBody>
          <a:bodyPr/>
          <a:lstStyle/>
          <a:p>
            <a:fld id="{3C716E03-5D2D-4FE0-A78E-5EBA970FD3B9}" type="datetime1">
              <a:rPr lang="en-US" smtClean="0"/>
              <a:t>11/27/2019</a:t>
            </a:fld>
            <a:endParaRPr lang="en-US"/>
          </a:p>
        </p:txBody>
      </p:sp>
      <p:sp>
        <p:nvSpPr>
          <p:cNvPr id="8" name="Footer Placeholder 7">
            <a:extLst>
              <a:ext uri="{FF2B5EF4-FFF2-40B4-BE49-F238E27FC236}">
                <a16:creationId xmlns:a16="http://schemas.microsoft.com/office/drawing/2014/main" id="{F0ED8D18-79E0-43F4-84B7-773CBEF407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1995CD-CC43-4F51-A299-E8D21572E3F6}"/>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4171578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1EBE-25AE-412E-9BD8-4B860CA8EC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0CFD26-58AC-4F33-ABBD-A7C929B57B89}"/>
              </a:ext>
            </a:extLst>
          </p:cNvPr>
          <p:cNvSpPr>
            <a:spLocks noGrp="1"/>
          </p:cNvSpPr>
          <p:nvPr>
            <p:ph type="dt" sz="half" idx="10"/>
          </p:nvPr>
        </p:nvSpPr>
        <p:spPr/>
        <p:txBody>
          <a:bodyPr/>
          <a:lstStyle/>
          <a:p>
            <a:fld id="{07CFE6A8-CE67-471C-9981-08AA7D3F0FC8}" type="datetime1">
              <a:rPr lang="en-US" smtClean="0"/>
              <a:t>11/27/2019</a:t>
            </a:fld>
            <a:endParaRPr lang="en-US"/>
          </a:p>
        </p:txBody>
      </p:sp>
      <p:sp>
        <p:nvSpPr>
          <p:cNvPr id="4" name="Footer Placeholder 3">
            <a:extLst>
              <a:ext uri="{FF2B5EF4-FFF2-40B4-BE49-F238E27FC236}">
                <a16:creationId xmlns:a16="http://schemas.microsoft.com/office/drawing/2014/main" id="{0DB236B4-CFF3-4B55-B206-213E4DA3B9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662BAE-0054-4C44-919F-917B6B17F61D}"/>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597676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B8A89A-063F-4945-936F-0C27161B5A73}"/>
              </a:ext>
            </a:extLst>
          </p:cNvPr>
          <p:cNvSpPr>
            <a:spLocks noGrp="1"/>
          </p:cNvSpPr>
          <p:nvPr>
            <p:ph type="dt" sz="half" idx="10"/>
          </p:nvPr>
        </p:nvSpPr>
        <p:spPr/>
        <p:txBody>
          <a:bodyPr/>
          <a:lstStyle/>
          <a:p>
            <a:fld id="{F6B7CCEA-E085-419B-A527-3C61B33C3B72}" type="datetime1">
              <a:rPr lang="en-US" smtClean="0"/>
              <a:t>11/27/2019</a:t>
            </a:fld>
            <a:endParaRPr lang="en-US"/>
          </a:p>
        </p:txBody>
      </p:sp>
      <p:sp>
        <p:nvSpPr>
          <p:cNvPr id="3" name="Footer Placeholder 2">
            <a:extLst>
              <a:ext uri="{FF2B5EF4-FFF2-40B4-BE49-F238E27FC236}">
                <a16:creationId xmlns:a16="http://schemas.microsoft.com/office/drawing/2014/main" id="{F6491059-F624-4D12-8DBC-06ABF46FBB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80B30A-0FF5-48C5-805F-F75CC5AC1D77}"/>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540293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7CC8-5321-4FAF-99AE-28C32194EF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284487-CFFA-4F58-BF6F-FD1CA1487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3E237-6029-4708-8C4A-F2DD71A43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E2F541-DA6F-4449-B0DF-933027E1B8AC}"/>
              </a:ext>
            </a:extLst>
          </p:cNvPr>
          <p:cNvSpPr>
            <a:spLocks noGrp="1"/>
          </p:cNvSpPr>
          <p:nvPr>
            <p:ph type="dt" sz="half" idx="10"/>
          </p:nvPr>
        </p:nvSpPr>
        <p:spPr/>
        <p:txBody>
          <a:bodyPr/>
          <a:lstStyle/>
          <a:p>
            <a:fld id="{7A4593AF-3AC8-4BF4-8BBA-CF837B1282E3}" type="datetime1">
              <a:rPr lang="en-US" smtClean="0"/>
              <a:t>11/27/2019</a:t>
            </a:fld>
            <a:endParaRPr lang="en-US"/>
          </a:p>
        </p:txBody>
      </p:sp>
      <p:sp>
        <p:nvSpPr>
          <p:cNvPr id="6" name="Footer Placeholder 5">
            <a:extLst>
              <a:ext uri="{FF2B5EF4-FFF2-40B4-BE49-F238E27FC236}">
                <a16:creationId xmlns:a16="http://schemas.microsoft.com/office/drawing/2014/main" id="{660551D1-EE53-4B24-A968-3EF00F4277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907A47-6BA3-4A9E-98AD-49E7DD9C56A6}"/>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941590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1FD2D-935B-4396-BFD9-A1D89488A6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24AC3F-AA3C-4ABA-9350-897C0C3733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DAAF55-A6C5-4D34-B82B-7A771BF77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DBCDD9-54D6-4C34-A6F3-459AA2906F80}"/>
              </a:ext>
            </a:extLst>
          </p:cNvPr>
          <p:cNvSpPr>
            <a:spLocks noGrp="1"/>
          </p:cNvSpPr>
          <p:nvPr>
            <p:ph type="dt" sz="half" idx="10"/>
          </p:nvPr>
        </p:nvSpPr>
        <p:spPr/>
        <p:txBody>
          <a:bodyPr/>
          <a:lstStyle/>
          <a:p>
            <a:fld id="{1C96149E-A49B-449C-815B-20C9ED337FE8}" type="datetime1">
              <a:rPr lang="en-US" smtClean="0"/>
              <a:t>11/27/2019</a:t>
            </a:fld>
            <a:endParaRPr lang="en-US"/>
          </a:p>
        </p:txBody>
      </p:sp>
      <p:sp>
        <p:nvSpPr>
          <p:cNvPr id="6" name="Footer Placeholder 5">
            <a:extLst>
              <a:ext uri="{FF2B5EF4-FFF2-40B4-BE49-F238E27FC236}">
                <a16:creationId xmlns:a16="http://schemas.microsoft.com/office/drawing/2014/main" id="{29689AB2-AB5E-452E-B009-FEA78B231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B6D933-00C1-4669-8593-B0895BF92A26}"/>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407487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426D9-31F0-448D-9AEC-5F5D61A900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4367A-1435-4E79-9DB9-04A61F8DDF9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CB54C-790D-40BD-917C-4E58A018F776}"/>
              </a:ext>
            </a:extLst>
          </p:cNvPr>
          <p:cNvSpPr>
            <a:spLocks noGrp="1"/>
          </p:cNvSpPr>
          <p:nvPr>
            <p:ph type="dt" sz="half" idx="10"/>
          </p:nvPr>
        </p:nvSpPr>
        <p:spPr/>
        <p:txBody>
          <a:bodyPr/>
          <a:lstStyle/>
          <a:p>
            <a:fld id="{4DF4D312-425B-4244-B7DC-3F2DB5B1FBA4}" type="datetime1">
              <a:rPr lang="en-US" smtClean="0"/>
              <a:t>11/27/2019</a:t>
            </a:fld>
            <a:endParaRPr lang="en-US"/>
          </a:p>
        </p:txBody>
      </p:sp>
      <p:sp>
        <p:nvSpPr>
          <p:cNvPr id="5" name="Footer Placeholder 4">
            <a:extLst>
              <a:ext uri="{FF2B5EF4-FFF2-40B4-BE49-F238E27FC236}">
                <a16:creationId xmlns:a16="http://schemas.microsoft.com/office/drawing/2014/main" id="{407A30F9-E207-47E7-AB62-E0F71ECD76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80E61-66D2-4917-B44F-68EA6F3CB4A9}"/>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2502980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C72491-A683-40D7-9868-75F3676961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521828-A7F8-4F3D-9EF2-E118DB7F27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97A48-DB80-4A7D-8DCA-076CDD6230E7}"/>
              </a:ext>
            </a:extLst>
          </p:cNvPr>
          <p:cNvSpPr>
            <a:spLocks noGrp="1"/>
          </p:cNvSpPr>
          <p:nvPr>
            <p:ph type="dt" sz="half" idx="10"/>
          </p:nvPr>
        </p:nvSpPr>
        <p:spPr/>
        <p:txBody>
          <a:bodyPr/>
          <a:lstStyle/>
          <a:p>
            <a:fld id="{5B22E72A-994B-4DBA-AE5D-51F0F5EE44A0}" type="datetime1">
              <a:rPr lang="en-US" smtClean="0"/>
              <a:t>11/27/2019</a:t>
            </a:fld>
            <a:endParaRPr lang="en-US"/>
          </a:p>
        </p:txBody>
      </p:sp>
      <p:sp>
        <p:nvSpPr>
          <p:cNvPr id="5" name="Footer Placeholder 4">
            <a:extLst>
              <a:ext uri="{FF2B5EF4-FFF2-40B4-BE49-F238E27FC236}">
                <a16:creationId xmlns:a16="http://schemas.microsoft.com/office/drawing/2014/main" id="{735AAF4D-9CFB-4FD4-89D1-A53C1FE5AC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E36388-AA04-4BE6-B34A-3687796D42EA}"/>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0886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13" name="object 3"/>
          <p:cNvSpPr/>
          <p:nvPr userDrawn="1"/>
        </p:nvSpPr>
        <p:spPr>
          <a:xfrm>
            <a:off x="0" y="0"/>
            <a:ext cx="12192000" cy="1050728"/>
          </a:xfrm>
          <a:custGeom>
            <a:avLst/>
            <a:gdLst/>
            <a:ahLst/>
            <a:cxnLst/>
            <a:rect l="l" t="t" r="r" b="b"/>
            <a:pathLst>
              <a:path w="10058400" h="1313180">
                <a:moveTo>
                  <a:pt x="0" y="1312926"/>
                </a:moveTo>
                <a:lnTo>
                  <a:pt x="10058400" y="1312926"/>
                </a:lnTo>
                <a:lnTo>
                  <a:pt x="10058400" y="0"/>
                </a:lnTo>
                <a:lnTo>
                  <a:pt x="0" y="0"/>
                </a:lnTo>
                <a:lnTo>
                  <a:pt x="0" y="1312926"/>
                </a:lnTo>
                <a:close/>
              </a:path>
            </a:pathLst>
          </a:custGeom>
          <a:solidFill>
            <a:srgbClr val="1B8C83"/>
          </a:solidFill>
        </p:spPr>
        <p:txBody>
          <a:bodyPr wrap="square" lIns="0" tIns="0" rIns="0" bIns="0" rtlCol="0"/>
          <a:lstStyle/>
          <a:p>
            <a:endParaRPr sz="1191" dirty="0">
              <a:latin typeface="Futura Lt BT" panose="020B0402020204020303" pitchFamily="34" charset="0"/>
            </a:endParaRPr>
          </a:p>
        </p:txBody>
      </p:sp>
      <p:sp>
        <p:nvSpPr>
          <p:cNvPr id="16" name="bk object 16"/>
          <p:cNvSpPr/>
          <p:nvPr/>
        </p:nvSpPr>
        <p:spPr>
          <a:xfrm>
            <a:off x="12192000" y="1193429"/>
            <a:ext cx="0" cy="4471147"/>
          </a:xfrm>
          <a:custGeom>
            <a:avLst/>
            <a:gdLst/>
            <a:ahLst/>
            <a:cxnLst/>
            <a:rect l="l" t="t" r="r" b="b"/>
            <a:pathLst>
              <a:path h="5067300">
                <a:moveTo>
                  <a:pt x="0" y="0"/>
                </a:moveTo>
                <a:lnTo>
                  <a:pt x="0" y="5067300"/>
                </a:lnTo>
              </a:path>
            </a:pathLst>
          </a:custGeom>
          <a:ln w="3175">
            <a:solidFill>
              <a:srgbClr val="A7BF39"/>
            </a:solidFill>
          </a:ln>
        </p:spPr>
        <p:txBody>
          <a:bodyPr wrap="square" lIns="0" tIns="0" rIns="0" bIns="0" rtlCol="0"/>
          <a:lstStyle/>
          <a:p>
            <a:endParaRPr sz="1191"/>
          </a:p>
        </p:txBody>
      </p:sp>
      <p:sp>
        <p:nvSpPr>
          <p:cNvPr id="12" name="Title 11"/>
          <p:cNvSpPr>
            <a:spLocks noGrp="1"/>
          </p:cNvSpPr>
          <p:nvPr>
            <p:ph type="title" hasCustomPrompt="1"/>
          </p:nvPr>
        </p:nvSpPr>
        <p:spPr>
          <a:xfrm>
            <a:off x="741539" y="323660"/>
            <a:ext cx="10514061" cy="1008529"/>
          </a:xfrm>
          <a:prstGeom prst="rect">
            <a:avLst/>
          </a:prstGeom>
        </p:spPr>
        <p:txBody>
          <a:bodyPr/>
          <a:lstStyle>
            <a:lvl1pPr>
              <a:defRPr sz="3177" b="1">
                <a:solidFill>
                  <a:schemeClr val="bg1"/>
                </a:solidFill>
                <a:latin typeface="Century Gothic" panose="020B0502020202020204" pitchFamily="34" charset="0"/>
              </a:defRPr>
            </a:lvl1pPr>
          </a:lstStyle>
          <a:p>
            <a:r>
              <a:rPr lang="en-US" dirty="0"/>
              <a:t>Headline goes here</a:t>
            </a:r>
            <a:br>
              <a:rPr lang="en-US" dirty="0"/>
            </a:br>
            <a:endParaRPr lang="en-US" dirty="0"/>
          </a:p>
        </p:txBody>
      </p:sp>
      <p:sp>
        <p:nvSpPr>
          <p:cNvPr id="23" name="Text Placeholder 22"/>
          <p:cNvSpPr>
            <a:spLocks noGrp="1"/>
          </p:cNvSpPr>
          <p:nvPr>
            <p:ph type="body" sz="quarter" idx="10"/>
          </p:nvPr>
        </p:nvSpPr>
        <p:spPr>
          <a:xfrm>
            <a:off x="831274" y="2384657"/>
            <a:ext cx="10067636" cy="2286000"/>
          </a:xfrm>
          <a:prstGeom prst="rect">
            <a:avLst/>
          </a:prstGeom>
        </p:spPr>
        <p:txBody>
          <a:bodyPr/>
          <a:lstStyle>
            <a:lvl1pPr>
              <a:defRPr sz="1853">
                <a:solidFill>
                  <a:schemeClr val="tx1"/>
                </a:solidFill>
                <a:latin typeface="Futura LT Pro Book" panose="020B0502020204020303" pitchFamily="34" charset="0"/>
              </a:defRPr>
            </a:lvl1pPr>
            <a:lvl2pPr>
              <a:defRPr sz="1589">
                <a:solidFill>
                  <a:schemeClr val="tx1"/>
                </a:solidFill>
                <a:latin typeface="Futura LT Pro Book" panose="020B0502020204020303" pitchFamily="34" charset="0"/>
              </a:defRPr>
            </a:lvl2pPr>
            <a:lvl3pPr>
              <a:defRPr sz="1324">
                <a:solidFill>
                  <a:schemeClr val="tx1"/>
                </a:solidFill>
                <a:latin typeface="Futura LT Pro Book" panose="020B0502020204020303" pitchFamily="34" charset="0"/>
              </a:defRPr>
            </a:lvl3pPr>
            <a:lvl4pPr>
              <a:defRPr>
                <a:solidFill>
                  <a:schemeClr val="tx1"/>
                </a:solidFill>
                <a:latin typeface="Futura LT Pro Book" panose="020B0502020204020303" pitchFamily="34" charset="0"/>
              </a:defRPr>
            </a:lvl4pPr>
            <a:lvl5pPr>
              <a:defRPr>
                <a:solidFill>
                  <a:schemeClr val="tx1"/>
                </a:solidFill>
                <a:latin typeface="Futura LT Pro Book" panose="020B05020202040203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5" name="Text Placeholder 24"/>
          <p:cNvSpPr>
            <a:spLocks noGrp="1"/>
          </p:cNvSpPr>
          <p:nvPr>
            <p:ph type="body" sz="quarter" idx="11" hasCustomPrompt="1"/>
          </p:nvPr>
        </p:nvSpPr>
        <p:spPr>
          <a:xfrm>
            <a:off x="741539" y="917127"/>
            <a:ext cx="8035636" cy="941294"/>
          </a:xfrm>
          <a:prstGeom prst="rect">
            <a:avLst/>
          </a:prstGeom>
        </p:spPr>
        <p:txBody>
          <a:bodyPr/>
          <a:lstStyle>
            <a:lvl1pPr>
              <a:defRPr sz="2912">
                <a:solidFill>
                  <a:srgbClr val="4B4C4D"/>
                </a:solidFill>
                <a:latin typeface="Century Gothic" panose="020B0502020202020204" pitchFamily="34" charset="0"/>
              </a:defRPr>
            </a:lvl1pPr>
          </a:lstStyle>
          <a:p>
            <a:pPr lvl="0"/>
            <a:r>
              <a:rPr lang="en-US" dirty="0"/>
              <a:t>Subtitle goes here</a:t>
            </a:r>
          </a:p>
        </p:txBody>
      </p:sp>
    </p:spTree>
    <p:extLst>
      <p:ext uri="{BB962C8B-B14F-4D97-AF65-F5344CB8AC3E}">
        <p14:creationId xmlns:p14="http://schemas.microsoft.com/office/powerpoint/2010/main" val="24731176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F074A-0315-6948-AC46-F6F8037DFD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D644EE-BB79-CD42-8A07-71426CB847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72D5B8-CB27-734C-9F4E-D01125CE5A2F}"/>
              </a:ext>
            </a:extLst>
          </p:cNvPr>
          <p:cNvSpPr>
            <a:spLocks noGrp="1"/>
          </p:cNvSpPr>
          <p:nvPr>
            <p:ph type="dt" sz="half" idx="10"/>
          </p:nvPr>
        </p:nvSpPr>
        <p:spPr/>
        <p:txBody>
          <a:bodyPr/>
          <a:lstStyle/>
          <a:p>
            <a:fld id="{0CEBC97C-3281-4BA2-9D69-BBA67436F991}" type="datetime1">
              <a:rPr lang="en-US" smtClean="0"/>
              <a:t>11/27/2019</a:t>
            </a:fld>
            <a:endParaRPr lang="en-US"/>
          </a:p>
        </p:txBody>
      </p:sp>
      <p:sp>
        <p:nvSpPr>
          <p:cNvPr id="5" name="Footer Placeholder 4">
            <a:extLst>
              <a:ext uri="{FF2B5EF4-FFF2-40B4-BE49-F238E27FC236}">
                <a16:creationId xmlns:a16="http://schemas.microsoft.com/office/drawing/2014/main" id="{771C25C9-1463-7D43-8DFC-94A08739E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CDD00A-F2A3-644C-B6DA-28CC9F425A58}"/>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3041655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1C13-0EB7-5E46-8E7A-0AA44E0E7E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C9303B-B925-524C-9CEF-7CA21D57B57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76DFF9-0B12-5244-BA12-B4CACDE0D9EA}"/>
              </a:ext>
            </a:extLst>
          </p:cNvPr>
          <p:cNvSpPr>
            <a:spLocks noGrp="1"/>
          </p:cNvSpPr>
          <p:nvPr>
            <p:ph type="dt" sz="half" idx="10"/>
          </p:nvPr>
        </p:nvSpPr>
        <p:spPr/>
        <p:txBody>
          <a:bodyPr/>
          <a:lstStyle/>
          <a:p>
            <a:fld id="{585B5442-FAAB-4935-96B5-2A43CF6D5E56}" type="datetime1">
              <a:rPr lang="en-US" smtClean="0"/>
              <a:t>11/27/2019</a:t>
            </a:fld>
            <a:endParaRPr lang="en-US"/>
          </a:p>
        </p:txBody>
      </p:sp>
      <p:sp>
        <p:nvSpPr>
          <p:cNvPr id="5" name="Footer Placeholder 4">
            <a:extLst>
              <a:ext uri="{FF2B5EF4-FFF2-40B4-BE49-F238E27FC236}">
                <a16:creationId xmlns:a16="http://schemas.microsoft.com/office/drawing/2014/main" id="{217C18F4-235A-764B-B412-532E65CEB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075908-2CFE-6642-A8D9-D074C10565E2}"/>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2064908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7EAF-A7CD-E942-8B2D-C76B1CFA19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83BA6E-B09C-AD48-A908-67CF9596CE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A5A97BD-761D-CA43-ACCC-994CE9D11EC9}"/>
              </a:ext>
            </a:extLst>
          </p:cNvPr>
          <p:cNvSpPr>
            <a:spLocks noGrp="1"/>
          </p:cNvSpPr>
          <p:nvPr>
            <p:ph type="dt" sz="half" idx="10"/>
          </p:nvPr>
        </p:nvSpPr>
        <p:spPr/>
        <p:txBody>
          <a:bodyPr/>
          <a:lstStyle/>
          <a:p>
            <a:fld id="{CD5261C8-F9EB-4968-9372-342DD6FADAAC}" type="datetime1">
              <a:rPr lang="en-US" smtClean="0"/>
              <a:t>11/27/2019</a:t>
            </a:fld>
            <a:endParaRPr lang="en-US"/>
          </a:p>
        </p:txBody>
      </p:sp>
      <p:sp>
        <p:nvSpPr>
          <p:cNvPr id="5" name="Footer Placeholder 4">
            <a:extLst>
              <a:ext uri="{FF2B5EF4-FFF2-40B4-BE49-F238E27FC236}">
                <a16:creationId xmlns:a16="http://schemas.microsoft.com/office/drawing/2014/main" id="{5B72E00E-3E42-C046-BAEE-815376A71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72DB7D-4ADF-B44E-A43B-E81EEB9AE8B9}"/>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1713689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8B5FC-07E6-2B46-9AE5-816030011A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9179FE-1C02-5C46-80D2-30883032FB1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001BE8-128A-D44F-A6EB-20543D05C34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0E112A-7A4E-4445-9A12-EDFF7BF6EF55}"/>
              </a:ext>
            </a:extLst>
          </p:cNvPr>
          <p:cNvSpPr>
            <a:spLocks noGrp="1"/>
          </p:cNvSpPr>
          <p:nvPr>
            <p:ph type="dt" sz="half" idx="10"/>
          </p:nvPr>
        </p:nvSpPr>
        <p:spPr/>
        <p:txBody>
          <a:bodyPr/>
          <a:lstStyle/>
          <a:p>
            <a:fld id="{D5754824-9C5A-463C-92B3-6A095F5DBD77}" type="datetime1">
              <a:rPr lang="en-US" smtClean="0"/>
              <a:t>11/27/2019</a:t>
            </a:fld>
            <a:endParaRPr lang="en-US"/>
          </a:p>
        </p:txBody>
      </p:sp>
      <p:sp>
        <p:nvSpPr>
          <p:cNvPr id="6" name="Footer Placeholder 5">
            <a:extLst>
              <a:ext uri="{FF2B5EF4-FFF2-40B4-BE49-F238E27FC236}">
                <a16:creationId xmlns:a16="http://schemas.microsoft.com/office/drawing/2014/main" id="{CE39A44E-9494-0148-A24F-5E9D7EEAF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F1C341-59F1-BA48-8E95-33CDF63996E1}"/>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1642956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C313-CD4E-1A41-96AE-9D88CB9BDC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87C4BC-7D1B-C944-8CBE-F06DB046BB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99F8F4C-BF3E-F241-B8B7-E53B73364C5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A40CCC-5A43-C642-8C6C-174DAB6E69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0198E9-92E9-A74E-AD9D-6EF021956C8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6E3396-38BC-784E-9A39-CD753499990B}"/>
              </a:ext>
            </a:extLst>
          </p:cNvPr>
          <p:cNvSpPr>
            <a:spLocks noGrp="1"/>
          </p:cNvSpPr>
          <p:nvPr>
            <p:ph type="dt" sz="half" idx="10"/>
          </p:nvPr>
        </p:nvSpPr>
        <p:spPr/>
        <p:txBody>
          <a:bodyPr/>
          <a:lstStyle/>
          <a:p>
            <a:fld id="{60F095DF-9C3B-42C7-AF84-B4350C321DE6}" type="datetime1">
              <a:rPr lang="en-US" smtClean="0"/>
              <a:t>11/27/2019</a:t>
            </a:fld>
            <a:endParaRPr lang="en-US"/>
          </a:p>
        </p:txBody>
      </p:sp>
      <p:sp>
        <p:nvSpPr>
          <p:cNvPr id="8" name="Footer Placeholder 7">
            <a:extLst>
              <a:ext uri="{FF2B5EF4-FFF2-40B4-BE49-F238E27FC236}">
                <a16:creationId xmlns:a16="http://schemas.microsoft.com/office/drawing/2014/main" id="{D3C4514C-485C-5249-B908-0D3151E2DE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EF0B14-8AF8-524B-87AF-11997710AF4C}"/>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39843425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AA82A-0F24-5446-8C11-944AD6E9A5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5856E4-D81C-1F4D-8BAE-126EDAD65AA9}"/>
              </a:ext>
            </a:extLst>
          </p:cNvPr>
          <p:cNvSpPr>
            <a:spLocks noGrp="1"/>
          </p:cNvSpPr>
          <p:nvPr>
            <p:ph type="dt" sz="half" idx="10"/>
          </p:nvPr>
        </p:nvSpPr>
        <p:spPr/>
        <p:txBody>
          <a:bodyPr/>
          <a:lstStyle/>
          <a:p>
            <a:fld id="{6AFABC3C-BB31-4E9B-8761-482B6B868C39}" type="datetime1">
              <a:rPr lang="en-US" smtClean="0"/>
              <a:t>11/27/2019</a:t>
            </a:fld>
            <a:endParaRPr lang="en-US"/>
          </a:p>
        </p:txBody>
      </p:sp>
      <p:sp>
        <p:nvSpPr>
          <p:cNvPr id="4" name="Footer Placeholder 3">
            <a:extLst>
              <a:ext uri="{FF2B5EF4-FFF2-40B4-BE49-F238E27FC236}">
                <a16:creationId xmlns:a16="http://schemas.microsoft.com/office/drawing/2014/main" id="{115171D6-EC10-1144-A7AF-E36C1EA45A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D26D11-D63F-5748-9533-3791257364B9}"/>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1096694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AE1A5A-7C88-E144-BE6B-F175F82BC379}"/>
              </a:ext>
            </a:extLst>
          </p:cNvPr>
          <p:cNvSpPr>
            <a:spLocks noGrp="1"/>
          </p:cNvSpPr>
          <p:nvPr>
            <p:ph type="dt" sz="half" idx="10"/>
          </p:nvPr>
        </p:nvSpPr>
        <p:spPr/>
        <p:txBody>
          <a:bodyPr/>
          <a:lstStyle/>
          <a:p>
            <a:fld id="{8A3A4CC7-622B-456A-8C11-28F1D42A77D0}" type="datetime1">
              <a:rPr lang="en-US" smtClean="0"/>
              <a:t>11/27/2019</a:t>
            </a:fld>
            <a:endParaRPr lang="en-US"/>
          </a:p>
        </p:txBody>
      </p:sp>
      <p:sp>
        <p:nvSpPr>
          <p:cNvPr id="3" name="Footer Placeholder 2">
            <a:extLst>
              <a:ext uri="{FF2B5EF4-FFF2-40B4-BE49-F238E27FC236}">
                <a16:creationId xmlns:a16="http://schemas.microsoft.com/office/drawing/2014/main" id="{CB7B8FCE-ADE2-B94C-9F10-A6A4D654BE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D443FF-96D6-5A44-98D0-B0D696FBC255}"/>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4024656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AD40-D237-F04A-A267-82DDCB2EF6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259934-6A27-3043-8D45-AD28637B5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CC2FCD-C968-024F-BF02-133B59721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E76EA1A-91CC-4541-B9F5-3891A4CEBACB}"/>
              </a:ext>
            </a:extLst>
          </p:cNvPr>
          <p:cNvSpPr>
            <a:spLocks noGrp="1"/>
          </p:cNvSpPr>
          <p:nvPr>
            <p:ph type="dt" sz="half" idx="10"/>
          </p:nvPr>
        </p:nvSpPr>
        <p:spPr/>
        <p:txBody>
          <a:bodyPr/>
          <a:lstStyle/>
          <a:p>
            <a:fld id="{BDFB3C92-7B81-44A1-8342-2EF9AD48CDDA}" type="datetime1">
              <a:rPr lang="en-US" smtClean="0"/>
              <a:t>11/27/2019</a:t>
            </a:fld>
            <a:endParaRPr lang="en-US"/>
          </a:p>
        </p:txBody>
      </p:sp>
      <p:sp>
        <p:nvSpPr>
          <p:cNvPr id="6" name="Footer Placeholder 5">
            <a:extLst>
              <a:ext uri="{FF2B5EF4-FFF2-40B4-BE49-F238E27FC236}">
                <a16:creationId xmlns:a16="http://schemas.microsoft.com/office/drawing/2014/main" id="{D96ABE49-9001-9749-9E61-0AE6421B0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2530B8-DF2D-2241-AEF5-6D727CFE94A1}"/>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387759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854BB-CD9C-B044-A1C2-807B0AD7C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CAD102-CAE5-C44B-BFE4-C4C16F37F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FEB0D7-B2C2-0A44-AE7B-EA5F5ED75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850970-D0EA-C446-AB8C-EDA699F4FB27}"/>
              </a:ext>
            </a:extLst>
          </p:cNvPr>
          <p:cNvSpPr>
            <a:spLocks noGrp="1"/>
          </p:cNvSpPr>
          <p:nvPr>
            <p:ph type="dt" sz="half" idx="10"/>
          </p:nvPr>
        </p:nvSpPr>
        <p:spPr/>
        <p:txBody>
          <a:bodyPr/>
          <a:lstStyle/>
          <a:p>
            <a:fld id="{AFC2A56D-6CF0-412B-A330-2997EC41455E}" type="datetime1">
              <a:rPr lang="en-US" smtClean="0"/>
              <a:t>11/27/2019</a:t>
            </a:fld>
            <a:endParaRPr lang="en-US"/>
          </a:p>
        </p:txBody>
      </p:sp>
      <p:sp>
        <p:nvSpPr>
          <p:cNvPr id="6" name="Footer Placeholder 5">
            <a:extLst>
              <a:ext uri="{FF2B5EF4-FFF2-40B4-BE49-F238E27FC236}">
                <a16:creationId xmlns:a16="http://schemas.microsoft.com/office/drawing/2014/main" id="{84C9CBF0-55F7-8A4D-87C6-E080F9F6AD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5AAA15-951B-604B-B9CC-57CE7ADF1D87}"/>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1053772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DB7A-93A3-1C4A-81C5-682110AA36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634118-1A9C-2548-AD2D-F3F8B22ACB5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1DBDE1-1ACE-F24F-8259-A1EFB54DFC35}"/>
              </a:ext>
            </a:extLst>
          </p:cNvPr>
          <p:cNvSpPr>
            <a:spLocks noGrp="1"/>
          </p:cNvSpPr>
          <p:nvPr>
            <p:ph type="dt" sz="half" idx="10"/>
          </p:nvPr>
        </p:nvSpPr>
        <p:spPr/>
        <p:txBody>
          <a:bodyPr/>
          <a:lstStyle/>
          <a:p>
            <a:fld id="{5AFC0077-8736-4AE4-AB74-7EF4F7C85A28}" type="datetime1">
              <a:rPr lang="en-US" smtClean="0"/>
              <a:t>11/27/2019</a:t>
            </a:fld>
            <a:endParaRPr lang="en-US"/>
          </a:p>
        </p:txBody>
      </p:sp>
      <p:sp>
        <p:nvSpPr>
          <p:cNvPr id="5" name="Footer Placeholder 4">
            <a:extLst>
              <a:ext uri="{FF2B5EF4-FFF2-40B4-BE49-F238E27FC236}">
                <a16:creationId xmlns:a16="http://schemas.microsoft.com/office/drawing/2014/main" id="{6C514527-DE0C-A343-8E76-C0FBD2983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FF1131-087F-A54D-8F97-CCB4AF4353BA}"/>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38692089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5E81C-8C55-0A40-AFBD-8A63742C3A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B2C16A-5740-6649-9C76-C612C15626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5E587-BFAE-E947-8CF0-CF718B88A623}"/>
              </a:ext>
            </a:extLst>
          </p:cNvPr>
          <p:cNvSpPr>
            <a:spLocks noGrp="1"/>
          </p:cNvSpPr>
          <p:nvPr>
            <p:ph type="dt" sz="half" idx="10"/>
          </p:nvPr>
        </p:nvSpPr>
        <p:spPr/>
        <p:txBody>
          <a:bodyPr/>
          <a:lstStyle/>
          <a:p>
            <a:fld id="{267382E8-E9FA-47B6-A0D2-2975BC53D4E9}" type="datetime1">
              <a:rPr lang="en-US" smtClean="0"/>
              <a:t>11/27/2019</a:t>
            </a:fld>
            <a:endParaRPr lang="en-US"/>
          </a:p>
        </p:txBody>
      </p:sp>
      <p:sp>
        <p:nvSpPr>
          <p:cNvPr id="5" name="Footer Placeholder 4">
            <a:extLst>
              <a:ext uri="{FF2B5EF4-FFF2-40B4-BE49-F238E27FC236}">
                <a16:creationId xmlns:a16="http://schemas.microsoft.com/office/drawing/2014/main" id="{CC3382B7-FF75-4446-9729-DA40550ED8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61486-2710-DA44-847F-350FE4616A21}"/>
              </a:ext>
            </a:extLst>
          </p:cNvPr>
          <p:cNvSpPr>
            <a:spLocks noGrp="1"/>
          </p:cNvSpPr>
          <p:nvPr>
            <p:ph type="sldNum" sz="quarter" idx="12"/>
          </p:nvPr>
        </p:nvSpPr>
        <p:spPr/>
        <p:txBody>
          <a:bodyPr/>
          <a:lstStyle/>
          <a:p>
            <a:fld id="{11F80FFC-BED3-5C43-8FA0-41C9C131D7F4}" type="slidenum">
              <a:rPr lang="en-US" smtClean="0"/>
              <a:t>‹#›</a:t>
            </a:fld>
            <a:endParaRPr lang="en-US"/>
          </a:p>
        </p:txBody>
      </p:sp>
    </p:spTree>
    <p:extLst>
      <p:ext uri="{BB962C8B-B14F-4D97-AF65-F5344CB8AC3E}">
        <p14:creationId xmlns:p14="http://schemas.microsoft.com/office/powerpoint/2010/main" val="2758702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0BDEC972-37F5-FB49-BBAC-A48CE2E6AC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74"/>
            <a:ext cx="12192000" cy="6853452"/>
          </a:xfrm>
          <a:prstGeom prst="rect">
            <a:avLst/>
          </a:prstGeom>
        </p:spPr>
      </p:pic>
      <p:sp>
        <p:nvSpPr>
          <p:cNvPr id="8" name="Rectangle 7">
            <a:extLst>
              <a:ext uri="{FF2B5EF4-FFF2-40B4-BE49-F238E27FC236}">
                <a16:creationId xmlns:a16="http://schemas.microsoft.com/office/drawing/2014/main" id="{F41C77ED-8FA2-4141-BA68-FC727808A840}"/>
              </a:ext>
            </a:extLst>
          </p:cNvPr>
          <p:cNvSpPr/>
          <p:nvPr userDrawn="1"/>
        </p:nvSpPr>
        <p:spPr>
          <a:xfrm>
            <a:off x="0" y="6214754"/>
            <a:ext cx="12192000" cy="643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a:extLst>
              <a:ext uri="{FF2B5EF4-FFF2-40B4-BE49-F238E27FC236}">
                <a16:creationId xmlns:a16="http://schemas.microsoft.com/office/drawing/2014/main" id="{1D37692E-4F5F-A04E-B216-4AD40A46DE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59804" y="2162408"/>
            <a:ext cx="1905825" cy="1905825"/>
          </a:xfrm>
          <a:prstGeom prst="rect">
            <a:avLst/>
          </a:prstGeom>
          <a:effectLst>
            <a:outerShdw blurRad="88900" algn="ctr" rotWithShape="0">
              <a:prstClr val="black">
                <a:alpha val="40000"/>
              </a:prstClr>
            </a:outerShdw>
          </a:effectLst>
        </p:spPr>
      </p:pic>
      <p:pic>
        <p:nvPicPr>
          <p:cNvPr id="12" name="Picture 11">
            <a:extLst>
              <a:ext uri="{FF2B5EF4-FFF2-40B4-BE49-F238E27FC236}">
                <a16:creationId xmlns:a16="http://schemas.microsoft.com/office/drawing/2014/main" id="{D7D5AC2E-06CB-A445-A3CC-93FE4C4F758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18689" y="6382140"/>
            <a:ext cx="2788055" cy="319619"/>
          </a:xfrm>
          <a:prstGeom prst="rect">
            <a:avLst/>
          </a:prstGeom>
        </p:spPr>
      </p:pic>
      <p:sp>
        <p:nvSpPr>
          <p:cNvPr id="14" name="Text Placeholder 2">
            <a:extLst>
              <a:ext uri="{FF2B5EF4-FFF2-40B4-BE49-F238E27FC236}">
                <a16:creationId xmlns:a16="http://schemas.microsoft.com/office/drawing/2014/main" id="{150035A7-CD99-CC4C-AF8E-DF8EA62F2489}"/>
              </a:ext>
            </a:extLst>
          </p:cNvPr>
          <p:cNvSpPr>
            <a:spLocks noGrp="1"/>
          </p:cNvSpPr>
          <p:nvPr>
            <p:ph type="body" sz="quarter" idx="10" hasCustomPrompt="1"/>
          </p:nvPr>
        </p:nvSpPr>
        <p:spPr>
          <a:xfrm>
            <a:off x="-1" y="2178758"/>
            <a:ext cx="8049032" cy="1461508"/>
          </a:xfrm>
          <a:prstGeom prst="rect">
            <a:avLst/>
          </a:prstGeom>
        </p:spPr>
        <p:txBody>
          <a:bodyPr/>
          <a:lstStyle>
            <a:lvl1pPr algn="ctr">
              <a:lnSpc>
                <a:spcPct val="86000"/>
              </a:lnSpc>
              <a:defRPr sz="5333" b="1" i="0">
                <a:solidFill>
                  <a:schemeClr val="bg1"/>
                </a:solidFill>
                <a:latin typeface="Myriad Pro" panose="020B0503030403020204" pitchFamily="34" charset="0"/>
              </a:defRPr>
            </a:lvl1pPr>
          </a:lstStyle>
          <a:p>
            <a:pPr lvl="0"/>
            <a:r>
              <a:rPr lang="en-US" dirty="0"/>
              <a:t>Presentation</a:t>
            </a:r>
            <a:br>
              <a:rPr lang="en-US" dirty="0"/>
            </a:br>
            <a:r>
              <a:rPr lang="en-US" dirty="0"/>
              <a:t>Title</a:t>
            </a:r>
          </a:p>
        </p:txBody>
      </p:sp>
      <p:sp>
        <p:nvSpPr>
          <p:cNvPr id="15" name="Text Placeholder 2">
            <a:extLst>
              <a:ext uri="{FF2B5EF4-FFF2-40B4-BE49-F238E27FC236}">
                <a16:creationId xmlns:a16="http://schemas.microsoft.com/office/drawing/2014/main" id="{24D79BF4-FA7B-D04F-8AC4-E6B2A9FA502B}"/>
              </a:ext>
            </a:extLst>
          </p:cNvPr>
          <p:cNvSpPr>
            <a:spLocks noGrp="1"/>
          </p:cNvSpPr>
          <p:nvPr>
            <p:ph type="body" sz="quarter" idx="11" hasCustomPrompt="1"/>
          </p:nvPr>
        </p:nvSpPr>
        <p:spPr>
          <a:xfrm>
            <a:off x="-1" y="3701054"/>
            <a:ext cx="8049032" cy="465029"/>
          </a:xfrm>
          <a:prstGeom prst="rect">
            <a:avLst/>
          </a:prstGeom>
        </p:spPr>
        <p:txBody>
          <a:bodyPr/>
          <a:lstStyle>
            <a:lvl1pPr algn="ctr">
              <a:lnSpc>
                <a:spcPct val="86000"/>
              </a:lnSpc>
              <a:defRPr sz="2000" b="0" i="0">
                <a:solidFill>
                  <a:schemeClr val="bg1"/>
                </a:solidFill>
                <a:latin typeface="Myriad Pro Light" panose="020B0403030403020204" pitchFamily="34" charset="0"/>
              </a:defRPr>
            </a:lvl1pPr>
          </a:lstStyle>
          <a:p>
            <a:pPr lvl="0"/>
            <a:r>
              <a:rPr lang="en-US" dirty="0"/>
              <a:t>Presentation Subtitle / Date</a:t>
            </a:r>
          </a:p>
        </p:txBody>
      </p:sp>
    </p:spTree>
    <p:extLst>
      <p:ext uri="{BB962C8B-B14F-4D97-AF65-F5344CB8AC3E}">
        <p14:creationId xmlns:p14="http://schemas.microsoft.com/office/powerpoint/2010/main" val="2191828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0BDEC972-37F5-FB49-BBAC-A48CE2E6AC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74"/>
            <a:ext cx="12192000" cy="6853452"/>
          </a:xfrm>
          <a:prstGeom prst="rect">
            <a:avLst/>
          </a:prstGeom>
        </p:spPr>
      </p:pic>
      <p:sp>
        <p:nvSpPr>
          <p:cNvPr id="8" name="Rectangle 7">
            <a:extLst>
              <a:ext uri="{FF2B5EF4-FFF2-40B4-BE49-F238E27FC236}">
                <a16:creationId xmlns:a16="http://schemas.microsoft.com/office/drawing/2014/main" id="{F41C77ED-8FA2-4141-BA68-FC727808A840}"/>
              </a:ext>
            </a:extLst>
          </p:cNvPr>
          <p:cNvSpPr/>
          <p:nvPr userDrawn="1"/>
        </p:nvSpPr>
        <p:spPr>
          <a:xfrm>
            <a:off x="0" y="6214754"/>
            <a:ext cx="12192000" cy="643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a:extLst>
              <a:ext uri="{FF2B5EF4-FFF2-40B4-BE49-F238E27FC236}">
                <a16:creationId xmlns:a16="http://schemas.microsoft.com/office/drawing/2014/main" id="{1D37692E-4F5F-A04E-B216-4AD40A46DE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59804" y="2162408"/>
            <a:ext cx="1905825" cy="1905825"/>
          </a:xfrm>
          <a:prstGeom prst="rect">
            <a:avLst/>
          </a:prstGeom>
          <a:effectLst>
            <a:outerShdw blurRad="88900" algn="ctr" rotWithShape="0">
              <a:prstClr val="black">
                <a:alpha val="40000"/>
              </a:prstClr>
            </a:outerShdw>
          </a:effectLst>
        </p:spPr>
      </p:pic>
      <p:pic>
        <p:nvPicPr>
          <p:cNvPr id="12" name="Picture 11">
            <a:extLst>
              <a:ext uri="{FF2B5EF4-FFF2-40B4-BE49-F238E27FC236}">
                <a16:creationId xmlns:a16="http://schemas.microsoft.com/office/drawing/2014/main" id="{D7D5AC2E-06CB-A445-A3CC-93FE4C4F758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18689" y="6382140"/>
            <a:ext cx="2788055" cy="319619"/>
          </a:xfrm>
          <a:prstGeom prst="rect">
            <a:avLst/>
          </a:prstGeom>
        </p:spPr>
      </p:pic>
      <p:sp>
        <p:nvSpPr>
          <p:cNvPr id="14" name="Text Placeholder 2">
            <a:extLst>
              <a:ext uri="{FF2B5EF4-FFF2-40B4-BE49-F238E27FC236}">
                <a16:creationId xmlns:a16="http://schemas.microsoft.com/office/drawing/2014/main" id="{150035A7-CD99-CC4C-AF8E-DF8EA62F2489}"/>
              </a:ext>
            </a:extLst>
          </p:cNvPr>
          <p:cNvSpPr>
            <a:spLocks noGrp="1"/>
          </p:cNvSpPr>
          <p:nvPr>
            <p:ph type="body" sz="quarter" idx="10" hasCustomPrompt="1"/>
          </p:nvPr>
        </p:nvSpPr>
        <p:spPr>
          <a:xfrm>
            <a:off x="-1" y="2178758"/>
            <a:ext cx="8049032" cy="1461508"/>
          </a:xfrm>
          <a:prstGeom prst="rect">
            <a:avLst/>
          </a:prstGeom>
        </p:spPr>
        <p:txBody>
          <a:bodyPr/>
          <a:lstStyle>
            <a:lvl1pPr algn="ctr">
              <a:lnSpc>
                <a:spcPct val="86000"/>
              </a:lnSpc>
              <a:defRPr sz="5333" b="1" i="0">
                <a:solidFill>
                  <a:schemeClr val="bg1"/>
                </a:solidFill>
                <a:latin typeface="Myriad Pro" panose="020B0503030403020204" pitchFamily="34" charset="0"/>
              </a:defRPr>
            </a:lvl1pPr>
          </a:lstStyle>
          <a:p>
            <a:pPr lvl="0"/>
            <a:r>
              <a:rPr lang="en-US" dirty="0"/>
              <a:t>Presentation</a:t>
            </a:r>
            <a:br>
              <a:rPr lang="en-US" dirty="0"/>
            </a:br>
            <a:r>
              <a:rPr lang="en-US" dirty="0"/>
              <a:t>Title</a:t>
            </a:r>
          </a:p>
        </p:txBody>
      </p:sp>
      <p:sp>
        <p:nvSpPr>
          <p:cNvPr id="15" name="Text Placeholder 2">
            <a:extLst>
              <a:ext uri="{FF2B5EF4-FFF2-40B4-BE49-F238E27FC236}">
                <a16:creationId xmlns:a16="http://schemas.microsoft.com/office/drawing/2014/main" id="{24D79BF4-FA7B-D04F-8AC4-E6B2A9FA502B}"/>
              </a:ext>
            </a:extLst>
          </p:cNvPr>
          <p:cNvSpPr>
            <a:spLocks noGrp="1"/>
          </p:cNvSpPr>
          <p:nvPr>
            <p:ph type="body" sz="quarter" idx="11" hasCustomPrompt="1"/>
          </p:nvPr>
        </p:nvSpPr>
        <p:spPr>
          <a:xfrm>
            <a:off x="-1" y="3701054"/>
            <a:ext cx="8049032" cy="465029"/>
          </a:xfrm>
          <a:prstGeom prst="rect">
            <a:avLst/>
          </a:prstGeom>
        </p:spPr>
        <p:txBody>
          <a:bodyPr/>
          <a:lstStyle>
            <a:lvl1pPr algn="ctr">
              <a:lnSpc>
                <a:spcPct val="86000"/>
              </a:lnSpc>
              <a:defRPr sz="2000" b="0" i="0">
                <a:solidFill>
                  <a:schemeClr val="bg1"/>
                </a:solidFill>
                <a:latin typeface="Myriad Pro Light" panose="020B0403030403020204" pitchFamily="34" charset="0"/>
              </a:defRPr>
            </a:lvl1pPr>
          </a:lstStyle>
          <a:p>
            <a:pPr lvl="0"/>
            <a:r>
              <a:rPr lang="en-US" dirty="0"/>
              <a:t>Presentation Subtitle / Date</a:t>
            </a:r>
          </a:p>
        </p:txBody>
      </p:sp>
    </p:spTree>
    <p:extLst>
      <p:ext uri="{BB962C8B-B14F-4D97-AF65-F5344CB8AC3E}">
        <p14:creationId xmlns:p14="http://schemas.microsoft.com/office/powerpoint/2010/main" val="2640700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0BDEC972-37F5-FB49-BBAC-A48CE2E6AC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74"/>
            <a:ext cx="12192000" cy="6853452"/>
          </a:xfrm>
          <a:prstGeom prst="rect">
            <a:avLst/>
          </a:prstGeom>
        </p:spPr>
      </p:pic>
      <p:sp>
        <p:nvSpPr>
          <p:cNvPr id="8" name="Rectangle 7">
            <a:extLst>
              <a:ext uri="{FF2B5EF4-FFF2-40B4-BE49-F238E27FC236}">
                <a16:creationId xmlns:a16="http://schemas.microsoft.com/office/drawing/2014/main" id="{F41C77ED-8FA2-4141-BA68-FC727808A840}"/>
              </a:ext>
            </a:extLst>
          </p:cNvPr>
          <p:cNvSpPr/>
          <p:nvPr userDrawn="1"/>
        </p:nvSpPr>
        <p:spPr>
          <a:xfrm>
            <a:off x="0" y="6214754"/>
            <a:ext cx="12192000" cy="643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11">
            <a:extLst>
              <a:ext uri="{FF2B5EF4-FFF2-40B4-BE49-F238E27FC236}">
                <a16:creationId xmlns:a16="http://schemas.microsoft.com/office/drawing/2014/main" id="{D7D5AC2E-06CB-A445-A3CC-93FE4C4F75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18689" y="6382140"/>
            <a:ext cx="2788055" cy="319619"/>
          </a:xfrm>
          <a:prstGeom prst="rect">
            <a:avLst/>
          </a:prstGeom>
        </p:spPr>
      </p:pic>
      <p:cxnSp>
        <p:nvCxnSpPr>
          <p:cNvPr id="10" name="Straight Connector 9">
            <a:extLst>
              <a:ext uri="{FF2B5EF4-FFF2-40B4-BE49-F238E27FC236}">
                <a16:creationId xmlns:a16="http://schemas.microsoft.com/office/drawing/2014/main" id="{3427673B-F3B3-B14C-A97B-0EF3F4BF3F05}"/>
              </a:ext>
            </a:extLst>
          </p:cNvPr>
          <p:cNvCxnSpPr>
            <a:cxnSpLocks/>
          </p:cNvCxnSpPr>
          <p:nvPr userDrawn="1"/>
        </p:nvCxnSpPr>
        <p:spPr>
          <a:xfrm>
            <a:off x="1410674" y="3160675"/>
            <a:ext cx="40787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35">
            <a:extLst>
              <a:ext uri="{FF2B5EF4-FFF2-40B4-BE49-F238E27FC236}">
                <a16:creationId xmlns:a16="http://schemas.microsoft.com/office/drawing/2014/main" id="{2B09D690-71C4-144E-8D27-A5F24944FE21}"/>
              </a:ext>
            </a:extLst>
          </p:cNvPr>
          <p:cNvSpPr>
            <a:spLocks noGrp="1"/>
          </p:cNvSpPr>
          <p:nvPr>
            <p:ph type="body" sz="quarter" idx="11" hasCustomPrompt="1"/>
          </p:nvPr>
        </p:nvSpPr>
        <p:spPr>
          <a:xfrm>
            <a:off x="1" y="1864475"/>
            <a:ext cx="6900063" cy="741941"/>
          </a:xfrm>
          <a:prstGeom prst="rect">
            <a:avLst/>
          </a:prstGeom>
        </p:spPr>
        <p:txBody>
          <a:bodyPr/>
          <a:lstStyle>
            <a:lvl1pPr algn="ctr">
              <a:spcAft>
                <a:spcPts val="800"/>
              </a:spcAft>
              <a:defRPr sz="4533" b="0" i="0">
                <a:solidFill>
                  <a:schemeClr val="bg1"/>
                </a:solidFill>
                <a:latin typeface="Myriad Pro Light" panose="020B0403030403020204" pitchFamily="34" charset="0"/>
              </a:defRPr>
            </a:lvl1pPr>
          </a:lstStyle>
          <a:p>
            <a:pPr algn="ctr">
              <a:spcAft>
                <a:spcPts val="600"/>
              </a:spcAft>
            </a:pPr>
            <a:r>
              <a:rPr lang="en-US" sz="4533" b="0" i="0" dirty="0">
                <a:solidFill>
                  <a:schemeClr val="bg1"/>
                </a:solidFill>
                <a:latin typeface="Myriad Pro Light" panose="020B0403030403020204" pitchFamily="34" charset="0"/>
              </a:rPr>
              <a:t>Name Surname</a:t>
            </a:r>
          </a:p>
        </p:txBody>
      </p:sp>
      <p:sp>
        <p:nvSpPr>
          <p:cNvPr id="16" name="Text Placeholder 39">
            <a:extLst>
              <a:ext uri="{FF2B5EF4-FFF2-40B4-BE49-F238E27FC236}">
                <a16:creationId xmlns:a16="http://schemas.microsoft.com/office/drawing/2014/main" id="{19159D72-35A6-BD41-A657-CA3FFF291604}"/>
              </a:ext>
            </a:extLst>
          </p:cNvPr>
          <p:cNvSpPr>
            <a:spLocks noGrp="1"/>
          </p:cNvSpPr>
          <p:nvPr>
            <p:ph type="body" sz="quarter" idx="13" hasCustomPrompt="1"/>
          </p:nvPr>
        </p:nvSpPr>
        <p:spPr>
          <a:xfrm>
            <a:off x="72" y="2599563"/>
            <a:ext cx="6893541" cy="490664"/>
          </a:xfrm>
          <a:prstGeom prst="rect">
            <a:avLst/>
          </a:prstGeom>
        </p:spPr>
        <p:txBody>
          <a:bodyPr/>
          <a:lstStyle>
            <a:lvl1pPr algn="ctr">
              <a:defRPr sz="2267" b="1" i="0">
                <a:solidFill>
                  <a:schemeClr val="bg1"/>
                </a:solidFill>
                <a:latin typeface="Myriad Pro Semibold" panose="020B0503030403020204" pitchFamily="34" charset="0"/>
              </a:defRPr>
            </a:lvl1pPr>
          </a:lstStyle>
          <a:p>
            <a:pPr lvl="0"/>
            <a:r>
              <a:rPr lang="en-US" dirty="0"/>
              <a:t>Work Position, Company</a:t>
            </a:r>
          </a:p>
        </p:txBody>
      </p:sp>
      <p:sp>
        <p:nvSpPr>
          <p:cNvPr id="17" name="Text Placeholder 44">
            <a:extLst>
              <a:ext uri="{FF2B5EF4-FFF2-40B4-BE49-F238E27FC236}">
                <a16:creationId xmlns:a16="http://schemas.microsoft.com/office/drawing/2014/main" id="{E48E2C91-DBC2-4C46-B501-300C114094E9}"/>
              </a:ext>
            </a:extLst>
          </p:cNvPr>
          <p:cNvSpPr>
            <a:spLocks noGrp="1"/>
          </p:cNvSpPr>
          <p:nvPr>
            <p:ph type="body" sz="quarter" idx="14" hasCustomPrompt="1"/>
          </p:nvPr>
        </p:nvSpPr>
        <p:spPr>
          <a:xfrm>
            <a:off x="1" y="3291109"/>
            <a:ext cx="6900063" cy="250673"/>
          </a:xfrm>
          <a:prstGeom prst="rect">
            <a:avLst/>
          </a:prstGeom>
        </p:spPr>
        <p:txBody>
          <a:bodyPr/>
          <a:lstStyle>
            <a:lvl1pPr algn="ctr">
              <a:defRPr sz="1267" b="0" i="0">
                <a:solidFill>
                  <a:schemeClr val="bg1"/>
                </a:solidFill>
                <a:latin typeface="Myriad Pro Light" panose="020B0403030403020204" pitchFamily="34" charset="0"/>
              </a:defRPr>
            </a:lvl1pPr>
          </a:lstStyle>
          <a:p>
            <a:pPr lvl="0"/>
            <a:r>
              <a:rPr lang="en-US" dirty="0"/>
              <a:t>Twitter</a:t>
            </a:r>
          </a:p>
        </p:txBody>
      </p:sp>
      <p:sp>
        <p:nvSpPr>
          <p:cNvPr id="18" name="Text Placeholder 46">
            <a:extLst>
              <a:ext uri="{FF2B5EF4-FFF2-40B4-BE49-F238E27FC236}">
                <a16:creationId xmlns:a16="http://schemas.microsoft.com/office/drawing/2014/main" id="{7498AC3E-793B-2F41-81BF-5C37640001A0}"/>
              </a:ext>
            </a:extLst>
          </p:cNvPr>
          <p:cNvSpPr>
            <a:spLocks noGrp="1"/>
          </p:cNvSpPr>
          <p:nvPr>
            <p:ph type="body" sz="quarter" idx="15" hasCustomPrompt="1"/>
          </p:nvPr>
        </p:nvSpPr>
        <p:spPr>
          <a:xfrm>
            <a:off x="-71" y="3594296"/>
            <a:ext cx="6906584" cy="308731"/>
          </a:xfrm>
          <a:prstGeom prst="rect">
            <a:avLst/>
          </a:prstGeom>
        </p:spPr>
        <p:txBody>
          <a:bodyPr/>
          <a:lstStyle>
            <a:lvl1pPr algn="ctr">
              <a:defRPr sz="1267" b="0" i="0">
                <a:solidFill>
                  <a:schemeClr val="bg1"/>
                </a:solidFill>
                <a:latin typeface="Myriad Pro Light" panose="020B0403030403020204" pitchFamily="34" charset="0"/>
              </a:defRPr>
            </a:lvl1pPr>
          </a:lstStyle>
          <a:p>
            <a:pPr lvl="0"/>
            <a:r>
              <a:rPr lang="en-US" dirty="0"/>
              <a:t>Facebook</a:t>
            </a:r>
          </a:p>
        </p:txBody>
      </p:sp>
      <p:sp>
        <p:nvSpPr>
          <p:cNvPr id="19" name="Text Placeholder 50">
            <a:extLst>
              <a:ext uri="{FF2B5EF4-FFF2-40B4-BE49-F238E27FC236}">
                <a16:creationId xmlns:a16="http://schemas.microsoft.com/office/drawing/2014/main" id="{F2C3CF6F-F449-E148-A362-B0DA928D98C0}"/>
              </a:ext>
            </a:extLst>
          </p:cNvPr>
          <p:cNvSpPr>
            <a:spLocks noGrp="1"/>
          </p:cNvSpPr>
          <p:nvPr>
            <p:ph type="body" sz="quarter" idx="17" hasCustomPrompt="1"/>
          </p:nvPr>
        </p:nvSpPr>
        <p:spPr>
          <a:xfrm>
            <a:off x="1" y="4018133"/>
            <a:ext cx="6900063" cy="329999"/>
          </a:xfrm>
          <a:prstGeom prst="rect">
            <a:avLst/>
          </a:prstGeom>
        </p:spPr>
        <p:txBody>
          <a:bodyPr/>
          <a:lstStyle>
            <a:lvl1pPr marL="0" marR="0" indent="0" algn="ctr" defTabSz="554478" rtl="0" eaLnBrk="1" fontAlgn="auto" latinLnBrk="0" hangingPunct="1">
              <a:lnSpc>
                <a:spcPct val="100000"/>
              </a:lnSpc>
              <a:spcBef>
                <a:spcPts val="0"/>
              </a:spcBef>
              <a:spcAft>
                <a:spcPts val="0"/>
              </a:spcAft>
              <a:buClrTx/>
              <a:buSzTx/>
              <a:buFontTx/>
              <a:buNone/>
              <a:tabLst/>
              <a:defRPr sz="1267" b="0" i="0">
                <a:solidFill>
                  <a:schemeClr val="bg1"/>
                </a:solidFill>
                <a:latin typeface="Myriad Pro Light" panose="020B0403030403020204" pitchFamily="34" charset="0"/>
              </a:defRPr>
            </a:lvl1pPr>
          </a:lstStyle>
          <a:p>
            <a:pPr marL="0" marR="0" lvl="0" indent="0" algn="ctr" defTabSz="554478" rtl="0" eaLnBrk="1" fontAlgn="auto" latinLnBrk="0" hangingPunct="1">
              <a:lnSpc>
                <a:spcPct val="100000"/>
              </a:lnSpc>
              <a:spcBef>
                <a:spcPts val="0"/>
              </a:spcBef>
              <a:spcAft>
                <a:spcPts val="0"/>
              </a:spcAft>
              <a:buClrTx/>
              <a:buSzTx/>
              <a:buFontTx/>
              <a:buNone/>
              <a:tabLst/>
              <a:defRPr/>
            </a:pPr>
            <a:r>
              <a:rPr lang="en-US" sz="1267" noProof="1">
                <a:solidFill>
                  <a:schemeClr val="bg1"/>
                </a:solidFill>
                <a:latin typeface="Myriad Pro Light" panose="020B0403030403020204" pitchFamily="34" charset="0"/>
              </a:rPr>
              <a:t>#Hashtag, #Hashtag, #Hashtag</a:t>
            </a:r>
          </a:p>
        </p:txBody>
      </p:sp>
      <p:sp>
        <p:nvSpPr>
          <p:cNvPr id="20" name="Picture Placeholder 9">
            <a:extLst>
              <a:ext uri="{FF2B5EF4-FFF2-40B4-BE49-F238E27FC236}">
                <a16:creationId xmlns:a16="http://schemas.microsoft.com/office/drawing/2014/main" id="{2F5660B5-A6D2-7048-9BB1-46738F8A2ACA}"/>
              </a:ext>
            </a:extLst>
          </p:cNvPr>
          <p:cNvSpPr>
            <a:spLocks noGrp="1" noChangeAspect="1"/>
          </p:cNvSpPr>
          <p:nvPr>
            <p:ph type="pic" sz="quarter" idx="10"/>
          </p:nvPr>
        </p:nvSpPr>
        <p:spPr>
          <a:xfrm>
            <a:off x="6917072" y="992949"/>
            <a:ext cx="4201811" cy="4201811"/>
          </a:xfrm>
          <a:prstGeom prst="ellipse">
            <a:avLst/>
          </a:prstGeom>
          <a:effectLst>
            <a:innerShdw blurRad="63500" dist="50800" dir="13500000">
              <a:prstClr val="black">
                <a:alpha val="50000"/>
              </a:prstClr>
            </a:innerShdw>
          </a:effectLst>
        </p:spPr>
        <p:txBody>
          <a:bodyPr/>
          <a:lstStyle>
            <a:lvl1pPr algn="ctr">
              <a:defRPr/>
            </a:lvl1pPr>
          </a:lstStyle>
          <a:p>
            <a:r>
              <a:rPr lang="en-US" dirty="0"/>
              <a:t>Click icon to add picture</a:t>
            </a:r>
          </a:p>
        </p:txBody>
      </p:sp>
    </p:spTree>
    <p:extLst>
      <p:ext uri="{BB962C8B-B14F-4D97-AF65-F5344CB8AC3E}">
        <p14:creationId xmlns:p14="http://schemas.microsoft.com/office/powerpoint/2010/main" val="18054387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STRIP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ED71124-19B5-704E-8686-5FB9FD181A50}"/>
              </a:ext>
            </a:extLst>
          </p:cNvPr>
          <p:cNvGrpSpPr/>
          <p:nvPr userDrawn="1"/>
        </p:nvGrpSpPr>
        <p:grpSpPr>
          <a:xfrm>
            <a:off x="9017144" y="250"/>
            <a:ext cx="3174857" cy="6857751"/>
            <a:chOff x="6762857" y="0"/>
            <a:chExt cx="2381143" cy="5143313"/>
          </a:xfrm>
          <a:effectLst>
            <a:outerShdw blurRad="88900" dist="63500" dir="10800000" algn="r" rotWithShape="0">
              <a:prstClr val="black">
                <a:alpha val="25000"/>
              </a:prstClr>
            </a:outerShdw>
          </a:effectLst>
        </p:grpSpPr>
        <p:sp>
          <p:nvSpPr>
            <p:cNvPr id="9" name="object 4">
              <a:extLst>
                <a:ext uri="{FF2B5EF4-FFF2-40B4-BE49-F238E27FC236}">
                  <a16:creationId xmlns:a16="http://schemas.microsoft.com/office/drawing/2014/main" id="{7551044B-B028-F14A-96E0-C8B399CB9615}"/>
                </a:ext>
              </a:extLst>
            </p:cNvPr>
            <p:cNvSpPr/>
            <p:nvPr/>
          </p:nvSpPr>
          <p:spPr>
            <a:xfrm>
              <a:off x="6762857" y="3952597"/>
              <a:ext cx="2381143" cy="1190716"/>
            </a:xfrm>
            <a:custGeom>
              <a:avLst/>
              <a:gdLst/>
              <a:ahLst/>
              <a:cxnLst/>
              <a:rect l="l" t="t" r="r" b="b"/>
              <a:pathLst>
                <a:path w="5235575" h="2618104">
                  <a:moveTo>
                    <a:pt x="0" y="2617721"/>
                  </a:moveTo>
                  <a:lnTo>
                    <a:pt x="5235442" y="2617721"/>
                  </a:lnTo>
                  <a:lnTo>
                    <a:pt x="5235442" y="0"/>
                  </a:lnTo>
                  <a:lnTo>
                    <a:pt x="0" y="0"/>
                  </a:lnTo>
                  <a:lnTo>
                    <a:pt x="0" y="2617721"/>
                  </a:lnTo>
                  <a:close/>
                </a:path>
              </a:pathLst>
            </a:custGeom>
            <a:solidFill>
              <a:srgbClr val="76B82A"/>
            </a:solidFill>
          </p:spPr>
          <p:txBody>
            <a:bodyPr wrap="square" lIns="0" tIns="0" rIns="0" bIns="0" rtlCol="0"/>
            <a:lstStyle/>
            <a:p>
              <a:endParaRPr sz="496"/>
            </a:p>
          </p:txBody>
        </p:sp>
        <p:sp>
          <p:nvSpPr>
            <p:cNvPr id="10" name="object 6">
              <a:extLst>
                <a:ext uri="{FF2B5EF4-FFF2-40B4-BE49-F238E27FC236}">
                  <a16:creationId xmlns:a16="http://schemas.microsoft.com/office/drawing/2014/main" id="{9230983F-BAC2-C640-BD2B-E83AD90D6C89}"/>
                </a:ext>
              </a:extLst>
            </p:cNvPr>
            <p:cNvSpPr/>
            <p:nvPr/>
          </p:nvSpPr>
          <p:spPr>
            <a:xfrm>
              <a:off x="6762857" y="3594578"/>
              <a:ext cx="2381143" cy="358110"/>
            </a:xfrm>
            <a:custGeom>
              <a:avLst/>
              <a:gdLst/>
              <a:ahLst/>
              <a:cxnLst/>
              <a:rect l="l" t="t" r="r" b="b"/>
              <a:pathLst>
                <a:path w="5235575" h="787400">
                  <a:moveTo>
                    <a:pt x="0" y="787201"/>
                  </a:moveTo>
                  <a:lnTo>
                    <a:pt x="5235442" y="787201"/>
                  </a:lnTo>
                  <a:lnTo>
                    <a:pt x="5235442" y="0"/>
                  </a:lnTo>
                  <a:lnTo>
                    <a:pt x="0" y="0"/>
                  </a:lnTo>
                  <a:lnTo>
                    <a:pt x="0" y="787201"/>
                  </a:lnTo>
                  <a:close/>
                </a:path>
              </a:pathLst>
            </a:custGeom>
            <a:solidFill>
              <a:srgbClr val="76B82A"/>
            </a:solidFill>
          </p:spPr>
          <p:txBody>
            <a:bodyPr wrap="square" lIns="0" tIns="0" rIns="0" bIns="0" rtlCol="0"/>
            <a:lstStyle/>
            <a:p>
              <a:endParaRPr sz="496"/>
            </a:p>
          </p:txBody>
        </p:sp>
        <p:sp>
          <p:nvSpPr>
            <p:cNvPr id="11" name="object 7">
              <a:extLst>
                <a:ext uri="{FF2B5EF4-FFF2-40B4-BE49-F238E27FC236}">
                  <a16:creationId xmlns:a16="http://schemas.microsoft.com/office/drawing/2014/main" id="{17936884-4DC1-C547-9CF4-9080C0EBE68B}"/>
                </a:ext>
              </a:extLst>
            </p:cNvPr>
            <p:cNvSpPr/>
            <p:nvPr/>
          </p:nvSpPr>
          <p:spPr>
            <a:xfrm>
              <a:off x="6762857" y="0"/>
              <a:ext cx="2381083" cy="3674982"/>
            </a:xfrm>
            <a:prstGeom prst="rect">
              <a:avLst/>
            </a:prstGeom>
            <a:blipFill>
              <a:blip r:embed="rId2" cstate="print">
                <a:alphaModFix/>
              </a:blip>
              <a:stretch>
                <a:fillRect/>
              </a:stretch>
            </a:blipFill>
          </p:spPr>
          <p:txBody>
            <a:bodyPr wrap="square" lIns="0" tIns="0" rIns="0" bIns="0" rtlCol="0"/>
            <a:lstStyle/>
            <a:p>
              <a:endParaRPr sz="496"/>
            </a:p>
          </p:txBody>
        </p:sp>
      </p:grpSp>
      <p:grpSp>
        <p:nvGrpSpPr>
          <p:cNvPr id="12" name="Group 11">
            <a:extLst>
              <a:ext uri="{FF2B5EF4-FFF2-40B4-BE49-F238E27FC236}">
                <a16:creationId xmlns:a16="http://schemas.microsoft.com/office/drawing/2014/main" id="{AA5500FA-FAE6-5C47-BAD9-340DDA7C82E3}"/>
              </a:ext>
            </a:extLst>
          </p:cNvPr>
          <p:cNvGrpSpPr/>
          <p:nvPr userDrawn="1"/>
        </p:nvGrpSpPr>
        <p:grpSpPr>
          <a:xfrm>
            <a:off x="9004301" y="5268686"/>
            <a:ext cx="3187700" cy="1287625"/>
            <a:chOff x="6753225" y="3951514"/>
            <a:chExt cx="2390775" cy="965719"/>
          </a:xfrm>
        </p:grpSpPr>
        <p:pic>
          <p:nvPicPr>
            <p:cNvPr id="13" name="Picture 12" descr="A close up of a logo&#10;&#10;Description automatically generated">
              <a:extLst>
                <a:ext uri="{FF2B5EF4-FFF2-40B4-BE49-F238E27FC236}">
                  <a16:creationId xmlns:a16="http://schemas.microsoft.com/office/drawing/2014/main" id="{B0110A38-4920-CF42-A801-A324FCA419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3225" y="3951514"/>
              <a:ext cx="2390775" cy="965719"/>
            </a:xfrm>
            <a:prstGeom prst="rect">
              <a:avLst/>
            </a:prstGeom>
          </p:spPr>
        </p:pic>
        <p:pic>
          <p:nvPicPr>
            <p:cNvPr id="14" name="Picture 13">
              <a:extLst>
                <a:ext uri="{FF2B5EF4-FFF2-40B4-BE49-F238E27FC236}">
                  <a16:creationId xmlns:a16="http://schemas.microsoft.com/office/drawing/2014/main" id="{47E48391-7401-9042-977B-CE2B45FC02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7511" y="3969749"/>
              <a:ext cx="1918637" cy="924026"/>
            </a:xfrm>
            <a:prstGeom prst="rect">
              <a:avLst/>
            </a:prstGeom>
          </p:spPr>
        </p:pic>
      </p:grpSp>
      <p:sp>
        <p:nvSpPr>
          <p:cNvPr id="20" name="Text Placeholder 2">
            <a:extLst>
              <a:ext uri="{FF2B5EF4-FFF2-40B4-BE49-F238E27FC236}">
                <a16:creationId xmlns:a16="http://schemas.microsoft.com/office/drawing/2014/main" id="{B323282C-14B5-3D4F-A15E-6F2A5CB83DB2}"/>
              </a:ext>
            </a:extLst>
          </p:cNvPr>
          <p:cNvSpPr>
            <a:spLocks noGrp="1"/>
          </p:cNvSpPr>
          <p:nvPr>
            <p:ph type="body" sz="quarter" idx="12" hasCustomPrompt="1"/>
          </p:nvPr>
        </p:nvSpPr>
        <p:spPr>
          <a:xfrm>
            <a:off x="509915" y="515554"/>
            <a:ext cx="8011584" cy="2699420"/>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marL="0" marR="0" lvl="0" indent="0" defTabSz="1219170" eaLnBrk="1" fontAlgn="auto" latinLnBrk="0" hangingPunct="1">
              <a:lnSpc>
                <a:spcPct val="100000"/>
              </a:lnSpc>
              <a:spcBef>
                <a:spcPts val="0"/>
              </a:spcBef>
              <a:spcAft>
                <a:spcPts val="800"/>
              </a:spcAft>
              <a:buClrTx/>
              <a:buSzTx/>
              <a:buFontTx/>
              <a:buNone/>
              <a:tabLst/>
              <a:defRPr/>
            </a:pPr>
            <a:r>
              <a:rPr lang="en-US" dirty="0"/>
              <a:t>Slide Title - place your text here…</a:t>
            </a:r>
          </a:p>
          <a:p>
            <a:pPr lvl="1"/>
            <a:r>
              <a:rPr lang="en-US" dirty="0"/>
              <a:t>Slide Subtitle - place your text here (option + tab = level down)</a:t>
            </a:r>
          </a:p>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
        <p:nvSpPr>
          <p:cNvPr id="21" name="Text Placeholder 2">
            <a:extLst>
              <a:ext uri="{FF2B5EF4-FFF2-40B4-BE49-F238E27FC236}">
                <a16:creationId xmlns:a16="http://schemas.microsoft.com/office/drawing/2014/main" id="{992297BD-7F8B-DB4E-A247-E9A13D219318}"/>
              </a:ext>
            </a:extLst>
          </p:cNvPr>
          <p:cNvSpPr>
            <a:spLocks noGrp="1"/>
          </p:cNvSpPr>
          <p:nvPr>
            <p:ph type="body" sz="quarter" idx="13" hasCustomPrompt="1"/>
          </p:nvPr>
        </p:nvSpPr>
        <p:spPr>
          <a:xfrm>
            <a:off x="509915" y="3530601"/>
            <a:ext cx="8011584" cy="2699420"/>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lvl="1"/>
            <a:r>
              <a:rPr lang="en-US" dirty="0"/>
              <a:t>Slide Subtitle - place your text here (option + tab = level down)</a:t>
            </a:r>
          </a:p>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
        <p:nvSpPr>
          <p:cNvPr id="23" name="Text Placeholder 5">
            <a:extLst>
              <a:ext uri="{FF2B5EF4-FFF2-40B4-BE49-F238E27FC236}">
                <a16:creationId xmlns:a16="http://schemas.microsoft.com/office/drawing/2014/main" id="{6C67B293-0A41-7545-8E11-D45388DF1810}"/>
              </a:ext>
            </a:extLst>
          </p:cNvPr>
          <p:cNvSpPr>
            <a:spLocks noGrp="1"/>
          </p:cNvSpPr>
          <p:nvPr>
            <p:ph type="body" sz="quarter" idx="14" hasCustomPrompt="1"/>
          </p:nvPr>
        </p:nvSpPr>
        <p:spPr>
          <a:xfrm>
            <a:off x="9166276" y="532806"/>
            <a:ext cx="2854376" cy="3948577"/>
          </a:xfrm>
          <a:prstGeom prst="rect">
            <a:avLst/>
          </a:prstGeom>
        </p:spPr>
        <p:txBody>
          <a:bodyPr/>
          <a:lstStyle>
            <a:lvl1pPr>
              <a:spcAft>
                <a:spcPts val="1600"/>
              </a:spcAft>
              <a:defRPr sz="2667" b="1" i="0">
                <a:solidFill>
                  <a:schemeClr val="bg1"/>
                </a:solidFill>
                <a:latin typeface="Myriad Pro" panose="020B0503030403020204" pitchFamily="34" charset="0"/>
              </a:defRPr>
            </a:lvl1pPr>
            <a:lvl2pPr marL="0">
              <a:spcAft>
                <a:spcPts val="800"/>
              </a:spcAft>
              <a:defRPr sz="2000" b="1" i="0">
                <a:solidFill>
                  <a:schemeClr val="bg1"/>
                </a:solidFill>
                <a:latin typeface="Myriad Pro Semibold" panose="020B0503030403020204" pitchFamily="34" charset="0"/>
              </a:defRPr>
            </a:lvl2pPr>
            <a:lvl3pPr marL="0">
              <a:spcAft>
                <a:spcPts val="1600"/>
              </a:spcAft>
              <a:defRPr sz="1467" b="0" i="0">
                <a:solidFill>
                  <a:schemeClr val="bg1"/>
                </a:solidFill>
                <a:latin typeface="Myriad Pro Light" panose="020B0403030403020204" pitchFamily="34" charset="0"/>
              </a:defRPr>
            </a:lvl3pPr>
            <a:lvl4pPr marL="0" indent="-143996">
              <a:spcAft>
                <a:spcPts val="400"/>
              </a:spcAft>
              <a:buFont typeface="Arial" panose="020B0604020202020204" pitchFamily="34" charset="0"/>
              <a:buChar char="•"/>
              <a:defRPr sz="1467" b="0" i="0">
                <a:solidFill>
                  <a:schemeClr val="bg1"/>
                </a:solidFill>
                <a:latin typeface="Myriad Pro" panose="020B0503030403020204" pitchFamily="34" charset="0"/>
              </a:defRPr>
            </a:lvl4pPr>
            <a:lvl5pPr marL="287993" indent="-143996">
              <a:spcAft>
                <a:spcPts val="400"/>
              </a:spcAft>
              <a:buSzPct val="60000"/>
              <a:buFont typeface="Courier New" panose="02070309020205020404" pitchFamily="49" charset="0"/>
              <a:buChar char="o"/>
              <a:defRPr sz="1467" b="0" i="0">
                <a:solidFill>
                  <a:schemeClr val="bg1"/>
                </a:solidFill>
                <a:latin typeface="Myriad Pro Light" panose="020B0403030403020204" pitchFamily="34" charset="0"/>
              </a:defRPr>
            </a:lvl5pPr>
          </a:lstStyle>
          <a:p>
            <a:pPr lvl="0"/>
            <a:r>
              <a:rPr lang="en-US" dirty="0"/>
              <a:t>Title - </a:t>
            </a:r>
            <a:r>
              <a:rPr lang="en-US" dirty="0" err="1"/>
              <a:t>Keytext</a:t>
            </a:r>
            <a:endParaRPr lang="en-US" dirty="0"/>
          </a:p>
          <a:p>
            <a:pPr lvl="1"/>
            <a:r>
              <a:rPr lang="en-US" dirty="0"/>
              <a:t>Subtitle - </a:t>
            </a:r>
            <a:r>
              <a:rPr lang="en-US" dirty="0" err="1"/>
              <a:t>Keytext</a:t>
            </a:r>
            <a:endParaRPr lang="en-US" dirty="0"/>
          </a:p>
          <a:p>
            <a:pPr lvl="2"/>
            <a:r>
              <a:rPr lang="en-US" dirty="0"/>
              <a:t>Body text</a:t>
            </a:r>
          </a:p>
          <a:p>
            <a:pPr lvl="3"/>
            <a:r>
              <a:rPr lang="en-US" dirty="0"/>
              <a:t>Bullets list</a:t>
            </a:r>
          </a:p>
          <a:p>
            <a:pPr lvl="4"/>
            <a:r>
              <a:rPr lang="en-US" dirty="0" err="1"/>
              <a:t>Subbullets</a:t>
            </a:r>
            <a:r>
              <a:rPr lang="en-US" dirty="0"/>
              <a:t> list</a:t>
            </a:r>
          </a:p>
        </p:txBody>
      </p:sp>
    </p:spTree>
    <p:extLst>
      <p:ext uri="{BB962C8B-B14F-4D97-AF65-F5344CB8AC3E}">
        <p14:creationId xmlns:p14="http://schemas.microsoft.com/office/powerpoint/2010/main" val="40185891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G STRIPE + PICTURES">
    <p:bg>
      <p:bgPr>
        <a:solidFill>
          <a:schemeClr val="bg1"/>
        </a:solidFill>
        <a:effectLst/>
      </p:bgPr>
    </p:bg>
    <p:spTree>
      <p:nvGrpSpPr>
        <p:cNvPr id="1" name=""/>
        <p:cNvGrpSpPr/>
        <p:nvPr/>
      </p:nvGrpSpPr>
      <p:grpSpPr>
        <a:xfrm>
          <a:off x="0" y="0"/>
          <a:ext cx="0" cy="0"/>
          <a:chOff x="0" y="0"/>
          <a:chExt cx="0" cy="0"/>
        </a:xfrm>
      </p:grpSpPr>
      <p:sp>
        <p:nvSpPr>
          <p:cNvPr id="35" name="object 5">
            <a:extLst>
              <a:ext uri="{FF2B5EF4-FFF2-40B4-BE49-F238E27FC236}">
                <a16:creationId xmlns:a16="http://schemas.microsoft.com/office/drawing/2014/main" id="{38875802-CC38-124B-9ADF-D0DD80BDBBDF}"/>
              </a:ext>
            </a:extLst>
          </p:cNvPr>
          <p:cNvSpPr/>
          <p:nvPr userDrawn="1"/>
        </p:nvSpPr>
        <p:spPr>
          <a:xfrm>
            <a:off x="9016796" y="0"/>
            <a:ext cx="3174857" cy="0"/>
          </a:xfrm>
          <a:custGeom>
            <a:avLst/>
            <a:gdLst/>
            <a:ahLst/>
            <a:cxnLst/>
            <a:rect l="l" t="t" r="r" b="b"/>
            <a:pathLst>
              <a:path w="5235575">
                <a:moveTo>
                  <a:pt x="0" y="0"/>
                </a:moveTo>
                <a:lnTo>
                  <a:pt x="5235442" y="0"/>
                </a:lnTo>
              </a:path>
            </a:pathLst>
          </a:custGeom>
          <a:ln w="3175">
            <a:solidFill>
              <a:srgbClr val="492361"/>
            </a:solidFill>
          </a:ln>
        </p:spPr>
        <p:txBody>
          <a:bodyPr wrap="square" lIns="0" tIns="0" rIns="0" bIns="0" rtlCol="0"/>
          <a:lstStyle/>
          <a:p>
            <a:endParaRPr sz="496"/>
          </a:p>
        </p:txBody>
      </p:sp>
      <p:grpSp>
        <p:nvGrpSpPr>
          <p:cNvPr id="36" name="Group 35">
            <a:extLst>
              <a:ext uri="{FF2B5EF4-FFF2-40B4-BE49-F238E27FC236}">
                <a16:creationId xmlns:a16="http://schemas.microsoft.com/office/drawing/2014/main" id="{EC7CF6D0-C772-804C-B48A-4CE0B04FCCFC}"/>
              </a:ext>
            </a:extLst>
          </p:cNvPr>
          <p:cNvGrpSpPr/>
          <p:nvPr userDrawn="1"/>
        </p:nvGrpSpPr>
        <p:grpSpPr>
          <a:xfrm>
            <a:off x="9017144" y="250"/>
            <a:ext cx="3174857" cy="6857751"/>
            <a:chOff x="6762857" y="0"/>
            <a:chExt cx="2381143" cy="5143313"/>
          </a:xfrm>
          <a:effectLst>
            <a:outerShdw blurRad="88900" dist="63500" dir="10800000" algn="r" rotWithShape="0">
              <a:prstClr val="black">
                <a:alpha val="25000"/>
              </a:prstClr>
            </a:outerShdw>
          </a:effectLst>
        </p:grpSpPr>
        <p:sp>
          <p:nvSpPr>
            <p:cNvPr id="37" name="object 4">
              <a:extLst>
                <a:ext uri="{FF2B5EF4-FFF2-40B4-BE49-F238E27FC236}">
                  <a16:creationId xmlns:a16="http://schemas.microsoft.com/office/drawing/2014/main" id="{677DE7AA-3EA2-BD4F-8723-694A5A500731}"/>
                </a:ext>
              </a:extLst>
            </p:cNvPr>
            <p:cNvSpPr/>
            <p:nvPr/>
          </p:nvSpPr>
          <p:spPr>
            <a:xfrm>
              <a:off x="6762857" y="3952597"/>
              <a:ext cx="2381143" cy="1190716"/>
            </a:xfrm>
            <a:custGeom>
              <a:avLst/>
              <a:gdLst/>
              <a:ahLst/>
              <a:cxnLst/>
              <a:rect l="l" t="t" r="r" b="b"/>
              <a:pathLst>
                <a:path w="5235575" h="2618104">
                  <a:moveTo>
                    <a:pt x="0" y="2617721"/>
                  </a:moveTo>
                  <a:lnTo>
                    <a:pt x="5235442" y="2617721"/>
                  </a:lnTo>
                  <a:lnTo>
                    <a:pt x="5235442" y="0"/>
                  </a:lnTo>
                  <a:lnTo>
                    <a:pt x="0" y="0"/>
                  </a:lnTo>
                  <a:lnTo>
                    <a:pt x="0" y="2617721"/>
                  </a:lnTo>
                  <a:close/>
                </a:path>
              </a:pathLst>
            </a:custGeom>
            <a:solidFill>
              <a:srgbClr val="76B82A"/>
            </a:solidFill>
          </p:spPr>
          <p:txBody>
            <a:bodyPr wrap="square" lIns="0" tIns="0" rIns="0" bIns="0" rtlCol="0"/>
            <a:lstStyle/>
            <a:p>
              <a:endParaRPr sz="496"/>
            </a:p>
          </p:txBody>
        </p:sp>
        <p:sp>
          <p:nvSpPr>
            <p:cNvPr id="38" name="object 6">
              <a:extLst>
                <a:ext uri="{FF2B5EF4-FFF2-40B4-BE49-F238E27FC236}">
                  <a16:creationId xmlns:a16="http://schemas.microsoft.com/office/drawing/2014/main" id="{3515872F-6466-6B44-AA73-2CB5F1696E20}"/>
                </a:ext>
              </a:extLst>
            </p:cNvPr>
            <p:cNvSpPr/>
            <p:nvPr/>
          </p:nvSpPr>
          <p:spPr>
            <a:xfrm>
              <a:off x="6762857" y="3594578"/>
              <a:ext cx="2381143" cy="358110"/>
            </a:xfrm>
            <a:custGeom>
              <a:avLst/>
              <a:gdLst/>
              <a:ahLst/>
              <a:cxnLst/>
              <a:rect l="l" t="t" r="r" b="b"/>
              <a:pathLst>
                <a:path w="5235575" h="787400">
                  <a:moveTo>
                    <a:pt x="0" y="787201"/>
                  </a:moveTo>
                  <a:lnTo>
                    <a:pt x="5235442" y="787201"/>
                  </a:lnTo>
                  <a:lnTo>
                    <a:pt x="5235442" y="0"/>
                  </a:lnTo>
                  <a:lnTo>
                    <a:pt x="0" y="0"/>
                  </a:lnTo>
                  <a:lnTo>
                    <a:pt x="0" y="787201"/>
                  </a:lnTo>
                  <a:close/>
                </a:path>
              </a:pathLst>
            </a:custGeom>
            <a:solidFill>
              <a:srgbClr val="76B82A"/>
            </a:solidFill>
          </p:spPr>
          <p:txBody>
            <a:bodyPr wrap="square" lIns="0" tIns="0" rIns="0" bIns="0" rtlCol="0"/>
            <a:lstStyle/>
            <a:p>
              <a:endParaRPr sz="496"/>
            </a:p>
          </p:txBody>
        </p:sp>
        <p:sp>
          <p:nvSpPr>
            <p:cNvPr id="39" name="object 7">
              <a:extLst>
                <a:ext uri="{FF2B5EF4-FFF2-40B4-BE49-F238E27FC236}">
                  <a16:creationId xmlns:a16="http://schemas.microsoft.com/office/drawing/2014/main" id="{5C9AD44B-DC27-D24D-B81A-F56B8026D646}"/>
                </a:ext>
              </a:extLst>
            </p:cNvPr>
            <p:cNvSpPr/>
            <p:nvPr/>
          </p:nvSpPr>
          <p:spPr>
            <a:xfrm>
              <a:off x="6762857" y="0"/>
              <a:ext cx="2381083" cy="3674982"/>
            </a:xfrm>
            <a:prstGeom prst="rect">
              <a:avLst/>
            </a:prstGeom>
            <a:blipFill>
              <a:blip r:embed="rId2" cstate="print">
                <a:alphaModFix/>
              </a:blip>
              <a:stretch>
                <a:fillRect/>
              </a:stretch>
            </a:blipFill>
          </p:spPr>
          <p:txBody>
            <a:bodyPr wrap="square" lIns="0" tIns="0" rIns="0" bIns="0" rtlCol="0"/>
            <a:lstStyle/>
            <a:p>
              <a:endParaRPr sz="496"/>
            </a:p>
          </p:txBody>
        </p:sp>
      </p:grpSp>
      <p:grpSp>
        <p:nvGrpSpPr>
          <p:cNvPr id="40" name="Group 39">
            <a:extLst>
              <a:ext uri="{FF2B5EF4-FFF2-40B4-BE49-F238E27FC236}">
                <a16:creationId xmlns:a16="http://schemas.microsoft.com/office/drawing/2014/main" id="{484C3BD3-9F2E-AB4A-9998-DD623F7CFF31}"/>
              </a:ext>
            </a:extLst>
          </p:cNvPr>
          <p:cNvGrpSpPr/>
          <p:nvPr userDrawn="1"/>
        </p:nvGrpSpPr>
        <p:grpSpPr>
          <a:xfrm>
            <a:off x="9004301" y="5268686"/>
            <a:ext cx="3187700" cy="1287625"/>
            <a:chOff x="6753225" y="3951514"/>
            <a:chExt cx="2390775" cy="965719"/>
          </a:xfrm>
        </p:grpSpPr>
        <p:pic>
          <p:nvPicPr>
            <p:cNvPr id="41" name="Picture 40" descr="A close up of a logo&#10;&#10;Description automatically generated">
              <a:extLst>
                <a:ext uri="{FF2B5EF4-FFF2-40B4-BE49-F238E27FC236}">
                  <a16:creationId xmlns:a16="http://schemas.microsoft.com/office/drawing/2014/main" id="{C70843FE-4729-B041-A3F9-65D9C4707E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3225" y="3951514"/>
              <a:ext cx="2390775" cy="965719"/>
            </a:xfrm>
            <a:prstGeom prst="rect">
              <a:avLst/>
            </a:prstGeom>
          </p:spPr>
        </p:pic>
        <p:pic>
          <p:nvPicPr>
            <p:cNvPr id="42" name="Picture 41">
              <a:extLst>
                <a:ext uri="{FF2B5EF4-FFF2-40B4-BE49-F238E27FC236}">
                  <a16:creationId xmlns:a16="http://schemas.microsoft.com/office/drawing/2014/main" id="{4C77D207-5720-334E-8FEA-82FA79FF40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7511" y="3969749"/>
              <a:ext cx="1918637" cy="924026"/>
            </a:xfrm>
            <a:prstGeom prst="rect">
              <a:avLst/>
            </a:prstGeom>
          </p:spPr>
        </p:pic>
      </p:grpSp>
      <p:sp>
        <p:nvSpPr>
          <p:cNvPr id="17" name="Text Placeholder 5">
            <a:extLst>
              <a:ext uri="{FF2B5EF4-FFF2-40B4-BE49-F238E27FC236}">
                <a16:creationId xmlns:a16="http://schemas.microsoft.com/office/drawing/2014/main" id="{F6043EF1-49AB-8E4F-A734-B7945E46527C}"/>
              </a:ext>
            </a:extLst>
          </p:cNvPr>
          <p:cNvSpPr>
            <a:spLocks noGrp="1"/>
          </p:cNvSpPr>
          <p:nvPr>
            <p:ph type="body" sz="quarter" idx="14" hasCustomPrompt="1"/>
          </p:nvPr>
        </p:nvSpPr>
        <p:spPr>
          <a:xfrm>
            <a:off x="9166276" y="532806"/>
            <a:ext cx="2854376" cy="3948577"/>
          </a:xfrm>
          <a:prstGeom prst="rect">
            <a:avLst/>
          </a:prstGeom>
        </p:spPr>
        <p:txBody>
          <a:bodyPr/>
          <a:lstStyle>
            <a:lvl1pPr>
              <a:spcAft>
                <a:spcPts val="1600"/>
              </a:spcAft>
              <a:defRPr sz="2667" b="1" i="0">
                <a:solidFill>
                  <a:schemeClr val="bg1"/>
                </a:solidFill>
                <a:latin typeface="Myriad Pro" panose="020B0503030403020204" pitchFamily="34" charset="0"/>
              </a:defRPr>
            </a:lvl1pPr>
            <a:lvl2pPr marL="0">
              <a:spcAft>
                <a:spcPts val="800"/>
              </a:spcAft>
              <a:defRPr sz="2000" b="1" i="0">
                <a:solidFill>
                  <a:schemeClr val="bg1"/>
                </a:solidFill>
                <a:latin typeface="Myriad Pro Semibold" panose="020B0503030403020204" pitchFamily="34" charset="0"/>
              </a:defRPr>
            </a:lvl2pPr>
            <a:lvl3pPr marL="0">
              <a:spcAft>
                <a:spcPts val="1600"/>
              </a:spcAft>
              <a:defRPr sz="1467" b="0" i="0">
                <a:solidFill>
                  <a:schemeClr val="bg1"/>
                </a:solidFill>
                <a:latin typeface="Myriad Pro Light" panose="020B0403030403020204" pitchFamily="34" charset="0"/>
              </a:defRPr>
            </a:lvl3pPr>
            <a:lvl4pPr marL="0" indent="-143996">
              <a:spcAft>
                <a:spcPts val="400"/>
              </a:spcAft>
              <a:buFont typeface="Arial" panose="020B0604020202020204" pitchFamily="34" charset="0"/>
              <a:buChar char="•"/>
              <a:defRPr sz="1467" b="0" i="0">
                <a:solidFill>
                  <a:schemeClr val="bg1"/>
                </a:solidFill>
                <a:latin typeface="Myriad Pro" panose="020B0503030403020204" pitchFamily="34" charset="0"/>
              </a:defRPr>
            </a:lvl4pPr>
            <a:lvl5pPr marL="287993" indent="-143996">
              <a:spcAft>
                <a:spcPts val="400"/>
              </a:spcAft>
              <a:buSzPct val="60000"/>
              <a:buFont typeface="Courier New" panose="02070309020205020404" pitchFamily="49" charset="0"/>
              <a:buChar char="o"/>
              <a:defRPr sz="1467" b="0" i="0">
                <a:solidFill>
                  <a:schemeClr val="bg1"/>
                </a:solidFill>
                <a:latin typeface="Myriad Pro Light" panose="020B0403030403020204" pitchFamily="34" charset="0"/>
              </a:defRPr>
            </a:lvl5pPr>
          </a:lstStyle>
          <a:p>
            <a:pPr lvl="0"/>
            <a:r>
              <a:rPr lang="en-US" dirty="0"/>
              <a:t>Title - </a:t>
            </a:r>
            <a:r>
              <a:rPr lang="en-US" dirty="0" err="1"/>
              <a:t>Keytext</a:t>
            </a:r>
            <a:endParaRPr lang="en-US" dirty="0"/>
          </a:p>
          <a:p>
            <a:pPr lvl="1"/>
            <a:r>
              <a:rPr lang="en-US" dirty="0"/>
              <a:t>Subtitle - </a:t>
            </a:r>
            <a:r>
              <a:rPr lang="en-US" dirty="0" err="1"/>
              <a:t>Keytext</a:t>
            </a:r>
            <a:endParaRPr lang="en-US" dirty="0"/>
          </a:p>
          <a:p>
            <a:pPr lvl="2"/>
            <a:r>
              <a:rPr lang="en-US" dirty="0"/>
              <a:t>Body text</a:t>
            </a:r>
          </a:p>
          <a:p>
            <a:pPr lvl="3"/>
            <a:r>
              <a:rPr lang="en-US" dirty="0"/>
              <a:t>Bullets list</a:t>
            </a:r>
          </a:p>
          <a:p>
            <a:pPr lvl="4"/>
            <a:r>
              <a:rPr lang="en-US" dirty="0" err="1"/>
              <a:t>Subbullets</a:t>
            </a:r>
            <a:r>
              <a:rPr lang="en-US" dirty="0"/>
              <a:t> list</a:t>
            </a:r>
          </a:p>
        </p:txBody>
      </p:sp>
      <p:sp>
        <p:nvSpPr>
          <p:cNvPr id="20" name="Picture Placeholder 2">
            <a:extLst>
              <a:ext uri="{FF2B5EF4-FFF2-40B4-BE49-F238E27FC236}">
                <a16:creationId xmlns:a16="http://schemas.microsoft.com/office/drawing/2014/main" id="{58604FEF-8794-2B4F-B1E4-719D57FC2ECC}"/>
              </a:ext>
            </a:extLst>
          </p:cNvPr>
          <p:cNvSpPr>
            <a:spLocks noGrp="1"/>
          </p:cNvSpPr>
          <p:nvPr>
            <p:ph type="pic" sz="quarter" idx="15"/>
          </p:nvPr>
        </p:nvSpPr>
        <p:spPr>
          <a:xfrm>
            <a:off x="6669354" y="5259842"/>
            <a:ext cx="2332077" cy="1288839"/>
          </a:xfrm>
          <a:prstGeom prst="rect">
            <a:avLst/>
          </a:prstGeom>
        </p:spPr>
        <p:txBody>
          <a:bodyPr/>
          <a:lstStyle>
            <a:lvl1pPr algn="ctr">
              <a:defRPr sz="1333"/>
            </a:lvl1pPr>
          </a:lstStyle>
          <a:p>
            <a:r>
              <a:rPr lang="en-US" dirty="0"/>
              <a:t>Click icon to add picture</a:t>
            </a:r>
          </a:p>
        </p:txBody>
      </p:sp>
      <p:sp>
        <p:nvSpPr>
          <p:cNvPr id="21" name="Picture Placeholder 2">
            <a:extLst>
              <a:ext uri="{FF2B5EF4-FFF2-40B4-BE49-F238E27FC236}">
                <a16:creationId xmlns:a16="http://schemas.microsoft.com/office/drawing/2014/main" id="{EA3CF2B8-8C85-9B46-BF14-447480AFDEA8}"/>
              </a:ext>
            </a:extLst>
          </p:cNvPr>
          <p:cNvSpPr>
            <a:spLocks noGrp="1"/>
          </p:cNvSpPr>
          <p:nvPr>
            <p:ph type="pic" sz="quarter" idx="16"/>
          </p:nvPr>
        </p:nvSpPr>
        <p:spPr>
          <a:xfrm>
            <a:off x="4435252" y="5259842"/>
            <a:ext cx="2322512" cy="1288839"/>
          </a:xfrm>
          <a:prstGeom prst="rect">
            <a:avLst/>
          </a:prstGeom>
        </p:spPr>
        <p:txBody>
          <a:bodyPr/>
          <a:lstStyle>
            <a:lvl1pPr algn="ctr">
              <a:defRPr sz="1333"/>
            </a:lvl1pPr>
          </a:lstStyle>
          <a:p>
            <a:r>
              <a:rPr lang="en-US" dirty="0"/>
              <a:t>Click icon to add picture</a:t>
            </a:r>
          </a:p>
        </p:txBody>
      </p:sp>
      <p:sp>
        <p:nvSpPr>
          <p:cNvPr id="22" name="Picture Placeholder 2">
            <a:extLst>
              <a:ext uri="{FF2B5EF4-FFF2-40B4-BE49-F238E27FC236}">
                <a16:creationId xmlns:a16="http://schemas.microsoft.com/office/drawing/2014/main" id="{07E07BA2-9185-804A-ACAD-8547B9F363FA}"/>
              </a:ext>
            </a:extLst>
          </p:cNvPr>
          <p:cNvSpPr>
            <a:spLocks noGrp="1"/>
          </p:cNvSpPr>
          <p:nvPr>
            <p:ph type="pic" sz="quarter" idx="13"/>
          </p:nvPr>
        </p:nvSpPr>
        <p:spPr>
          <a:xfrm>
            <a:off x="2194561" y="5259842"/>
            <a:ext cx="2308889" cy="1288839"/>
          </a:xfrm>
          <a:prstGeom prst="rect">
            <a:avLst/>
          </a:prstGeom>
        </p:spPr>
        <p:txBody>
          <a:bodyPr/>
          <a:lstStyle>
            <a:lvl1pPr algn="ctr">
              <a:defRPr sz="1333"/>
            </a:lvl1pPr>
          </a:lstStyle>
          <a:p>
            <a:r>
              <a:rPr lang="en-US" dirty="0"/>
              <a:t>Click icon to add picture</a:t>
            </a:r>
          </a:p>
        </p:txBody>
      </p:sp>
      <p:sp>
        <p:nvSpPr>
          <p:cNvPr id="23" name="Picture Placeholder 2">
            <a:extLst>
              <a:ext uri="{FF2B5EF4-FFF2-40B4-BE49-F238E27FC236}">
                <a16:creationId xmlns:a16="http://schemas.microsoft.com/office/drawing/2014/main" id="{35F2C397-062A-4E45-B45D-4C9A265B7E63}"/>
              </a:ext>
            </a:extLst>
          </p:cNvPr>
          <p:cNvSpPr>
            <a:spLocks noGrp="1"/>
          </p:cNvSpPr>
          <p:nvPr>
            <p:ph type="pic" sz="quarter" idx="10"/>
          </p:nvPr>
        </p:nvSpPr>
        <p:spPr>
          <a:xfrm>
            <a:off x="-79082" y="5259842"/>
            <a:ext cx="2332580" cy="1288839"/>
          </a:xfrm>
          <a:prstGeom prst="rect">
            <a:avLst/>
          </a:prstGeom>
        </p:spPr>
        <p:txBody>
          <a:bodyPr/>
          <a:lstStyle>
            <a:lvl1pPr algn="ctr">
              <a:defRPr sz="1333"/>
            </a:lvl1pPr>
          </a:lstStyle>
          <a:p>
            <a:r>
              <a:rPr lang="en-US" dirty="0"/>
              <a:t>Click icon to add picture</a:t>
            </a:r>
          </a:p>
        </p:txBody>
      </p:sp>
      <p:sp>
        <p:nvSpPr>
          <p:cNvPr id="18" name="Text Placeholder 2">
            <a:extLst>
              <a:ext uri="{FF2B5EF4-FFF2-40B4-BE49-F238E27FC236}">
                <a16:creationId xmlns:a16="http://schemas.microsoft.com/office/drawing/2014/main" id="{80E6B08A-93ED-3B4B-A615-AC6F48233FD5}"/>
              </a:ext>
            </a:extLst>
          </p:cNvPr>
          <p:cNvSpPr>
            <a:spLocks noGrp="1"/>
          </p:cNvSpPr>
          <p:nvPr>
            <p:ph type="body" sz="quarter" idx="12" hasCustomPrompt="1"/>
          </p:nvPr>
        </p:nvSpPr>
        <p:spPr>
          <a:xfrm>
            <a:off x="509915" y="515554"/>
            <a:ext cx="8011584" cy="4251461"/>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marL="0" marR="0" lvl="0" indent="0" defTabSz="1219170" eaLnBrk="1" fontAlgn="auto" latinLnBrk="0" hangingPunct="1">
              <a:lnSpc>
                <a:spcPct val="100000"/>
              </a:lnSpc>
              <a:spcBef>
                <a:spcPts val="0"/>
              </a:spcBef>
              <a:spcAft>
                <a:spcPts val="800"/>
              </a:spcAft>
              <a:buClrTx/>
              <a:buSzTx/>
              <a:buFontTx/>
              <a:buNone/>
              <a:tabLst/>
              <a:defRPr/>
            </a:pPr>
            <a:r>
              <a:rPr lang="en-US" dirty="0"/>
              <a:t>Slide Title - place your text here…</a:t>
            </a:r>
          </a:p>
          <a:p>
            <a:pPr lvl="1"/>
            <a:r>
              <a:rPr lang="en-US" dirty="0"/>
              <a:t>Slide Subtitle - place your text here (option + tab = level down)</a:t>
            </a:r>
          </a:p>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Tree>
    <p:extLst>
      <p:ext uri="{BB962C8B-B14F-4D97-AF65-F5344CB8AC3E}">
        <p14:creationId xmlns:p14="http://schemas.microsoft.com/office/powerpoint/2010/main" val="25441893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LL STRIPE + PICTURES">
    <p:spTree>
      <p:nvGrpSpPr>
        <p:cNvPr id="1" name=""/>
        <p:cNvGrpSpPr/>
        <p:nvPr/>
      </p:nvGrpSpPr>
      <p:grpSpPr>
        <a:xfrm>
          <a:off x="0" y="0"/>
          <a:ext cx="0" cy="0"/>
          <a:chOff x="0" y="0"/>
          <a:chExt cx="0" cy="0"/>
        </a:xfrm>
      </p:grpSpPr>
      <p:sp>
        <p:nvSpPr>
          <p:cNvPr id="32" name="Picture Placeholder 2">
            <a:extLst>
              <a:ext uri="{FF2B5EF4-FFF2-40B4-BE49-F238E27FC236}">
                <a16:creationId xmlns:a16="http://schemas.microsoft.com/office/drawing/2014/main" id="{0DAE44C0-0510-F841-9FF5-79E99992098E}"/>
              </a:ext>
            </a:extLst>
          </p:cNvPr>
          <p:cNvSpPr>
            <a:spLocks noGrp="1"/>
          </p:cNvSpPr>
          <p:nvPr>
            <p:ph type="pic" sz="quarter" idx="14"/>
          </p:nvPr>
        </p:nvSpPr>
        <p:spPr>
          <a:xfrm>
            <a:off x="9027605" y="3367629"/>
            <a:ext cx="2527849" cy="1773652"/>
          </a:xfrm>
          <a:prstGeom prst="rect">
            <a:avLst/>
          </a:prstGeom>
        </p:spPr>
        <p:txBody>
          <a:bodyPr/>
          <a:lstStyle>
            <a:lvl1pPr algn="ctr">
              <a:defRPr sz="1333"/>
            </a:lvl1pPr>
          </a:lstStyle>
          <a:p>
            <a:r>
              <a:rPr lang="en-US" dirty="0"/>
              <a:t>Click icon to add picture</a:t>
            </a:r>
          </a:p>
        </p:txBody>
      </p:sp>
      <p:sp>
        <p:nvSpPr>
          <p:cNvPr id="33" name="Picture Placeholder 2">
            <a:extLst>
              <a:ext uri="{FF2B5EF4-FFF2-40B4-BE49-F238E27FC236}">
                <a16:creationId xmlns:a16="http://schemas.microsoft.com/office/drawing/2014/main" id="{AE0910A8-C34D-BA48-9A82-174079F1AF7B}"/>
              </a:ext>
            </a:extLst>
          </p:cNvPr>
          <p:cNvSpPr>
            <a:spLocks noGrp="1"/>
          </p:cNvSpPr>
          <p:nvPr>
            <p:ph type="pic" sz="quarter" idx="13"/>
          </p:nvPr>
        </p:nvSpPr>
        <p:spPr>
          <a:xfrm>
            <a:off x="9027605" y="1654157"/>
            <a:ext cx="2527849" cy="1776856"/>
          </a:xfrm>
          <a:prstGeom prst="rect">
            <a:avLst/>
          </a:prstGeom>
        </p:spPr>
        <p:txBody>
          <a:bodyPr/>
          <a:lstStyle>
            <a:lvl1pPr algn="ctr">
              <a:defRPr sz="1333"/>
            </a:lvl1pPr>
          </a:lstStyle>
          <a:p>
            <a:r>
              <a:rPr lang="en-US" dirty="0"/>
              <a:t>Click icon to add picture</a:t>
            </a:r>
          </a:p>
        </p:txBody>
      </p:sp>
      <p:sp>
        <p:nvSpPr>
          <p:cNvPr id="34" name="Picture Placeholder 2">
            <a:extLst>
              <a:ext uri="{FF2B5EF4-FFF2-40B4-BE49-F238E27FC236}">
                <a16:creationId xmlns:a16="http://schemas.microsoft.com/office/drawing/2014/main" id="{7EC03B72-F5B0-B549-AE2A-A8033FDAE1AB}"/>
              </a:ext>
            </a:extLst>
          </p:cNvPr>
          <p:cNvSpPr>
            <a:spLocks noGrp="1"/>
          </p:cNvSpPr>
          <p:nvPr>
            <p:ph type="pic" sz="quarter" idx="15"/>
          </p:nvPr>
        </p:nvSpPr>
        <p:spPr>
          <a:xfrm>
            <a:off x="9027605" y="5074508"/>
            <a:ext cx="2527849" cy="1838685"/>
          </a:xfrm>
          <a:prstGeom prst="rect">
            <a:avLst/>
          </a:prstGeom>
        </p:spPr>
        <p:txBody>
          <a:bodyPr/>
          <a:lstStyle>
            <a:lvl1pPr algn="ctr">
              <a:defRPr sz="1333"/>
            </a:lvl1pPr>
          </a:lstStyle>
          <a:p>
            <a:r>
              <a:rPr lang="en-US" dirty="0"/>
              <a:t>Click icon to add picture</a:t>
            </a:r>
          </a:p>
        </p:txBody>
      </p:sp>
      <p:sp>
        <p:nvSpPr>
          <p:cNvPr id="35" name="Picture Placeholder 2">
            <a:extLst>
              <a:ext uri="{FF2B5EF4-FFF2-40B4-BE49-F238E27FC236}">
                <a16:creationId xmlns:a16="http://schemas.microsoft.com/office/drawing/2014/main" id="{2F72833E-CEC9-ED42-BF32-D13BB722B792}"/>
              </a:ext>
            </a:extLst>
          </p:cNvPr>
          <p:cNvSpPr>
            <a:spLocks noGrp="1"/>
          </p:cNvSpPr>
          <p:nvPr>
            <p:ph type="pic" sz="quarter" idx="10"/>
          </p:nvPr>
        </p:nvSpPr>
        <p:spPr>
          <a:xfrm>
            <a:off x="9031838" y="-46131"/>
            <a:ext cx="2527849" cy="1758412"/>
          </a:xfrm>
          <a:prstGeom prst="rect">
            <a:avLst/>
          </a:prstGeom>
        </p:spPr>
        <p:txBody>
          <a:bodyPr anchor="t"/>
          <a:lstStyle>
            <a:lvl1pPr algn="ctr">
              <a:defRPr sz="1333"/>
            </a:lvl1pPr>
          </a:lstStyle>
          <a:p>
            <a:r>
              <a:rPr lang="en-US" dirty="0"/>
              <a:t>Click icon to add picture</a:t>
            </a:r>
          </a:p>
        </p:txBody>
      </p:sp>
      <p:grpSp>
        <p:nvGrpSpPr>
          <p:cNvPr id="10" name="Group 9">
            <a:extLst>
              <a:ext uri="{FF2B5EF4-FFF2-40B4-BE49-F238E27FC236}">
                <a16:creationId xmlns:a16="http://schemas.microsoft.com/office/drawing/2014/main" id="{A3D9A1EB-68D1-064D-A2A1-E7ED6F5830BB}"/>
              </a:ext>
            </a:extLst>
          </p:cNvPr>
          <p:cNvGrpSpPr/>
          <p:nvPr userDrawn="1"/>
        </p:nvGrpSpPr>
        <p:grpSpPr>
          <a:xfrm>
            <a:off x="11556617" y="0"/>
            <a:ext cx="634972" cy="6858000"/>
            <a:chOff x="8667462" y="0"/>
            <a:chExt cx="476229" cy="5143313"/>
          </a:xfrm>
        </p:grpSpPr>
        <p:grpSp>
          <p:nvGrpSpPr>
            <p:cNvPr id="11" name="Group 10">
              <a:extLst>
                <a:ext uri="{FF2B5EF4-FFF2-40B4-BE49-F238E27FC236}">
                  <a16:creationId xmlns:a16="http://schemas.microsoft.com/office/drawing/2014/main" id="{95C14EB8-C763-7D49-B195-5B2ED1E2716D}"/>
                </a:ext>
              </a:extLst>
            </p:cNvPr>
            <p:cNvGrpSpPr/>
            <p:nvPr/>
          </p:nvGrpSpPr>
          <p:grpSpPr>
            <a:xfrm>
              <a:off x="8667462" y="0"/>
              <a:ext cx="476229" cy="5143313"/>
              <a:chOff x="8667462" y="0"/>
              <a:chExt cx="476229" cy="5143313"/>
            </a:xfrm>
            <a:effectLst>
              <a:outerShdw blurRad="88900" dist="63500" dir="10800000" algn="r" rotWithShape="0">
                <a:prstClr val="black">
                  <a:alpha val="25000"/>
                </a:prstClr>
              </a:outerShdw>
            </a:effectLst>
          </p:grpSpPr>
          <p:sp>
            <p:nvSpPr>
              <p:cNvPr id="27" name="object 3">
                <a:extLst>
                  <a:ext uri="{FF2B5EF4-FFF2-40B4-BE49-F238E27FC236}">
                    <a16:creationId xmlns:a16="http://schemas.microsoft.com/office/drawing/2014/main" id="{4C048740-DBF2-7D47-9CBF-6F2CA975E630}"/>
                  </a:ext>
                </a:extLst>
              </p:cNvPr>
              <p:cNvSpPr/>
              <p:nvPr/>
            </p:nvSpPr>
            <p:spPr>
              <a:xfrm>
                <a:off x="8667462" y="3952597"/>
                <a:ext cx="476229" cy="1190716"/>
              </a:xfrm>
              <a:custGeom>
                <a:avLst/>
                <a:gdLst/>
                <a:ahLst/>
                <a:cxnLst/>
                <a:rect l="l" t="t" r="r" b="b"/>
                <a:pathLst>
                  <a:path w="1047115" h="2618104">
                    <a:moveTo>
                      <a:pt x="0" y="2617721"/>
                    </a:moveTo>
                    <a:lnTo>
                      <a:pt x="1047088" y="2617721"/>
                    </a:lnTo>
                    <a:lnTo>
                      <a:pt x="1047088" y="0"/>
                    </a:lnTo>
                    <a:lnTo>
                      <a:pt x="0" y="0"/>
                    </a:lnTo>
                    <a:lnTo>
                      <a:pt x="0" y="2617721"/>
                    </a:lnTo>
                    <a:close/>
                  </a:path>
                </a:pathLst>
              </a:custGeom>
              <a:solidFill>
                <a:srgbClr val="76B82A"/>
              </a:solidFill>
            </p:spPr>
            <p:txBody>
              <a:bodyPr wrap="square" lIns="0" tIns="0" rIns="0" bIns="0" rtlCol="0"/>
              <a:lstStyle/>
              <a:p>
                <a:endParaRPr sz="496"/>
              </a:p>
            </p:txBody>
          </p:sp>
          <p:sp>
            <p:nvSpPr>
              <p:cNvPr id="28" name="object 5">
                <a:extLst>
                  <a:ext uri="{FF2B5EF4-FFF2-40B4-BE49-F238E27FC236}">
                    <a16:creationId xmlns:a16="http://schemas.microsoft.com/office/drawing/2014/main" id="{74E58F9E-089D-D64C-9815-855471A613BF}"/>
                  </a:ext>
                </a:extLst>
              </p:cNvPr>
              <p:cNvSpPr/>
              <p:nvPr/>
            </p:nvSpPr>
            <p:spPr>
              <a:xfrm>
                <a:off x="8667462" y="3594578"/>
                <a:ext cx="476229" cy="358110"/>
              </a:xfrm>
              <a:custGeom>
                <a:avLst/>
                <a:gdLst/>
                <a:ahLst/>
                <a:cxnLst/>
                <a:rect l="l" t="t" r="r" b="b"/>
                <a:pathLst>
                  <a:path w="1047115" h="787400">
                    <a:moveTo>
                      <a:pt x="0" y="787201"/>
                    </a:moveTo>
                    <a:lnTo>
                      <a:pt x="1047088" y="787201"/>
                    </a:lnTo>
                    <a:lnTo>
                      <a:pt x="1047088" y="0"/>
                    </a:lnTo>
                    <a:lnTo>
                      <a:pt x="0" y="0"/>
                    </a:lnTo>
                    <a:lnTo>
                      <a:pt x="0" y="787201"/>
                    </a:lnTo>
                    <a:close/>
                  </a:path>
                </a:pathLst>
              </a:custGeom>
              <a:solidFill>
                <a:srgbClr val="76B82A"/>
              </a:solidFill>
            </p:spPr>
            <p:txBody>
              <a:bodyPr wrap="square" lIns="0" tIns="0" rIns="0" bIns="0" rtlCol="0"/>
              <a:lstStyle/>
              <a:p>
                <a:endParaRPr sz="496"/>
              </a:p>
            </p:txBody>
          </p:sp>
          <p:sp>
            <p:nvSpPr>
              <p:cNvPr id="29" name="object 6">
                <a:extLst>
                  <a:ext uri="{FF2B5EF4-FFF2-40B4-BE49-F238E27FC236}">
                    <a16:creationId xmlns:a16="http://schemas.microsoft.com/office/drawing/2014/main" id="{E9985FB1-679F-CA42-A303-54ECD5F96BA6}"/>
                  </a:ext>
                </a:extLst>
              </p:cNvPr>
              <p:cNvSpPr/>
              <p:nvPr/>
            </p:nvSpPr>
            <p:spPr>
              <a:xfrm>
                <a:off x="8667462" y="0"/>
                <a:ext cx="476216" cy="3674982"/>
              </a:xfrm>
              <a:prstGeom prst="rect">
                <a:avLst/>
              </a:prstGeom>
              <a:blipFill>
                <a:blip r:embed="rId2" cstate="print"/>
                <a:stretch>
                  <a:fillRect/>
                </a:stretch>
              </a:blipFill>
            </p:spPr>
            <p:txBody>
              <a:bodyPr wrap="square" lIns="0" tIns="0" rIns="0" bIns="0" rtlCol="0"/>
              <a:lstStyle/>
              <a:p>
                <a:endParaRPr sz="496"/>
              </a:p>
            </p:txBody>
          </p:sp>
        </p:grpSp>
        <p:grpSp>
          <p:nvGrpSpPr>
            <p:cNvPr id="12" name="Group 11">
              <a:extLst>
                <a:ext uri="{FF2B5EF4-FFF2-40B4-BE49-F238E27FC236}">
                  <a16:creationId xmlns:a16="http://schemas.microsoft.com/office/drawing/2014/main" id="{1A7600D9-005D-0042-8651-7C34BF6D341D}"/>
                </a:ext>
              </a:extLst>
            </p:cNvPr>
            <p:cNvGrpSpPr/>
            <p:nvPr/>
          </p:nvGrpSpPr>
          <p:grpSpPr>
            <a:xfrm>
              <a:off x="8667750" y="19163"/>
              <a:ext cx="474836" cy="5113251"/>
              <a:chOff x="8667750" y="19163"/>
              <a:chExt cx="474836" cy="5113251"/>
            </a:xfrm>
          </p:grpSpPr>
          <p:pic>
            <p:nvPicPr>
              <p:cNvPr id="13" name="Picture 12">
                <a:extLst>
                  <a:ext uri="{FF2B5EF4-FFF2-40B4-BE49-F238E27FC236}">
                    <a16:creationId xmlns:a16="http://schemas.microsoft.com/office/drawing/2014/main" id="{9DBC0D7E-4D07-8440-8BA8-8E68A667C3C3}"/>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9163"/>
                <a:ext cx="474836" cy="474836"/>
              </a:xfrm>
              <a:prstGeom prst="rect">
                <a:avLst/>
              </a:prstGeom>
            </p:spPr>
          </p:pic>
          <p:pic>
            <p:nvPicPr>
              <p:cNvPr id="14" name="Picture 13">
                <a:extLst>
                  <a:ext uri="{FF2B5EF4-FFF2-40B4-BE49-F238E27FC236}">
                    <a16:creationId xmlns:a16="http://schemas.microsoft.com/office/drawing/2014/main" id="{37A5BCD0-CDD7-FD4F-93AE-3A456EA69E0A}"/>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75964"/>
                <a:ext cx="474836" cy="474836"/>
              </a:xfrm>
              <a:prstGeom prst="rect">
                <a:avLst/>
              </a:prstGeom>
            </p:spPr>
          </p:pic>
          <p:pic>
            <p:nvPicPr>
              <p:cNvPr id="15" name="Picture 14">
                <a:extLst>
                  <a:ext uri="{FF2B5EF4-FFF2-40B4-BE49-F238E27FC236}">
                    <a16:creationId xmlns:a16="http://schemas.microsoft.com/office/drawing/2014/main" id="{C5CF4009-8049-9A43-8163-E8AB87CFC013}"/>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732765"/>
                <a:ext cx="474836" cy="474836"/>
              </a:xfrm>
              <a:prstGeom prst="rect">
                <a:avLst/>
              </a:prstGeom>
            </p:spPr>
          </p:pic>
          <p:pic>
            <p:nvPicPr>
              <p:cNvPr id="16" name="Picture 15">
                <a:extLst>
                  <a:ext uri="{FF2B5EF4-FFF2-40B4-BE49-F238E27FC236}">
                    <a16:creationId xmlns:a16="http://schemas.microsoft.com/office/drawing/2014/main" id="{5C255997-3CEB-5D46-8A56-3216B6019419}"/>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089566"/>
                <a:ext cx="474836" cy="474836"/>
              </a:xfrm>
              <a:prstGeom prst="rect">
                <a:avLst/>
              </a:prstGeom>
            </p:spPr>
          </p:pic>
          <p:pic>
            <p:nvPicPr>
              <p:cNvPr id="17" name="Picture 16">
                <a:extLst>
                  <a:ext uri="{FF2B5EF4-FFF2-40B4-BE49-F238E27FC236}">
                    <a16:creationId xmlns:a16="http://schemas.microsoft.com/office/drawing/2014/main" id="{DCACAA15-A0EF-664A-B1DA-BD1A8BF7F6C7}"/>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446367"/>
                <a:ext cx="474836" cy="474836"/>
              </a:xfrm>
              <a:prstGeom prst="rect">
                <a:avLst/>
              </a:prstGeom>
            </p:spPr>
          </p:pic>
          <p:pic>
            <p:nvPicPr>
              <p:cNvPr id="18" name="Picture 17">
                <a:extLst>
                  <a:ext uri="{FF2B5EF4-FFF2-40B4-BE49-F238E27FC236}">
                    <a16:creationId xmlns:a16="http://schemas.microsoft.com/office/drawing/2014/main" id="{3260C4E6-FE73-174F-B2A1-4C13CA8D45EE}"/>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803168"/>
                <a:ext cx="474836" cy="474836"/>
              </a:xfrm>
              <a:prstGeom prst="rect">
                <a:avLst/>
              </a:prstGeom>
            </p:spPr>
          </p:pic>
          <p:pic>
            <p:nvPicPr>
              <p:cNvPr id="19" name="Picture 18">
                <a:extLst>
                  <a:ext uri="{FF2B5EF4-FFF2-40B4-BE49-F238E27FC236}">
                    <a16:creationId xmlns:a16="http://schemas.microsoft.com/office/drawing/2014/main" id="{97CD0BC6-ECB8-2846-A1E5-01300065B550}"/>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159969"/>
                <a:ext cx="474836" cy="474836"/>
              </a:xfrm>
              <a:prstGeom prst="rect">
                <a:avLst/>
              </a:prstGeom>
            </p:spPr>
          </p:pic>
          <p:pic>
            <p:nvPicPr>
              <p:cNvPr id="20" name="Picture 19">
                <a:extLst>
                  <a:ext uri="{FF2B5EF4-FFF2-40B4-BE49-F238E27FC236}">
                    <a16:creationId xmlns:a16="http://schemas.microsoft.com/office/drawing/2014/main" id="{A5D4A334-A7B9-F849-8D85-FDC4A31B3CC2}"/>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516770"/>
                <a:ext cx="474836" cy="474836"/>
              </a:xfrm>
              <a:prstGeom prst="rect">
                <a:avLst/>
              </a:prstGeom>
            </p:spPr>
          </p:pic>
          <p:pic>
            <p:nvPicPr>
              <p:cNvPr id="21" name="Picture 20">
                <a:extLst>
                  <a:ext uri="{FF2B5EF4-FFF2-40B4-BE49-F238E27FC236}">
                    <a16:creationId xmlns:a16="http://schemas.microsoft.com/office/drawing/2014/main" id="{FEB1D82C-E18A-0443-AC9E-9FC9217D92A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873571"/>
                <a:ext cx="474836" cy="474836"/>
              </a:xfrm>
              <a:prstGeom prst="rect">
                <a:avLst/>
              </a:prstGeom>
            </p:spPr>
          </p:pic>
          <p:pic>
            <p:nvPicPr>
              <p:cNvPr id="22" name="Picture 21">
                <a:extLst>
                  <a:ext uri="{FF2B5EF4-FFF2-40B4-BE49-F238E27FC236}">
                    <a16:creationId xmlns:a16="http://schemas.microsoft.com/office/drawing/2014/main" id="{614C7A9E-1EC9-A64E-B5FD-1CDBDDA04A6B}"/>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230372"/>
                <a:ext cx="474836" cy="474836"/>
              </a:xfrm>
              <a:prstGeom prst="rect">
                <a:avLst/>
              </a:prstGeom>
            </p:spPr>
          </p:pic>
          <p:pic>
            <p:nvPicPr>
              <p:cNvPr id="23" name="Picture 22">
                <a:extLst>
                  <a:ext uri="{FF2B5EF4-FFF2-40B4-BE49-F238E27FC236}">
                    <a16:creationId xmlns:a16="http://schemas.microsoft.com/office/drawing/2014/main" id="{02CC8785-C327-4144-91B8-E41BD248478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587173"/>
                <a:ext cx="474836" cy="474836"/>
              </a:xfrm>
              <a:prstGeom prst="rect">
                <a:avLst/>
              </a:prstGeom>
            </p:spPr>
          </p:pic>
          <p:pic>
            <p:nvPicPr>
              <p:cNvPr id="24" name="Picture 23">
                <a:extLst>
                  <a:ext uri="{FF2B5EF4-FFF2-40B4-BE49-F238E27FC236}">
                    <a16:creationId xmlns:a16="http://schemas.microsoft.com/office/drawing/2014/main" id="{BC534041-3033-AC49-B1F9-49E6092C0C32}"/>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943974"/>
                <a:ext cx="474836" cy="474836"/>
              </a:xfrm>
              <a:prstGeom prst="rect">
                <a:avLst/>
              </a:prstGeom>
            </p:spPr>
          </p:pic>
          <p:pic>
            <p:nvPicPr>
              <p:cNvPr id="25" name="Picture 24">
                <a:extLst>
                  <a:ext uri="{FF2B5EF4-FFF2-40B4-BE49-F238E27FC236}">
                    <a16:creationId xmlns:a16="http://schemas.microsoft.com/office/drawing/2014/main" id="{BFC1EC3E-48B1-B946-A761-1C88A0543C9A}"/>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4300775"/>
                <a:ext cx="474836" cy="474836"/>
              </a:xfrm>
              <a:prstGeom prst="rect">
                <a:avLst/>
              </a:prstGeom>
            </p:spPr>
          </p:pic>
          <p:pic>
            <p:nvPicPr>
              <p:cNvPr id="26" name="Picture 25">
                <a:extLst>
                  <a:ext uri="{FF2B5EF4-FFF2-40B4-BE49-F238E27FC236}">
                    <a16:creationId xmlns:a16="http://schemas.microsoft.com/office/drawing/2014/main" id="{19D4047D-32CC-E144-862F-C3454D594436}"/>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4657578"/>
                <a:ext cx="474836" cy="474836"/>
              </a:xfrm>
              <a:prstGeom prst="rect">
                <a:avLst/>
              </a:prstGeom>
            </p:spPr>
          </p:pic>
        </p:grpSp>
      </p:grpSp>
      <p:sp>
        <p:nvSpPr>
          <p:cNvPr id="36" name="Text Placeholder 2">
            <a:extLst>
              <a:ext uri="{FF2B5EF4-FFF2-40B4-BE49-F238E27FC236}">
                <a16:creationId xmlns:a16="http://schemas.microsoft.com/office/drawing/2014/main" id="{70912666-7966-2F49-991C-8C2EA2127DA5}"/>
              </a:ext>
            </a:extLst>
          </p:cNvPr>
          <p:cNvSpPr>
            <a:spLocks noGrp="1"/>
          </p:cNvSpPr>
          <p:nvPr>
            <p:ph type="body" sz="quarter" idx="12" hasCustomPrompt="1"/>
          </p:nvPr>
        </p:nvSpPr>
        <p:spPr>
          <a:xfrm>
            <a:off x="509915" y="515554"/>
            <a:ext cx="8011584" cy="2699420"/>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marL="0" marR="0" lvl="0" indent="0" defTabSz="1219170" eaLnBrk="1" fontAlgn="auto" latinLnBrk="0" hangingPunct="1">
              <a:lnSpc>
                <a:spcPct val="100000"/>
              </a:lnSpc>
              <a:spcBef>
                <a:spcPts val="0"/>
              </a:spcBef>
              <a:spcAft>
                <a:spcPts val="800"/>
              </a:spcAft>
              <a:buClrTx/>
              <a:buSzTx/>
              <a:buFontTx/>
              <a:buNone/>
              <a:tabLst/>
              <a:defRPr/>
            </a:pPr>
            <a:r>
              <a:rPr lang="en-US" dirty="0"/>
              <a:t>Slide Title - place your text here…</a:t>
            </a:r>
          </a:p>
          <a:p>
            <a:pPr lvl="1"/>
            <a:r>
              <a:rPr lang="en-US" dirty="0"/>
              <a:t>Slide Subtitle - place your text here (option + tab = level down)</a:t>
            </a:r>
          </a:p>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
        <p:nvSpPr>
          <p:cNvPr id="37" name="Text Placeholder 2">
            <a:extLst>
              <a:ext uri="{FF2B5EF4-FFF2-40B4-BE49-F238E27FC236}">
                <a16:creationId xmlns:a16="http://schemas.microsoft.com/office/drawing/2014/main" id="{58264C00-24CB-544E-BE32-A8BA50DEEA5F}"/>
              </a:ext>
            </a:extLst>
          </p:cNvPr>
          <p:cNvSpPr>
            <a:spLocks noGrp="1"/>
          </p:cNvSpPr>
          <p:nvPr>
            <p:ph type="body" sz="quarter" idx="16" hasCustomPrompt="1"/>
          </p:nvPr>
        </p:nvSpPr>
        <p:spPr>
          <a:xfrm>
            <a:off x="509915" y="3530601"/>
            <a:ext cx="8011584" cy="2699420"/>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lvl="1"/>
            <a:r>
              <a:rPr lang="en-US" dirty="0"/>
              <a:t>Slide Subtitle - place your text here (option + tab = level down)</a:t>
            </a:r>
          </a:p>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Tree>
    <p:extLst>
      <p:ext uri="{BB962C8B-B14F-4D97-AF65-F5344CB8AC3E}">
        <p14:creationId xmlns:p14="http://schemas.microsoft.com/office/powerpoint/2010/main" val="296692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MALL STRIPE + 2X TEX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3D9A1EB-68D1-064D-A2A1-E7ED6F5830BB}"/>
              </a:ext>
            </a:extLst>
          </p:cNvPr>
          <p:cNvGrpSpPr/>
          <p:nvPr userDrawn="1"/>
        </p:nvGrpSpPr>
        <p:grpSpPr>
          <a:xfrm>
            <a:off x="11556617" y="0"/>
            <a:ext cx="634972" cy="6858000"/>
            <a:chOff x="8667462" y="0"/>
            <a:chExt cx="476229" cy="5143313"/>
          </a:xfrm>
        </p:grpSpPr>
        <p:grpSp>
          <p:nvGrpSpPr>
            <p:cNvPr id="11" name="Group 10">
              <a:extLst>
                <a:ext uri="{FF2B5EF4-FFF2-40B4-BE49-F238E27FC236}">
                  <a16:creationId xmlns:a16="http://schemas.microsoft.com/office/drawing/2014/main" id="{95C14EB8-C763-7D49-B195-5B2ED1E2716D}"/>
                </a:ext>
              </a:extLst>
            </p:cNvPr>
            <p:cNvGrpSpPr/>
            <p:nvPr/>
          </p:nvGrpSpPr>
          <p:grpSpPr>
            <a:xfrm>
              <a:off x="8667462" y="0"/>
              <a:ext cx="476229" cy="5143313"/>
              <a:chOff x="8667462" y="0"/>
              <a:chExt cx="476229" cy="5143313"/>
            </a:xfrm>
            <a:effectLst>
              <a:outerShdw blurRad="88900" dist="63500" dir="10800000" algn="r" rotWithShape="0">
                <a:prstClr val="black">
                  <a:alpha val="25000"/>
                </a:prstClr>
              </a:outerShdw>
            </a:effectLst>
          </p:grpSpPr>
          <p:sp>
            <p:nvSpPr>
              <p:cNvPr id="27" name="object 3">
                <a:extLst>
                  <a:ext uri="{FF2B5EF4-FFF2-40B4-BE49-F238E27FC236}">
                    <a16:creationId xmlns:a16="http://schemas.microsoft.com/office/drawing/2014/main" id="{4C048740-DBF2-7D47-9CBF-6F2CA975E630}"/>
                  </a:ext>
                </a:extLst>
              </p:cNvPr>
              <p:cNvSpPr/>
              <p:nvPr/>
            </p:nvSpPr>
            <p:spPr>
              <a:xfrm>
                <a:off x="8667462" y="3952597"/>
                <a:ext cx="476229" cy="1190716"/>
              </a:xfrm>
              <a:custGeom>
                <a:avLst/>
                <a:gdLst/>
                <a:ahLst/>
                <a:cxnLst/>
                <a:rect l="l" t="t" r="r" b="b"/>
                <a:pathLst>
                  <a:path w="1047115" h="2618104">
                    <a:moveTo>
                      <a:pt x="0" y="2617721"/>
                    </a:moveTo>
                    <a:lnTo>
                      <a:pt x="1047088" y="2617721"/>
                    </a:lnTo>
                    <a:lnTo>
                      <a:pt x="1047088" y="0"/>
                    </a:lnTo>
                    <a:lnTo>
                      <a:pt x="0" y="0"/>
                    </a:lnTo>
                    <a:lnTo>
                      <a:pt x="0" y="2617721"/>
                    </a:lnTo>
                    <a:close/>
                  </a:path>
                </a:pathLst>
              </a:custGeom>
              <a:solidFill>
                <a:srgbClr val="76B82A"/>
              </a:solidFill>
            </p:spPr>
            <p:txBody>
              <a:bodyPr wrap="square" lIns="0" tIns="0" rIns="0" bIns="0" rtlCol="0"/>
              <a:lstStyle/>
              <a:p>
                <a:endParaRPr sz="496"/>
              </a:p>
            </p:txBody>
          </p:sp>
          <p:sp>
            <p:nvSpPr>
              <p:cNvPr id="28" name="object 5">
                <a:extLst>
                  <a:ext uri="{FF2B5EF4-FFF2-40B4-BE49-F238E27FC236}">
                    <a16:creationId xmlns:a16="http://schemas.microsoft.com/office/drawing/2014/main" id="{74E58F9E-089D-D64C-9815-855471A613BF}"/>
                  </a:ext>
                </a:extLst>
              </p:cNvPr>
              <p:cNvSpPr/>
              <p:nvPr/>
            </p:nvSpPr>
            <p:spPr>
              <a:xfrm>
                <a:off x="8667462" y="3594578"/>
                <a:ext cx="476229" cy="358110"/>
              </a:xfrm>
              <a:custGeom>
                <a:avLst/>
                <a:gdLst/>
                <a:ahLst/>
                <a:cxnLst/>
                <a:rect l="l" t="t" r="r" b="b"/>
                <a:pathLst>
                  <a:path w="1047115" h="787400">
                    <a:moveTo>
                      <a:pt x="0" y="787201"/>
                    </a:moveTo>
                    <a:lnTo>
                      <a:pt x="1047088" y="787201"/>
                    </a:lnTo>
                    <a:lnTo>
                      <a:pt x="1047088" y="0"/>
                    </a:lnTo>
                    <a:lnTo>
                      <a:pt x="0" y="0"/>
                    </a:lnTo>
                    <a:lnTo>
                      <a:pt x="0" y="787201"/>
                    </a:lnTo>
                    <a:close/>
                  </a:path>
                </a:pathLst>
              </a:custGeom>
              <a:solidFill>
                <a:srgbClr val="76B82A"/>
              </a:solidFill>
            </p:spPr>
            <p:txBody>
              <a:bodyPr wrap="square" lIns="0" tIns="0" rIns="0" bIns="0" rtlCol="0"/>
              <a:lstStyle/>
              <a:p>
                <a:endParaRPr sz="496"/>
              </a:p>
            </p:txBody>
          </p:sp>
          <p:sp>
            <p:nvSpPr>
              <p:cNvPr id="29" name="object 6">
                <a:extLst>
                  <a:ext uri="{FF2B5EF4-FFF2-40B4-BE49-F238E27FC236}">
                    <a16:creationId xmlns:a16="http://schemas.microsoft.com/office/drawing/2014/main" id="{E9985FB1-679F-CA42-A303-54ECD5F96BA6}"/>
                  </a:ext>
                </a:extLst>
              </p:cNvPr>
              <p:cNvSpPr/>
              <p:nvPr/>
            </p:nvSpPr>
            <p:spPr>
              <a:xfrm>
                <a:off x="8667462" y="0"/>
                <a:ext cx="476216" cy="3674982"/>
              </a:xfrm>
              <a:prstGeom prst="rect">
                <a:avLst/>
              </a:prstGeom>
              <a:blipFill>
                <a:blip r:embed="rId2" cstate="print"/>
                <a:stretch>
                  <a:fillRect/>
                </a:stretch>
              </a:blipFill>
            </p:spPr>
            <p:txBody>
              <a:bodyPr wrap="square" lIns="0" tIns="0" rIns="0" bIns="0" rtlCol="0"/>
              <a:lstStyle/>
              <a:p>
                <a:endParaRPr sz="496"/>
              </a:p>
            </p:txBody>
          </p:sp>
        </p:grpSp>
        <p:grpSp>
          <p:nvGrpSpPr>
            <p:cNvPr id="12" name="Group 11">
              <a:extLst>
                <a:ext uri="{FF2B5EF4-FFF2-40B4-BE49-F238E27FC236}">
                  <a16:creationId xmlns:a16="http://schemas.microsoft.com/office/drawing/2014/main" id="{1A7600D9-005D-0042-8651-7C34BF6D341D}"/>
                </a:ext>
              </a:extLst>
            </p:cNvPr>
            <p:cNvGrpSpPr/>
            <p:nvPr/>
          </p:nvGrpSpPr>
          <p:grpSpPr>
            <a:xfrm>
              <a:off x="8667750" y="19163"/>
              <a:ext cx="474836" cy="5113251"/>
              <a:chOff x="8667750" y="19163"/>
              <a:chExt cx="474836" cy="5113251"/>
            </a:xfrm>
          </p:grpSpPr>
          <p:pic>
            <p:nvPicPr>
              <p:cNvPr id="13" name="Picture 12">
                <a:extLst>
                  <a:ext uri="{FF2B5EF4-FFF2-40B4-BE49-F238E27FC236}">
                    <a16:creationId xmlns:a16="http://schemas.microsoft.com/office/drawing/2014/main" id="{9DBC0D7E-4D07-8440-8BA8-8E68A667C3C3}"/>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9163"/>
                <a:ext cx="474836" cy="474836"/>
              </a:xfrm>
              <a:prstGeom prst="rect">
                <a:avLst/>
              </a:prstGeom>
            </p:spPr>
          </p:pic>
          <p:pic>
            <p:nvPicPr>
              <p:cNvPr id="14" name="Picture 13">
                <a:extLst>
                  <a:ext uri="{FF2B5EF4-FFF2-40B4-BE49-F238E27FC236}">
                    <a16:creationId xmlns:a16="http://schemas.microsoft.com/office/drawing/2014/main" id="{37A5BCD0-CDD7-FD4F-93AE-3A456EA69E0A}"/>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75964"/>
                <a:ext cx="474836" cy="474836"/>
              </a:xfrm>
              <a:prstGeom prst="rect">
                <a:avLst/>
              </a:prstGeom>
            </p:spPr>
          </p:pic>
          <p:pic>
            <p:nvPicPr>
              <p:cNvPr id="15" name="Picture 14">
                <a:extLst>
                  <a:ext uri="{FF2B5EF4-FFF2-40B4-BE49-F238E27FC236}">
                    <a16:creationId xmlns:a16="http://schemas.microsoft.com/office/drawing/2014/main" id="{C5CF4009-8049-9A43-8163-E8AB87CFC013}"/>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732765"/>
                <a:ext cx="474836" cy="474836"/>
              </a:xfrm>
              <a:prstGeom prst="rect">
                <a:avLst/>
              </a:prstGeom>
            </p:spPr>
          </p:pic>
          <p:pic>
            <p:nvPicPr>
              <p:cNvPr id="16" name="Picture 15">
                <a:extLst>
                  <a:ext uri="{FF2B5EF4-FFF2-40B4-BE49-F238E27FC236}">
                    <a16:creationId xmlns:a16="http://schemas.microsoft.com/office/drawing/2014/main" id="{5C255997-3CEB-5D46-8A56-3216B6019419}"/>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089566"/>
                <a:ext cx="474836" cy="474836"/>
              </a:xfrm>
              <a:prstGeom prst="rect">
                <a:avLst/>
              </a:prstGeom>
            </p:spPr>
          </p:pic>
          <p:pic>
            <p:nvPicPr>
              <p:cNvPr id="17" name="Picture 16">
                <a:extLst>
                  <a:ext uri="{FF2B5EF4-FFF2-40B4-BE49-F238E27FC236}">
                    <a16:creationId xmlns:a16="http://schemas.microsoft.com/office/drawing/2014/main" id="{DCACAA15-A0EF-664A-B1DA-BD1A8BF7F6C7}"/>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446367"/>
                <a:ext cx="474836" cy="474836"/>
              </a:xfrm>
              <a:prstGeom prst="rect">
                <a:avLst/>
              </a:prstGeom>
            </p:spPr>
          </p:pic>
          <p:pic>
            <p:nvPicPr>
              <p:cNvPr id="18" name="Picture 17">
                <a:extLst>
                  <a:ext uri="{FF2B5EF4-FFF2-40B4-BE49-F238E27FC236}">
                    <a16:creationId xmlns:a16="http://schemas.microsoft.com/office/drawing/2014/main" id="{3260C4E6-FE73-174F-B2A1-4C13CA8D45EE}"/>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803168"/>
                <a:ext cx="474836" cy="474836"/>
              </a:xfrm>
              <a:prstGeom prst="rect">
                <a:avLst/>
              </a:prstGeom>
            </p:spPr>
          </p:pic>
          <p:pic>
            <p:nvPicPr>
              <p:cNvPr id="19" name="Picture 18">
                <a:extLst>
                  <a:ext uri="{FF2B5EF4-FFF2-40B4-BE49-F238E27FC236}">
                    <a16:creationId xmlns:a16="http://schemas.microsoft.com/office/drawing/2014/main" id="{97CD0BC6-ECB8-2846-A1E5-01300065B550}"/>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159969"/>
                <a:ext cx="474836" cy="474836"/>
              </a:xfrm>
              <a:prstGeom prst="rect">
                <a:avLst/>
              </a:prstGeom>
            </p:spPr>
          </p:pic>
          <p:pic>
            <p:nvPicPr>
              <p:cNvPr id="20" name="Picture 19">
                <a:extLst>
                  <a:ext uri="{FF2B5EF4-FFF2-40B4-BE49-F238E27FC236}">
                    <a16:creationId xmlns:a16="http://schemas.microsoft.com/office/drawing/2014/main" id="{A5D4A334-A7B9-F849-8D85-FDC4A31B3CC2}"/>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516770"/>
                <a:ext cx="474836" cy="474836"/>
              </a:xfrm>
              <a:prstGeom prst="rect">
                <a:avLst/>
              </a:prstGeom>
            </p:spPr>
          </p:pic>
          <p:pic>
            <p:nvPicPr>
              <p:cNvPr id="21" name="Picture 20">
                <a:extLst>
                  <a:ext uri="{FF2B5EF4-FFF2-40B4-BE49-F238E27FC236}">
                    <a16:creationId xmlns:a16="http://schemas.microsoft.com/office/drawing/2014/main" id="{FEB1D82C-E18A-0443-AC9E-9FC9217D92A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873571"/>
                <a:ext cx="474836" cy="474836"/>
              </a:xfrm>
              <a:prstGeom prst="rect">
                <a:avLst/>
              </a:prstGeom>
            </p:spPr>
          </p:pic>
          <p:pic>
            <p:nvPicPr>
              <p:cNvPr id="22" name="Picture 21">
                <a:extLst>
                  <a:ext uri="{FF2B5EF4-FFF2-40B4-BE49-F238E27FC236}">
                    <a16:creationId xmlns:a16="http://schemas.microsoft.com/office/drawing/2014/main" id="{614C7A9E-1EC9-A64E-B5FD-1CDBDDA04A6B}"/>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230372"/>
                <a:ext cx="474836" cy="474836"/>
              </a:xfrm>
              <a:prstGeom prst="rect">
                <a:avLst/>
              </a:prstGeom>
            </p:spPr>
          </p:pic>
          <p:pic>
            <p:nvPicPr>
              <p:cNvPr id="23" name="Picture 22">
                <a:extLst>
                  <a:ext uri="{FF2B5EF4-FFF2-40B4-BE49-F238E27FC236}">
                    <a16:creationId xmlns:a16="http://schemas.microsoft.com/office/drawing/2014/main" id="{02CC8785-C327-4144-91B8-E41BD248478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587173"/>
                <a:ext cx="474836" cy="474836"/>
              </a:xfrm>
              <a:prstGeom prst="rect">
                <a:avLst/>
              </a:prstGeom>
            </p:spPr>
          </p:pic>
          <p:pic>
            <p:nvPicPr>
              <p:cNvPr id="24" name="Picture 23">
                <a:extLst>
                  <a:ext uri="{FF2B5EF4-FFF2-40B4-BE49-F238E27FC236}">
                    <a16:creationId xmlns:a16="http://schemas.microsoft.com/office/drawing/2014/main" id="{BC534041-3033-AC49-B1F9-49E6092C0C32}"/>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943974"/>
                <a:ext cx="474836" cy="474836"/>
              </a:xfrm>
              <a:prstGeom prst="rect">
                <a:avLst/>
              </a:prstGeom>
            </p:spPr>
          </p:pic>
          <p:pic>
            <p:nvPicPr>
              <p:cNvPr id="25" name="Picture 24">
                <a:extLst>
                  <a:ext uri="{FF2B5EF4-FFF2-40B4-BE49-F238E27FC236}">
                    <a16:creationId xmlns:a16="http://schemas.microsoft.com/office/drawing/2014/main" id="{BFC1EC3E-48B1-B946-A761-1C88A0543C9A}"/>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4300775"/>
                <a:ext cx="474836" cy="474836"/>
              </a:xfrm>
              <a:prstGeom prst="rect">
                <a:avLst/>
              </a:prstGeom>
            </p:spPr>
          </p:pic>
          <p:pic>
            <p:nvPicPr>
              <p:cNvPr id="26" name="Picture 25">
                <a:extLst>
                  <a:ext uri="{FF2B5EF4-FFF2-40B4-BE49-F238E27FC236}">
                    <a16:creationId xmlns:a16="http://schemas.microsoft.com/office/drawing/2014/main" id="{19D4047D-32CC-E144-862F-C3454D594436}"/>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4657578"/>
                <a:ext cx="474836" cy="474836"/>
              </a:xfrm>
              <a:prstGeom prst="rect">
                <a:avLst/>
              </a:prstGeom>
            </p:spPr>
          </p:pic>
        </p:grpSp>
      </p:grpSp>
      <p:sp>
        <p:nvSpPr>
          <p:cNvPr id="36" name="Text Placeholder 2">
            <a:extLst>
              <a:ext uri="{FF2B5EF4-FFF2-40B4-BE49-F238E27FC236}">
                <a16:creationId xmlns:a16="http://schemas.microsoft.com/office/drawing/2014/main" id="{70912666-7966-2F49-991C-8C2EA2127DA5}"/>
              </a:ext>
            </a:extLst>
          </p:cNvPr>
          <p:cNvSpPr>
            <a:spLocks noGrp="1"/>
          </p:cNvSpPr>
          <p:nvPr>
            <p:ph type="body" sz="quarter" idx="12" hasCustomPrompt="1"/>
          </p:nvPr>
        </p:nvSpPr>
        <p:spPr>
          <a:xfrm>
            <a:off x="509915" y="515555"/>
            <a:ext cx="10462885" cy="1050339"/>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marL="0" marR="0" lvl="0" indent="0" defTabSz="1219170" eaLnBrk="1" fontAlgn="auto" latinLnBrk="0" hangingPunct="1">
              <a:lnSpc>
                <a:spcPct val="100000"/>
              </a:lnSpc>
              <a:spcBef>
                <a:spcPts val="0"/>
              </a:spcBef>
              <a:spcAft>
                <a:spcPts val="800"/>
              </a:spcAft>
              <a:buClrTx/>
              <a:buSzTx/>
              <a:buFontTx/>
              <a:buNone/>
              <a:tabLst/>
              <a:defRPr/>
            </a:pPr>
            <a:r>
              <a:rPr lang="en-US" dirty="0"/>
              <a:t>Slide Title - place your text here…</a:t>
            </a:r>
          </a:p>
          <a:p>
            <a:pPr lvl="1"/>
            <a:r>
              <a:rPr lang="en-US" dirty="0"/>
              <a:t>Slide Subtitle - place your text here (option + tab = level down)</a:t>
            </a:r>
          </a:p>
        </p:txBody>
      </p:sp>
      <p:sp>
        <p:nvSpPr>
          <p:cNvPr id="37" name="Text Placeholder 2">
            <a:extLst>
              <a:ext uri="{FF2B5EF4-FFF2-40B4-BE49-F238E27FC236}">
                <a16:creationId xmlns:a16="http://schemas.microsoft.com/office/drawing/2014/main" id="{58264C00-24CB-544E-BE32-A8BA50DEEA5F}"/>
              </a:ext>
            </a:extLst>
          </p:cNvPr>
          <p:cNvSpPr>
            <a:spLocks noGrp="1"/>
          </p:cNvSpPr>
          <p:nvPr>
            <p:ph type="body" sz="quarter" idx="16" hasCustomPrompt="1"/>
          </p:nvPr>
        </p:nvSpPr>
        <p:spPr>
          <a:xfrm>
            <a:off x="509915" y="1589126"/>
            <a:ext cx="5089160" cy="4720668"/>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
        <p:nvSpPr>
          <p:cNvPr id="38" name="Text Placeholder 2">
            <a:extLst>
              <a:ext uri="{FF2B5EF4-FFF2-40B4-BE49-F238E27FC236}">
                <a16:creationId xmlns:a16="http://schemas.microsoft.com/office/drawing/2014/main" id="{758525B1-57A5-324D-9FE4-A337D0806E5D}"/>
              </a:ext>
            </a:extLst>
          </p:cNvPr>
          <p:cNvSpPr>
            <a:spLocks noGrp="1"/>
          </p:cNvSpPr>
          <p:nvPr>
            <p:ph type="body" sz="quarter" idx="17" hasCustomPrompt="1"/>
          </p:nvPr>
        </p:nvSpPr>
        <p:spPr>
          <a:xfrm>
            <a:off x="5892800" y="1589126"/>
            <a:ext cx="5089160" cy="4720668"/>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Tree>
    <p:extLst>
      <p:ext uri="{BB962C8B-B14F-4D97-AF65-F5344CB8AC3E}">
        <p14:creationId xmlns:p14="http://schemas.microsoft.com/office/powerpoint/2010/main" val="1408155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MALL STRIPE + GRAPHICS">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3FA807-A997-3647-A466-B8E0E7363BE4}"/>
              </a:ext>
            </a:extLst>
          </p:cNvPr>
          <p:cNvGrpSpPr/>
          <p:nvPr userDrawn="1"/>
        </p:nvGrpSpPr>
        <p:grpSpPr>
          <a:xfrm>
            <a:off x="11556617" y="0"/>
            <a:ext cx="634972" cy="6858000"/>
            <a:chOff x="8667462" y="0"/>
            <a:chExt cx="476229" cy="5143313"/>
          </a:xfrm>
        </p:grpSpPr>
        <p:grpSp>
          <p:nvGrpSpPr>
            <p:cNvPr id="5" name="Group 4">
              <a:extLst>
                <a:ext uri="{FF2B5EF4-FFF2-40B4-BE49-F238E27FC236}">
                  <a16:creationId xmlns:a16="http://schemas.microsoft.com/office/drawing/2014/main" id="{C8DC2F46-E690-C741-84D8-644BFEAE429F}"/>
                </a:ext>
              </a:extLst>
            </p:cNvPr>
            <p:cNvGrpSpPr/>
            <p:nvPr/>
          </p:nvGrpSpPr>
          <p:grpSpPr>
            <a:xfrm>
              <a:off x="8667462" y="0"/>
              <a:ext cx="476229" cy="5143313"/>
              <a:chOff x="8667462" y="0"/>
              <a:chExt cx="476229" cy="5143313"/>
            </a:xfrm>
            <a:effectLst>
              <a:outerShdw blurRad="88900" dist="63500" dir="10800000" algn="r" rotWithShape="0">
                <a:prstClr val="black">
                  <a:alpha val="25000"/>
                </a:prstClr>
              </a:outerShdw>
            </a:effectLst>
          </p:grpSpPr>
          <p:sp>
            <p:nvSpPr>
              <p:cNvPr id="21" name="object 3">
                <a:extLst>
                  <a:ext uri="{FF2B5EF4-FFF2-40B4-BE49-F238E27FC236}">
                    <a16:creationId xmlns:a16="http://schemas.microsoft.com/office/drawing/2014/main" id="{B516D8A0-AE6C-8E46-956B-124845E1C2D5}"/>
                  </a:ext>
                </a:extLst>
              </p:cNvPr>
              <p:cNvSpPr/>
              <p:nvPr/>
            </p:nvSpPr>
            <p:spPr>
              <a:xfrm>
                <a:off x="8667462" y="3952597"/>
                <a:ext cx="476229" cy="1190716"/>
              </a:xfrm>
              <a:custGeom>
                <a:avLst/>
                <a:gdLst/>
                <a:ahLst/>
                <a:cxnLst/>
                <a:rect l="l" t="t" r="r" b="b"/>
                <a:pathLst>
                  <a:path w="1047115" h="2618104">
                    <a:moveTo>
                      <a:pt x="0" y="2617721"/>
                    </a:moveTo>
                    <a:lnTo>
                      <a:pt x="1047088" y="2617721"/>
                    </a:lnTo>
                    <a:lnTo>
                      <a:pt x="1047088" y="0"/>
                    </a:lnTo>
                    <a:lnTo>
                      <a:pt x="0" y="0"/>
                    </a:lnTo>
                    <a:lnTo>
                      <a:pt x="0" y="2617721"/>
                    </a:lnTo>
                    <a:close/>
                  </a:path>
                </a:pathLst>
              </a:custGeom>
              <a:solidFill>
                <a:srgbClr val="76B82A"/>
              </a:solidFill>
            </p:spPr>
            <p:txBody>
              <a:bodyPr wrap="square" lIns="0" tIns="0" rIns="0" bIns="0" rtlCol="0"/>
              <a:lstStyle/>
              <a:p>
                <a:endParaRPr sz="496"/>
              </a:p>
            </p:txBody>
          </p:sp>
          <p:sp>
            <p:nvSpPr>
              <p:cNvPr id="22" name="object 5">
                <a:extLst>
                  <a:ext uri="{FF2B5EF4-FFF2-40B4-BE49-F238E27FC236}">
                    <a16:creationId xmlns:a16="http://schemas.microsoft.com/office/drawing/2014/main" id="{D7E0E582-64CF-D84F-BD0A-8742822CBE21}"/>
                  </a:ext>
                </a:extLst>
              </p:cNvPr>
              <p:cNvSpPr/>
              <p:nvPr/>
            </p:nvSpPr>
            <p:spPr>
              <a:xfrm>
                <a:off x="8667462" y="3594578"/>
                <a:ext cx="476229" cy="358110"/>
              </a:xfrm>
              <a:custGeom>
                <a:avLst/>
                <a:gdLst/>
                <a:ahLst/>
                <a:cxnLst/>
                <a:rect l="l" t="t" r="r" b="b"/>
                <a:pathLst>
                  <a:path w="1047115" h="787400">
                    <a:moveTo>
                      <a:pt x="0" y="787201"/>
                    </a:moveTo>
                    <a:lnTo>
                      <a:pt x="1047088" y="787201"/>
                    </a:lnTo>
                    <a:lnTo>
                      <a:pt x="1047088" y="0"/>
                    </a:lnTo>
                    <a:lnTo>
                      <a:pt x="0" y="0"/>
                    </a:lnTo>
                    <a:lnTo>
                      <a:pt x="0" y="787201"/>
                    </a:lnTo>
                    <a:close/>
                  </a:path>
                </a:pathLst>
              </a:custGeom>
              <a:solidFill>
                <a:srgbClr val="76B82A"/>
              </a:solidFill>
            </p:spPr>
            <p:txBody>
              <a:bodyPr wrap="square" lIns="0" tIns="0" rIns="0" bIns="0" rtlCol="0"/>
              <a:lstStyle/>
              <a:p>
                <a:endParaRPr sz="496"/>
              </a:p>
            </p:txBody>
          </p:sp>
          <p:sp>
            <p:nvSpPr>
              <p:cNvPr id="23" name="object 6">
                <a:extLst>
                  <a:ext uri="{FF2B5EF4-FFF2-40B4-BE49-F238E27FC236}">
                    <a16:creationId xmlns:a16="http://schemas.microsoft.com/office/drawing/2014/main" id="{6A0445F3-B2C4-7C4E-BED8-95E9CC1FE46F}"/>
                  </a:ext>
                </a:extLst>
              </p:cNvPr>
              <p:cNvSpPr/>
              <p:nvPr/>
            </p:nvSpPr>
            <p:spPr>
              <a:xfrm>
                <a:off x="8667462" y="0"/>
                <a:ext cx="476216" cy="3674982"/>
              </a:xfrm>
              <a:prstGeom prst="rect">
                <a:avLst/>
              </a:prstGeom>
              <a:blipFill>
                <a:blip r:embed="rId2" cstate="print"/>
                <a:stretch>
                  <a:fillRect/>
                </a:stretch>
              </a:blipFill>
            </p:spPr>
            <p:txBody>
              <a:bodyPr wrap="square" lIns="0" tIns="0" rIns="0" bIns="0" rtlCol="0"/>
              <a:lstStyle/>
              <a:p>
                <a:endParaRPr sz="496"/>
              </a:p>
            </p:txBody>
          </p:sp>
        </p:grpSp>
        <p:grpSp>
          <p:nvGrpSpPr>
            <p:cNvPr id="6" name="Group 5">
              <a:extLst>
                <a:ext uri="{FF2B5EF4-FFF2-40B4-BE49-F238E27FC236}">
                  <a16:creationId xmlns:a16="http://schemas.microsoft.com/office/drawing/2014/main" id="{01B29068-675A-A341-9CAD-95654DA60C76}"/>
                </a:ext>
              </a:extLst>
            </p:cNvPr>
            <p:cNvGrpSpPr/>
            <p:nvPr/>
          </p:nvGrpSpPr>
          <p:grpSpPr>
            <a:xfrm>
              <a:off x="8667750" y="19163"/>
              <a:ext cx="474836" cy="5113251"/>
              <a:chOff x="8667750" y="19163"/>
              <a:chExt cx="474836" cy="5113251"/>
            </a:xfrm>
          </p:grpSpPr>
          <p:pic>
            <p:nvPicPr>
              <p:cNvPr id="7" name="Picture 6">
                <a:extLst>
                  <a:ext uri="{FF2B5EF4-FFF2-40B4-BE49-F238E27FC236}">
                    <a16:creationId xmlns:a16="http://schemas.microsoft.com/office/drawing/2014/main" id="{15B7BE31-0A36-BD48-94F8-F80185822850}"/>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9163"/>
                <a:ext cx="474836" cy="474836"/>
              </a:xfrm>
              <a:prstGeom prst="rect">
                <a:avLst/>
              </a:prstGeom>
            </p:spPr>
          </p:pic>
          <p:pic>
            <p:nvPicPr>
              <p:cNvPr id="8" name="Picture 7">
                <a:extLst>
                  <a:ext uri="{FF2B5EF4-FFF2-40B4-BE49-F238E27FC236}">
                    <a16:creationId xmlns:a16="http://schemas.microsoft.com/office/drawing/2014/main" id="{FA73889A-8A0B-4A4B-8D0B-2CCB9CCD8AEC}"/>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75964"/>
                <a:ext cx="474836" cy="474836"/>
              </a:xfrm>
              <a:prstGeom prst="rect">
                <a:avLst/>
              </a:prstGeom>
            </p:spPr>
          </p:pic>
          <p:pic>
            <p:nvPicPr>
              <p:cNvPr id="9" name="Picture 8">
                <a:extLst>
                  <a:ext uri="{FF2B5EF4-FFF2-40B4-BE49-F238E27FC236}">
                    <a16:creationId xmlns:a16="http://schemas.microsoft.com/office/drawing/2014/main" id="{E5ED18E4-EAAA-4946-AB0F-DAB73ED3BC19}"/>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732765"/>
                <a:ext cx="474836" cy="474836"/>
              </a:xfrm>
              <a:prstGeom prst="rect">
                <a:avLst/>
              </a:prstGeom>
            </p:spPr>
          </p:pic>
          <p:pic>
            <p:nvPicPr>
              <p:cNvPr id="10" name="Picture 9">
                <a:extLst>
                  <a:ext uri="{FF2B5EF4-FFF2-40B4-BE49-F238E27FC236}">
                    <a16:creationId xmlns:a16="http://schemas.microsoft.com/office/drawing/2014/main" id="{249780C4-90EC-554A-93B6-B837822DC412}"/>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089566"/>
                <a:ext cx="474836" cy="474836"/>
              </a:xfrm>
              <a:prstGeom prst="rect">
                <a:avLst/>
              </a:prstGeom>
            </p:spPr>
          </p:pic>
          <p:pic>
            <p:nvPicPr>
              <p:cNvPr id="11" name="Picture 10">
                <a:extLst>
                  <a:ext uri="{FF2B5EF4-FFF2-40B4-BE49-F238E27FC236}">
                    <a16:creationId xmlns:a16="http://schemas.microsoft.com/office/drawing/2014/main" id="{E30465DD-13EB-3A41-B651-BD9141AC1D66}"/>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446367"/>
                <a:ext cx="474836" cy="474836"/>
              </a:xfrm>
              <a:prstGeom prst="rect">
                <a:avLst/>
              </a:prstGeom>
            </p:spPr>
          </p:pic>
          <p:pic>
            <p:nvPicPr>
              <p:cNvPr id="12" name="Picture 11">
                <a:extLst>
                  <a:ext uri="{FF2B5EF4-FFF2-40B4-BE49-F238E27FC236}">
                    <a16:creationId xmlns:a16="http://schemas.microsoft.com/office/drawing/2014/main" id="{8B399BDD-A060-454B-BFE6-EC11E4F18F6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1803168"/>
                <a:ext cx="474836" cy="474836"/>
              </a:xfrm>
              <a:prstGeom prst="rect">
                <a:avLst/>
              </a:prstGeom>
            </p:spPr>
          </p:pic>
          <p:pic>
            <p:nvPicPr>
              <p:cNvPr id="13" name="Picture 12">
                <a:extLst>
                  <a:ext uri="{FF2B5EF4-FFF2-40B4-BE49-F238E27FC236}">
                    <a16:creationId xmlns:a16="http://schemas.microsoft.com/office/drawing/2014/main" id="{E3F27F6C-BF75-FF4B-BC00-F216DB567275}"/>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159969"/>
                <a:ext cx="474836" cy="474836"/>
              </a:xfrm>
              <a:prstGeom prst="rect">
                <a:avLst/>
              </a:prstGeom>
            </p:spPr>
          </p:pic>
          <p:pic>
            <p:nvPicPr>
              <p:cNvPr id="14" name="Picture 13">
                <a:extLst>
                  <a:ext uri="{FF2B5EF4-FFF2-40B4-BE49-F238E27FC236}">
                    <a16:creationId xmlns:a16="http://schemas.microsoft.com/office/drawing/2014/main" id="{A373CFD1-F9CF-F141-A4F9-0F80C26CA538}"/>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516770"/>
                <a:ext cx="474836" cy="474836"/>
              </a:xfrm>
              <a:prstGeom prst="rect">
                <a:avLst/>
              </a:prstGeom>
            </p:spPr>
          </p:pic>
          <p:pic>
            <p:nvPicPr>
              <p:cNvPr id="15" name="Picture 14">
                <a:extLst>
                  <a:ext uri="{FF2B5EF4-FFF2-40B4-BE49-F238E27FC236}">
                    <a16:creationId xmlns:a16="http://schemas.microsoft.com/office/drawing/2014/main" id="{8E3BFFEE-AD5C-D645-94D9-0F9333F8B281}"/>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2873571"/>
                <a:ext cx="474836" cy="474836"/>
              </a:xfrm>
              <a:prstGeom prst="rect">
                <a:avLst/>
              </a:prstGeom>
            </p:spPr>
          </p:pic>
          <p:pic>
            <p:nvPicPr>
              <p:cNvPr id="16" name="Picture 15">
                <a:extLst>
                  <a:ext uri="{FF2B5EF4-FFF2-40B4-BE49-F238E27FC236}">
                    <a16:creationId xmlns:a16="http://schemas.microsoft.com/office/drawing/2014/main" id="{66AA177A-131A-D44D-94AD-381EBA7025CB}"/>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230372"/>
                <a:ext cx="474836" cy="474836"/>
              </a:xfrm>
              <a:prstGeom prst="rect">
                <a:avLst/>
              </a:prstGeom>
            </p:spPr>
          </p:pic>
          <p:pic>
            <p:nvPicPr>
              <p:cNvPr id="17" name="Picture 16">
                <a:extLst>
                  <a:ext uri="{FF2B5EF4-FFF2-40B4-BE49-F238E27FC236}">
                    <a16:creationId xmlns:a16="http://schemas.microsoft.com/office/drawing/2014/main" id="{3BA0675A-81C3-EE42-A979-F58BF7EAA59D}"/>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587173"/>
                <a:ext cx="474836" cy="474836"/>
              </a:xfrm>
              <a:prstGeom prst="rect">
                <a:avLst/>
              </a:prstGeom>
            </p:spPr>
          </p:pic>
          <p:pic>
            <p:nvPicPr>
              <p:cNvPr id="18" name="Picture 17">
                <a:extLst>
                  <a:ext uri="{FF2B5EF4-FFF2-40B4-BE49-F238E27FC236}">
                    <a16:creationId xmlns:a16="http://schemas.microsoft.com/office/drawing/2014/main" id="{8EB442CD-C25E-5C4E-AF36-1FF2A5C36FCD}"/>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3943974"/>
                <a:ext cx="474836" cy="474836"/>
              </a:xfrm>
              <a:prstGeom prst="rect">
                <a:avLst/>
              </a:prstGeom>
            </p:spPr>
          </p:pic>
          <p:pic>
            <p:nvPicPr>
              <p:cNvPr id="19" name="Picture 18">
                <a:extLst>
                  <a:ext uri="{FF2B5EF4-FFF2-40B4-BE49-F238E27FC236}">
                    <a16:creationId xmlns:a16="http://schemas.microsoft.com/office/drawing/2014/main" id="{84AC4156-F32F-D342-B723-41FE1E0F1EA0}"/>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4300775"/>
                <a:ext cx="474836" cy="474836"/>
              </a:xfrm>
              <a:prstGeom prst="rect">
                <a:avLst/>
              </a:prstGeom>
            </p:spPr>
          </p:pic>
          <p:pic>
            <p:nvPicPr>
              <p:cNvPr id="20" name="Picture 19">
                <a:extLst>
                  <a:ext uri="{FF2B5EF4-FFF2-40B4-BE49-F238E27FC236}">
                    <a16:creationId xmlns:a16="http://schemas.microsoft.com/office/drawing/2014/main" id="{CD8EE853-26D6-2E43-A920-8FE6C7B661B0}"/>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8667750" y="4657578"/>
                <a:ext cx="474836" cy="474836"/>
              </a:xfrm>
              <a:prstGeom prst="rect">
                <a:avLst/>
              </a:prstGeom>
            </p:spPr>
          </p:pic>
        </p:grpSp>
      </p:grpSp>
      <p:grpSp>
        <p:nvGrpSpPr>
          <p:cNvPr id="24" name="Group 23">
            <a:extLst>
              <a:ext uri="{FF2B5EF4-FFF2-40B4-BE49-F238E27FC236}">
                <a16:creationId xmlns:a16="http://schemas.microsoft.com/office/drawing/2014/main" id="{14ED1625-DD51-6944-8C83-253BA31644A4}"/>
              </a:ext>
            </a:extLst>
          </p:cNvPr>
          <p:cNvGrpSpPr/>
          <p:nvPr userDrawn="1"/>
        </p:nvGrpSpPr>
        <p:grpSpPr>
          <a:xfrm>
            <a:off x="6147065" y="1812841"/>
            <a:ext cx="4787435" cy="4404440"/>
            <a:chOff x="4586363" y="1397931"/>
            <a:chExt cx="3590576" cy="3303330"/>
          </a:xfrm>
        </p:grpSpPr>
        <p:sp>
          <p:nvSpPr>
            <p:cNvPr id="25" name="Rectangle 24">
              <a:extLst>
                <a:ext uri="{FF2B5EF4-FFF2-40B4-BE49-F238E27FC236}">
                  <a16:creationId xmlns:a16="http://schemas.microsoft.com/office/drawing/2014/main" id="{B1D4FDB9-FF9E-794B-945F-20FC31EC32E9}"/>
                </a:ext>
              </a:extLst>
            </p:cNvPr>
            <p:cNvSpPr/>
            <p:nvPr/>
          </p:nvSpPr>
          <p:spPr>
            <a:xfrm>
              <a:off x="4586363" y="1397931"/>
              <a:ext cx="3590576" cy="330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TextBox 25">
              <a:extLst>
                <a:ext uri="{FF2B5EF4-FFF2-40B4-BE49-F238E27FC236}">
                  <a16:creationId xmlns:a16="http://schemas.microsoft.com/office/drawing/2014/main" id="{934F78F6-B18D-9D4B-89F9-94CB642E10D7}"/>
                </a:ext>
              </a:extLst>
            </p:cNvPr>
            <p:cNvSpPr txBox="1"/>
            <p:nvPr/>
          </p:nvSpPr>
          <p:spPr>
            <a:xfrm>
              <a:off x="5457677" y="2603320"/>
              <a:ext cx="1847948" cy="869565"/>
            </a:xfrm>
            <a:prstGeom prst="rect">
              <a:avLst/>
            </a:prstGeom>
            <a:solidFill>
              <a:schemeClr val="bg1">
                <a:lumMod val="95000"/>
              </a:schemeClr>
            </a:solidFill>
          </p:spPr>
          <p:txBody>
            <a:bodyPr wrap="square" rtlCol="0">
              <a:spAutoFit/>
            </a:bodyPr>
            <a:lstStyle/>
            <a:p>
              <a:pPr algn="ctr"/>
              <a:r>
                <a:rPr lang="en-US" sz="3467" b="1" dirty="0">
                  <a:solidFill>
                    <a:schemeClr val="bg1"/>
                  </a:solidFill>
                  <a:latin typeface="Myriad Pro" panose="020B0503030403020204" pitchFamily="34" charset="0"/>
                </a:rPr>
                <a:t>GRAPHICS</a:t>
              </a:r>
            </a:p>
            <a:p>
              <a:pPr algn="ctr"/>
              <a:r>
                <a:rPr lang="en-US" sz="3467" b="1" dirty="0">
                  <a:solidFill>
                    <a:schemeClr val="bg1"/>
                  </a:solidFill>
                  <a:latin typeface="Myriad Pro" panose="020B0503030403020204" pitchFamily="34" charset="0"/>
                </a:rPr>
                <a:t>AREA</a:t>
              </a:r>
            </a:p>
          </p:txBody>
        </p:sp>
      </p:grpSp>
      <p:sp>
        <p:nvSpPr>
          <p:cNvPr id="31" name="Text Placeholder 2">
            <a:extLst>
              <a:ext uri="{FF2B5EF4-FFF2-40B4-BE49-F238E27FC236}">
                <a16:creationId xmlns:a16="http://schemas.microsoft.com/office/drawing/2014/main" id="{834BEAC4-3E3F-7B40-9DD1-51BBBE3504EB}"/>
              </a:ext>
            </a:extLst>
          </p:cNvPr>
          <p:cNvSpPr>
            <a:spLocks noGrp="1"/>
          </p:cNvSpPr>
          <p:nvPr>
            <p:ph type="body" sz="quarter" idx="12" hasCustomPrompt="1"/>
          </p:nvPr>
        </p:nvSpPr>
        <p:spPr>
          <a:xfrm>
            <a:off x="509915" y="515555"/>
            <a:ext cx="8011584" cy="1079229"/>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marL="0" marR="0" lvl="0" indent="0" defTabSz="1219170" eaLnBrk="1" fontAlgn="auto" latinLnBrk="0" hangingPunct="1">
              <a:lnSpc>
                <a:spcPct val="100000"/>
              </a:lnSpc>
              <a:spcBef>
                <a:spcPts val="0"/>
              </a:spcBef>
              <a:spcAft>
                <a:spcPts val="800"/>
              </a:spcAft>
              <a:buClrTx/>
              <a:buSzTx/>
              <a:buFontTx/>
              <a:buNone/>
              <a:tabLst/>
              <a:defRPr/>
            </a:pPr>
            <a:r>
              <a:rPr lang="en-US" dirty="0"/>
              <a:t>Slide Title - place your text here…</a:t>
            </a:r>
          </a:p>
          <a:p>
            <a:pPr lvl="1"/>
            <a:r>
              <a:rPr lang="en-US" dirty="0"/>
              <a:t>Slide Subtitle - place your text here (option + tab = level down)</a:t>
            </a:r>
          </a:p>
        </p:txBody>
      </p:sp>
      <p:sp>
        <p:nvSpPr>
          <p:cNvPr id="32" name="Text Placeholder 2">
            <a:extLst>
              <a:ext uri="{FF2B5EF4-FFF2-40B4-BE49-F238E27FC236}">
                <a16:creationId xmlns:a16="http://schemas.microsoft.com/office/drawing/2014/main" id="{A1E91F60-666D-4149-B18F-D432ACBE4FC7}"/>
              </a:ext>
            </a:extLst>
          </p:cNvPr>
          <p:cNvSpPr>
            <a:spLocks noGrp="1"/>
          </p:cNvSpPr>
          <p:nvPr>
            <p:ph type="body" sz="quarter" idx="13" hasCustomPrompt="1"/>
          </p:nvPr>
        </p:nvSpPr>
        <p:spPr>
          <a:xfrm>
            <a:off x="509916" y="1592013"/>
            <a:ext cx="5198945" cy="4631107"/>
          </a:xfrm>
          <a:prstGeom prst="rect">
            <a:avLst/>
          </a:prstGeom>
        </p:spPr>
        <p:txBody>
          <a:bodyPr/>
          <a:lstStyle>
            <a:lvl1pPr>
              <a:spcBef>
                <a:spcPts val="0"/>
              </a:spcBef>
              <a:spcAft>
                <a:spcPts val="1600"/>
              </a:spcAft>
              <a:defRPr sz="3467" b="1" i="0">
                <a:solidFill>
                  <a:schemeClr val="tx2"/>
                </a:solidFill>
                <a:latin typeface="Myriad Pro" panose="020B0503030403020204" pitchFamily="34" charset="0"/>
              </a:defRPr>
            </a:lvl1pPr>
            <a:lvl2pPr marL="0" marR="0" indent="0" defTabSz="1219170" eaLnBrk="1" fontAlgn="auto" latinLnBrk="0" hangingPunct="1">
              <a:lnSpc>
                <a:spcPct val="100000"/>
              </a:lnSpc>
              <a:spcBef>
                <a:spcPts val="0"/>
              </a:spcBef>
              <a:spcAft>
                <a:spcPts val="800"/>
              </a:spcAft>
              <a:buClrTx/>
              <a:buSzTx/>
              <a:buFontTx/>
              <a:buNone/>
              <a:tabLst/>
              <a:defRPr sz="2267" b="1" i="0">
                <a:solidFill>
                  <a:schemeClr val="bg2"/>
                </a:solidFill>
                <a:latin typeface="Myriad Pro Semibold" panose="020B0503030403020204" pitchFamily="34" charset="0"/>
              </a:defRPr>
            </a:lvl2pPr>
            <a:lvl3pPr marL="0" marR="0" indent="0" defTabSz="1219170" eaLnBrk="1" fontAlgn="auto" latinLnBrk="0" hangingPunct="1">
              <a:lnSpc>
                <a:spcPct val="100000"/>
              </a:lnSpc>
              <a:spcBef>
                <a:spcPts val="0"/>
              </a:spcBef>
              <a:spcAft>
                <a:spcPts val="800"/>
              </a:spcAft>
              <a:buClrTx/>
              <a:buSzTx/>
              <a:buFontTx/>
              <a:buNone/>
              <a:tabLst/>
              <a:defRPr sz="1200" b="0" i="0">
                <a:solidFill>
                  <a:schemeClr val="tx1"/>
                </a:solidFill>
                <a:latin typeface="Myriad Pro Light" panose="020B0403030403020204" pitchFamily="34" charset="0"/>
              </a:defRPr>
            </a:lvl3pPr>
            <a:lvl4pPr marL="348730" indent="-188995">
              <a:spcBef>
                <a:spcPts val="0"/>
              </a:spcBef>
              <a:buFont typeface="Arial" panose="020B0604020202020204" pitchFamily="34" charset="0"/>
              <a:buChar char="•"/>
              <a:defRPr sz="1267" b="0" i="0">
                <a:solidFill>
                  <a:schemeClr val="tx2"/>
                </a:solidFill>
                <a:latin typeface="Myriad Pro" panose="020B0503030403020204" pitchFamily="34" charset="0"/>
              </a:defRPr>
            </a:lvl4pPr>
            <a:lvl5pPr marL="521571" indent="-180595">
              <a:buSzPct val="80000"/>
              <a:buFont typeface="Courier New" panose="02070309020205020404" pitchFamily="49" charset="0"/>
              <a:buChar char="o"/>
              <a:defRPr sz="1267" b="0" i="0">
                <a:solidFill>
                  <a:schemeClr val="tx2"/>
                </a:solidFill>
                <a:latin typeface="Myriad Pro Light" panose="020B0403030403020204" pitchFamily="34" charset="0"/>
              </a:defRPr>
            </a:lvl5pPr>
          </a:lstStyle>
          <a:p>
            <a:pPr lvl="2"/>
            <a:r>
              <a:rPr lang="en-US" dirty="0"/>
              <a:t>Body text - place your text here… (shift + tab = level up)</a:t>
            </a:r>
          </a:p>
          <a:p>
            <a:pPr lvl="3"/>
            <a:r>
              <a:rPr lang="en-US" dirty="0"/>
              <a:t>Bullets list - place your text here.</a:t>
            </a:r>
          </a:p>
          <a:p>
            <a:pPr lvl="4"/>
            <a:r>
              <a:rPr lang="en-US" dirty="0"/>
              <a:t>Bullets list - place your text here.</a:t>
            </a:r>
          </a:p>
        </p:txBody>
      </p:sp>
    </p:spTree>
    <p:extLst>
      <p:ext uri="{BB962C8B-B14F-4D97-AF65-F5344CB8AC3E}">
        <p14:creationId xmlns:p14="http://schemas.microsoft.com/office/powerpoint/2010/main" val="3939933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EEN DEVIDER">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228BAB8-F345-A04C-A17E-D5F9C226CF0B}"/>
              </a:ext>
            </a:extLst>
          </p:cNvPr>
          <p:cNvGrpSpPr/>
          <p:nvPr userDrawn="1"/>
        </p:nvGrpSpPr>
        <p:grpSpPr>
          <a:xfrm>
            <a:off x="428" y="1"/>
            <a:ext cx="12191144" cy="6857615"/>
            <a:chOff x="321" y="0"/>
            <a:chExt cx="9143358" cy="5143211"/>
          </a:xfrm>
        </p:grpSpPr>
        <p:sp>
          <p:nvSpPr>
            <p:cNvPr id="4" name="object 2">
              <a:extLst>
                <a:ext uri="{FF2B5EF4-FFF2-40B4-BE49-F238E27FC236}">
                  <a16:creationId xmlns:a16="http://schemas.microsoft.com/office/drawing/2014/main" id="{784D772E-1D2B-BE41-927D-E65007B858B5}"/>
                </a:ext>
              </a:extLst>
            </p:cNvPr>
            <p:cNvSpPr/>
            <p:nvPr/>
          </p:nvSpPr>
          <p:spPr>
            <a:xfrm>
              <a:off x="321" y="0"/>
              <a:ext cx="9143358"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76B82A"/>
            </a:solidFill>
          </p:spPr>
          <p:txBody>
            <a:bodyPr wrap="square" lIns="0" tIns="0" rIns="0" bIns="0" rtlCol="0"/>
            <a:lstStyle/>
            <a:p>
              <a:endParaRPr sz="496" dirty="0"/>
            </a:p>
          </p:txBody>
        </p:sp>
        <p:grpSp>
          <p:nvGrpSpPr>
            <p:cNvPr id="5" name="Group 4">
              <a:extLst>
                <a:ext uri="{FF2B5EF4-FFF2-40B4-BE49-F238E27FC236}">
                  <a16:creationId xmlns:a16="http://schemas.microsoft.com/office/drawing/2014/main" id="{13839E98-CAFA-8C4B-8031-1DC10193C4B9}"/>
                </a:ext>
              </a:extLst>
            </p:cNvPr>
            <p:cNvGrpSpPr/>
            <p:nvPr/>
          </p:nvGrpSpPr>
          <p:grpSpPr>
            <a:xfrm>
              <a:off x="8667750" y="19163"/>
              <a:ext cx="474836" cy="5113251"/>
              <a:chOff x="8667750" y="19163"/>
              <a:chExt cx="474836" cy="5113251"/>
            </a:xfrm>
          </p:grpSpPr>
          <p:pic>
            <p:nvPicPr>
              <p:cNvPr id="6" name="Picture 5">
                <a:extLst>
                  <a:ext uri="{FF2B5EF4-FFF2-40B4-BE49-F238E27FC236}">
                    <a16:creationId xmlns:a16="http://schemas.microsoft.com/office/drawing/2014/main" id="{A9EC1DED-DC2E-634C-89CA-32B118323D5A}"/>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9163"/>
                <a:ext cx="474836" cy="474836"/>
              </a:xfrm>
              <a:prstGeom prst="rect">
                <a:avLst/>
              </a:prstGeom>
            </p:spPr>
          </p:pic>
          <p:pic>
            <p:nvPicPr>
              <p:cNvPr id="7" name="Picture 6">
                <a:extLst>
                  <a:ext uri="{FF2B5EF4-FFF2-40B4-BE49-F238E27FC236}">
                    <a16:creationId xmlns:a16="http://schemas.microsoft.com/office/drawing/2014/main" id="{BC2DA643-C2C2-7A49-A29C-34584F753A14}"/>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75964"/>
                <a:ext cx="474836" cy="474836"/>
              </a:xfrm>
              <a:prstGeom prst="rect">
                <a:avLst/>
              </a:prstGeom>
            </p:spPr>
          </p:pic>
          <p:pic>
            <p:nvPicPr>
              <p:cNvPr id="8" name="Picture 7">
                <a:extLst>
                  <a:ext uri="{FF2B5EF4-FFF2-40B4-BE49-F238E27FC236}">
                    <a16:creationId xmlns:a16="http://schemas.microsoft.com/office/drawing/2014/main" id="{2F41B81D-DA0C-AB46-B318-78750E056C17}"/>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732765"/>
                <a:ext cx="474836" cy="474836"/>
              </a:xfrm>
              <a:prstGeom prst="rect">
                <a:avLst/>
              </a:prstGeom>
            </p:spPr>
          </p:pic>
          <p:pic>
            <p:nvPicPr>
              <p:cNvPr id="9" name="Picture 8">
                <a:extLst>
                  <a:ext uri="{FF2B5EF4-FFF2-40B4-BE49-F238E27FC236}">
                    <a16:creationId xmlns:a16="http://schemas.microsoft.com/office/drawing/2014/main" id="{2BAA7B86-1E9F-BE4A-9853-693CB70492D0}"/>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089566"/>
                <a:ext cx="474836" cy="474836"/>
              </a:xfrm>
              <a:prstGeom prst="rect">
                <a:avLst/>
              </a:prstGeom>
            </p:spPr>
          </p:pic>
          <p:pic>
            <p:nvPicPr>
              <p:cNvPr id="10" name="Picture 9">
                <a:extLst>
                  <a:ext uri="{FF2B5EF4-FFF2-40B4-BE49-F238E27FC236}">
                    <a16:creationId xmlns:a16="http://schemas.microsoft.com/office/drawing/2014/main" id="{0E5873B7-7707-974E-B531-2FD404AFD94B}"/>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446367"/>
                <a:ext cx="474836" cy="474836"/>
              </a:xfrm>
              <a:prstGeom prst="rect">
                <a:avLst/>
              </a:prstGeom>
            </p:spPr>
          </p:pic>
          <p:pic>
            <p:nvPicPr>
              <p:cNvPr id="11" name="Picture 10">
                <a:extLst>
                  <a:ext uri="{FF2B5EF4-FFF2-40B4-BE49-F238E27FC236}">
                    <a16:creationId xmlns:a16="http://schemas.microsoft.com/office/drawing/2014/main" id="{08E6273C-14F7-D545-971D-F0F9E601E4E2}"/>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803168"/>
                <a:ext cx="474836" cy="474836"/>
              </a:xfrm>
              <a:prstGeom prst="rect">
                <a:avLst/>
              </a:prstGeom>
            </p:spPr>
          </p:pic>
          <p:pic>
            <p:nvPicPr>
              <p:cNvPr id="12" name="Picture 11">
                <a:extLst>
                  <a:ext uri="{FF2B5EF4-FFF2-40B4-BE49-F238E27FC236}">
                    <a16:creationId xmlns:a16="http://schemas.microsoft.com/office/drawing/2014/main" id="{7BED5116-45D0-7446-ADF1-FFF4E85DA0FE}"/>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2159969"/>
                <a:ext cx="474836" cy="474836"/>
              </a:xfrm>
              <a:prstGeom prst="rect">
                <a:avLst/>
              </a:prstGeom>
            </p:spPr>
          </p:pic>
          <p:pic>
            <p:nvPicPr>
              <p:cNvPr id="13" name="Picture 12">
                <a:extLst>
                  <a:ext uri="{FF2B5EF4-FFF2-40B4-BE49-F238E27FC236}">
                    <a16:creationId xmlns:a16="http://schemas.microsoft.com/office/drawing/2014/main" id="{14FBCA49-5E82-C64B-A644-D73E5ED5CAA0}"/>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2516770"/>
                <a:ext cx="474836" cy="474836"/>
              </a:xfrm>
              <a:prstGeom prst="rect">
                <a:avLst/>
              </a:prstGeom>
            </p:spPr>
          </p:pic>
          <p:pic>
            <p:nvPicPr>
              <p:cNvPr id="14" name="Picture 13">
                <a:extLst>
                  <a:ext uri="{FF2B5EF4-FFF2-40B4-BE49-F238E27FC236}">
                    <a16:creationId xmlns:a16="http://schemas.microsoft.com/office/drawing/2014/main" id="{BAD3CE45-F3EF-8D48-B66B-C4CB05A0F1D3}"/>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2873571"/>
                <a:ext cx="474836" cy="474836"/>
              </a:xfrm>
              <a:prstGeom prst="rect">
                <a:avLst/>
              </a:prstGeom>
            </p:spPr>
          </p:pic>
          <p:pic>
            <p:nvPicPr>
              <p:cNvPr id="15" name="Picture 14">
                <a:extLst>
                  <a:ext uri="{FF2B5EF4-FFF2-40B4-BE49-F238E27FC236}">
                    <a16:creationId xmlns:a16="http://schemas.microsoft.com/office/drawing/2014/main" id="{DD226390-FC35-724F-9095-3D93EA72A197}"/>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230372"/>
                <a:ext cx="474836" cy="474836"/>
              </a:xfrm>
              <a:prstGeom prst="rect">
                <a:avLst/>
              </a:prstGeom>
            </p:spPr>
          </p:pic>
          <p:pic>
            <p:nvPicPr>
              <p:cNvPr id="16" name="Picture 15">
                <a:extLst>
                  <a:ext uri="{FF2B5EF4-FFF2-40B4-BE49-F238E27FC236}">
                    <a16:creationId xmlns:a16="http://schemas.microsoft.com/office/drawing/2014/main" id="{2191A072-4919-A14E-AA5E-FE9A1749A5D2}"/>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587173"/>
                <a:ext cx="474836" cy="474836"/>
              </a:xfrm>
              <a:prstGeom prst="rect">
                <a:avLst/>
              </a:prstGeom>
            </p:spPr>
          </p:pic>
          <p:pic>
            <p:nvPicPr>
              <p:cNvPr id="17" name="Picture 16">
                <a:extLst>
                  <a:ext uri="{FF2B5EF4-FFF2-40B4-BE49-F238E27FC236}">
                    <a16:creationId xmlns:a16="http://schemas.microsoft.com/office/drawing/2014/main" id="{7EC90F6D-2822-1347-A23B-7A1F07DE52EA}"/>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943974"/>
                <a:ext cx="474836" cy="474836"/>
              </a:xfrm>
              <a:prstGeom prst="rect">
                <a:avLst/>
              </a:prstGeom>
            </p:spPr>
          </p:pic>
          <p:pic>
            <p:nvPicPr>
              <p:cNvPr id="18" name="Picture 17">
                <a:extLst>
                  <a:ext uri="{FF2B5EF4-FFF2-40B4-BE49-F238E27FC236}">
                    <a16:creationId xmlns:a16="http://schemas.microsoft.com/office/drawing/2014/main" id="{75E14232-8040-0C47-AACA-023670C14B9A}"/>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4300775"/>
                <a:ext cx="474836" cy="474836"/>
              </a:xfrm>
              <a:prstGeom prst="rect">
                <a:avLst/>
              </a:prstGeom>
            </p:spPr>
          </p:pic>
          <p:pic>
            <p:nvPicPr>
              <p:cNvPr id="19" name="Picture 18">
                <a:extLst>
                  <a:ext uri="{FF2B5EF4-FFF2-40B4-BE49-F238E27FC236}">
                    <a16:creationId xmlns:a16="http://schemas.microsoft.com/office/drawing/2014/main" id="{8E10523D-0F1D-5D47-8F0A-DEB73BF18A1C}"/>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4657578"/>
                <a:ext cx="474836" cy="474836"/>
              </a:xfrm>
              <a:prstGeom prst="rect">
                <a:avLst/>
              </a:prstGeom>
            </p:spPr>
          </p:pic>
        </p:grpSp>
      </p:grpSp>
      <p:sp>
        <p:nvSpPr>
          <p:cNvPr id="24" name="Text Placeholder 19">
            <a:extLst>
              <a:ext uri="{FF2B5EF4-FFF2-40B4-BE49-F238E27FC236}">
                <a16:creationId xmlns:a16="http://schemas.microsoft.com/office/drawing/2014/main" id="{6EACC41E-4095-034C-A54A-259E5270D2A5}"/>
              </a:ext>
            </a:extLst>
          </p:cNvPr>
          <p:cNvSpPr>
            <a:spLocks noGrp="1"/>
          </p:cNvSpPr>
          <p:nvPr>
            <p:ph type="body" sz="quarter" idx="10" hasCustomPrompt="1"/>
          </p:nvPr>
        </p:nvSpPr>
        <p:spPr>
          <a:xfrm>
            <a:off x="525634" y="577821"/>
            <a:ext cx="2455917" cy="6280180"/>
          </a:xfrm>
          <a:prstGeom prst="rect">
            <a:avLst/>
          </a:prstGeom>
        </p:spPr>
        <p:txBody>
          <a:bodyPr/>
          <a:lstStyle>
            <a:lvl1pPr>
              <a:defRPr sz="39999" b="1" i="0">
                <a:solidFill>
                  <a:schemeClr val="bg1"/>
                </a:solidFill>
                <a:latin typeface="Myriad Pro Semibold" panose="020B0503030403020204" pitchFamily="34" charset="0"/>
              </a:defRPr>
            </a:lvl1pPr>
          </a:lstStyle>
          <a:p>
            <a:pPr lvl="0"/>
            <a:r>
              <a:rPr lang="en-US" dirty="0"/>
              <a:t>1</a:t>
            </a:r>
          </a:p>
        </p:txBody>
      </p:sp>
      <p:sp>
        <p:nvSpPr>
          <p:cNvPr id="25" name="Text Placeholder 19">
            <a:extLst>
              <a:ext uri="{FF2B5EF4-FFF2-40B4-BE49-F238E27FC236}">
                <a16:creationId xmlns:a16="http://schemas.microsoft.com/office/drawing/2014/main" id="{0438190E-946A-4647-B7B3-25F03024C257}"/>
              </a:ext>
            </a:extLst>
          </p:cNvPr>
          <p:cNvSpPr>
            <a:spLocks noGrp="1"/>
          </p:cNvSpPr>
          <p:nvPr>
            <p:ph type="body" sz="quarter" idx="11" hasCustomPrompt="1"/>
          </p:nvPr>
        </p:nvSpPr>
        <p:spPr>
          <a:xfrm>
            <a:off x="3242052" y="4697680"/>
            <a:ext cx="7823200" cy="2160320"/>
          </a:xfrm>
          <a:prstGeom prst="rect">
            <a:avLst/>
          </a:prstGeom>
        </p:spPr>
        <p:txBody>
          <a:bodyPr/>
          <a:lstStyle>
            <a:lvl1pPr>
              <a:defRPr sz="6000" b="1" i="0">
                <a:solidFill>
                  <a:schemeClr val="bg1"/>
                </a:solidFill>
                <a:latin typeface="Myriad Pro Semibold" panose="020B0503030403020204" pitchFamily="34" charset="0"/>
              </a:defRPr>
            </a:lvl1pPr>
          </a:lstStyle>
          <a:p>
            <a:pPr lvl="0"/>
            <a:r>
              <a:rPr lang="en-US" dirty="0"/>
              <a:t>Section </a:t>
            </a:r>
            <a:r>
              <a:rPr lang="en-US" dirty="0" err="1"/>
              <a:t>Devider</a:t>
            </a:r>
            <a:endParaRPr lang="en-US" dirty="0"/>
          </a:p>
        </p:txBody>
      </p:sp>
    </p:spTree>
    <p:extLst>
      <p:ext uri="{BB962C8B-B14F-4D97-AF65-F5344CB8AC3E}">
        <p14:creationId xmlns:p14="http://schemas.microsoft.com/office/powerpoint/2010/main" val="1828827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RPLE DEVIDER">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BCC0680-B97F-1D4E-92C1-3D12EFAEF97F}"/>
              </a:ext>
            </a:extLst>
          </p:cNvPr>
          <p:cNvGrpSpPr/>
          <p:nvPr userDrawn="1"/>
        </p:nvGrpSpPr>
        <p:grpSpPr>
          <a:xfrm>
            <a:off x="428" y="1"/>
            <a:ext cx="12191144" cy="6857615"/>
            <a:chOff x="321" y="0"/>
            <a:chExt cx="9143358" cy="5143211"/>
          </a:xfrm>
        </p:grpSpPr>
        <p:sp>
          <p:nvSpPr>
            <p:cNvPr id="5" name="object 2">
              <a:extLst>
                <a:ext uri="{FF2B5EF4-FFF2-40B4-BE49-F238E27FC236}">
                  <a16:creationId xmlns:a16="http://schemas.microsoft.com/office/drawing/2014/main" id="{1C73EE94-E1B0-B44C-B919-6CD6F24EA09F}"/>
                </a:ext>
              </a:extLst>
            </p:cNvPr>
            <p:cNvSpPr/>
            <p:nvPr/>
          </p:nvSpPr>
          <p:spPr>
            <a:xfrm>
              <a:off x="321" y="0"/>
              <a:ext cx="9143358" cy="5143211"/>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492361"/>
            </a:solidFill>
          </p:spPr>
          <p:txBody>
            <a:bodyPr wrap="square" lIns="0" tIns="0" rIns="0" bIns="0" rtlCol="0"/>
            <a:lstStyle/>
            <a:p>
              <a:endParaRPr sz="496" dirty="0"/>
            </a:p>
          </p:txBody>
        </p:sp>
        <p:grpSp>
          <p:nvGrpSpPr>
            <p:cNvPr id="6" name="Group 5">
              <a:extLst>
                <a:ext uri="{FF2B5EF4-FFF2-40B4-BE49-F238E27FC236}">
                  <a16:creationId xmlns:a16="http://schemas.microsoft.com/office/drawing/2014/main" id="{F1A835F9-708B-1242-AAAC-49E88BE8A0B8}"/>
                </a:ext>
              </a:extLst>
            </p:cNvPr>
            <p:cNvGrpSpPr/>
            <p:nvPr/>
          </p:nvGrpSpPr>
          <p:grpSpPr>
            <a:xfrm>
              <a:off x="8667750" y="19163"/>
              <a:ext cx="474836" cy="5113251"/>
              <a:chOff x="8667750" y="19163"/>
              <a:chExt cx="474836" cy="5113251"/>
            </a:xfrm>
          </p:grpSpPr>
          <p:pic>
            <p:nvPicPr>
              <p:cNvPr id="7" name="Picture 6">
                <a:extLst>
                  <a:ext uri="{FF2B5EF4-FFF2-40B4-BE49-F238E27FC236}">
                    <a16:creationId xmlns:a16="http://schemas.microsoft.com/office/drawing/2014/main" id="{F0064911-B203-8848-A329-F893D4F8F2CC}"/>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9163"/>
                <a:ext cx="474836" cy="474836"/>
              </a:xfrm>
              <a:prstGeom prst="rect">
                <a:avLst/>
              </a:prstGeom>
            </p:spPr>
          </p:pic>
          <p:pic>
            <p:nvPicPr>
              <p:cNvPr id="8" name="Picture 7">
                <a:extLst>
                  <a:ext uri="{FF2B5EF4-FFF2-40B4-BE49-F238E27FC236}">
                    <a16:creationId xmlns:a16="http://schemas.microsoft.com/office/drawing/2014/main" id="{05395B27-F510-4F4A-9F11-1A275DD5549C}"/>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75964"/>
                <a:ext cx="474836" cy="474836"/>
              </a:xfrm>
              <a:prstGeom prst="rect">
                <a:avLst/>
              </a:prstGeom>
            </p:spPr>
          </p:pic>
          <p:pic>
            <p:nvPicPr>
              <p:cNvPr id="9" name="Picture 8">
                <a:extLst>
                  <a:ext uri="{FF2B5EF4-FFF2-40B4-BE49-F238E27FC236}">
                    <a16:creationId xmlns:a16="http://schemas.microsoft.com/office/drawing/2014/main" id="{83D56A18-8AC2-8743-A297-50AA2C6DA9E2}"/>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732765"/>
                <a:ext cx="474836" cy="474836"/>
              </a:xfrm>
              <a:prstGeom prst="rect">
                <a:avLst/>
              </a:prstGeom>
            </p:spPr>
          </p:pic>
          <p:pic>
            <p:nvPicPr>
              <p:cNvPr id="10" name="Picture 9">
                <a:extLst>
                  <a:ext uri="{FF2B5EF4-FFF2-40B4-BE49-F238E27FC236}">
                    <a16:creationId xmlns:a16="http://schemas.microsoft.com/office/drawing/2014/main" id="{24B2C9CF-7FCD-6743-A4E4-12AF821A98D1}"/>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089566"/>
                <a:ext cx="474836" cy="474836"/>
              </a:xfrm>
              <a:prstGeom prst="rect">
                <a:avLst/>
              </a:prstGeom>
            </p:spPr>
          </p:pic>
          <p:pic>
            <p:nvPicPr>
              <p:cNvPr id="11" name="Picture 10">
                <a:extLst>
                  <a:ext uri="{FF2B5EF4-FFF2-40B4-BE49-F238E27FC236}">
                    <a16:creationId xmlns:a16="http://schemas.microsoft.com/office/drawing/2014/main" id="{B003F377-0A5B-1F4C-9DF2-93CE8E3093F6}"/>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446367"/>
                <a:ext cx="474836" cy="474836"/>
              </a:xfrm>
              <a:prstGeom prst="rect">
                <a:avLst/>
              </a:prstGeom>
            </p:spPr>
          </p:pic>
          <p:pic>
            <p:nvPicPr>
              <p:cNvPr id="12" name="Picture 11">
                <a:extLst>
                  <a:ext uri="{FF2B5EF4-FFF2-40B4-BE49-F238E27FC236}">
                    <a16:creationId xmlns:a16="http://schemas.microsoft.com/office/drawing/2014/main" id="{08CF8049-05BD-4744-8ABB-B2CA934C5DC0}"/>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1803168"/>
                <a:ext cx="474836" cy="474836"/>
              </a:xfrm>
              <a:prstGeom prst="rect">
                <a:avLst/>
              </a:prstGeom>
            </p:spPr>
          </p:pic>
          <p:pic>
            <p:nvPicPr>
              <p:cNvPr id="13" name="Picture 12">
                <a:extLst>
                  <a:ext uri="{FF2B5EF4-FFF2-40B4-BE49-F238E27FC236}">
                    <a16:creationId xmlns:a16="http://schemas.microsoft.com/office/drawing/2014/main" id="{2AC6554F-7506-D44C-8A7A-BA3C30D74B75}"/>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2159969"/>
                <a:ext cx="474836" cy="474836"/>
              </a:xfrm>
              <a:prstGeom prst="rect">
                <a:avLst/>
              </a:prstGeom>
            </p:spPr>
          </p:pic>
          <p:pic>
            <p:nvPicPr>
              <p:cNvPr id="14" name="Picture 13">
                <a:extLst>
                  <a:ext uri="{FF2B5EF4-FFF2-40B4-BE49-F238E27FC236}">
                    <a16:creationId xmlns:a16="http://schemas.microsoft.com/office/drawing/2014/main" id="{910C680D-C52A-9942-8BA7-A49390D4E35B}"/>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2516770"/>
                <a:ext cx="474836" cy="474836"/>
              </a:xfrm>
              <a:prstGeom prst="rect">
                <a:avLst/>
              </a:prstGeom>
            </p:spPr>
          </p:pic>
          <p:pic>
            <p:nvPicPr>
              <p:cNvPr id="15" name="Picture 14">
                <a:extLst>
                  <a:ext uri="{FF2B5EF4-FFF2-40B4-BE49-F238E27FC236}">
                    <a16:creationId xmlns:a16="http://schemas.microsoft.com/office/drawing/2014/main" id="{4E820BDE-4CCA-D248-BF43-FDD0B2368C4B}"/>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2873571"/>
                <a:ext cx="474836" cy="474836"/>
              </a:xfrm>
              <a:prstGeom prst="rect">
                <a:avLst/>
              </a:prstGeom>
            </p:spPr>
          </p:pic>
          <p:pic>
            <p:nvPicPr>
              <p:cNvPr id="16" name="Picture 15">
                <a:extLst>
                  <a:ext uri="{FF2B5EF4-FFF2-40B4-BE49-F238E27FC236}">
                    <a16:creationId xmlns:a16="http://schemas.microsoft.com/office/drawing/2014/main" id="{4EDF48F4-C300-1A44-A3A9-47B9F02CB84A}"/>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230372"/>
                <a:ext cx="474836" cy="474836"/>
              </a:xfrm>
              <a:prstGeom prst="rect">
                <a:avLst/>
              </a:prstGeom>
            </p:spPr>
          </p:pic>
          <p:pic>
            <p:nvPicPr>
              <p:cNvPr id="17" name="Picture 16">
                <a:extLst>
                  <a:ext uri="{FF2B5EF4-FFF2-40B4-BE49-F238E27FC236}">
                    <a16:creationId xmlns:a16="http://schemas.microsoft.com/office/drawing/2014/main" id="{46BBE920-5565-FF4C-949A-F2FAEAFB9BD5}"/>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587173"/>
                <a:ext cx="474836" cy="474836"/>
              </a:xfrm>
              <a:prstGeom prst="rect">
                <a:avLst/>
              </a:prstGeom>
            </p:spPr>
          </p:pic>
          <p:pic>
            <p:nvPicPr>
              <p:cNvPr id="18" name="Picture 17">
                <a:extLst>
                  <a:ext uri="{FF2B5EF4-FFF2-40B4-BE49-F238E27FC236}">
                    <a16:creationId xmlns:a16="http://schemas.microsoft.com/office/drawing/2014/main" id="{E9E9C1A7-5D65-6845-B91F-43D2D2784042}"/>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3943974"/>
                <a:ext cx="474836" cy="474836"/>
              </a:xfrm>
              <a:prstGeom prst="rect">
                <a:avLst/>
              </a:prstGeom>
            </p:spPr>
          </p:pic>
          <p:pic>
            <p:nvPicPr>
              <p:cNvPr id="19" name="Picture 18">
                <a:extLst>
                  <a:ext uri="{FF2B5EF4-FFF2-40B4-BE49-F238E27FC236}">
                    <a16:creationId xmlns:a16="http://schemas.microsoft.com/office/drawing/2014/main" id="{B8D48B49-7969-D34A-A70A-BC165B0FB65F}"/>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4300775"/>
                <a:ext cx="474836" cy="474836"/>
              </a:xfrm>
              <a:prstGeom prst="rect">
                <a:avLst/>
              </a:prstGeom>
            </p:spPr>
          </p:pic>
          <p:pic>
            <p:nvPicPr>
              <p:cNvPr id="20" name="Picture 19">
                <a:extLst>
                  <a:ext uri="{FF2B5EF4-FFF2-40B4-BE49-F238E27FC236}">
                    <a16:creationId xmlns:a16="http://schemas.microsoft.com/office/drawing/2014/main" id="{6698782D-4314-C041-8303-C3477E9C5CF5}"/>
                  </a:ext>
                </a:extLst>
              </p:cNvPr>
              <p:cNvPicPr>
                <a:picLocks noChangeAspect="1"/>
              </p:cNvPicPr>
              <p:nvPr/>
            </p:nvPicPr>
            <p:blipFill>
              <a:blip r:embed="rId2" cstate="print">
                <a:alphaModFix amt="20000"/>
                <a:extLst>
                  <a:ext uri="{28A0092B-C50C-407E-A947-70E740481C1C}">
                    <a14:useLocalDpi xmlns:a14="http://schemas.microsoft.com/office/drawing/2010/main" val="0"/>
                  </a:ext>
                </a:extLst>
              </a:blip>
              <a:stretch>
                <a:fillRect/>
              </a:stretch>
            </p:blipFill>
            <p:spPr>
              <a:xfrm>
                <a:off x="8667750" y="4657578"/>
                <a:ext cx="474836" cy="474836"/>
              </a:xfrm>
              <a:prstGeom prst="rect">
                <a:avLst/>
              </a:prstGeom>
            </p:spPr>
          </p:pic>
        </p:grpSp>
      </p:grpSp>
      <p:sp>
        <p:nvSpPr>
          <p:cNvPr id="23" name="Text Placeholder 19">
            <a:extLst>
              <a:ext uri="{FF2B5EF4-FFF2-40B4-BE49-F238E27FC236}">
                <a16:creationId xmlns:a16="http://schemas.microsoft.com/office/drawing/2014/main" id="{927D3243-42C3-D542-8196-AB60A836DB90}"/>
              </a:ext>
            </a:extLst>
          </p:cNvPr>
          <p:cNvSpPr>
            <a:spLocks noGrp="1"/>
          </p:cNvSpPr>
          <p:nvPr>
            <p:ph type="body" sz="quarter" idx="10" hasCustomPrompt="1"/>
          </p:nvPr>
        </p:nvSpPr>
        <p:spPr>
          <a:xfrm>
            <a:off x="525633" y="577821"/>
            <a:ext cx="2681268" cy="6280180"/>
          </a:xfrm>
          <a:prstGeom prst="rect">
            <a:avLst/>
          </a:prstGeom>
        </p:spPr>
        <p:txBody>
          <a:bodyPr/>
          <a:lstStyle>
            <a:lvl1pPr>
              <a:defRPr sz="39999" b="1" i="0">
                <a:solidFill>
                  <a:schemeClr val="bg1"/>
                </a:solidFill>
                <a:latin typeface="Myriad Pro Semibold" panose="020B0503030403020204" pitchFamily="34" charset="0"/>
              </a:defRPr>
            </a:lvl1pPr>
          </a:lstStyle>
          <a:p>
            <a:pPr lvl="0"/>
            <a:r>
              <a:rPr lang="en-US" dirty="0"/>
              <a:t>2</a:t>
            </a:r>
          </a:p>
        </p:txBody>
      </p:sp>
      <p:sp>
        <p:nvSpPr>
          <p:cNvPr id="24" name="Text Placeholder 19">
            <a:extLst>
              <a:ext uri="{FF2B5EF4-FFF2-40B4-BE49-F238E27FC236}">
                <a16:creationId xmlns:a16="http://schemas.microsoft.com/office/drawing/2014/main" id="{353DE6EB-D5E3-D140-AEBE-4D01C5DBC6D8}"/>
              </a:ext>
            </a:extLst>
          </p:cNvPr>
          <p:cNvSpPr>
            <a:spLocks noGrp="1"/>
          </p:cNvSpPr>
          <p:nvPr>
            <p:ph type="body" sz="quarter" idx="11" hasCustomPrompt="1"/>
          </p:nvPr>
        </p:nvSpPr>
        <p:spPr>
          <a:xfrm>
            <a:off x="3242052" y="4697680"/>
            <a:ext cx="7823200" cy="2160320"/>
          </a:xfrm>
          <a:prstGeom prst="rect">
            <a:avLst/>
          </a:prstGeom>
        </p:spPr>
        <p:txBody>
          <a:bodyPr/>
          <a:lstStyle>
            <a:lvl1pPr>
              <a:defRPr sz="6000" b="1" i="0">
                <a:solidFill>
                  <a:schemeClr val="bg1"/>
                </a:solidFill>
                <a:latin typeface="Myriad Pro Semibold" panose="020B0503030403020204" pitchFamily="34" charset="0"/>
              </a:defRPr>
            </a:lvl1pPr>
          </a:lstStyle>
          <a:p>
            <a:pPr lvl="0"/>
            <a:r>
              <a:rPr lang="en-US" dirty="0"/>
              <a:t>Section </a:t>
            </a:r>
            <a:r>
              <a:rPr lang="en-US" dirty="0" err="1"/>
              <a:t>Devider</a:t>
            </a:r>
            <a:endParaRPr lang="en-US" dirty="0"/>
          </a:p>
        </p:txBody>
      </p:sp>
    </p:spTree>
    <p:extLst>
      <p:ext uri="{BB962C8B-B14F-4D97-AF65-F5344CB8AC3E}">
        <p14:creationId xmlns:p14="http://schemas.microsoft.com/office/powerpoint/2010/main" val="4174737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ED6C4F70-0138-E84E-AEB9-6662242ABE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549"/>
            <a:ext cx="12192000" cy="6853452"/>
          </a:xfrm>
          <a:prstGeom prst="rect">
            <a:avLst/>
          </a:prstGeom>
        </p:spPr>
      </p:pic>
      <p:sp>
        <p:nvSpPr>
          <p:cNvPr id="4" name="Rectangle 3">
            <a:extLst>
              <a:ext uri="{FF2B5EF4-FFF2-40B4-BE49-F238E27FC236}">
                <a16:creationId xmlns:a16="http://schemas.microsoft.com/office/drawing/2014/main" id="{D70FA8EA-4172-0340-B324-0E7D980A24D6}"/>
              </a:ext>
            </a:extLst>
          </p:cNvPr>
          <p:cNvSpPr/>
          <p:nvPr userDrawn="1"/>
        </p:nvSpPr>
        <p:spPr>
          <a:xfrm>
            <a:off x="0" y="5270500"/>
            <a:ext cx="12192000" cy="1272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C90170B6-5039-7A4F-A402-F7917E6686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17045" y="5292380"/>
            <a:ext cx="2558183" cy="1232035"/>
          </a:xfrm>
          <a:prstGeom prst="rect">
            <a:avLst/>
          </a:prstGeom>
        </p:spPr>
      </p:pic>
      <p:pic>
        <p:nvPicPr>
          <p:cNvPr id="6" name="Picture 5">
            <a:extLst>
              <a:ext uri="{FF2B5EF4-FFF2-40B4-BE49-F238E27FC236}">
                <a16:creationId xmlns:a16="http://schemas.microsoft.com/office/drawing/2014/main" id="{E51AFFA7-9FD6-A549-A86F-B8015D57555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39991" y="1673289"/>
            <a:ext cx="3327403" cy="1828801"/>
          </a:xfrm>
          <a:prstGeom prst="rect">
            <a:avLst/>
          </a:prstGeom>
        </p:spPr>
      </p:pic>
      <p:grpSp>
        <p:nvGrpSpPr>
          <p:cNvPr id="7" name="Group 6">
            <a:extLst>
              <a:ext uri="{FF2B5EF4-FFF2-40B4-BE49-F238E27FC236}">
                <a16:creationId xmlns:a16="http://schemas.microsoft.com/office/drawing/2014/main" id="{EF756EC9-FEEF-A542-BEF9-9AE7B9B82B54}"/>
              </a:ext>
            </a:extLst>
          </p:cNvPr>
          <p:cNvGrpSpPr/>
          <p:nvPr userDrawn="1"/>
        </p:nvGrpSpPr>
        <p:grpSpPr>
          <a:xfrm>
            <a:off x="8515824" y="5825995"/>
            <a:ext cx="1618291" cy="206511"/>
            <a:chOff x="6386868" y="4369492"/>
            <a:chExt cx="1213718" cy="154883"/>
          </a:xfrm>
        </p:grpSpPr>
        <p:sp>
          <p:nvSpPr>
            <p:cNvPr id="8" name="object 12">
              <a:extLst>
                <a:ext uri="{FF2B5EF4-FFF2-40B4-BE49-F238E27FC236}">
                  <a16:creationId xmlns:a16="http://schemas.microsoft.com/office/drawing/2014/main" id="{DFE89123-AAF7-A041-897D-C7E09E807EAA}"/>
                </a:ext>
              </a:extLst>
            </p:cNvPr>
            <p:cNvSpPr txBox="1"/>
            <p:nvPr/>
          </p:nvSpPr>
          <p:spPr>
            <a:xfrm>
              <a:off x="6553400" y="4369492"/>
              <a:ext cx="1047186" cy="143967"/>
            </a:xfrm>
            <a:prstGeom prst="rect">
              <a:avLst/>
            </a:prstGeom>
          </p:spPr>
          <p:txBody>
            <a:bodyPr vert="horz" wrap="square" lIns="0" tIns="7220" rIns="0" bIns="0" rtlCol="0">
              <a:spAutoFit/>
            </a:bodyPr>
            <a:lstStyle/>
            <a:p>
              <a:pPr marL="7701">
                <a:spcBef>
                  <a:spcPts val="76"/>
                </a:spcBef>
              </a:pPr>
              <a:r>
                <a:rPr sz="1200" spc="33" dirty="0">
                  <a:solidFill>
                    <a:srgbClr val="492361"/>
                  </a:solidFill>
                  <a:latin typeface="MyriadPro-Light"/>
                  <a:cs typeface="MyriadPro-Light"/>
                </a:rPr>
                <a:t>winwinprogramme</a:t>
              </a:r>
              <a:endParaRPr sz="1200" dirty="0">
                <a:latin typeface="MyriadPro-Light"/>
                <a:cs typeface="MyriadPro-Light"/>
              </a:endParaRPr>
            </a:p>
          </p:txBody>
        </p:sp>
        <p:pic>
          <p:nvPicPr>
            <p:cNvPr id="9" name="Picture 8">
              <a:extLst>
                <a:ext uri="{FF2B5EF4-FFF2-40B4-BE49-F238E27FC236}">
                  <a16:creationId xmlns:a16="http://schemas.microsoft.com/office/drawing/2014/main" id="{41B0EE97-6F92-F747-A8D6-1BD7A0FC57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6868" y="4394978"/>
              <a:ext cx="129397" cy="129397"/>
            </a:xfrm>
            <a:prstGeom prst="rect">
              <a:avLst/>
            </a:prstGeom>
          </p:spPr>
        </p:pic>
      </p:grpSp>
      <p:grpSp>
        <p:nvGrpSpPr>
          <p:cNvPr id="10" name="Group 9">
            <a:extLst>
              <a:ext uri="{FF2B5EF4-FFF2-40B4-BE49-F238E27FC236}">
                <a16:creationId xmlns:a16="http://schemas.microsoft.com/office/drawing/2014/main" id="{61A27EB7-DEFE-FE48-8193-D6A38AE3C2F4}"/>
              </a:ext>
            </a:extLst>
          </p:cNvPr>
          <p:cNvGrpSpPr/>
          <p:nvPr userDrawn="1"/>
        </p:nvGrpSpPr>
        <p:grpSpPr>
          <a:xfrm>
            <a:off x="1574800" y="5826692"/>
            <a:ext cx="2067269" cy="205804"/>
            <a:chOff x="1181100" y="4370022"/>
            <a:chExt cx="1550452" cy="154353"/>
          </a:xfrm>
        </p:grpSpPr>
        <p:sp>
          <p:nvSpPr>
            <p:cNvPr id="11" name="object 15">
              <a:extLst>
                <a:ext uri="{FF2B5EF4-FFF2-40B4-BE49-F238E27FC236}">
                  <a16:creationId xmlns:a16="http://schemas.microsoft.com/office/drawing/2014/main" id="{6C7B0C7F-FF54-DB43-884B-068520EF5877}"/>
                </a:ext>
              </a:extLst>
            </p:cNvPr>
            <p:cNvSpPr txBox="1"/>
            <p:nvPr/>
          </p:nvSpPr>
          <p:spPr>
            <a:xfrm>
              <a:off x="1350146" y="4370022"/>
              <a:ext cx="1381406" cy="143967"/>
            </a:xfrm>
            <a:prstGeom prst="rect">
              <a:avLst/>
            </a:prstGeom>
          </p:spPr>
          <p:txBody>
            <a:bodyPr vert="horz" wrap="square" lIns="0" tIns="7220" rIns="0" bIns="0" rtlCol="0">
              <a:spAutoFit/>
            </a:bodyPr>
            <a:lstStyle/>
            <a:p>
              <a:pPr marL="7701">
                <a:spcBef>
                  <a:spcPts val="76"/>
                </a:spcBef>
              </a:pPr>
              <a:r>
                <a:rPr sz="1200" spc="40" dirty="0">
                  <a:solidFill>
                    <a:srgbClr val="76B82A"/>
                  </a:solidFill>
                  <a:latin typeface="MyriadPro-Light"/>
                  <a:cs typeface="MyriadPro-Light"/>
                </a:rPr>
                <a:t>www.empowerwomen.org</a:t>
              </a:r>
              <a:endParaRPr sz="1200" dirty="0">
                <a:latin typeface="MyriadPro-Light"/>
                <a:cs typeface="MyriadPro-Light"/>
              </a:endParaRPr>
            </a:p>
          </p:txBody>
        </p:sp>
        <p:pic>
          <p:nvPicPr>
            <p:cNvPr id="12" name="Picture 11">
              <a:extLst>
                <a:ext uri="{FF2B5EF4-FFF2-40B4-BE49-F238E27FC236}">
                  <a16:creationId xmlns:a16="http://schemas.microsoft.com/office/drawing/2014/main" id="{609C2B67-DEB9-CE4C-8EC3-7A1A9B87D32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1100" y="4394978"/>
              <a:ext cx="129397" cy="129397"/>
            </a:xfrm>
            <a:prstGeom prst="rect">
              <a:avLst/>
            </a:prstGeom>
          </p:spPr>
        </p:pic>
      </p:grpSp>
    </p:spTree>
    <p:extLst>
      <p:ext uri="{BB962C8B-B14F-4D97-AF65-F5344CB8AC3E}">
        <p14:creationId xmlns:p14="http://schemas.microsoft.com/office/powerpoint/2010/main" val="11264554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C912-09B8-43BC-8E0B-0D9C684BB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04C717-DCFF-4169-A613-C2F2CC4760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31AB32-135A-4036-9A9D-E31031023E63}"/>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5" name="Footer Placeholder 4">
            <a:extLst>
              <a:ext uri="{FF2B5EF4-FFF2-40B4-BE49-F238E27FC236}">
                <a16:creationId xmlns:a16="http://schemas.microsoft.com/office/drawing/2014/main" id="{D94A6B73-798C-498A-B5EA-7F3453E15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E410C-9FAD-4366-97AC-CD4E4498A3DF}"/>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37336249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6DB6C-3946-476D-969F-4C7F7CA1EB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6339E8-E4F6-4372-872B-CC826916D81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3E3D3E-C67D-4774-9AD6-0A518A2FD058}"/>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5" name="Footer Placeholder 4">
            <a:extLst>
              <a:ext uri="{FF2B5EF4-FFF2-40B4-BE49-F238E27FC236}">
                <a16:creationId xmlns:a16="http://schemas.microsoft.com/office/drawing/2014/main" id="{9A9A53BC-1D6B-4CB1-98CA-AF742C477B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56321-2BF9-4264-850E-6D67EFB9908D}"/>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8259831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CEABA-CE56-4B5F-8E69-D77EA85600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F28C4D-AC4A-40DF-889F-E1FD65D9DC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5F1362-2A9D-4222-80BF-7B3E9918CDFF}"/>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5" name="Footer Placeholder 4">
            <a:extLst>
              <a:ext uri="{FF2B5EF4-FFF2-40B4-BE49-F238E27FC236}">
                <a16:creationId xmlns:a16="http://schemas.microsoft.com/office/drawing/2014/main" id="{09B48822-0D23-44DF-8A9D-E86CEC6C2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6DCFA-C8A9-4777-A78D-DB8C71EB9642}"/>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24172617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16D5-F472-44CD-BED1-92ED97B397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4144BD-1D87-4D06-88C6-5644B63620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A161E8-359C-43E9-9945-B2FC238B984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F7782A-F9FC-4E72-BAAA-A9F2EBE9080D}"/>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6" name="Footer Placeholder 5">
            <a:extLst>
              <a:ext uri="{FF2B5EF4-FFF2-40B4-BE49-F238E27FC236}">
                <a16:creationId xmlns:a16="http://schemas.microsoft.com/office/drawing/2014/main" id="{892EE135-3B33-445E-8513-94652560CC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E9FD9-037D-44A6-A646-6CE364C7D9BC}"/>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8417345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D2D9-C85A-4D04-B808-2DB501D29A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D0FCA6-AE47-4E9A-91D3-D527D341BE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4CDED90-5045-4D9F-87F3-279169C951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939C67-BD5E-43A3-8E53-D8A06D372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00DDC7-9843-4070-91E1-824F399674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EE8C5D-3A35-4425-A4C5-16091743BB17}"/>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8" name="Footer Placeholder 7">
            <a:extLst>
              <a:ext uri="{FF2B5EF4-FFF2-40B4-BE49-F238E27FC236}">
                <a16:creationId xmlns:a16="http://schemas.microsoft.com/office/drawing/2014/main" id="{F0ED8D18-79E0-43F4-84B7-773CBEF407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1995CD-CC43-4F51-A299-E8D21572E3F6}"/>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3428777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1EBE-25AE-412E-9BD8-4B860CA8EC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0CFD26-58AC-4F33-ABBD-A7C929B57B89}"/>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4" name="Footer Placeholder 3">
            <a:extLst>
              <a:ext uri="{FF2B5EF4-FFF2-40B4-BE49-F238E27FC236}">
                <a16:creationId xmlns:a16="http://schemas.microsoft.com/office/drawing/2014/main" id="{0DB236B4-CFF3-4B55-B206-213E4DA3B9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662BAE-0054-4C44-919F-917B6B17F61D}"/>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22901651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B8A89A-063F-4945-936F-0C27161B5A73}"/>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3" name="Footer Placeholder 2">
            <a:extLst>
              <a:ext uri="{FF2B5EF4-FFF2-40B4-BE49-F238E27FC236}">
                <a16:creationId xmlns:a16="http://schemas.microsoft.com/office/drawing/2014/main" id="{F6491059-F624-4D12-8DBC-06ABF46FBB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80B30A-0FF5-48C5-805F-F75CC5AC1D77}"/>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3583986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7CC8-5321-4FAF-99AE-28C32194EF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284487-CFFA-4F58-BF6F-FD1CA1487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3E237-6029-4708-8C4A-F2DD71A43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E2F541-DA6F-4449-B0DF-933027E1B8AC}"/>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6" name="Footer Placeholder 5">
            <a:extLst>
              <a:ext uri="{FF2B5EF4-FFF2-40B4-BE49-F238E27FC236}">
                <a16:creationId xmlns:a16="http://schemas.microsoft.com/office/drawing/2014/main" id="{660551D1-EE53-4B24-A968-3EF00F4277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907A47-6BA3-4A9E-98AD-49E7DD9C56A6}"/>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22203794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1FD2D-935B-4396-BFD9-A1D89488A6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24AC3F-AA3C-4ABA-9350-897C0C3733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DAAF55-A6C5-4D34-B82B-7A771BF77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DBCDD9-54D6-4C34-A6F3-459AA2906F80}"/>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6" name="Footer Placeholder 5">
            <a:extLst>
              <a:ext uri="{FF2B5EF4-FFF2-40B4-BE49-F238E27FC236}">
                <a16:creationId xmlns:a16="http://schemas.microsoft.com/office/drawing/2014/main" id="{29689AB2-AB5E-452E-B009-FEA78B231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B6D933-00C1-4669-8593-B0895BF92A26}"/>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1108277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426D9-31F0-448D-9AEC-5F5D61A900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4367A-1435-4E79-9DB9-04A61F8DDF9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CB54C-790D-40BD-917C-4E58A018F776}"/>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5" name="Footer Placeholder 4">
            <a:extLst>
              <a:ext uri="{FF2B5EF4-FFF2-40B4-BE49-F238E27FC236}">
                <a16:creationId xmlns:a16="http://schemas.microsoft.com/office/drawing/2014/main" id="{407A30F9-E207-47E7-AB62-E0F71ECD76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80E61-66D2-4917-B44F-68EA6F3CB4A9}"/>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299969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C72491-A683-40D7-9868-75F3676961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521828-A7F8-4F3D-9EF2-E118DB7F27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797A48-DB80-4A7D-8DCA-076CDD6230E7}"/>
              </a:ext>
            </a:extLst>
          </p:cNvPr>
          <p:cNvSpPr>
            <a:spLocks noGrp="1"/>
          </p:cNvSpPr>
          <p:nvPr>
            <p:ph type="dt" sz="half" idx="10"/>
          </p:nvPr>
        </p:nvSpPr>
        <p:spPr/>
        <p:txBody>
          <a:bodyPr/>
          <a:lstStyle/>
          <a:p>
            <a:fld id="{C3251ADD-91E1-4A30-BA73-30233669E3E5}" type="datetimeFigureOut">
              <a:rPr lang="en-US" smtClean="0"/>
              <a:t>11/27/2019</a:t>
            </a:fld>
            <a:endParaRPr lang="en-US"/>
          </a:p>
        </p:txBody>
      </p:sp>
      <p:sp>
        <p:nvSpPr>
          <p:cNvPr id="5" name="Footer Placeholder 4">
            <a:extLst>
              <a:ext uri="{FF2B5EF4-FFF2-40B4-BE49-F238E27FC236}">
                <a16:creationId xmlns:a16="http://schemas.microsoft.com/office/drawing/2014/main" id="{735AAF4D-9CFB-4FD4-89D1-A53C1FE5AC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E36388-AA04-4BE6-B34A-3687796D42EA}"/>
              </a:ext>
            </a:extLst>
          </p:cNvPr>
          <p:cNvSpPr>
            <a:spLocks noGrp="1"/>
          </p:cNvSpPr>
          <p:nvPr>
            <p:ph type="sldNum" sz="quarter" idx="12"/>
          </p:nvPr>
        </p:nvSpPr>
        <p:spPr/>
        <p:txBody>
          <a:bodyPr/>
          <a:lstStyle/>
          <a:p>
            <a:fld id="{3659DFE1-4999-45E3-8E31-9EA9E915EA95}" type="slidenum">
              <a:rPr lang="en-US" smtClean="0"/>
              <a:t>‹#›</a:t>
            </a:fld>
            <a:endParaRPr lang="en-US"/>
          </a:p>
        </p:txBody>
      </p:sp>
    </p:spTree>
    <p:extLst>
      <p:ext uri="{BB962C8B-B14F-4D97-AF65-F5344CB8AC3E}">
        <p14:creationId xmlns:p14="http://schemas.microsoft.com/office/powerpoint/2010/main" val="845895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3.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CA391-8B4C-49B4-9D9F-359003206D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29C210-E9A3-4FBB-854A-063F973653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285DCC-4F0E-4048-A8C7-A3F2918967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7621D-2A9E-4903-BA60-ADBD224654AC}" type="datetime1">
              <a:rPr lang="en-US" smtClean="0"/>
              <a:t>11/27/2019</a:t>
            </a:fld>
            <a:endParaRPr lang="en-US"/>
          </a:p>
        </p:txBody>
      </p:sp>
      <p:sp>
        <p:nvSpPr>
          <p:cNvPr id="5" name="Footer Placeholder 4">
            <a:extLst>
              <a:ext uri="{FF2B5EF4-FFF2-40B4-BE49-F238E27FC236}">
                <a16:creationId xmlns:a16="http://schemas.microsoft.com/office/drawing/2014/main" id="{9BAD1272-5050-4C9F-BE38-2A2A1E0C35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9DE9A0-A12C-49C2-B8B1-0ADF8A0EB6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59DFE1-4999-45E3-8E31-9EA9E915EA95}" type="slidenum">
              <a:rPr lang="en-US" smtClean="0"/>
              <a:t>‹#›</a:t>
            </a:fld>
            <a:endParaRPr lang="en-US"/>
          </a:p>
        </p:txBody>
      </p:sp>
    </p:spTree>
    <p:extLst>
      <p:ext uri="{BB962C8B-B14F-4D97-AF65-F5344CB8AC3E}">
        <p14:creationId xmlns:p14="http://schemas.microsoft.com/office/powerpoint/2010/main" val="632563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F2F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679475-D10B-A147-9BF0-2AE26FFA4B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D2B28F-DB35-C548-819A-6912DED59F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85490F-9B9A-CA48-96B0-3970727BEC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790135-54F7-44CE-9B08-7A2F994B85AD}" type="datetime1">
              <a:rPr lang="en-US" smtClean="0"/>
              <a:t>11/27/2019</a:t>
            </a:fld>
            <a:endParaRPr lang="en-US"/>
          </a:p>
        </p:txBody>
      </p:sp>
      <p:sp>
        <p:nvSpPr>
          <p:cNvPr id="5" name="Footer Placeholder 4">
            <a:extLst>
              <a:ext uri="{FF2B5EF4-FFF2-40B4-BE49-F238E27FC236}">
                <a16:creationId xmlns:a16="http://schemas.microsoft.com/office/drawing/2014/main" id="{B63607A1-841B-794E-87C4-238AC98EAD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B1D6AF-F9BC-A34A-89E1-3F816E0C35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80FFC-BED3-5C43-8FA0-41C9C131D7F4}" type="slidenum">
              <a:rPr lang="en-US" smtClean="0"/>
              <a:t>‹#›</a:t>
            </a:fld>
            <a:endParaRPr lang="en-US"/>
          </a:p>
        </p:txBody>
      </p:sp>
    </p:spTree>
    <p:extLst>
      <p:ext uri="{BB962C8B-B14F-4D97-AF65-F5344CB8AC3E}">
        <p14:creationId xmlns:p14="http://schemas.microsoft.com/office/powerpoint/2010/main" val="23448597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71448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Lst>
  <p:hf hdr="0" ftr="0" dt="0"/>
  <p:txStyles>
    <p:titleStyle>
      <a:lvl1pPr>
        <a:defRPr>
          <a:latin typeface="+mj-lt"/>
          <a:ea typeface="+mj-ea"/>
          <a:cs typeface="+mj-cs"/>
        </a:defRPr>
      </a:lvl1pPr>
    </p:titleStyle>
    <p:body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3">
        <a:defRPr>
          <a:latin typeface="+mn-lt"/>
          <a:ea typeface="+mn-ea"/>
          <a:cs typeface="+mn-cs"/>
        </a:defRPr>
      </a:lvl9pPr>
    </p:bodyStyle>
    <p:other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3">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2CA391-8B4C-49B4-9D9F-359003206D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29C210-E9A3-4FBB-854A-063F973653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285DCC-4F0E-4048-A8C7-A3F2918967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51ADD-91E1-4A30-BA73-30233669E3E5}" type="datetimeFigureOut">
              <a:rPr lang="en-US" smtClean="0"/>
              <a:t>11/27/2019</a:t>
            </a:fld>
            <a:endParaRPr lang="en-US"/>
          </a:p>
        </p:txBody>
      </p:sp>
      <p:sp>
        <p:nvSpPr>
          <p:cNvPr id="5" name="Footer Placeholder 4">
            <a:extLst>
              <a:ext uri="{FF2B5EF4-FFF2-40B4-BE49-F238E27FC236}">
                <a16:creationId xmlns:a16="http://schemas.microsoft.com/office/drawing/2014/main" id="{9BAD1272-5050-4C9F-BE38-2A2A1E0C35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9DE9A0-A12C-49C2-B8B1-0ADF8A0EB6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59DFE1-4999-45E3-8E31-9EA9E915EA95}" type="slidenum">
              <a:rPr lang="en-US" smtClean="0"/>
              <a:t>‹#›</a:t>
            </a:fld>
            <a:endParaRPr lang="en-US"/>
          </a:p>
        </p:txBody>
      </p:sp>
    </p:spTree>
    <p:extLst>
      <p:ext uri="{BB962C8B-B14F-4D97-AF65-F5344CB8AC3E}">
        <p14:creationId xmlns:p14="http://schemas.microsoft.com/office/powerpoint/2010/main" val="26590666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75092A-30C4-0C45-8601-F96397B8E31B}"/>
              </a:ext>
            </a:extLst>
          </p:cNvPr>
          <p:cNvSpPr>
            <a:spLocks noGrp="1"/>
          </p:cNvSpPr>
          <p:nvPr>
            <p:ph type="body" sz="quarter" idx="10"/>
          </p:nvPr>
        </p:nvSpPr>
        <p:spPr>
          <a:xfrm>
            <a:off x="172719" y="717250"/>
            <a:ext cx="11356672" cy="1461508"/>
          </a:xfrm>
        </p:spPr>
        <p:txBody>
          <a:bodyPr>
            <a:normAutofit fontScale="92500"/>
          </a:bodyPr>
          <a:lstStyle/>
          <a:p>
            <a:pPr marL="0" indent="0">
              <a:buNone/>
            </a:pPr>
            <a:r>
              <a:rPr lang="en-US" dirty="0"/>
              <a:t>Fostering Business Linkages for the Sustainable Development Goals</a:t>
            </a:r>
            <a:endParaRPr lang="en-US" sz="9600" dirty="0">
              <a:solidFill>
                <a:prstClr val="white"/>
              </a:solidFill>
              <a:latin typeface="Arial" panose="020B0604020202020204" pitchFamily="34" charset="0"/>
              <a:ea typeface="Roboto" panose="02000000000000000000" pitchFamily="2" charset="0"/>
              <a:cs typeface="Arial" panose="020B0604020202020204" pitchFamily="34" charset="0"/>
            </a:endParaRPr>
          </a:p>
        </p:txBody>
      </p:sp>
      <p:sp>
        <p:nvSpPr>
          <p:cNvPr id="3" name="Text Placeholder 2">
            <a:extLst>
              <a:ext uri="{FF2B5EF4-FFF2-40B4-BE49-F238E27FC236}">
                <a16:creationId xmlns:a16="http://schemas.microsoft.com/office/drawing/2014/main" id="{CAA49738-8CC1-EF47-8CF6-6CA3134D15E7}"/>
              </a:ext>
            </a:extLst>
          </p:cNvPr>
          <p:cNvSpPr>
            <a:spLocks noGrp="1"/>
          </p:cNvSpPr>
          <p:nvPr>
            <p:ph type="body" sz="quarter" idx="11"/>
          </p:nvPr>
        </p:nvSpPr>
        <p:spPr>
          <a:xfrm>
            <a:off x="363787" y="4145657"/>
            <a:ext cx="7494174" cy="1312607"/>
          </a:xfrm>
        </p:spPr>
        <p:txBody>
          <a:bodyPr>
            <a:normAutofit/>
          </a:bodyPr>
          <a:lstStyle/>
          <a:p>
            <a:pPr marL="0" indent="0">
              <a:buNone/>
            </a:pPr>
            <a:r>
              <a:rPr lang="en-US" altLang="en-US" i="1" dirty="0">
                <a:solidFill>
                  <a:prstClr val="white"/>
                </a:solidFill>
                <a:latin typeface="Arial" panose="020B0604020202020204" pitchFamily="34" charset="0"/>
                <a:cs typeface="Arial" panose="020B0604020202020204" pitchFamily="34" charset="0"/>
              </a:rPr>
              <a:t>Dr. Denise Chevannes, National Private Sector Specialist, Win-Win Programme Jamaica, UN Women, Mobile: 876 564 1656; Email: d.chevannes-vogel@unwomen.org</a:t>
            </a:r>
          </a:p>
          <a:p>
            <a:pPr marL="0" indent="0">
              <a:buNone/>
            </a:pPr>
            <a:endParaRPr lang="en-US" b="1" dirty="0"/>
          </a:p>
        </p:txBody>
      </p:sp>
    </p:spTree>
    <p:extLst>
      <p:ext uri="{BB962C8B-B14F-4D97-AF65-F5344CB8AC3E}">
        <p14:creationId xmlns:p14="http://schemas.microsoft.com/office/powerpoint/2010/main" val="4184874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3E5B94-5571-BB42-AE7F-AFC8D39BA115}"/>
              </a:ext>
            </a:extLst>
          </p:cNvPr>
          <p:cNvSpPr>
            <a:spLocks/>
          </p:cNvSpPr>
          <p:nvPr/>
        </p:nvSpPr>
        <p:spPr>
          <a:xfrm>
            <a:off x="0" y="-195283"/>
            <a:ext cx="12608390" cy="7248565"/>
          </a:xfrm>
          <a:prstGeom prst="rect">
            <a:avLst/>
          </a:prstGeom>
          <a:solidFill>
            <a:srgbClr val="5A1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FDDA6FE4-ED21-8E48-86AA-E75D236D4B0F}"/>
              </a:ext>
            </a:extLst>
          </p:cNvPr>
          <p:cNvGrpSpPr/>
          <p:nvPr/>
        </p:nvGrpSpPr>
        <p:grpSpPr>
          <a:xfrm>
            <a:off x="2903567" y="2211323"/>
            <a:ext cx="6384867" cy="2508379"/>
            <a:chOff x="975724" y="3004331"/>
            <a:chExt cx="6384867" cy="2508379"/>
          </a:xfrm>
        </p:grpSpPr>
        <p:sp>
          <p:nvSpPr>
            <p:cNvPr id="5" name="TextBox 4">
              <a:extLst>
                <a:ext uri="{FF2B5EF4-FFF2-40B4-BE49-F238E27FC236}">
                  <a16:creationId xmlns:a16="http://schemas.microsoft.com/office/drawing/2014/main" id="{53F2029A-7BB3-B747-8715-2130FC2C2EA1}"/>
                </a:ext>
              </a:extLst>
            </p:cNvPr>
            <p:cNvSpPr txBox="1"/>
            <p:nvPr/>
          </p:nvSpPr>
          <p:spPr>
            <a:xfrm>
              <a:off x="975724" y="3004331"/>
              <a:ext cx="638486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rPr>
                <a:t>WIN-WIN</a:t>
              </a:r>
              <a:endParaRPr kumimoji="0" lang="en-US" sz="11500" b="1" i="0" u="none" strike="noStrike" kern="1200" cap="none" spc="0" normalizeH="0" baseline="0" noProof="0" dirty="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8" name="TextBox 7">
              <a:extLst>
                <a:ext uri="{FF2B5EF4-FFF2-40B4-BE49-F238E27FC236}">
                  <a16:creationId xmlns:a16="http://schemas.microsoft.com/office/drawing/2014/main" id="{2C3E7B9D-99DD-314F-AA75-95F7C40F66D5}"/>
                </a:ext>
              </a:extLst>
            </p:cNvPr>
            <p:cNvSpPr txBox="1"/>
            <p:nvPr/>
          </p:nvSpPr>
          <p:spPr>
            <a:xfrm>
              <a:off x="1028061" y="4681713"/>
              <a:ext cx="628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srgbClr val="F34A3F"/>
                  </a:solidFill>
                  <a:effectLst/>
                  <a:uLnTx/>
                  <a:uFillTx/>
                  <a:latin typeface="Calibri" panose="020F0502020204030204"/>
                  <a:ea typeface="Roboto" panose="02000000000000000000" pitchFamily="2" charset="0"/>
                  <a:cs typeface="Roboto" panose="02000000000000000000" pitchFamily="2" charset="0"/>
                </a:rPr>
                <a:t>GENDER EQUALITY MEANS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srgbClr val="F34A3F"/>
                  </a:solidFill>
                  <a:effectLst/>
                  <a:uLnTx/>
                  <a:uFillTx/>
                  <a:latin typeface="Calibri" panose="020F0502020204030204"/>
                  <a:ea typeface="Roboto" panose="02000000000000000000" pitchFamily="2" charset="0"/>
                  <a:cs typeface="Roboto" panose="02000000000000000000" pitchFamily="2" charset="0"/>
                </a:rPr>
                <a:t>GOOD BUSINESS</a:t>
              </a:r>
            </a:p>
          </p:txBody>
        </p:sp>
      </p:grpSp>
      <p:sp>
        <p:nvSpPr>
          <p:cNvPr id="2" name="Slide Number Placeholder 1">
            <a:extLst>
              <a:ext uri="{FF2B5EF4-FFF2-40B4-BE49-F238E27FC236}">
                <a16:creationId xmlns:a16="http://schemas.microsoft.com/office/drawing/2014/main" id="{77BF8F73-FABC-4B1B-ADDC-106A01C7F8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80FFC-BED3-5C43-8FA0-41C9C131D7F4}"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0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D867EF-4888-EE4A-B3EA-0A40D91B88F6}"/>
              </a:ext>
            </a:extLst>
          </p:cNvPr>
          <p:cNvSpPr>
            <a:spLocks noGrp="1"/>
          </p:cNvSpPr>
          <p:nvPr>
            <p:ph type="body" sz="quarter" idx="12"/>
          </p:nvPr>
        </p:nvSpPr>
        <p:spPr>
          <a:xfrm>
            <a:off x="509915" y="1298712"/>
            <a:ext cx="8011584" cy="1916261"/>
          </a:xfrm>
        </p:spPr>
        <p:txBody>
          <a:bodyPr/>
          <a:lstStyle/>
          <a:p>
            <a:pPr algn="ctr"/>
            <a:r>
              <a:rPr lang="en-US" sz="3600" dirty="0">
                <a:solidFill>
                  <a:srgbClr val="515253"/>
                </a:solidFill>
                <a:latin typeface="Arial" panose="020B0604020202020204" pitchFamily="34" charset="0"/>
                <a:cs typeface="Arial" panose="020B0604020202020204" pitchFamily="34" charset="0"/>
              </a:rPr>
              <a:t>A UN Women programme implemented in partnership </a:t>
            </a:r>
          </a:p>
          <a:p>
            <a:pPr algn="ctr"/>
            <a:r>
              <a:rPr lang="en-US" sz="3600" dirty="0">
                <a:solidFill>
                  <a:srgbClr val="515253"/>
                </a:solidFill>
                <a:latin typeface="Arial" panose="020B0604020202020204" pitchFamily="34" charset="0"/>
                <a:cs typeface="Arial" panose="020B0604020202020204" pitchFamily="34" charset="0"/>
              </a:rPr>
              <a:t>with the European Union and ILO to promote</a:t>
            </a:r>
          </a:p>
          <a:p>
            <a:pPr algn="ctr"/>
            <a:r>
              <a:rPr lang="en-US" sz="3600" dirty="0">
                <a:solidFill>
                  <a:srgbClr val="515253"/>
                </a:solidFill>
                <a:latin typeface="Arial" panose="020B0604020202020204" pitchFamily="34" charset="0"/>
                <a:cs typeface="Arial" panose="020B0604020202020204" pitchFamily="34" charset="0"/>
              </a:rPr>
              <a:t>gender equality through the private sector</a:t>
            </a:r>
          </a:p>
        </p:txBody>
      </p:sp>
    </p:spTree>
    <p:extLst>
      <p:ext uri="{BB962C8B-B14F-4D97-AF65-F5344CB8AC3E}">
        <p14:creationId xmlns:p14="http://schemas.microsoft.com/office/powerpoint/2010/main" val="3050348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7E3BCE-BEC5-1548-9C64-93D619AF94F3}"/>
              </a:ext>
            </a:extLst>
          </p:cNvPr>
          <p:cNvPicPr>
            <a:picLocks noChangeAspect="1"/>
          </p:cNvPicPr>
          <p:nvPr/>
        </p:nvPicPr>
        <p:blipFill>
          <a:blip r:embed="rId3"/>
          <a:stretch>
            <a:fillRect/>
          </a:stretch>
        </p:blipFill>
        <p:spPr>
          <a:xfrm>
            <a:off x="1604181" y="2080649"/>
            <a:ext cx="2862382" cy="3897368"/>
          </a:xfrm>
          <a:prstGeom prst="rect">
            <a:avLst/>
          </a:prstGeom>
        </p:spPr>
      </p:pic>
      <p:sp>
        <p:nvSpPr>
          <p:cNvPr id="10" name="TextBox 9">
            <a:extLst>
              <a:ext uri="{FF2B5EF4-FFF2-40B4-BE49-F238E27FC236}">
                <a16:creationId xmlns:a16="http://schemas.microsoft.com/office/drawing/2014/main" id="{728E8DAF-CCF4-1F4F-B25D-2C2777BFE5B3}"/>
              </a:ext>
            </a:extLst>
          </p:cNvPr>
          <p:cNvSpPr txBox="1"/>
          <p:nvPr/>
        </p:nvSpPr>
        <p:spPr>
          <a:xfrm>
            <a:off x="5714999" y="1963916"/>
            <a:ext cx="5752289"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The private sector is a key partner in the advancement of the Agenda 2030 and the achievement of the Sustainable Development Goals (SDG), enabling women’s full and equal participation in society.</a:t>
            </a:r>
          </a:p>
        </p:txBody>
      </p:sp>
      <p:sp>
        <p:nvSpPr>
          <p:cNvPr id="19" name="TextBox 18">
            <a:extLst>
              <a:ext uri="{FF2B5EF4-FFF2-40B4-BE49-F238E27FC236}">
                <a16:creationId xmlns:a16="http://schemas.microsoft.com/office/drawing/2014/main" id="{0218F1D9-76EE-1D4B-9EBD-5118E04FA458}"/>
              </a:ext>
            </a:extLst>
          </p:cNvPr>
          <p:cNvSpPr txBox="1"/>
          <p:nvPr/>
        </p:nvSpPr>
        <p:spPr>
          <a:xfrm>
            <a:off x="3035372" y="722195"/>
            <a:ext cx="611960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A177E"/>
                </a:solidFill>
                <a:effectLst/>
                <a:uLnTx/>
                <a:uFillTx/>
                <a:latin typeface="Arial" panose="020B0604020202020204" pitchFamily="34" charset="0"/>
                <a:ea typeface="+mn-ea"/>
                <a:cs typeface="Arial" panose="020B0604020202020204" pitchFamily="34" charset="0"/>
              </a:rPr>
              <a:t>Agenda 2030</a:t>
            </a:r>
          </a:p>
        </p:txBody>
      </p:sp>
      <p:sp>
        <p:nvSpPr>
          <p:cNvPr id="20" name="Rectangle 19">
            <a:extLst>
              <a:ext uri="{FF2B5EF4-FFF2-40B4-BE49-F238E27FC236}">
                <a16:creationId xmlns:a16="http://schemas.microsoft.com/office/drawing/2014/main" id="{F58D9DA2-1A73-C840-8CF3-894E9C09D43E}"/>
              </a:ext>
            </a:extLst>
          </p:cNvPr>
          <p:cNvSpPr/>
          <p:nvPr/>
        </p:nvSpPr>
        <p:spPr>
          <a:xfrm>
            <a:off x="5805767" y="492422"/>
            <a:ext cx="618565" cy="67235"/>
          </a:xfrm>
          <a:prstGeom prst="rect">
            <a:avLst/>
          </a:prstGeom>
          <a:solidFill>
            <a:srgbClr val="F34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117344BB-EBC2-1546-BAAE-756EC7366C44}"/>
              </a:ext>
            </a:extLst>
          </p:cNvPr>
          <p:cNvSpPr txBox="1"/>
          <p:nvPr/>
        </p:nvSpPr>
        <p:spPr>
          <a:xfrm>
            <a:off x="5714172" y="4956249"/>
            <a:ext cx="575311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GENDER EQUALITY IS THE SILVER BULLET FOR THE ACHIEVEMENT OF THE AGENDA 2030</a:t>
            </a:r>
          </a:p>
        </p:txBody>
      </p:sp>
      <p:sp>
        <p:nvSpPr>
          <p:cNvPr id="2" name="Slide Number Placeholder 1">
            <a:extLst>
              <a:ext uri="{FF2B5EF4-FFF2-40B4-BE49-F238E27FC236}">
                <a16:creationId xmlns:a16="http://schemas.microsoft.com/office/drawing/2014/main" id="{F17DB675-4884-4593-9F81-9B1F89028A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9DFE1-4999-45E3-8E31-9EA9E915EA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27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45C2F89-5602-EE42-BBB4-29E88368145E}"/>
              </a:ext>
            </a:extLst>
          </p:cNvPr>
          <p:cNvSpPr txBox="1"/>
          <p:nvPr/>
        </p:nvSpPr>
        <p:spPr>
          <a:xfrm>
            <a:off x="765372" y="2752513"/>
            <a:ext cx="248366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INDICATORS</a:t>
            </a:r>
          </a:p>
        </p:txBody>
      </p:sp>
      <p:sp>
        <p:nvSpPr>
          <p:cNvPr id="10" name="TextBox 9">
            <a:extLst>
              <a:ext uri="{FF2B5EF4-FFF2-40B4-BE49-F238E27FC236}">
                <a16:creationId xmlns:a16="http://schemas.microsoft.com/office/drawing/2014/main" id="{909D9139-048B-2E4E-A30F-B2CDD81C82E8}"/>
              </a:ext>
            </a:extLst>
          </p:cNvPr>
          <p:cNvSpPr txBox="1"/>
          <p:nvPr/>
        </p:nvSpPr>
        <p:spPr>
          <a:xfrm>
            <a:off x="765373" y="3334753"/>
            <a:ext cx="3806628"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End discrimination</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Eliminate violence</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Recognize and value unpaid care and domestic work</a:t>
            </a:r>
          </a:p>
        </p:txBody>
      </p:sp>
      <p:pic>
        <p:nvPicPr>
          <p:cNvPr id="3" name="Picture 2">
            <a:extLst>
              <a:ext uri="{FF2B5EF4-FFF2-40B4-BE49-F238E27FC236}">
                <a16:creationId xmlns:a16="http://schemas.microsoft.com/office/drawing/2014/main" id="{FA507662-A78C-D847-9C36-3A385E22C4E9}"/>
              </a:ext>
            </a:extLst>
          </p:cNvPr>
          <p:cNvPicPr>
            <a:picLocks noChangeAspect="1"/>
          </p:cNvPicPr>
          <p:nvPr/>
        </p:nvPicPr>
        <p:blipFill>
          <a:blip r:embed="rId3"/>
          <a:stretch>
            <a:fillRect/>
          </a:stretch>
        </p:blipFill>
        <p:spPr>
          <a:xfrm>
            <a:off x="9199262" y="0"/>
            <a:ext cx="1946472" cy="1946468"/>
          </a:xfrm>
          <a:prstGeom prst="rect">
            <a:avLst/>
          </a:prstGeom>
        </p:spPr>
      </p:pic>
      <p:sp>
        <p:nvSpPr>
          <p:cNvPr id="17" name="TextBox 16">
            <a:extLst>
              <a:ext uri="{FF2B5EF4-FFF2-40B4-BE49-F238E27FC236}">
                <a16:creationId xmlns:a16="http://schemas.microsoft.com/office/drawing/2014/main" id="{EC2EEB90-BA37-824E-B472-0D7880525690}"/>
              </a:ext>
            </a:extLst>
          </p:cNvPr>
          <p:cNvSpPr txBox="1"/>
          <p:nvPr/>
        </p:nvSpPr>
        <p:spPr>
          <a:xfrm>
            <a:off x="765372" y="808574"/>
            <a:ext cx="7026034"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SDG 5</a:t>
            </a:r>
            <a:endParaRPr kumimoji="0" lang="en-US" sz="1400" b="1" i="0" u="none" strike="noStrike" kern="1200" cap="none" spc="0" normalizeH="0" baseline="0" noProof="0" dirty="0">
              <a:ln>
                <a:noFill/>
              </a:ln>
              <a:solidFill>
                <a:srgbClr val="51525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A177E"/>
                </a:solidFill>
                <a:effectLst/>
                <a:uLnTx/>
                <a:uFillTx/>
                <a:latin typeface="Arial" panose="020B0604020202020204" pitchFamily="34" charset="0"/>
                <a:ea typeface="+mn-ea"/>
                <a:cs typeface="Arial" panose="020B0604020202020204" pitchFamily="34" charset="0"/>
              </a:rPr>
              <a:t>Achieve gender equality and empower all women and girls</a:t>
            </a:r>
          </a:p>
        </p:txBody>
      </p:sp>
      <p:sp>
        <p:nvSpPr>
          <p:cNvPr id="30" name="Rectangle 29">
            <a:extLst>
              <a:ext uri="{FF2B5EF4-FFF2-40B4-BE49-F238E27FC236}">
                <a16:creationId xmlns:a16="http://schemas.microsoft.com/office/drawing/2014/main" id="{524860E9-4FD5-8D40-8562-2B8A3B6E57F0}"/>
              </a:ext>
            </a:extLst>
          </p:cNvPr>
          <p:cNvSpPr/>
          <p:nvPr/>
        </p:nvSpPr>
        <p:spPr>
          <a:xfrm>
            <a:off x="5038929" y="3334753"/>
            <a:ext cx="6106805" cy="2985433"/>
          </a:xfrm>
          <a:prstGeom prst="rect">
            <a:avLst/>
          </a:prstGeom>
        </p:spPr>
        <p:txBody>
          <a:bodyPr wrap="square">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Promotion of shared responsibility within the household</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Full participation and equal opportunities for leadership at all levels of decision making</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Equal rights to economic resources</a:t>
            </a:r>
          </a:p>
        </p:txBody>
      </p:sp>
      <p:sp>
        <p:nvSpPr>
          <p:cNvPr id="2" name="Slide Number Placeholder 1">
            <a:extLst>
              <a:ext uri="{FF2B5EF4-FFF2-40B4-BE49-F238E27FC236}">
                <a16:creationId xmlns:a16="http://schemas.microsoft.com/office/drawing/2014/main" id="{C799F4CF-AA0D-484B-8E00-5481D51513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9DFE1-4999-45E3-8E31-9EA9E915EA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564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560721-C100-9849-9274-FAB2EC61605E}"/>
              </a:ext>
            </a:extLst>
          </p:cNvPr>
          <p:cNvPicPr>
            <a:picLocks noChangeAspect="1"/>
          </p:cNvPicPr>
          <p:nvPr/>
        </p:nvPicPr>
        <p:blipFill>
          <a:blip r:embed="rId3"/>
          <a:stretch>
            <a:fillRect/>
          </a:stretch>
        </p:blipFill>
        <p:spPr>
          <a:xfrm>
            <a:off x="9199262" y="0"/>
            <a:ext cx="1946472" cy="1946472"/>
          </a:xfrm>
          <a:prstGeom prst="rect">
            <a:avLst/>
          </a:prstGeom>
        </p:spPr>
      </p:pic>
      <p:sp>
        <p:nvSpPr>
          <p:cNvPr id="9" name="TextBox 8">
            <a:extLst>
              <a:ext uri="{FF2B5EF4-FFF2-40B4-BE49-F238E27FC236}">
                <a16:creationId xmlns:a16="http://schemas.microsoft.com/office/drawing/2014/main" id="{C45C2F89-5602-EE42-BBB4-29E88368145E}"/>
              </a:ext>
            </a:extLst>
          </p:cNvPr>
          <p:cNvSpPr txBox="1"/>
          <p:nvPr/>
        </p:nvSpPr>
        <p:spPr>
          <a:xfrm>
            <a:off x="765373" y="3028890"/>
            <a:ext cx="21648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INDICATORS</a:t>
            </a:r>
          </a:p>
        </p:txBody>
      </p:sp>
      <p:sp>
        <p:nvSpPr>
          <p:cNvPr id="10" name="TextBox 9">
            <a:extLst>
              <a:ext uri="{FF2B5EF4-FFF2-40B4-BE49-F238E27FC236}">
                <a16:creationId xmlns:a16="http://schemas.microsoft.com/office/drawing/2014/main" id="{909D9139-048B-2E4E-A30F-B2CDD81C82E8}"/>
              </a:ext>
            </a:extLst>
          </p:cNvPr>
          <p:cNvSpPr txBox="1"/>
          <p:nvPr/>
        </p:nvSpPr>
        <p:spPr>
          <a:xfrm>
            <a:off x="765372" y="3611130"/>
            <a:ext cx="4779394" cy="240065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Full and productive employment and decent work</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Equal pay for work of equal value</a:t>
            </a:r>
          </a:p>
        </p:txBody>
      </p:sp>
      <p:sp>
        <p:nvSpPr>
          <p:cNvPr id="17" name="TextBox 16">
            <a:extLst>
              <a:ext uri="{FF2B5EF4-FFF2-40B4-BE49-F238E27FC236}">
                <a16:creationId xmlns:a16="http://schemas.microsoft.com/office/drawing/2014/main" id="{EC2EEB90-BA37-824E-B472-0D7880525690}"/>
              </a:ext>
            </a:extLst>
          </p:cNvPr>
          <p:cNvSpPr txBox="1"/>
          <p:nvPr/>
        </p:nvSpPr>
        <p:spPr>
          <a:xfrm>
            <a:off x="765372" y="808574"/>
            <a:ext cx="6582531"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SDG 8</a:t>
            </a:r>
            <a:endParaRPr kumimoji="0" lang="en-US" sz="1400" b="1" i="0" u="none" strike="noStrike" kern="1200" cap="none" spc="0" normalizeH="0" baseline="0" noProof="0" dirty="0">
              <a:ln>
                <a:noFill/>
              </a:ln>
              <a:solidFill>
                <a:srgbClr val="51525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A177E"/>
                </a:solidFill>
                <a:effectLst/>
                <a:uLnTx/>
                <a:uFillTx/>
                <a:latin typeface="Arial" panose="020B0604020202020204" pitchFamily="34" charset="0"/>
                <a:ea typeface="+mn-ea"/>
                <a:cs typeface="Arial" panose="020B0604020202020204" pitchFamily="34" charset="0"/>
              </a:rPr>
              <a:t>Promote inclusive and sustainable development, decent work and employment for all</a:t>
            </a:r>
          </a:p>
        </p:txBody>
      </p:sp>
      <p:sp>
        <p:nvSpPr>
          <p:cNvPr id="30" name="Rectangle 29">
            <a:extLst>
              <a:ext uri="{FF2B5EF4-FFF2-40B4-BE49-F238E27FC236}">
                <a16:creationId xmlns:a16="http://schemas.microsoft.com/office/drawing/2014/main" id="{524860E9-4FD5-8D40-8562-2B8A3B6E57F0}"/>
              </a:ext>
            </a:extLst>
          </p:cNvPr>
          <p:cNvSpPr/>
          <p:nvPr/>
        </p:nvSpPr>
        <p:spPr>
          <a:xfrm>
            <a:off x="5804170" y="3611130"/>
            <a:ext cx="5057198" cy="1384995"/>
          </a:xfrm>
          <a:prstGeom prst="rect">
            <a:avLst/>
          </a:prstGeom>
        </p:spPr>
        <p:txBody>
          <a:bodyPr wrap="square">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Labour</a:t>
            </a: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 rights and safe and secure working environments</a:t>
            </a:r>
          </a:p>
        </p:txBody>
      </p:sp>
      <p:sp>
        <p:nvSpPr>
          <p:cNvPr id="2" name="Slide Number Placeholder 1">
            <a:extLst>
              <a:ext uri="{FF2B5EF4-FFF2-40B4-BE49-F238E27FC236}">
                <a16:creationId xmlns:a16="http://schemas.microsoft.com/office/drawing/2014/main" id="{E4AAF0A7-2989-41E7-B902-DE6DC55097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9DFE1-4999-45E3-8E31-9EA9E915EA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0809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F272F7-0FEA-954D-A039-0BAF2E51F270}"/>
              </a:ext>
            </a:extLst>
          </p:cNvPr>
          <p:cNvPicPr>
            <a:picLocks noChangeAspect="1"/>
          </p:cNvPicPr>
          <p:nvPr/>
        </p:nvPicPr>
        <p:blipFill>
          <a:blip r:embed="rId3"/>
          <a:stretch>
            <a:fillRect/>
          </a:stretch>
        </p:blipFill>
        <p:spPr>
          <a:xfrm>
            <a:off x="9213445" y="0"/>
            <a:ext cx="1933772" cy="1933772"/>
          </a:xfrm>
          <a:prstGeom prst="rect">
            <a:avLst/>
          </a:prstGeom>
        </p:spPr>
      </p:pic>
      <p:sp>
        <p:nvSpPr>
          <p:cNvPr id="9" name="TextBox 8">
            <a:extLst>
              <a:ext uri="{FF2B5EF4-FFF2-40B4-BE49-F238E27FC236}">
                <a16:creationId xmlns:a16="http://schemas.microsoft.com/office/drawing/2014/main" id="{C45C2F89-5602-EE42-BBB4-29E88368145E}"/>
              </a:ext>
            </a:extLst>
          </p:cNvPr>
          <p:cNvSpPr txBox="1"/>
          <p:nvPr/>
        </p:nvSpPr>
        <p:spPr>
          <a:xfrm>
            <a:off x="804283" y="2810880"/>
            <a:ext cx="21648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INDICATORS</a:t>
            </a:r>
          </a:p>
        </p:txBody>
      </p:sp>
      <p:sp>
        <p:nvSpPr>
          <p:cNvPr id="10" name="TextBox 9">
            <a:extLst>
              <a:ext uri="{FF2B5EF4-FFF2-40B4-BE49-F238E27FC236}">
                <a16:creationId xmlns:a16="http://schemas.microsoft.com/office/drawing/2014/main" id="{909D9139-048B-2E4E-A30F-B2CDD81C82E8}"/>
              </a:ext>
            </a:extLst>
          </p:cNvPr>
          <p:cNvSpPr txBox="1"/>
          <p:nvPr/>
        </p:nvSpPr>
        <p:spPr>
          <a:xfrm>
            <a:off x="804282" y="3393120"/>
            <a:ext cx="4701573" cy="240065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Resources for developing countries</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Capacity-building through North-South, South-South and triangular cooperation</a:t>
            </a:r>
          </a:p>
        </p:txBody>
      </p:sp>
      <p:sp>
        <p:nvSpPr>
          <p:cNvPr id="17" name="TextBox 16">
            <a:extLst>
              <a:ext uri="{FF2B5EF4-FFF2-40B4-BE49-F238E27FC236}">
                <a16:creationId xmlns:a16="http://schemas.microsoft.com/office/drawing/2014/main" id="{EC2EEB90-BA37-824E-B472-0D7880525690}"/>
              </a:ext>
            </a:extLst>
          </p:cNvPr>
          <p:cNvSpPr txBox="1"/>
          <p:nvPr/>
        </p:nvSpPr>
        <p:spPr>
          <a:xfrm>
            <a:off x="765372" y="808574"/>
            <a:ext cx="7026034"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SDG 17</a:t>
            </a:r>
            <a:endParaRPr kumimoji="0" lang="en-US" sz="1400" b="1" i="0" u="none" strike="noStrike" kern="1200" cap="none" spc="0" normalizeH="0" baseline="0" noProof="0" dirty="0">
              <a:ln>
                <a:noFill/>
              </a:ln>
              <a:solidFill>
                <a:srgbClr val="51525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A177E"/>
                </a:solidFill>
                <a:effectLst/>
                <a:uLnTx/>
                <a:uFillTx/>
                <a:latin typeface="Arial" panose="020B0604020202020204" pitchFamily="34" charset="0"/>
                <a:ea typeface="+mn-ea"/>
                <a:cs typeface="Arial" panose="020B0604020202020204" pitchFamily="34" charset="0"/>
              </a:rPr>
              <a:t>Revitalize the global partnership for sustainable development</a:t>
            </a:r>
          </a:p>
        </p:txBody>
      </p:sp>
      <p:sp>
        <p:nvSpPr>
          <p:cNvPr id="11" name="TextBox 10">
            <a:extLst>
              <a:ext uri="{FF2B5EF4-FFF2-40B4-BE49-F238E27FC236}">
                <a16:creationId xmlns:a16="http://schemas.microsoft.com/office/drawing/2014/main" id="{D09DCA36-CAC8-B449-A391-62165B7C5BBD}"/>
              </a:ext>
            </a:extLst>
          </p:cNvPr>
          <p:cNvSpPr txBox="1"/>
          <p:nvPr/>
        </p:nvSpPr>
        <p:spPr>
          <a:xfrm>
            <a:off x="6096000" y="3393120"/>
            <a:ext cx="5051217" cy="283154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Multi-stakeholder partnerships</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rPr>
              <a:t>High-quality, timely, reliable data disaggregated by gender, age, race, ethnicity, income etc.</a:t>
            </a:r>
          </a:p>
        </p:txBody>
      </p:sp>
      <p:sp>
        <p:nvSpPr>
          <p:cNvPr id="2" name="Slide Number Placeholder 1">
            <a:extLst>
              <a:ext uri="{FF2B5EF4-FFF2-40B4-BE49-F238E27FC236}">
                <a16:creationId xmlns:a16="http://schemas.microsoft.com/office/drawing/2014/main" id="{ADB38CBE-D69D-493E-B821-5B7792A99C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9DFE1-4999-45E3-8E31-9EA9E915EA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9003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122C70-A0F9-D945-B1DB-CE48A87EE3CF}"/>
              </a:ext>
            </a:extLst>
          </p:cNvPr>
          <p:cNvPicPr>
            <a:picLocks noChangeAspect="1"/>
          </p:cNvPicPr>
          <p:nvPr/>
        </p:nvPicPr>
        <p:blipFill>
          <a:blip r:embed="rId3"/>
          <a:stretch>
            <a:fillRect/>
          </a:stretch>
        </p:blipFill>
        <p:spPr>
          <a:xfrm>
            <a:off x="-556591" y="0"/>
            <a:ext cx="6002383" cy="6858000"/>
          </a:xfrm>
          <a:prstGeom prst="rect">
            <a:avLst/>
          </a:prstGeom>
        </p:spPr>
      </p:pic>
      <p:sp>
        <p:nvSpPr>
          <p:cNvPr id="15" name="Rectangle 14">
            <a:extLst>
              <a:ext uri="{FF2B5EF4-FFF2-40B4-BE49-F238E27FC236}">
                <a16:creationId xmlns:a16="http://schemas.microsoft.com/office/drawing/2014/main" id="{CAAE3FF4-F3C4-6C4A-8406-1D78D411A5A5}"/>
              </a:ext>
            </a:extLst>
          </p:cNvPr>
          <p:cNvSpPr/>
          <p:nvPr/>
        </p:nvSpPr>
        <p:spPr>
          <a:xfrm>
            <a:off x="4935071" y="-33061"/>
            <a:ext cx="7409329" cy="6997148"/>
          </a:xfrm>
          <a:prstGeom prst="rect">
            <a:avLst/>
          </a:prstGeom>
          <a:solidFill>
            <a:srgbClr val="5A1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B30AB174-CFA3-D343-A4D8-74AF38EFFE11}"/>
              </a:ext>
            </a:extLst>
          </p:cNvPr>
          <p:cNvSpPr txBox="1"/>
          <p:nvPr/>
        </p:nvSpPr>
        <p:spPr>
          <a:xfrm>
            <a:off x="5466097" y="416859"/>
            <a:ext cx="22859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OBJECTIVE</a:t>
            </a:r>
          </a:p>
        </p:txBody>
      </p:sp>
      <p:cxnSp>
        <p:nvCxnSpPr>
          <p:cNvPr id="21" name="Straight Connector 20">
            <a:extLst>
              <a:ext uri="{FF2B5EF4-FFF2-40B4-BE49-F238E27FC236}">
                <a16:creationId xmlns:a16="http://schemas.microsoft.com/office/drawing/2014/main" id="{C7B3AE86-8EC5-F740-B7A8-62F678E14A35}"/>
              </a:ext>
            </a:extLst>
          </p:cNvPr>
          <p:cNvCxnSpPr/>
          <p:nvPr/>
        </p:nvCxnSpPr>
        <p:spPr>
          <a:xfrm>
            <a:off x="7947212" y="658906"/>
            <a:ext cx="4545106" cy="0"/>
          </a:xfrm>
          <a:prstGeom prst="line">
            <a:avLst/>
          </a:prstGeom>
          <a:ln w="38100" cap="rnd">
            <a:solidFill>
              <a:srgbClr val="EFF2F3"/>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866E2C5-DFD3-0046-96C0-E66FC0B4E230}"/>
              </a:ext>
            </a:extLst>
          </p:cNvPr>
          <p:cNvSpPr txBox="1"/>
          <p:nvPr/>
        </p:nvSpPr>
        <p:spPr>
          <a:xfrm>
            <a:off x="5466097" y="1277267"/>
            <a:ext cx="631695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Contribute to the economic empowerment of women</a:t>
            </a:r>
          </a:p>
        </p:txBody>
      </p:sp>
      <p:sp>
        <p:nvSpPr>
          <p:cNvPr id="23" name="TextBox 22">
            <a:extLst>
              <a:ext uri="{FF2B5EF4-FFF2-40B4-BE49-F238E27FC236}">
                <a16:creationId xmlns:a16="http://schemas.microsoft.com/office/drawing/2014/main" id="{131E87E5-ED18-ED40-AA72-0BC3C0D2C45E}"/>
              </a:ext>
            </a:extLst>
          </p:cNvPr>
          <p:cNvSpPr txBox="1"/>
          <p:nvPr/>
        </p:nvSpPr>
        <p:spPr>
          <a:xfrm>
            <a:off x="5496419" y="2735682"/>
            <a:ext cx="6286632" cy="384720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recognizing </a:t>
            </a:r>
            <a:r>
              <a:rPr kumimoji="0" lang="en-US" sz="28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women as beneficiaries and partners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of growth and development</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increasing </a:t>
            </a:r>
            <a:r>
              <a:rPr kumimoji="0" lang="en-US" sz="28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private sector’s commitment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gender equality and women’s empowerment </a:t>
            </a:r>
          </a:p>
          <a:p>
            <a:pPr marL="342900" marR="0" lvl="0" indent="-342900" algn="l" defTabSz="914400" rtl="0" eaLnBrk="1" fontAlgn="auto" latinLnBrk="0" hangingPunct="1">
              <a:lnSpc>
                <a:spcPct val="100000"/>
              </a:lnSpc>
              <a:spcBef>
                <a:spcPts val="1200"/>
              </a:spcBef>
              <a:spcAft>
                <a:spcPts val="0"/>
              </a:spcAft>
              <a:buClr>
                <a:srgbClr val="F34A3F"/>
              </a:buClr>
              <a:buSzTx/>
              <a:buFont typeface="Arial" panose="020B0604020202020204" pitchFamily="34" charset="0"/>
              <a:buChar char="•"/>
              <a:tabLst/>
              <a:defRPr/>
            </a:pPr>
            <a:r>
              <a:rPr kumimoji="0" lang="en-US" sz="28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strengthening</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its capacities</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implement these commitments</a:t>
            </a:r>
          </a:p>
        </p:txBody>
      </p:sp>
      <p:sp>
        <p:nvSpPr>
          <p:cNvPr id="2" name="Slide Number Placeholder 1">
            <a:extLst>
              <a:ext uri="{FF2B5EF4-FFF2-40B4-BE49-F238E27FC236}">
                <a16:creationId xmlns:a16="http://schemas.microsoft.com/office/drawing/2014/main" id="{458AAC5D-0628-470E-91E4-803AE43334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9DFE1-4999-45E3-8E31-9EA9E915EA9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323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Straight Connector 79">
            <a:extLst>
              <a:ext uri="{FF2B5EF4-FFF2-40B4-BE49-F238E27FC236}">
                <a16:creationId xmlns:a16="http://schemas.microsoft.com/office/drawing/2014/main" id="{3DF86541-710F-CF4E-BED2-787256316515}"/>
              </a:ext>
            </a:extLst>
          </p:cNvPr>
          <p:cNvCxnSpPr>
            <a:cxnSpLocks/>
          </p:cNvCxnSpPr>
          <p:nvPr/>
        </p:nvCxnSpPr>
        <p:spPr>
          <a:xfrm>
            <a:off x="8017539" y="3220393"/>
            <a:ext cx="0" cy="813469"/>
          </a:xfrm>
          <a:prstGeom prst="line">
            <a:avLst/>
          </a:prstGeom>
          <a:ln w="12700" cap="rnd">
            <a:solidFill>
              <a:srgbClr val="F34A3F"/>
            </a:solidFill>
            <a:prstDash val="sysDot"/>
            <a:bevel/>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CC85EAA-0EE1-144E-B901-FA08DE5B7732}"/>
              </a:ext>
            </a:extLst>
          </p:cNvPr>
          <p:cNvSpPr/>
          <p:nvPr/>
        </p:nvSpPr>
        <p:spPr>
          <a:xfrm>
            <a:off x="5232399" y="647700"/>
            <a:ext cx="6560914" cy="2679700"/>
          </a:xfrm>
          <a:prstGeom prst="rect">
            <a:avLst/>
          </a:prstGeom>
          <a:solidFill>
            <a:srgbClr val="5A1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5CC60F6-3B56-7E4C-AF79-7682EB4D8554}"/>
              </a:ext>
            </a:extLst>
          </p:cNvPr>
          <p:cNvSpPr txBox="1"/>
          <p:nvPr/>
        </p:nvSpPr>
        <p:spPr>
          <a:xfrm>
            <a:off x="1086839" y="913721"/>
            <a:ext cx="205537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OUTCOME 1</a:t>
            </a:r>
          </a:p>
        </p:txBody>
      </p:sp>
      <p:sp>
        <p:nvSpPr>
          <p:cNvPr id="10" name="TextBox 9">
            <a:extLst>
              <a:ext uri="{FF2B5EF4-FFF2-40B4-BE49-F238E27FC236}">
                <a16:creationId xmlns:a16="http://schemas.microsoft.com/office/drawing/2014/main" id="{6E411958-DC0E-0F46-8685-B91CCB2A7D76}"/>
              </a:ext>
            </a:extLst>
          </p:cNvPr>
          <p:cNvSpPr txBox="1"/>
          <p:nvPr/>
        </p:nvSpPr>
        <p:spPr>
          <a:xfrm>
            <a:off x="795997" y="4517692"/>
            <a:ext cx="24847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Map networks and associations of women in business sector</a:t>
            </a:r>
          </a:p>
        </p:txBody>
      </p:sp>
      <p:sp>
        <p:nvSpPr>
          <p:cNvPr id="24" name="TextBox 23">
            <a:extLst>
              <a:ext uri="{FF2B5EF4-FFF2-40B4-BE49-F238E27FC236}">
                <a16:creationId xmlns:a16="http://schemas.microsoft.com/office/drawing/2014/main" id="{354E91E7-06CE-E84A-AAF7-1AA044C52E8C}"/>
              </a:ext>
            </a:extLst>
          </p:cNvPr>
          <p:cNvSpPr txBox="1"/>
          <p:nvPr/>
        </p:nvSpPr>
        <p:spPr>
          <a:xfrm>
            <a:off x="6215582" y="4517692"/>
            <a:ext cx="3603913"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Strengthen networks and associations to increase number of women in leadership and skills of women entrepreneurs</a:t>
            </a:r>
          </a:p>
        </p:txBody>
      </p:sp>
      <p:sp>
        <p:nvSpPr>
          <p:cNvPr id="29" name="TextBox 28">
            <a:extLst>
              <a:ext uri="{FF2B5EF4-FFF2-40B4-BE49-F238E27FC236}">
                <a16:creationId xmlns:a16="http://schemas.microsoft.com/office/drawing/2014/main" id="{F8C79D6A-3565-9E4B-AA96-3DC3DA54A070}"/>
              </a:ext>
            </a:extLst>
          </p:cNvPr>
          <p:cNvSpPr txBox="1"/>
          <p:nvPr/>
        </p:nvSpPr>
        <p:spPr>
          <a:xfrm>
            <a:off x="3978201" y="4517692"/>
            <a:ext cx="190493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Strengthen procurement capacities</a:t>
            </a:r>
          </a:p>
        </p:txBody>
      </p:sp>
      <p:sp>
        <p:nvSpPr>
          <p:cNvPr id="46" name="TextBox 45">
            <a:extLst>
              <a:ext uri="{FF2B5EF4-FFF2-40B4-BE49-F238E27FC236}">
                <a16:creationId xmlns:a16="http://schemas.microsoft.com/office/drawing/2014/main" id="{5F5CB86A-95BD-6345-95DA-AB7FE9F14A18}"/>
              </a:ext>
            </a:extLst>
          </p:cNvPr>
          <p:cNvSpPr txBox="1"/>
          <p:nvPr/>
        </p:nvSpPr>
        <p:spPr>
          <a:xfrm>
            <a:off x="10045700" y="4517692"/>
            <a:ext cx="188220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Strengthen national women’s machineries</a:t>
            </a:r>
          </a:p>
        </p:txBody>
      </p:sp>
      <p:sp>
        <p:nvSpPr>
          <p:cNvPr id="55" name="TextBox 54">
            <a:extLst>
              <a:ext uri="{FF2B5EF4-FFF2-40B4-BE49-F238E27FC236}">
                <a16:creationId xmlns:a16="http://schemas.microsoft.com/office/drawing/2014/main" id="{B92256F2-17D6-E547-9A89-7FF8EE4CE478}"/>
              </a:ext>
            </a:extLst>
          </p:cNvPr>
          <p:cNvSpPr txBox="1"/>
          <p:nvPr/>
        </p:nvSpPr>
        <p:spPr>
          <a:xfrm>
            <a:off x="1086838" y="1324437"/>
            <a:ext cx="4031261"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Women-led businesses in Europe and LAC increase cooperation to expand opportunities</a:t>
            </a:r>
          </a:p>
        </p:txBody>
      </p:sp>
      <p:sp>
        <p:nvSpPr>
          <p:cNvPr id="68" name="Rectangle 67">
            <a:extLst>
              <a:ext uri="{FF2B5EF4-FFF2-40B4-BE49-F238E27FC236}">
                <a16:creationId xmlns:a16="http://schemas.microsoft.com/office/drawing/2014/main" id="{959BD380-3A91-384E-81E4-35BE75F6C6A3}"/>
              </a:ext>
            </a:extLst>
          </p:cNvPr>
          <p:cNvSpPr/>
          <p:nvPr/>
        </p:nvSpPr>
        <p:spPr>
          <a:xfrm>
            <a:off x="677532" y="558800"/>
            <a:ext cx="5024768" cy="2870200"/>
          </a:xfrm>
          <a:prstGeom prst="rect">
            <a:avLst/>
          </a:prstGeom>
          <a:noFill/>
          <a:ln w="76200">
            <a:solidFill>
              <a:srgbClr val="5A1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82" name="Straight Connector 81">
            <a:extLst>
              <a:ext uri="{FF2B5EF4-FFF2-40B4-BE49-F238E27FC236}">
                <a16:creationId xmlns:a16="http://schemas.microsoft.com/office/drawing/2014/main" id="{D3ABD682-52A7-844E-9754-215FBEBC1BB3}"/>
              </a:ext>
            </a:extLst>
          </p:cNvPr>
          <p:cNvCxnSpPr>
            <a:cxnSpLocks/>
          </p:cNvCxnSpPr>
          <p:nvPr/>
        </p:nvCxnSpPr>
        <p:spPr>
          <a:xfrm flipH="1">
            <a:off x="2048541" y="4026771"/>
            <a:ext cx="8938260" cy="0"/>
          </a:xfrm>
          <a:prstGeom prst="line">
            <a:avLst/>
          </a:prstGeom>
          <a:ln w="12700" cap="rnd">
            <a:solidFill>
              <a:srgbClr val="F34A3F"/>
            </a:solidFill>
            <a:prstDash val="sysDot"/>
            <a:beve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3A89E798-F58D-EE4A-B2A3-30C1856049D1}"/>
              </a:ext>
            </a:extLst>
          </p:cNvPr>
          <p:cNvCxnSpPr>
            <a:cxnSpLocks/>
          </p:cNvCxnSpPr>
          <p:nvPr/>
        </p:nvCxnSpPr>
        <p:spPr>
          <a:xfrm>
            <a:off x="10986801" y="4033862"/>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5F9F4B65-A9CD-D741-BBFE-8C6CD31B67BF}"/>
              </a:ext>
            </a:extLst>
          </p:cNvPr>
          <p:cNvCxnSpPr>
            <a:cxnSpLocks/>
          </p:cNvCxnSpPr>
          <p:nvPr/>
        </p:nvCxnSpPr>
        <p:spPr>
          <a:xfrm>
            <a:off x="8017539" y="4033862"/>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BAF4326-492C-0744-89F3-DD51CD74F6A0}"/>
              </a:ext>
            </a:extLst>
          </p:cNvPr>
          <p:cNvCxnSpPr>
            <a:cxnSpLocks/>
          </p:cNvCxnSpPr>
          <p:nvPr/>
        </p:nvCxnSpPr>
        <p:spPr>
          <a:xfrm>
            <a:off x="4930668" y="4033862"/>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48869BDC-E27E-9F44-BA69-AC55B48E5512}"/>
              </a:ext>
            </a:extLst>
          </p:cNvPr>
          <p:cNvCxnSpPr>
            <a:cxnSpLocks/>
          </p:cNvCxnSpPr>
          <p:nvPr/>
        </p:nvCxnSpPr>
        <p:spPr>
          <a:xfrm>
            <a:off x="2053856" y="4026771"/>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17F36AD-CCAE-474D-9A58-F155E6E430D7}"/>
              </a:ext>
            </a:extLst>
          </p:cNvPr>
          <p:cNvSpPr txBox="1"/>
          <p:nvPr/>
        </p:nvSpPr>
        <p:spPr>
          <a:xfrm>
            <a:off x="5557092" y="897737"/>
            <a:ext cx="20521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OUTPUT 1.1</a:t>
            </a:r>
          </a:p>
        </p:txBody>
      </p:sp>
      <p:sp>
        <p:nvSpPr>
          <p:cNvPr id="56" name="Rectangle 55">
            <a:extLst>
              <a:ext uri="{FF2B5EF4-FFF2-40B4-BE49-F238E27FC236}">
                <a16:creationId xmlns:a16="http://schemas.microsoft.com/office/drawing/2014/main" id="{3005CCE6-A073-664E-AE1C-3CCF916E4B04}"/>
              </a:ext>
            </a:extLst>
          </p:cNvPr>
          <p:cNvSpPr/>
          <p:nvPr/>
        </p:nvSpPr>
        <p:spPr>
          <a:xfrm>
            <a:off x="5557092" y="1308453"/>
            <a:ext cx="5834808"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FF2F3"/>
                </a:solidFill>
                <a:effectLst/>
                <a:uLnTx/>
                <a:uFillTx/>
                <a:latin typeface="Arial" panose="020B0604020202020204" pitchFamily="34" charset="0"/>
                <a:ea typeface="+mn-ea"/>
                <a:cs typeface="Arial" panose="020B0604020202020204" pitchFamily="34" charset="0"/>
              </a:rPr>
              <a:t>Networking platforms support expanded opportunities for women-led businesses from Europe and Latin America and the Caribbean</a:t>
            </a:r>
          </a:p>
        </p:txBody>
      </p:sp>
    </p:spTree>
    <p:extLst>
      <p:ext uri="{BB962C8B-B14F-4D97-AF65-F5344CB8AC3E}">
        <p14:creationId xmlns:p14="http://schemas.microsoft.com/office/powerpoint/2010/main" val="3095900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959BD380-3A91-384E-81E4-35BE75F6C6A3}"/>
              </a:ext>
            </a:extLst>
          </p:cNvPr>
          <p:cNvSpPr/>
          <p:nvPr/>
        </p:nvSpPr>
        <p:spPr>
          <a:xfrm>
            <a:off x="499731" y="380999"/>
            <a:ext cx="5592065" cy="3759201"/>
          </a:xfrm>
          <a:prstGeom prst="rect">
            <a:avLst/>
          </a:prstGeom>
          <a:noFill/>
          <a:ln w="76200">
            <a:solidFill>
              <a:srgbClr val="5A1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80" name="Straight Connector 79">
            <a:extLst>
              <a:ext uri="{FF2B5EF4-FFF2-40B4-BE49-F238E27FC236}">
                <a16:creationId xmlns:a16="http://schemas.microsoft.com/office/drawing/2014/main" id="{3DF86541-710F-CF4E-BED2-787256316515}"/>
              </a:ext>
            </a:extLst>
          </p:cNvPr>
          <p:cNvCxnSpPr>
            <a:cxnSpLocks/>
          </p:cNvCxnSpPr>
          <p:nvPr/>
        </p:nvCxnSpPr>
        <p:spPr>
          <a:xfrm>
            <a:off x="8017539" y="3728314"/>
            <a:ext cx="0" cy="1034978"/>
          </a:xfrm>
          <a:prstGeom prst="line">
            <a:avLst/>
          </a:prstGeom>
          <a:ln w="12700" cap="rnd">
            <a:solidFill>
              <a:srgbClr val="F34A3F"/>
            </a:solidFill>
            <a:prstDash val="sysDot"/>
            <a:beve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5CC60F6-3B56-7E4C-AF79-7682EB4D8554}"/>
              </a:ext>
            </a:extLst>
          </p:cNvPr>
          <p:cNvSpPr txBox="1"/>
          <p:nvPr/>
        </p:nvSpPr>
        <p:spPr>
          <a:xfrm>
            <a:off x="908589" y="969996"/>
            <a:ext cx="205537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OUTCOME 2</a:t>
            </a:r>
          </a:p>
        </p:txBody>
      </p:sp>
      <p:sp>
        <p:nvSpPr>
          <p:cNvPr id="29" name="TextBox 28">
            <a:extLst>
              <a:ext uri="{FF2B5EF4-FFF2-40B4-BE49-F238E27FC236}">
                <a16:creationId xmlns:a16="http://schemas.microsoft.com/office/drawing/2014/main" id="{F8C79D6A-3565-9E4B-AA96-3DC3DA54A070}"/>
              </a:ext>
            </a:extLst>
          </p:cNvPr>
          <p:cNvSpPr txBox="1"/>
          <p:nvPr/>
        </p:nvSpPr>
        <p:spPr>
          <a:xfrm>
            <a:off x="942409" y="5139913"/>
            <a:ext cx="28167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Engage new WEPs signatories</a:t>
            </a:r>
          </a:p>
        </p:txBody>
      </p:sp>
      <p:sp>
        <p:nvSpPr>
          <p:cNvPr id="55" name="TextBox 54">
            <a:extLst>
              <a:ext uri="{FF2B5EF4-FFF2-40B4-BE49-F238E27FC236}">
                <a16:creationId xmlns:a16="http://schemas.microsoft.com/office/drawing/2014/main" id="{B92256F2-17D6-E547-9A89-7FF8EE4CE478}"/>
              </a:ext>
            </a:extLst>
          </p:cNvPr>
          <p:cNvSpPr txBox="1"/>
          <p:nvPr/>
        </p:nvSpPr>
        <p:spPr>
          <a:xfrm>
            <a:off x="908588" y="1380712"/>
            <a:ext cx="442531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Sustainable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of gender sensitive private sector engagement to support SDG achievement developed and adopted</a:t>
            </a:r>
          </a:p>
        </p:txBody>
      </p:sp>
      <p:grpSp>
        <p:nvGrpSpPr>
          <p:cNvPr id="5" name="Group 4">
            <a:extLst>
              <a:ext uri="{FF2B5EF4-FFF2-40B4-BE49-F238E27FC236}">
                <a16:creationId xmlns:a16="http://schemas.microsoft.com/office/drawing/2014/main" id="{4F1351B2-9EBB-EF4B-96AB-5AA0360C3413}"/>
              </a:ext>
            </a:extLst>
          </p:cNvPr>
          <p:cNvGrpSpPr/>
          <p:nvPr/>
        </p:nvGrpSpPr>
        <p:grpSpPr>
          <a:xfrm>
            <a:off x="5486299" y="660630"/>
            <a:ext cx="6172251" cy="3119483"/>
            <a:chOff x="6155469" y="438202"/>
            <a:chExt cx="6172251" cy="3119483"/>
          </a:xfrm>
        </p:grpSpPr>
        <p:sp>
          <p:nvSpPr>
            <p:cNvPr id="69" name="Rectangle 68">
              <a:extLst>
                <a:ext uri="{FF2B5EF4-FFF2-40B4-BE49-F238E27FC236}">
                  <a16:creationId xmlns:a16="http://schemas.microsoft.com/office/drawing/2014/main" id="{CCC85EAA-0EE1-144E-B901-FA08DE5B7732}"/>
                </a:ext>
              </a:extLst>
            </p:cNvPr>
            <p:cNvSpPr/>
            <p:nvPr/>
          </p:nvSpPr>
          <p:spPr>
            <a:xfrm>
              <a:off x="6155469" y="438202"/>
              <a:ext cx="6172251" cy="3119483"/>
            </a:xfrm>
            <a:prstGeom prst="rect">
              <a:avLst/>
            </a:prstGeom>
            <a:solidFill>
              <a:srgbClr val="5A1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17F36AD-CCAE-474D-9A58-F155E6E430D7}"/>
                </a:ext>
              </a:extLst>
            </p:cNvPr>
            <p:cNvSpPr txBox="1"/>
            <p:nvPr/>
          </p:nvSpPr>
          <p:spPr>
            <a:xfrm>
              <a:off x="6451190" y="662118"/>
              <a:ext cx="20521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OUTPUT 2.1</a:t>
              </a:r>
            </a:p>
          </p:txBody>
        </p:sp>
        <p:sp>
          <p:nvSpPr>
            <p:cNvPr id="56" name="Rectangle 55">
              <a:extLst>
                <a:ext uri="{FF2B5EF4-FFF2-40B4-BE49-F238E27FC236}">
                  <a16:creationId xmlns:a16="http://schemas.microsoft.com/office/drawing/2014/main" id="{3005CCE6-A073-664E-AE1C-3CCF916E4B04}"/>
                </a:ext>
              </a:extLst>
            </p:cNvPr>
            <p:cNvSpPr/>
            <p:nvPr/>
          </p:nvSpPr>
          <p:spPr>
            <a:xfrm>
              <a:off x="6451191" y="1072834"/>
              <a:ext cx="5631608"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FF2F3"/>
                  </a:solidFill>
                  <a:effectLst/>
                  <a:uLnTx/>
                  <a:uFillTx/>
                  <a:latin typeface="Arial" panose="020B0604020202020204" pitchFamily="34" charset="0"/>
                  <a:ea typeface="+mn-ea"/>
                  <a:cs typeface="Arial" panose="020B0604020202020204" pitchFamily="34" charset="0"/>
                </a:rPr>
                <a:t>Improved capacities of companies to develop and implement gender equality practices and to genuinely integrate them into their corporate policy and practice</a:t>
              </a:r>
              <a:endParaRPr kumimoji="0" lang="en-US" sz="3600" b="0" i="0" u="none" strike="noStrike" kern="1200" cap="none" spc="0" normalizeH="0" baseline="0" noProof="0" dirty="0">
                <a:ln>
                  <a:noFill/>
                </a:ln>
                <a:solidFill>
                  <a:srgbClr val="EFF2F3"/>
                </a:solidFill>
                <a:effectLst/>
                <a:uLnTx/>
                <a:uFillTx/>
                <a:latin typeface="Arial" panose="020B0604020202020204" pitchFamily="34" charset="0"/>
                <a:ea typeface="+mn-ea"/>
                <a:cs typeface="Arial" panose="020B0604020202020204" pitchFamily="34" charset="0"/>
              </a:endParaRPr>
            </a:p>
          </p:txBody>
        </p:sp>
      </p:grpSp>
      <p:cxnSp>
        <p:nvCxnSpPr>
          <p:cNvPr id="82" name="Straight Connector 81">
            <a:extLst>
              <a:ext uri="{FF2B5EF4-FFF2-40B4-BE49-F238E27FC236}">
                <a16:creationId xmlns:a16="http://schemas.microsoft.com/office/drawing/2014/main" id="{D3ABD682-52A7-844E-9754-215FBEBC1BB3}"/>
              </a:ext>
            </a:extLst>
          </p:cNvPr>
          <p:cNvCxnSpPr>
            <a:cxnSpLocks/>
          </p:cNvCxnSpPr>
          <p:nvPr/>
        </p:nvCxnSpPr>
        <p:spPr>
          <a:xfrm flipH="1">
            <a:off x="2349500" y="4763292"/>
            <a:ext cx="7211474" cy="0"/>
          </a:xfrm>
          <a:prstGeom prst="line">
            <a:avLst/>
          </a:prstGeom>
          <a:ln w="12700" cap="rnd">
            <a:solidFill>
              <a:srgbClr val="F34A3F"/>
            </a:solidFill>
            <a:prstDash val="sysDot"/>
            <a:beve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5F9F4B65-A9CD-D741-BBFE-8C6CD31B67BF}"/>
              </a:ext>
            </a:extLst>
          </p:cNvPr>
          <p:cNvCxnSpPr>
            <a:cxnSpLocks/>
          </p:cNvCxnSpPr>
          <p:nvPr/>
        </p:nvCxnSpPr>
        <p:spPr>
          <a:xfrm>
            <a:off x="9560974" y="4770383"/>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BAF4326-492C-0744-89F3-DD51CD74F6A0}"/>
              </a:ext>
            </a:extLst>
          </p:cNvPr>
          <p:cNvCxnSpPr>
            <a:cxnSpLocks/>
          </p:cNvCxnSpPr>
          <p:nvPr/>
        </p:nvCxnSpPr>
        <p:spPr>
          <a:xfrm>
            <a:off x="2349500" y="4770383"/>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872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C8AB9EA-F72D-4245-B94C-F7904255BD9E}"/>
              </a:ext>
            </a:extLst>
          </p:cNvPr>
          <p:cNvSpPr txBox="1"/>
          <p:nvPr/>
        </p:nvSpPr>
        <p:spPr>
          <a:xfrm>
            <a:off x="5440670" y="4850629"/>
            <a:ext cx="274427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Attract relevant partners, expertise and resources</a:t>
            </a:r>
          </a:p>
        </p:txBody>
      </p:sp>
      <p:sp>
        <p:nvSpPr>
          <p:cNvPr id="16" name="TextBox 15">
            <a:extLst>
              <a:ext uri="{FF2B5EF4-FFF2-40B4-BE49-F238E27FC236}">
                <a16:creationId xmlns:a16="http://schemas.microsoft.com/office/drawing/2014/main" id="{785F61E0-DB87-FC45-B799-540704670E13}"/>
              </a:ext>
            </a:extLst>
          </p:cNvPr>
          <p:cNvSpPr txBox="1"/>
          <p:nvPr/>
        </p:nvSpPr>
        <p:spPr>
          <a:xfrm>
            <a:off x="533400" y="4850629"/>
            <a:ext cx="452437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Establish an impact investment facility infrastructure as innovative financing model</a:t>
            </a:r>
          </a:p>
        </p:txBody>
      </p:sp>
      <p:sp>
        <p:nvSpPr>
          <p:cNvPr id="17" name="TextBox 16">
            <a:extLst>
              <a:ext uri="{FF2B5EF4-FFF2-40B4-BE49-F238E27FC236}">
                <a16:creationId xmlns:a16="http://schemas.microsoft.com/office/drawing/2014/main" id="{29197434-5E9A-3C4D-9FF4-BB53A106AA84}"/>
              </a:ext>
            </a:extLst>
          </p:cNvPr>
          <p:cNvSpPr txBox="1"/>
          <p:nvPr/>
        </p:nvSpPr>
        <p:spPr>
          <a:xfrm>
            <a:off x="8567841" y="4850629"/>
            <a:ext cx="332135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Financial and technical assistance to women-led innovation</a:t>
            </a:r>
          </a:p>
        </p:txBody>
      </p:sp>
      <p:cxnSp>
        <p:nvCxnSpPr>
          <p:cNvPr id="18" name="Straight Connector 17">
            <a:extLst>
              <a:ext uri="{FF2B5EF4-FFF2-40B4-BE49-F238E27FC236}">
                <a16:creationId xmlns:a16="http://schemas.microsoft.com/office/drawing/2014/main" id="{ED5AF76F-B817-2746-8F45-7C9FDFA87DC6}"/>
              </a:ext>
            </a:extLst>
          </p:cNvPr>
          <p:cNvCxnSpPr>
            <a:cxnSpLocks/>
          </p:cNvCxnSpPr>
          <p:nvPr/>
        </p:nvCxnSpPr>
        <p:spPr>
          <a:xfrm>
            <a:off x="8530166" y="3569850"/>
            <a:ext cx="0" cy="796949"/>
          </a:xfrm>
          <a:prstGeom prst="line">
            <a:avLst/>
          </a:prstGeom>
          <a:ln w="12700" cap="rnd">
            <a:solidFill>
              <a:srgbClr val="F34A3F"/>
            </a:solidFill>
            <a:prstDash val="sysDot"/>
            <a:beve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1004106-AF6C-664A-8671-46865A22DBDA}"/>
              </a:ext>
            </a:extLst>
          </p:cNvPr>
          <p:cNvCxnSpPr>
            <a:cxnSpLocks/>
          </p:cNvCxnSpPr>
          <p:nvPr/>
        </p:nvCxnSpPr>
        <p:spPr>
          <a:xfrm flipH="1">
            <a:off x="2747032" y="4359708"/>
            <a:ext cx="7875189" cy="0"/>
          </a:xfrm>
          <a:prstGeom prst="line">
            <a:avLst/>
          </a:prstGeom>
          <a:ln w="12700" cap="rnd">
            <a:solidFill>
              <a:srgbClr val="F34A3F"/>
            </a:solidFill>
            <a:prstDash val="sysDot"/>
            <a:beve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CBE86FF-B010-9346-9189-408EFAEB1291}"/>
              </a:ext>
            </a:extLst>
          </p:cNvPr>
          <p:cNvCxnSpPr>
            <a:cxnSpLocks/>
          </p:cNvCxnSpPr>
          <p:nvPr/>
        </p:nvCxnSpPr>
        <p:spPr>
          <a:xfrm>
            <a:off x="10622221" y="4366799"/>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FE6592-9DAE-884B-8903-49ECCC09AB32}"/>
              </a:ext>
            </a:extLst>
          </p:cNvPr>
          <p:cNvCxnSpPr>
            <a:cxnSpLocks/>
          </p:cNvCxnSpPr>
          <p:nvPr/>
        </p:nvCxnSpPr>
        <p:spPr>
          <a:xfrm>
            <a:off x="6347296" y="4366799"/>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DF5F6A-6B78-5046-B53A-21878D6C0B16}"/>
              </a:ext>
            </a:extLst>
          </p:cNvPr>
          <p:cNvCxnSpPr>
            <a:cxnSpLocks/>
          </p:cNvCxnSpPr>
          <p:nvPr/>
        </p:nvCxnSpPr>
        <p:spPr>
          <a:xfrm>
            <a:off x="2747032" y="4366799"/>
            <a:ext cx="0" cy="255652"/>
          </a:xfrm>
          <a:prstGeom prst="line">
            <a:avLst/>
          </a:prstGeom>
          <a:ln w="12700" cap="rnd">
            <a:solidFill>
              <a:srgbClr val="F34A3F"/>
            </a:solidFill>
            <a:prstDash val="sysDot"/>
            <a:bevel/>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959BD380-3A91-384E-81E4-35BE75F6C6A3}"/>
              </a:ext>
            </a:extLst>
          </p:cNvPr>
          <p:cNvSpPr/>
          <p:nvPr/>
        </p:nvSpPr>
        <p:spPr>
          <a:xfrm>
            <a:off x="677532" y="334956"/>
            <a:ext cx="4338968" cy="3533831"/>
          </a:xfrm>
          <a:prstGeom prst="rect">
            <a:avLst/>
          </a:prstGeom>
          <a:noFill/>
          <a:ln w="76200">
            <a:solidFill>
              <a:srgbClr val="5A17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CCC85EAA-0EE1-144E-B901-FA08DE5B7732}"/>
              </a:ext>
            </a:extLst>
          </p:cNvPr>
          <p:cNvSpPr/>
          <p:nvPr/>
        </p:nvSpPr>
        <p:spPr>
          <a:xfrm>
            <a:off x="4343400" y="557947"/>
            <a:ext cx="7175500" cy="3123466"/>
          </a:xfrm>
          <a:prstGeom prst="rect">
            <a:avLst/>
          </a:prstGeom>
          <a:solidFill>
            <a:srgbClr val="5A1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5CC60F6-3B56-7E4C-AF79-7682EB4D8554}"/>
              </a:ext>
            </a:extLst>
          </p:cNvPr>
          <p:cNvSpPr txBox="1"/>
          <p:nvPr/>
        </p:nvSpPr>
        <p:spPr>
          <a:xfrm>
            <a:off x="977315" y="1227270"/>
            <a:ext cx="205537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OUTCOME 3</a:t>
            </a:r>
          </a:p>
        </p:txBody>
      </p:sp>
      <p:sp>
        <p:nvSpPr>
          <p:cNvPr id="9" name="TextBox 8">
            <a:extLst>
              <a:ext uri="{FF2B5EF4-FFF2-40B4-BE49-F238E27FC236}">
                <a16:creationId xmlns:a16="http://schemas.microsoft.com/office/drawing/2014/main" id="{917F36AD-CCAE-474D-9A58-F155E6E430D7}"/>
              </a:ext>
            </a:extLst>
          </p:cNvPr>
          <p:cNvSpPr txBox="1"/>
          <p:nvPr/>
        </p:nvSpPr>
        <p:spPr>
          <a:xfrm>
            <a:off x="4592581" y="813248"/>
            <a:ext cx="20521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300" normalizeH="0" baseline="0" noProof="0" dirty="0">
                <a:ln>
                  <a:noFill/>
                </a:ln>
                <a:solidFill>
                  <a:srgbClr val="F34A3F"/>
                </a:solidFill>
                <a:effectLst/>
                <a:uLnTx/>
                <a:uFillTx/>
                <a:latin typeface="Arial" panose="020B0604020202020204" pitchFamily="34" charset="0"/>
                <a:ea typeface="+mn-ea"/>
                <a:cs typeface="Arial" panose="020B0604020202020204" pitchFamily="34" charset="0"/>
              </a:rPr>
              <a:t>OUTPUT 3.1</a:t>
            </a:r>
          </a:p>
        </p:txBody>
      </p:sp>
      <p:sp>
        <p:nvSpPr>
          <p:cNvPr id="55" name="TextBox 54">
            <a:extLst>
              <a:ext uri="{FF2B5EF4-FFF2-40B4-BE49-F238E27FC236}">
                <a16:creationId xmlns:a16="http://schemas.microsoft.com/office/drawing/2014/main" id="{B92256F2-17D6-E547-9A89-7FF8EE4CE478}"/>
              </a:ext>
            </a:extLst>
          </p:cNvPr>
          <p:cNvSpPr txBox="1"/>
          <p:nvPr/>
        </p:nvSpPr>
        <p:spPr>
          <a:xfrm>
            <a:off x="977315" y="1637986"/>
            <a:ext cx="3264485"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Bi-regional women- led innovation and business ventures</a:t>
            </a:r>
          </a:p>
        </p:txBody>
      </p:sp>
      <p:sp>
        <p:nvSpPr>
          <p:cNvPr id="56" name="Rectangle 55">
            <a:extLst>
              <a:ext uri="{FF2B5EF4-FFF2-40B4-BE49-F238E27FC236}">
                <a16:creationId xmlns:a16="http://schemas.microsoft.com/office/drawing/2014/main" id="{3005CCE6-A073-664E-AE1C-3CCF916E4B04}"/>
              </a:ext>
            </a:extLst>
          </p:cNvPr>
          <p:cNvSpPr/>
          <p:nvPr/>
        </p:nvSpPr>
        <p:spPr>
          <a:xfrm>
            <a:off x="4592581" y="1223964"/>
            <a:ext cx="6926319"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FF2F3"/>
                </a:solidFill>
                <a:effectLst/>
                <a:uLnTx/>
                <a:uFillTx/>
                <a:latin typeface="Arial" panose="020B0604020202020204" pitchFamily="34" charset="0"/>
                <a:ea typeface="+mn-ea"/>
                <a:cs typeface="Arial" panose="020B0604020202020204" pitchFamily="34" charset="0"/>
              </a:rPr>
              <a:t>Impact investment facility established as innovative and sustainable financing model to attract additional private sector investments for gender equality, linked to SDG5 achievement</a:t>
            </a:r>
          </a:p>
        </p:txBody>
      </p:sp>
    </p:spTree>
    <p:extLst>
      <p:ext uri="{BB962C8B-B14F-4D97-AF65-F5344CB8AC3E}">
        <p14:creationId xmlns:p14="http://schemas.microsoft.com/office/powerpoint/2010/main" val="2282116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A35EB9-2443-4006-99FC-C0ADA66C0023}"/>
              </a:ext>
            </a:extLst>
          </p:cNvPr>
          <p:cNvSpPr>
            <a:spLocks noGrp="1"/>
          </p:cNvSpPr>
          <p:nvPr>
            <p:ph type="title"/>
          </p:nvPr>
        </p:nvSpPr>
        <p:spPr/>
        <p:txBody>
          <a:bodyPr/>
          <a:lstStyle/>
          <a:p>
            <a:pPr algn="ctr"/>
            <a:r>
              <a:rPr lang="en-US" b="1" dirty="0"/>
              <a:t>Main Challenges to Ensure Positive Impact of Investment though Business Linkages</a:t>
            </a:r>
          </a:p>
        </p:txBody>
      </p:sp>
      <p:sp>
        <p:nvSpPr>
          <p:cNvPr id="6" name="Text Placeholder 5">
            <a:extLst>
              <a:ext uri="{FF2B5EF4-FFF2-40B4-BE49-F238E27FC236}">
                <a16:creationId xmlns:a16="http://schemas.microsoft.com/office/drawing/2014/main" id="{7E78C7A8-0635-4BF9-B964-A3EDF4F21CBE}"/>
              </a:ext>
            </a:extLst>
          </p:cNvPr>
          <p:cNvSpPr>
            <a:spLocks noGrp="1"/>
          </p:cNvSpPr>
          <p:nvPr>
            <p:ph type="body" idx="1"/>
          </p:nvPr>
        </p:nvSpPr>
        <p:spPr/>
        <p:txBody>
          <a:bodyPr/>
          <a:lstStyle/>
          <a:p>
            <a:endParaRPr lang="en-US" dirty="0"/>
          </a:p>
        </p:txBody>
      </p:sp>
      <p:sp>
        <p:nvSpPr>
          <p:cNvPr id="7" name="Slide Number Placeholder 6">
            <a:extLst>
              <a:ext uri="{FF2B5EF4-FFF2-40B4-BE49-F238E27FC236}">
                <a16:creationId xmlns:a16="http://schemas.microsoft.com/office/drawing/2014/main" id="{41DEEE9C-9C4E-4001-A4B3-AE347977EB6E}"/>
              </a:ext>
            </a:extLst>
          </p:cNvPr>
          <p:cNvSpPr>
            <a:spLocks noGrp="1"/>
          </p:cNvSpPr>
          <p:nvPr>
            <p:ph type="sldNum" sz="quarter" idx="12"/>
          </p:nvPr>
        </p:nvSpPr>
        <p:spPr/>
        <p:txBody>
          <a:bodyPr/>
          <a:lstStyle/>
          <a:p>
            <a:fld id="{3659DFE1-4999-45E3-8E31-9EA9E915EA95}" type="slidenum">
              <a:rPr lang="en-US" smtClean="0"/>
              <a:t>12</a:t>
            </a:fld>
            <a:endParaRPr lang="en-US"/>
          </a:p>
        </p:txBody>
      </p:sp>
    </p:spTree>
    <p:extLst>
      <p:ext uri="{BB962C8B-B14F-4D97-AF65-F5344CB8AC3E}">
        <p14:creationId xmlns:p14="http://schemas.microsoft.com/office/powerpoint/2010/main" val="385263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ext Box 2">
            <a:extLst>
              <a:ext uri="{FF2B5EF4-FFF2-40B4-BE49-F238E27FC236}">
                <a16:creationId xmlns:a16="http://schemas.microsoft.com/office/drawing/2014/main" id="{EDFF4079-FCE3-4B5C-A1B3-3335C9CBCFAF}"/>
              </a:ext>
            </a:extLst>
          </p:cNvPr>
          <p:cNvSpPr txBox="1">
            <a:spLocks noChangeArrowheads="1"/>
          </p:cNvSpPr>
          <p:nvPr/>
        </p:nvSpPr>
        <p:spPr bwMode="auto">
          <a:xfrm>
            <a:off x="2952750" y="2743201"/>
            <a:ext cx="1657350" cy="553998"/>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kumimoji="1" lang="en-US" altLang="en-US" sz="1500" b="1">
                <a:solidFill>
                  <a:schemeClr val="accent1"/>
                </a:solidFill>
              </a:rPr>
              <a:t>Roles, status, </a:t>
            </a:r>
          </a:p>
          <a:p>
            <a:pPr algn="ctr"/>
            <a:r>
              <a:rPr kumimoji="1" lang="en-US" altLang="en-US" sz="1500" b="1">
                <a:solidFill>
                  <a:schemeClr val="accent1"/>
                </a:solidFill>
              </a:rPr>
              <a:t>norms, values</a:t>
            </a:r>
            <a:r>
              <a:rPr kumimoji="1" lang="en-US" altLang="en-US" sz="1350" b="1">
                <a:solidFill>
                  <a:schemeClr val="accent1"/>
                </a:solidFill>
              </a:rPr>
              <a:t> </a:t>
            </a:r>
            <a:endParaRPr lang="en-US" altLang="en-US" sz="1350" b="1">
              <a:solidFill>
                <a:schemeClr val="accent1"/>
              </a:solidFill>
              <a:latin typeface="Times New Roman" panose="02020603050405020304" pitchFamily="18" charset="0"/>
            </a:endParaRPr>
          </a:p>
        </p:txBody>
      </p:sp>
      <p:sp>
        <p:nvSpPr>
          <p:cNvPr id="21507" name="Text Box 3">
            <a:extLst>
              <a:ext uri="{FF2B5EF4-FFF2-40B4-BE49-F238E27FC236}">
                <a16:creationId xmlns:a16="http://schemas.microsoft.com/office/drawing/2014/main" id="{780B3A1F-3BCF-4726-9C43-1F70B311E3D2}"/>
              </a:ext>
            </a:extLst>
          </p:cNvPr>
          <p:cNvSpPr txBox="1">
            <a:spLocks noChangeArrowheads="1"/>
          </p:cNvSpPr>
          <p:nvPr/>
        </p:nvSpPr>
        <p:spPr bwMode="auto">
          <a:xfrm>
            <a:off x="4953000" y="2743201"/>
            <a:ext cx="2114550" cy="553998"/>
          </a:xfrm>
          <a:prstGeom prst="rect">
            <a:avLst/>
          </a:prstGeom>
          <a:solidFill>
            <a:schemeClr val="tx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pPr>
            <a:r>
              <a:rPr kumimoji="1" lang="en-US" altLang="en-US" sz="1500" b="1">
                <a:solidFill>
                  <a:schemeClr val="accent1"/>
                </a:solidFill>
              </a:rPr>
              <a:t>Responsibilities, needs, expectations </a:t>
            </a:r>
            <a:endParaRPr lang="en-US" altLang="en-US" sz="1500" b="1">
              <a:solidFill>
                <a:schemeClr val="accent1"/>
              </a:solidFill>
              <a:latin typeface="Times New Roman" panose="02020603050405020304" pitchFamily="18" charset="0"/>
            </a:endParaRPr>
          </a:p>
        </p:txBody>
      </p:sp>
      <p:sp>
        <p:nvSpPr>
          <p:cNvPr id="21508" name="Text Box 4">
            <a:extLst>
              <a:ext uri="{FF2B5EF4-FFF2-40B4-BE49-F238E27FC236}">
                <a16:creationId xmlns:a16="http://schemas.microsoft.com/office/drawing/2014/main" id="{6CB3CFC2-AB76-4504-AF3C-B6DA941C4B9C}"/>
              </a:ext>
            </a:extLst>
          </p:cNvPr>
          <p:cNvSpPr txBox="1">
            <a:spLocks noChangeArrowheads="1"/>
          </p:cNvSpPr>
          <p:nvPr/>
        </p:nvSpPr>
        <p:spPr bwMode="auto">
          <a:xfrm>
            <a:off x="5067300" y="3886202"/>
            <a:ext cx="2114550" cy="507831"/>
          </a:xfrm>
          <a:prstGeom prst="rect">
            <a:avLst/>
          </a:prstGeom>
          <a:noFill/>
          <a:ln w="9525" algn="ctr">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50000"/>
              </a:spcBef>
            </a:pPr>
            <a:r>
              <a:rPr lang="en-US" altLang="en-US" sz="2700" b="1">
                <a:solidFill>
                  <a:schemeClr val="tx2"/>
                </a:solidFill>
              </a:rPr>
              <a:t>GENDER</a:t>
            </a:r>
          </a:p>
        </p:txBody>
      </p:sp>
      <p:sp>
        <p:nvSpPr>
          <p:cNvPr id="21509" name="Line 5">
            <a:extLst>
              <a:ext uri="{FF2B5EF4-FFF2-40B4-BE49-F238E27FC236}">
                <a16:creationId xmlns:a16="http://schemas.microsoft.com/office/drawing/2014/main" id="{133A775A-DBDC-41ED-BEFE-18F9AAC53EBB}"/>
              </a:ext>
            </a:extLst>
          </p:cNvPr>
          <p:cNvSpPr>
            <a:spLocks noChangeShapeType="1"/>
          </p:cNvSpPr>
          <p:nvPr/>
        </p:nvSpPr>
        <p:spPr bwMode="auto">
          <a:xfrm flipV="1">
            <a:off x="7181850" y="3486150"/>
            <a:ext cx="457200" cy="40005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GB" sz="1350"/>
          </a:p>
        </p:txBody>
      </p:sp>
      <p:sp>
        <p:nvSpPr>
          <p:cNvPr id="21510" name="Line 6">
            <a:extLst>
              <a:ext uri="{FF2B5EF4-FFF2-40B4-BE49-F238E27FC236}">
                <a16:creationId xmlns:a16="http://schemas.microsoft.com/office/drawing/2014/main" id="{7E47FAE9-8F7B-44D8-A7A4-B0EB6EE92CDE}"/>
              </a:ext>
            </a:extLst>
          </p:cNvPr>
          <p:cNvSpPr>
            <a:spLocks noChangeShapeType="1"/>
          </p:cNvSpPr>
          <p:nvPr/>
        </p:nvSpPr>
        <p:spPr bwMode="auto">
          <a:xfrm flipH="1" flipV="1">
            <a:off x="4552950" y="3486150"/>
            <a:ext cx="514350" cy="40005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GB" sz="1350"/>
          </a:p>
        </p:txBody>
      </p:sp>
      <p:sp>
        <p:nvSpPr>
          <p:cNvPr id="21511" name="Line 7">
            <a:extLst>
              <a:ext uri="{FF2B5EF4-FFF2-40B4-BE49-F238E27FC236}">
                <a16:creationId xmlns:a16="http://schemas.microsoft.com/office/drawing/2014/main" id="{F90E03C3-7E6A-4A7B-981E-7534B437464A}"/>
              </a:ext>
            </a:extLst>
          </p:cNvPr>
          <p:cNvSpPr>
            <a:spLocks noChangeShapeType="1"/>
          </p:cNvSpPr>
          <p:nvPr/>
        </p:nvSpPr>
        <p:spPr bwMode="auto">
          <a:xfrm flipH="1">
            <a:off x="4495800" y="4400550"/>
            <a:ext cx="571500" cy="22860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GB" sz="1350"/>
          </a:p>
        </p:txBody>
      </p:sp>
      <p:sp>
        <p:nvSpPr>
          <p:cNvPr id="21512" name="Line 8">
            <a:extLst>
              <a:ext uri="{FF2B5EF4-FFF2-40B4-BE49-F238E27FC236}">
                <a16:creationId xmlns:a16="http://schemas.microsoft.com/office/drawing/2014/main" id="{DEB89053-8A2F-4A01-A0DD-9D9FB5403CDA}"/>
              </a:ext>
            </a:extLst>
          </p:cNvPr>
          <p:cNvSpPr>
            <a:spLocks noChangeShapeType="1"/>
          </p:cNvSpPr>
          <p:nvPr/>
        </p:nvSpPr>
        <p:spPr bwMode="auto">
          <a:xfrm>
            <a:off x="7181850" y="4400550"/>
            <a:ext cx="628650" cy="22860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GB" sz="1350"/>
          </a:p>
        </p:txBody>
      </p:sp>
      <p:sp>
        <p:nvSpPr>
          <p:cNvPr id="21513" name="Text Box 9">
            <a:extLst>
              <a:ext uri="{FF2B5EF4-FFF2-40B4-BE49-F238E27FC236}">
                <a16:creationId xmlns:a16="http://schemas.microsoft.com/office/drawing/2014/main" id="{9C697B79-38E6-4151-AFB1-5D0341AF25EE}"/>
              </a:ext>
            </a:extLst>
          </p:cNvPr>
          <p:cNvSpPr txBox="1">
            <a:spLocks noChangeArrowheads="1"/>
          </p:cNvSpPr>
          <p:nvPr/>
        </p:nvSpPr>
        <p:spPr bwMode="auto">
          <a:xfrm>
            <a:off x="4610100" y="1657351"/>
            <a:ext cx="3200400" cy="92333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solidFill>
                  <a:schemeClr val="accent2"/>
                </a:solidFill>
              </a:rPr>
              <a:t>“MASCULINITY” AND “FEMININITY”</a:t>
            </a:r>
          </a:p>
          <a:p>
            <a:pPr algn="ctr"/>
            <a:r>
              <a:rPr lang="en-US" altLang="en-US" b="1">
                <a:solidFill>
                  <a:schemeClr val="accent2"/>
                </a:solidFill>
              </a:rPr>
              <a:t> (GENDER ROLES)</a:t>
            </a:r>
          </a:p>
        </p:txBody>
      </p:sp>
      <p:sp>
        <p:nvSpPr>
          <p:cNvPr id="21514" name="Line 10">
            <a:extLst>
              <a:ext uri="{FF2B5EF4-FFF2-40B4-BE49-F238E27FC236}">
                <a16:creationId xmlns:a16="http://schemas.microsoft.com/office/drawing/2014/main" id="{9AB3C87C-BCDE-4799-81A1-D45DE46F1F7D}"/>
              </a:ext>
            </a:extLst>
          </p:cNvPr>
          <p:cNvSpPr>
            <a:spLocks noChangeShapeType="1"/>
          </p:cNvSpPr>
          <p:nvPr/>
        </p:nvSpPr>
        <p:spPr bwMode="auto">
          <a:xfrm flipV="1">
            <a:off x="6153150" y="3371850"/>
            <a:ext cx="0" cy="457200"/>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GB" sz="1350"/>
          </a:p>
        </p:txBody>
      </p:sp>
      <p:sp>
        <p:nvSpPr>
          <p:cNvPr id="21515" name="Text Box 11">
            <a:extLst>
              <a:ext uri="{FF2B5EF4-FFF2-40B4-BE49-F238E27FC236}">
                <a16:creationId xmlns:a16="http://schemas.microsoft.com/office/drawing/2014/main" id="{5E9E48E3-024C-4C5A-BD72-363E002B9B32}"/>
              </a:ext>
            </a:extLst>
          </p:cNvPr>
          <p:cNvSpPr txBox="1">
            <a:spLocks noChangeArrowheads="1"/>
          </p:cNvSpPr>
          <p:nvPr/>
        </p:nvSpPr>
        <p:spPr bwMode="auto">
          <a:xfrm>
            <a:off x="3067050" y="4914901"/>
            <a:ext cx="2971800" cy="923330"/>
          </a:xfrm>
          <a:prstGeom prst="rect">
            <a:avLst/>
          </a:prstGeom>
          <a:solidFill>
            <a:schemeClr val="tx2"/>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50000"/>
              </a:spcBef>
            </a:pPr>
            <a:r>
              <a:rPr lang="en-US" altLang="en-US" b="1">
                <a:solidFill>
                  <a:schemeClr val="accent2"/>
                </a:solidFill>
              </a:rPr>
              <a:t> THE DIVISION OF LABOUR, POWER AND RESPONSIBILITIES</a:t>
            </a:r>
          </a:p>
        </p:txBody>
      </p:sp>
      <p:sp>
        <p:nvSpPr>
          <p:cNvPr id="21516" name="Text Box 12">
            <a:extLst>
              <a:ext uri="{FF2B5EF4-FFF2-40B4-BE49-F238E27FC236}">
                <a16:creationId xmlns:a16="http://schemas.microsoft.com/office/drawing/2014/main" id="{79C51BA2-1AAF-4B7F-BDC6-52BEE841A258}"/>
              </a:ext>
            </a:extLst>
          </p:cNvPr>
          <p:cNvSpPr txBox="1">
            <a:spLocks noChangeArrowheads="1"/>
          </p:cNvSpPr>
          <p:nvPr/>
        </p:nvSpPr>
        <p:spPr bwMode="auto">
          <a:xfrm>
            <a:off x="6324600" y="4914902"/>
            <a:ext cx="2857500" cy="646331"/>
          </a:xfrm>
          <a:prstGeom prst="rect">
            <a:avLst/>
          </a:prstGeom>
          <a:solidFill>
            <a:schemeClr val="tx2"/>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sz="1350" b="1">
                <a:solidFill>
                  <a:schemeClr val="accent2"/>
                </a:solidFill>
              </a:rPr>
              <a:t> </a:t>
            </a:r>
            <a:r>
              <a:rPr lang="en-US" altLang="en-US" b="1">
                <a:solidFill>
                  <a:schemeClr val="accent2"/>
                </a:solidFill>
              </a:rPr>
              <a:t>THE DISTRIBUTION OF RESOURCES AND REWARDS</a:t>
            </a:r>
            <a:r>
              <a:rPr lang="en-US" altLang="en-US" sz="1350" b="1">
                <a:solidFill>
                  <a:schemeClr val="accent2"/>
                </a:solidFill>
              </a:rPr>
              <a:t> </a:t>
            </a:r>
          </a:p>
        </p:txBody>
      </p:sp>
      <p:sp>
        <p:nvSpPr>
          <p:cNvPr id="21517" name="Text Box 13">
            <a:extLst>
              <a:ext uri="{FF2B5EF4-FFF2-40B4-BE49-F238E27FC236}">
                <a16:creationId xmlns:a16="http://schemas.microsoft.com/office/drawing/2014/main" id="{2FE65E3A-8589-4B19-B22B-A93794C1F865}"/>
              </a:ext>
            </a:extLst>
          </p:cNvPr>
          <p:cNvSpPr txBox="1">
            <a:spLocks noChangeArrowheads="1"/>
          </p:cNvSpPr>
          <p:nvPr/>
        </p:nvSpPr>
        <p:spPr bwMode="auto">
          <a:xfrm>
            <a:off x="7296150" y="2743200"/>
            <a:ext cx="2228850" cy="504112"/>
          </a:xfrm>
          <a:prstGeom prst="rect">
            <a:avLst/>
          </a:prstGeom>
          <a:solidFill>
            <a:schemeClr val="tx2"/>
          </a:solidFill>
          <a:ln>
            <a:noFill/>
          </a:ln>
          <a:extLst>
            <a:ext uri="{91240B29-F687-4F45-9708-019B960494DF}">
              <a14:hiddenLine xmlns:a14="http://schemas.microsoft.com/office/drawing/2010/main" w="38100"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80000"/>
              </a:lnSpc>
            </a:pPr>
            <a:r>
              <a:rPr kumimoji="1" lang="en-US" altLang="en-US" sz="1500" b="1">
                <a:solidFill>
                  <a:schemeClr val="accent1"/>
                </a:solidFill>
              </a:rPr>
              <a:t>Sexuality and Sexual behaviour</a:t>
            </a:r>
            <a:r>
              <a:rPr kumimoji="1" lang="en-US" altLang="en-US" b="1">
                <a:solidFill>
                  <a:schemeClr val="accent1"/>
                </a:solidFill>
              </a:rPr>
              <a:t> </a:t>
            </a:r>
            <a:endParaRPr lang="en-US" altLang="en-US" b="1">
              <a:solidFill>
                <a:schemeClr val="accent1"/>
              </a:solidFill>
            </a:endParaRPr>
          </a:p>
        </p:txBody>
      </p:sp>
      <p:sp>
        <p:nvSpPr>
          <p:cNvPr id="12302" name="Text Box 14">
            <a:extLst>
              <a:ext uri="{FF2B5EF4-FFF2-40B4-BE49-F238E27FC236}">
                <a16:creationId xmlns:a16="http://schemas.microsoft.com/office/drawing/2014/main" id="{FDB6DD77-89D4-4518-B91D-2FEBE52104F0}"/>
              </a:ext>
            </a:extLst>
          </p:cNvPr>
          <p:cNvSpPr txBox="1">
            <a:spLocks noChangeArrowheads="1"/>
          </p:cNvSpPr>
          <p:nvPr/>
        </p:nvSpPr>
        <p:spPr bwMode="auto">
          <a:xfrm>
            <a:off x="2895600" y="1028701"/>
            <a:ext cx="6457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pPr>
            <a:r>
              <a:rPr kumimoji="1" lang="en-US" altLang="en-US" sz="2400" b="1">
                <a:solidFill>
                  <a:schemeClr val="accent1"/>
                </a:solidFill>
              </a:rPr>
              <a:t>GENDER DETERMINES	…</a:t>
            </a:r>
          </a:p>
        </p:txBody>
      </p:sp>
      <p:sp>
        <p:nvSpPr>
          <p:cNvPr id="12303" name="Line 15">
            <a:extLst>
              <a:ext uri="{FF2B5EF4-FFF2-40B4-BE49-F238E27FC236}">
                <a16:creationId xmlns:a16="http://schemas.microsoft.com/office/drawing/2014/main" id="{6B1FB2CF-7277-413D-B583-5C2884F18C83}"/>
              </a:ext>
            </a:extLst>
          </p:cNvPr>
          <p:cNvSpPr>
            <a:spLocks noChangeShapeType="1"/>
          </p:cNvSpPr>
          <p:nvPr/>
        </p:nvSpPr>
        <p:spPr bwMode="auto">
          <a:xfrm>
            <a:off x="3352800" y="1543050"/>
            <a:ext cx="5429250" cy="0"/>
          </a:xfrm>
          <a:prstGeom prst="line">
            <a:avLst/>
          </a:prstGeom>
          <a:noFill/>
          <a:ln w="28575">
            <a:solidFill>
              <a:schemeClr val="folHlink"/>
            </a:solidFill>
            <a:round/>
            <a:headEnd/>
            <a:tailEnd/>
          </a:ln>
          <a:extLst>
            <a:ext uri="{909E8E84-426E-40DD-AFC4-6F175D3DCCD1}">
              <a14:hiddenFill xmlns:a14="http://schemas.microsoft.com/office/drawing/2010/main">
                <a:noFill/>
              </a14:hiddenFill>
            </a:ext>
          </a:extLst>
        </p:spPr>
        <p:txBody>
          <a:bodyPr/>
          <a:lstStyle/>
          <a:p>
            <a:endParaRPr lang="en-GB" sz="1350"/>
          </a:p>
        </p:txBody>
      </p:sp>
      <p:sp>
        <p:nvSpPr>
          <p:cNvPr id="2" name="Slide Number Placeholder 1">
            <a:extLst>
              <a:ext uri="{FF2B5EF4-FFF2-40B4-BE49-F238E27FC236}">
                <a16:creationId xmlns:a16="http://schemas.microsoft.com/office/drawing/2014/main" id="{3DF4BB4F-BCF3-4A17-AC9E-D4CB9258A7DB}"/>
              </a:ext>
            </a:extLst>
          </p:cNvPr>
          <p:cNvSpPr>
            <a:spLocks noGrp="1"/>
          </p:cNvSpPr>
          <p:nvPr>
            <p:ph type="sldNum" sz="quarter" idx="12"/>
          </p:nvPr>
        </p:nvSpPr>
        <p:spPr/>
        <p:txBody>
          <a:bodyPr/>
          <a:lstStyle/>
          <a:p>
            <a:fld id="{29F5DC11-1CCB-47D9-8EE9-133B257B1022}" type="slidenum">
              <a:rPr lang="en-GB" smtClean="0"/>
              <a:t>13</a:t>
            </a:fld>
            <a:endParaRPr lang="en-GB"/>
          </a:p>
        </p:txBody>
      </p:sp>
    </p:spTree>
    <p:extLst>
      <p:ext uri="{BB962C8B-B14F-4D97-AF65-F5344CB8AC3E}">
        <p14:creationId xmlns:p14="http://schemas.microsoft.com/office/powerpoint/2010/main" val="442621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5"/>
          <p:cNvSpPr txBox="1"/>
          <p:nvPr/>
        </p:nvSpPr>
        <p:spPr>
          <a:xfrm>
            <a:off x="2024634" y="2117912"/>
            <a:ext cx="7927848" cy="2404376"/>
          </a:xfrm>
          <a:prstGeom prst="rect">
            <a:avLst/>
          </a:prstGeom>
        </p:spPr>
        <p:txBody>
          <a:bodyPr vert="horz" wrap="square" lIns="0" tIns="0" rIns="0" bIns="0" rtlCol="0">
            <a:spAutoFit/>
          </a:bodyPr>
          <a:lstStyle/>
          <a:p>
            <a:pPr marL="8405"/>
            <a:r>
              <a:rPr lang="en-US" sz="2250" b="1" spc="-93" dirty="0">
                <a:solidFill>
                  <a:srgbClr val="005268"/>
                </a:solidFill>
                <a:latin typeface="Century Gothic" panose="020B0502020202020204" pitchFamily="34" charset="0"/>
                <a:cs typeface="Futura LT Pro Book"/>
              </a:rPr>
              <a:t>Gender Equality: </a:t>
            </a:r>
          </a:p>
          <a:p>
            <a:pPr marL="310980" lvl="1"/>
            <a:r>
              <a:rPr lang="en-US" sz="1589" spc="-93" dirty="0">
                <a:solidFill>
                  <a:srgbClr val="231F20"/>
                </a:solidFill>
                <a:latin typeface="Century Gothic" panose="020B0502020202020204" pitchFamily="34" charset="0"/>
                <a:cs typeface="Futura LT Pro Book"/>
              </a:rPr>
              <a:t>The state or condition that affords women and men equal enjoyment of human rights, socially valued goods, opportunities, and resources. Genuine equality means more than parity in numbers or laws on the books; it means expanded freedoms and improved overall quality of life for all people.</a:t>
            </a:r>
          </a:p>
          <a:p>
            <a:pPr marL="8405"/>
            <a:r>
              <a:rPr lang="en-US" sz="2250" b="1" spc="-93" dirty="0">
                <a:solidFill>
                  <a:srgbClr val="005268"/>
                </a:solidFill>
                <a:latin typeface="Century Gothic" panose="020B0502020202020204" pitchFamily="34" charset="0"/>
                <a:cs typeface="Futura LT Pro Book"/>
              </a:rPr>
              <a:t>Gender Equity: </a:t>
            </a:r>
          </a:p>
          <a:p>
            <a:pPr marL="310980" lvl="1"/>
            <a:r>
              <a:rPr lang="en-US" sz="1589" spc="-93" dirty="0">
                <a:solidFill>
                  <a:srgbClr val="231F20"/>
                </a:solidFill>
                <a:latin typeface="Century Gothic" panose="020B0502020202020204" pitchFamily="34" charset="0"/>
                <a:cs typeface="Futura LT Pro Book"/>
              </a:rPr>
              <a:t>The process of being fair to women and men. To ensure fairness, measures should be taken to compensate for cumulative economic, social, and political disadvantages that prevent women and men from operating on a level playing field.</a:t>
            </a:r>
          </a:p>
        </p:txBody>
      </p:sp>
      <p:sp>
        <p:nvSpPr>
          <p:cNvPr id="5" name="object 3"/>
          <p:cNvSpPr/>
          <p:nvPr/>
        </p:nvSpPr>
        <p:spPr>
          <a:xfrm>
            <a:off x="2767854" y="857250"/>
            <a:ext cx="6656294" cy="788046"/>
          </a:xfrm>
          <a:custGeom>
            <a:avLst/>
            <a:gdLst/>
            <a:ahLst/>
            <a:cxnLst/>
            <a:rect l="l" t="t" r="r" b="b"/>
            <a:pathLst>
              <a:path w="10058400" h="1313180">
                <a:moveTo>
                  <a:pt x="0" y="1312926"/>
                </a:moveTo>
                <a:lnTo>
                  <a:pt x="10058400" y="1312926"/>
                </a:lnTo>
                <a:lnTo>
                  <a:pt x="10058400" y="0"/>
                </a:lnTo>
                <a:lnTo>
                  <a:pt x="0" y="0"/>
                </a:lnTo>
                <a:lnTo>
                  <a:pt x="0" y="1312926"/>
                </a:lnTo>
                <a:close/>
              </a:path>
            </a:pathLst>
          </a:custGeom>
          <a:solidFill>
            <a:srgbClr val="008C84"/>
          </a:solidFill>
        </p:spPr>
        <p:txBody>
          <a:bodyPr wrap="square" lIns="0" tIns="0" rIns="0" bIns="0" rtlCol="0"/>
          <a:lstStyle/>
          <a:p>
            <a:endParaRPr sz="1191" dirty="0">
              <a:latin typeface="Futura Lt BT" panose="020B0402020204020303" pitchFamily="34" charset="0"/>
            </a:endParaRPr>
          </a:p>
        </p:txBody>
      </p:sp>
      <p:sp>
        <p:nvSpPr>
          <p:cNvPr id="12" name="object 3"/>
          <p:cNvSpPr txBox="1"/>
          <p:nvPr/>
        </p:nvSpPr>
        <p:spPr>
          <a:xfrm>
            <a:off x="3175335" y="1199758"/>
            <a:ext cx="6027224" cy="461665"/>
          </a:xfrm>
          <a:prstGeom prst="rect">
            <a:avLst/>
          </a:prstGeom>
        </p:spPr>
        <p:txBody>
          <a:bodyPr vert="horz" wrap="square" lIns="0" tIns="0" rIns="0" bIns="0" rtlCol="0">
            <a:spAutoFit/>
          </a:bodyPr>
          <a:lstStyle/>
          <a:p>
            <a:pPr marL="8405">
              <a:lnSpc>
                <a:spcPts val="3627"/>
              </a:lnSpc>
            </a:pPr>
            <a:r>
              <a:rPr lang="en-US" sz="3177" b="1" spc="-66" dirty="0">
                <a:solidFill>
                  <a:schemeClr val="bg1"/>
                </a:solidFill>
                <a:latin typeface="Century Gothic" panose="020B0502020202020204" pitchFamily="34" charset="0"/>
                <a:cs typeface="Gill Sans MT"/>
              </a:rPr>
              <a:t>Definitions</a:t>
            </a:r>
            <a:endParaRPr sz="3177" b="1" spc="-66" dirty="0">
              <a:solidFill>
                <a:schemeClr val="bg1"/>
              </a:solidFill>
              <a:latin typeface="Century Gothic" panose="020B0502020202020204" pitchFamily="34" charset="0"/>
              <a:cs typeface="Gill Sans MT"/>
            </a:endParaRPr>
          </a:p>
        </p:txBody>
      </p:sp>
    </p:spTree>
    <p:extLst>
      <p:ext uri="{BB962C8B-B14F-4D97-AF65-F5344CB8AC3E}">
        <p14:creationId xmlns:p14="http://schemas.microsoft.com/office/powerpoint/2010/main" val="3739662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8661" y="86035"/>
            <a:ext cx="11754678" cy="827571"/>
          </a:xfrm>
        </p:spPr>
        <p:txBody>
          <a:bodyPr>
            <a:noAutofit/>
          </a:bodyPr>
          <a:lstStyle/>
          <a:p>
            <a:pPr lvl="0" algn="just">
              <a:spcBef>
                <a:spcPts val="1000"/>
              </a:spcBef>
            </a:pPr>
            <a:r>
              <a:rPr lang="en-GB" sz="4000" b="1" dirty="0">
                <a:solidFill>
                  <a:prstClr val="black"/>
                </a:solidFill>
                <a:latin typeface="+mn-lt"/>
                <a:ea typeface="+mn-ea"/>
                <a:cs typeface="+mn-cs"/>
              </a:rPr>
              <a:t>Some Gains in Gender Equality </a:t>
            </a:r>
            <a:r>
              <a:rPr lang="en-US" sz="4000" b="1" dirty="0">
                <a:latin typeface="+mn-lt"/>
              </a:rPr>
              <a:t>in Jamaica: </a:t>
            </a:r>
          </a:p>
        </p:txBody>
      </p:sp>
      <p:sp>
        <p:nvSpPr>
          <p:cNvPr id="5" name="Content Placeholder 4"/>
          <p:cNvSpPr>
            <a:spLocks noGrp="1"/>
          </p:cNvSpPr>
          <p:nvPr>
            <p:ph sz="half" idx="1"/>
          </p:nvPr>
        </p:nvSpPr>
        <p:spPr>
          <a:xfrm>
            <a:off x="344557" y="1007165"/>
            <a:ext cx="5675243" cy="5485710"/>
          </a:xfrm>
        </p:spPr>
        <p:txBody>
          <a:bodyPr>
            <a:normAutofit/>
          </a:bodyPr>
          <a:lstStyle/>
          <a:p>
            <a:pPr algn="just"/>
            <a:r>
              <a:rPr lang="en-GB" sz="3600" dirty="0"/>
              <a:t>High tertiary education enrolment:</a:t>
            </a:r>
          </a:p>
          <a:p>
            <a:pPr lvl="1" algn="just">
              <a:buFont typeface="Wingdings" panose="05000000000000000000" pitchFamily="2" charset="2"/>
              <a:buChar char="Ø"/>
            </a:pPr>
            <a:r>
              <a:rPr lang="en-GB" sz="3200" dirty="0"/>
              <a:t>70% women: 30% men at the largest educational institution, University of the West Indies</a:t>
            </a:r>
          </a:p>
          <a:p>
            <a:pPr marL="0" indent="0" algn="just">
              <a:buNone/>
            </a:pPr>
            <a:endParaRPr lang="en-GB" sz="3600" dirty="0"/>
          </a:p>
          <a:p>
            <a:pPr algn="just"/>
            <a:r>
              <a:rPr lang="en-GB" sz="3600" dirty="0"/>
              <a:t>Almost 60 % of managers are women</a:t>
            </a:r>
          </a:p>
          <a:p>
            <a:pPr marL="0" indent="0" algn="just">
              <a:buNone/>
            </a:pPr>
            <a:endParaRPr lang="en-US" sz="3600" dirty="0"/>
          </a:p>
          <a:p>
            <a:endParaRPr lang="en-US" dirty="0"/>
          </a:p>
          <a:p>
            <a:pPr marL="0" indent="0">
              <a:buNone/>
            </a:pPr>
            <a:endParaRPr lang="en-US" dirty="0"/>
          </a:p>
        </p:txBody>
      </p:sp>
      <p:sp>
        <p:nvSpPr>
          <p:cNvPr id="2" name="Slide Number Placeholder 1">
            <a:extLst>
              <a:ext uri="{FF2B5EF4-FFF2-40B4-BE49-F238E27FC236}">
                <a16:creationId xmlns:a16="http://schemas.microsoft.com/office/drawing/2014/main" id="{BB9D9B8D-607B-4B2E-A2E8-11BAAF4197E5}"/>
              </a:ext>
            </a:extLst>
          </p:cNvPr>
          <p:cNvSpPr>
            <a:spLocks noGrp="1"/>
          </p:cNvSpPr>
          <p:nvPr>
            <p:ph type="sldNum" sz="quarter" idx="12"/>
          </p:nvPr>
        </p:nvSpPr>
        <p:spPr/>
        <p:txBody>
          <a:bodyPr/>
          <a:lstStyle/>
          <a:p>
            <a:fld id="{3659DFE1-4999-45E3-8E31-9EA9E915EA95}" type="slidenum">
              <a:rPr lang="en-US" smtClean="0"/>
              <a:t>15</a:t>
            </a:fld>
            <a:endParaRPr lang="en-US"/>
          </a:p>
        </p:txBody>
      </p:sp>
      <p:pic>
        <p:nvPicPr>
          <p:cNvPr id="11" name="Content Placeholder 10">
            <a:extLst>
              <a:ext uri="{FF2B5EF4-FFF2-40B4-BE49-F238E27FC236}">
                <a16:creationId xmlns:a16="http://schemas.microsoft.com/office/drawing/2014/main" id="{9776E21D-FAAD-409D-85EE-A8BC08C0D6DD}"/>
              </a:ext>
            </a:extLst>
          </p:cNvPr>
          <p:cNvPicPr>
            <a:picLocks noGrp="1" noChangeAspect="1"/>
          </p:cNvPicPr>
          <p:nvPr>
            <p:ph sz="half" idx="2"/>
          </p:nvPr>
        </p:nvPicPr>
        <p:blipFill>
          <a:blip r:embed="rId3"/>
          <a:stretch>
            <a:fillRect/>
          </a:stretch>
        </p:blipFill>
        <p:spPr>
          <a:xfrm>
            <a:off x="6669431" y="2152357"/>
            <a:ext cx="5426084" cy="3010485"/>
          </a:xfrm>
          <a:prstGeom prst="rect">
            <a:avLst/>
          </a:prstGeom>
        </p:spPr>
      </p:pic>
    </p:spTree>
    <p:extLst>
      <p:ext uri="{BB962C8B-B14F-4D97-AF65-F5344CB8AC3E}">
        <p14:creationId xmlns:p14="http://schemas.microsoft.com/office/powerpoint/2010/main" val="103779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36525"/>
            <a:ext cx="10515600" cy="695049"/>
          </a:xfrm>
        </p:spPr>
        <p:txBody>
          <a:bodyPr>
            <a:noAutofit/>
          </a:bodyPr>
          <a:lstStyle/>
          <a:p>
            <a:pPr lvl="0" algn="just">
              <a:spcBef>
                <a:spcPts val="1000"/>
              </a:spcBef>
            </a:pPr>
            <a:r>
              <a:rPr lang="en-GB" sz="4000" b="1" dirty="0">
                <a:solidFill>
                  <a:prstClr val="black"/>
                </a:solidFill>
                <a:latin typeface="+mn-lt"/>
                <a:ea typeface="+mn-ea"/>
                <a:cs typeface="+mn-cs"/>
              </a:rPr>
              <a:t>But gender inequalities for women persist!</a:t>
            </a:r>
            <a:endParaRPr lang="en-US" sz="4000" b="1" dirty="0">
              <a:latin typeface="+mn-lt"/>
            </a:endParaRPr>
          </a:p>
        </p:txBody>
      </p:sp>
      <p:sp>
        <p:nvSpPr>
          <p:cNvPr id="5" name="Content Placeholder 4"/>
          <p:cNvSpPr>
            <a:spLocks noGrp="1"/>
          </p:cNvSpPr>
          <p:nvPr>
            <p:ph idx="1"/>
          </p:nvPr>
        </p:nvSpPr>
        <p:spPr>
          <a:xfrm>
            <a:off x="182880" y="1563757"/>
            <a:ext cx="11873132" cy="5157718"/>
          </a:xfrm>
        </p:spPr>
        <p:txBody>
          <a:bodyPr>
            <a:normAutofit fontScale="92500" lnSpcReduction="20000"/>
          </a:bodyPr>
          <a:lstStyle/>
          <a:p>
            <a:pPr lvl="0" algn="just"/>
            <a:r>
              <a:rPr lang="en-GB" sz="3000" dirty="0">
                <a:solidFill>
                  <a:prstClr val="black"/>
                </a:solidFill>
              </a:rPr>
              <a:t>Gender stereotyping persists - women segregated educationally, occupationally (under-representation of women in STEM careers, at executive and Board management levels).</a:t>
            </a:r>
          </a:p>
          <a:p>
            <a:pPr marL="0" lvl="0" indent="0" algn="just">
              <a:buNone/>
            </a:pPr>
            <a:endParaRPr lang="en-GB" sz="3000" dirty="0">
              <a:solidFill>
                <a:prstClr val="black"/>
              </a:solidFill>
            </a:endParaRPr>
          </a:p>
          <a:p>
            <a:pPr lvl="0" algn="just"/>
            <a:r>
              <a:rPr lang="en-GB" sz="3000" dirty="0">
                <a:solidFill>
                  <a:prstClr val="black"/>
                </a:solidFill>
              </a:rPr>
              <a:t>Gender digital divide</a:t>
            </a:r>
          </a:p>
          <a:p>
            <a:pPr marL="0" lvl="0" indent="0" algn="just">
              <a:buNone/>
            </a:pPr>
            <a:endParaRPr lang="en-GB" sz="3000" dirty="0">
              <a:solidFill>
                <a:prstClr val="black"/>
              </a:solidFill>
            </a:endParaRPr>
          </a:p>
          <a:p>
            <a:pPr lvl="0" algn="just"/>
            <a:r>
              <a:rPr lang="en-GB" sz="3000" dirty="0">
                <a:solidFill>
                  <a:prstClr val="black"/>
                </a:solidFill>
              </a:rPr>
              <a:t>Higher unemployment in women (Fem</a:t>
            </a:r>
            <a:r>
              <a:rPr lang="en-US" sz="3000" dirty="0">
                <a:solidFill>
                  <a:prstClr val="black"/>
                </a:solidFill>
              </a:rPr>
              <a:t>ale unemployment rate in July 2019 was 10.2% and the rate for males was 5.8%) – STATIN</a:t>
            </a:r>
          </a:p>
          <a:p>
            <a:pPr lvl="0" algn="just"/>
            <a:endParaRPr lang="en-GB" sz="3000" dirty="0">
              <a:solidFill>
                <a:prstClr val="black"/>
              </a:solidFill>
            </a:endParaRPr>
          </a:p>
          <a:p>
            <a:pPr lvl="0" algn="just"/>
            <a:r>
              <a:rPr lang="en-GB" sz="3000" dirty="0">
                <a:solidFill>
                  <a:prstClr val="black"/>
                </a:solidFill>
              </a:rPr>
              <a:t>Gender pay gap – approx. 60%</a:t>
            </a:r>
          </a:p>
          <a:p>
            <a:pPr marL="0" lvl="0" indent="0" algn="just">
              <a:buNone/>
            </a:pPr>
            <a:endParaRPr lang="en-GB" sz="3000" dirty="0">
              <a:solidFill>
                <a:prstClr val="black"/>
              </a:solidFill>
            </a:endParaRPr>
          </a:p>
          <a:p>
            <a:pPr lvl="0" algn="just"/>
            <a:r>
              <a:rPr lang="en-GB" sz="3000" dirty="0">
                <a:solidFill>
                  <a:prstClr val="black"/>
                </a:solidFill>
              </a:rPr>
              <a:t>Women’s enterprises - low-growth sectors and constraints in access to productive resources.</a:t>
            </a:r>
          </a:p>
          <a:p>
            <a:pPr marL="0" indent="0" algn="just">
              <a:buNone/>
            </a:pPr>
            <a:endParaRPr lang="en-US" sz="3600" dirty="0"/>
          </a:p>
          <a:p>
            <a:endParaRPr lang="en-US" dirty="0"/>
          </a:p>
          <a:p>
            <a:pPr marL="0" indent="0">
              <a:buNone/>
            </a:pPr>
            <a:endParaRPr lang="en-US" dirty="0"/>
          </a:p>
        </p:txBody>
      </p:sp>
      <p:sp>
        <p:nvSpPr>
          <p:cNvPr id="7" name="Slide Number Placeholder 6">
            <a:extLst>
              <a:ext uri="{FF2B5EF4-FFF2-40B4-BE49-F238E27FC236}">
                <a16:creationId xmlns:a16="http://schemas.microsoft.com/office/drawing/2014/main" id="{12240379-962F-42A9-9D1A-C87A80427FD3}"/>
              </a:ext>
            </a:extLst>
          </p:cNvPr>
          <p:cNvSpPr>
            <a:spLocks noGrp="1"/>
          </p:cNvSpPr>
          <p:nvPr>
            <p:ph type="sldNum" sz="quarter" idx="12"/>
          </p:nvPr>
        </p:nvSpPr>
        <p:spPr/>
        <p:txBody>
          <a:bodyPr/>
          <a:lstStyle/>
          <a:p>
            <a:fld id="{3659DFE1-4999-45E3-8E31-9EA9E915EA95}" type="slidenum">
              <a:rPr lang="en-US" smtClean="0"/>
              <a:t>16</a:t>
            </a:fld>
            <a:endParaRPr lang="en-US"/>
          </a:p>
        </p:txBody>
      </p:sp>
    </p:spTree>
    <p:extLst>
      <p:ext uri="{BB962C8B-B14F-4D97-AF65-F5344CB8AC3E}">
        <p14:creationId xmlns:p14="http://schemas.microsoft.com/office/powerpoint/2010/main" val="3161457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3A73A8-D5C8-4D57-ACA8-04A5D0AFD87D}"/>
              </a:ext>
            </a:extLst>
          </p:cNvPr>
          <p:cNvSpPr>
            <a:spLocks noGrp="1"/>
          </p:cNvSpPr>
          <p:nvPr>
            <p:ph type="title"/>
          </p:nvPr>
        </p:nvSpPr>
        <p:spPr>
          <a:xfrm>
            <a:off x="212035" y="365126"/>
            <a:ext cx="11141765" cy="858764"/>
          </a:xfrm>
        </p:spPr>
        <p:txBody>
          <a:bodyPr>
            <a:normAutofit/>
          </a:bodyPr>
          <a:lstStyle/>
          <a:p>
            <a:r>
              <a:rPr lang="en-US" sz="3600" b="1" dirty="0"/>
              <a:t>Limited Knowledge of Legal &amp; Regulatory Framework</a:t>
            </a:r>
          </a:p>
        </p:txBody>
      </p:sp>
      <p:sp>
        <p:nvSpPr>
          <p:cNvPr id="4" name="Content Placeholder 3">
            <a:extLst>
              <a:ext uri="{FF2B5EF4-FFF2-40B4-BE49-F238E27FC236}">
                <a16:creationId xmlns:a16="http://schemas.microsoft.com/office/drawing/2014/main" id="{144A90C6-E46D-422D-9049-FA177B24B6C2}"/>
              </a:ext>
            </a:extLst>
          </p:cNvPr>
          <p:cNvSpPr>
            <a:spLocks noGrp="1"/>
          </p:cNvSpPr>
          <p:nvPr>
            <p:ph sz="half" idx="1"/>
          </p:nvPr>
        </p:nvSpPr>
        <p:spPr>
          <a:xfrm>
            <a:off x="318052" y="1223890"/>
            <a:ext cx="5701748" cy="5268984"/>
          </a:xfrm>
        </p:spPr>
        <p:txBody>
          <a:bodyPr>
            <a:normAutofit/>
          </a:bodyPr>
          <a:lstStyle/>
          <a:p>
            <a:r>
              <a:rPr lang="en-JM" dirty="0"/>
              <a:t>In spite of a number of laws and policies:</a:t>
            </a:r>
          </a:p>
          <a:p>
            <a:pPr marL="0" indent="0">
              <a:buNone/>
            </a:pPr>
            <a:endParaRPr lang="en-JM" dirty="0"/>
          </a:p>
          <a:p>
            <a:pPr lvl="1"/>
            <a:r>
              <a:rPr lang="en-JM" dirty="0"/>
              <a:t>Many women have little knowledge of laws, regulations , procedures</a:t>
            </a:r>
          </a:p>
          <a:p>
            <a:pPr marL="457200" lvl="1" indent="0">
              <a:buNone/>
            </a:pPr>
            <a:endParaRPr lang="en-JM" dirty="0"/>
          </a:p>
          <a:p>
            <a:pPr lvl="1"/>
            <a:r>
              <a:rPr lang="en-JM" dirty="0"/>
              <a:t>Business registration barriers: in informal sector</a:t>
            </a:r>
          </a:p>
          <a:p>
            <a:pPr lvl="1"/>
            <a:endParaRPr lang="en-JM" dirty="0"/>
          </a:p>
          <a:p>
            <a:pPr lvl="1"/>
            <a:r>
              <a:rPr lang="en-JM" dirty="0"/>
              <a:t>Property rights: male gender bias in inheritance</a:t>
            </a:r>
            <a:endParaRPr lang="en-US" dirty="0"/>
          </a:p>
        </p:txBody>
      </p:sp>
      <p:pic>
        <p:nvPicPr>
          <p:cNvPr id="5" name="Content Placeholder 4">
            <a:extLst>
              <a:ext uri="{FF2B5EF4-FFF2-40B4-BE49-F238E27FC236}">
                <a16:creationId xmlns:a16="http://schemas.microsoft.com/office/drawing/2014/main" id="{BA418776-C4E8-4E6F-BD7F-E4445279A1C3}"/>
              </a:ext>
            </a:extLst>
          </p:cNvPr>
          <p:cNvPicPr>
            <a:picLocks noGrp="1" noChangeAspect="1"/>
          </p:cNvPicPr>
          <p:nvPr>
            <p:ph sz="half" idx="2"/>
          </p:nvPr>
        </p:nvPicPr>
        <p:blipFill>
          <a:blip r:embed="rId3"/>
          <a:stretch>
            <a:fillRect/>
          </a:stretch>
        </p:blipFill>
        <p:spPr>
          <a:xfrm>
            <a:off x="7130228" y="1825625"/>
            <a:ext cx="3265544" cy="4351338"/>
          </a:xfrm>
          <a:prstGeom prst="rect">
            <a:avLst/>
          </a:prstGeom>
        </p:spPr>
      </p:pic>
      <p:sp>
        <p:nvSpPr>
          <p:cNvPr id="2" name="Slide Number Placeholder 1">
            <a:extLst>
              <a:ext uri="{FF2B5EF4-FFF2-40B4-BE49-F238E27FC236}">
                <a16:creationId xmlns:a16="http://schemas.microsoft.com/office/drawing/2014/main" id="{9263BE05-018D-4276-98CF-0DD411950554}"/>
              </a:ext>
            </a:extLst>
          </p:cNvPr>
          <p:cNvSpPr>
            <a:spLocks noGrp="1"/>
          </p:cNvSpPr>
          <p:nvPr>
            <p:ph type="sldNum" sz="quarter" idx="12"/>
          </p:nvPr>
        </p:nvSpPr>
        <p:spPr/>
        <p:txBody>
          <a:bodyPr/>
          <a:lstStyle/>
          <a:p>
            <a:fld id="{3659DFE1-4999-45E3-8E31-9EA9E915EA95}" type="slidenum">
              <a:rPr lang="en-US" smtClean="0"/>
              <a:t>17</a:t>
            </a:fld>
            <a:endParaRPr lang="en-US"/>
          </a:p>
        </p:txBody>
      </p:sp>
    </p:spTree>
    <p:extLst>
      <p:ext uri="{BB962C8B-B14F-4D97-AF65-F5344CB8AC3E}">
        <p14:creationId xmlns:p14="http://schemas.microsoft.com/office/powerpoint/2010/main" val="3467609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DCF87-CCAC-4D35-B7A9-671B1310E5FE}"/>
              </a:ext>
            </a:extLst>
          </p:cNvPr>
          <p:cNvSpPr>
            <a:spLocks noGrp="1"/>
          </p:cNvSpPr>
          <p:nvPr>
            <p:ph type="title"/>
          </p:nvPr>
        </p:nvSpPr>
        <p:spPr>
          <a:xfrm>
            <a:off x="274667" y="551396"/>
            <a:ext cx="11795065" cy="556018"/>
          </a:xfrm>
        </p:spPr>
        <p:txBody>
          <a:bodyPr>
            <a:normAutofit fontScale="90000"/>
          </a:bodyPr>
          <a:lstStyle/>
          <a:p>
            <a:pPr algn="ctr"/>
            <a:r>
              <a:rPr lang="en-US" sz="4000" b="1" dirty="0"/>
              <a:t>Gendered and Cultural Biases</a:t>
            </a:r>
            <a:br>
              <a:rPr lang="en-US" dirty="0"/>
            </a:br>
            <a:endParaRPr lang="en-US" dirty="0"/>
          </a:p>
        </p:txBody>
      </p:sp>
      <p:sp>
        <p:nvSpPr>
          <p:cNvPr id="3" name="Content Placeholder 2">
            <a:extLst>
              <a:ext uri="{FF2B5EF4-FFF2-40B4-BE49-F238E27FC236}">
                <a16:creationId xmlns:a16="http://schemas.microsoft.com/office/drawing/2014/main" id="{DDF41954-38B7-404F-8CEC-795D462482BF}"/>
              </a:ext>
            </a:extLst>
          </p:cNvPr>
          <p:cNvSpPr>
            <a:spLocks noGrp="1"/>
          </p:cNvSpPr>
          <p:nvPr>
            <p:ph sz="half" idx="1"/>
          </p:nvPr>
        </p:nvSpPr>
        <p:spPr>
          <a:xfrm>
            <a:off x="251791" y="1107413"/>
            <a:ext cx="5768009" cy="5385461"/>
          </a:xfrm>
        </p:spPr>
        <p:txBody>
          <a:bodyPr>
            <a:normAutofit fontScale="92500" lnSpcReduction="10000"/>
          </a:bodyPr>
          <a:lstStyle/>
          <a:p>
            <a:r>
              <a:rPr lang="en-US" dirty="0"/>
              <a:t>Men naturally form networks such as sports, bar, old boys school club</a:t>
            </a:r>
          </a:p>
          <a:p>
            <a:pPr marL="0" indent="0">
              <a:buNone/>
            </a:pPr>
            <a:endParaRPr lang="en-US" dirty="0"/>
          </a:p>
          <a:p>
            <a:r>
              <a:rPr lang="en-US" dirty="0"/>
              <a:t>Women less likely to belong to formal business networks.</a:t>
            </a:r>
          </a:p>
          <a:p>
            <a:pPr marL="0" indent="0">
              <a:buNone/>
            </a:pPr>
            <a:endParaRPr lang="en-US" dirty="0"/>
          </a:p>
          <a:p>
            <a:r>
              <a:rPr lang="en-US" dirty="0"/>
              <a:t>Social norms, barriers, burden of work</a:t>
            </a:r>
          </a:p>
          <a:p>
            <a:endParaRPr lang="en-US" dirty="0"/>
          </a:p>
          <a:p>
            <a:r>
              <a:rPr lang="en-US" dirty="0"/>
              <a:t>Many women find it challenging to identify/seize market opportunities.</a:t>
            </a:r>
          </a:p>
          <a:p>
            <a:endParaRPr lang="en-US" dirty="0"/>
          </a:p>
          <a:p>
            <a:r>
              <a:rPr lang="en-US" dirty="0"/>
              <a:t>Market access and growth can be particularly daunting.</a:t>
            </a:r>
          </a:p>
        </p:txBody>
      </p:sp>
      <p:pic>
        <p:nvPicPr>
          <p:cNvPr id="5" name="Content Placeholder 4">
            <a:extLst>
              <a:ext uri="{FF2B5EF4-FFF2-40B4-BE49-F238E27FC236}">
                <a16:creationId xmlns:a16="http://schemas.microsoft.com/office/drawing/2014/main" id="{19C77A92-8B83-4520-AFE6-5C3B8A6E1531}"/>
              </a:ext>
            </a:extLst>
          </p:cNvPr>
          <p:cNvPicPr>
            <a:picLocks noGrp="1" noChangeAspect="1"/>
          </p:cNvPicPr>
          <p:nvPr>
            <p:ph sz="half" idx="2"/>
          </p:nvPr>
        </p:nvPicPr>
        <p:blipFill>
          <a:blip r:embed="rId3"/>
          <a:stretch>
            <a:fillRect/>
          </a:stretch>
        </p:blipFill>
        <p:spPr>
          <a:xfrm>
            <a:off x="6172200" y="1973993"/>
            <a:ext cx="5181600" cy="4054602"/>
          </a:xfrm>
          <a:prstGeom prst="rect">
            <a:avLst/>
          </a:prstGeom>
        </p:spPr>
      </p:pic>
      <p:sp>
        <p:nvSpPr>
          <p:cNvPr id="4" name="Slide Number Placeholder 3">
            <a:extLst>
              <a:ext uri="{FF2B5EF4-FFF2-40B4-BE49-F238E27FC236}">
                <a16:creationId xmlns:a16="http://schemas.microsoft.com/office/drawing/2014/main" id="{D1D31333-C421-4556-892D-D95DED33A128}"/>
              </a:ext>
            </a:extLst>
          </p:cNvPr>
          <p:cNvSpPr>
            <a:spLocks noGrp="1"/>
          </p:cNvSpPr>
          <p:nvPr>
            <p:ph type="sldNum" sz="quarter" idx="12"/>
          </p:nvPr>
        </p:nvSpPr>
        <p:spPr/>
        <p:txBody>
          <a:bodyPr/>
          <a:lstStyle/>
          <a:p>
            <a:fld id="{3659DFE1-4999-45E3-8E31-9EA9E915EA95}" type="slidenum">
              <a:rPr lang="en-US" smtClean="0"/>
              <a:t>18</a:t>
            </a:fld>
            <a:endParaRPr lang="en-US"/>
          </a:p>
        </p:txBody>
      </p:sp>
    </p:spTree>
    <p:extLst>
      <p:ext uri="{BB962C8B-B14F-4D97-AF65-F5344CB8AC3E}">
        <p14:creationId xmlns:p14="http://schemas.microsoft.com/office/powerpoint/2010/main" val="4174511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EF45-AB67-4F6B-A220-233018335C6C}"/>
              </a:ext>
            </a:extLst>
          </p:cNvPr>
          <p:cNvSpPr>
            <a:spLocks noGrp="1"/>
          </p:cNvSpPr>
          <p:nvPr>
            <p:ph type="title"/>
          </p:nvPr>
        </p:nvSpPr>
        <p:spPr>
          <a:xfrm>
            <a:off x="82826" y="113334"/>
            <a:ext cx="11873948" cy="1039605"/>
          </a:xfrm>
        </p:spPr>
        <p:txBody>
          <a:bodyPr>
            <a:normAutofit/>
          </a:bodyPr>
          <a:lstStyle/>
          <a:p>
            <a:pPr algn="ctr"/>
            <a:r>
              <a:rPr lang="en-US" b="1" dirty="0"/>
              <a:t>Limited Access to gender-sensitive financial services</a:t>
            </a:r>
          </a:p>
        </p:txBody>
      </p:sp>
      <p:sp>
        <p:nvSpPr>
          <p:cNvPr id="3" name="Content Placeholder 2">
            <a:extLst>
              <a:ext uri="{FF2B5EF4-FFF2-40B4-BE49-F238E27FC236}">
                <a16:creationId xmlns:a16="http://schemas.microsoft.com/office/drawing/2014/main" id="{2473CCAF-0F52-43C3-86DB-8D368AC26EEA}"/>
              </a:ext>
            </a:extLst>
          </p:cNvPr>
          <p:cNvSpPr>
            <a:spLocks noGrp="1"/>
          </p:cNvSpPr>
          <p:nvPr>
            <p:ph sz="half" idx="1"/>
          </p:nvPr>
        </p:nvSpPr>
        <p:spPr>
          <a:xfrm>
            <a:off x="448786" y="1272208"/>
            <a:ext cx="5571014" cy="5115339"/>
          </a:xfrm>
        </p:spPr>
        <p:txBody>
          <a:bodyPr>
            <a:normAutofit/>
          </a:bodyPr>
          <a:lstStyle/>
          <a:p>
            <a:r>
              <a:rPr lang="en-JM" dirty="0"/>
              <a:t>Major barriers due to lack of collateral, </a:t>
            </a:r>
            <a:r>
              <a:rPr lang="en-US" dirty="0"/>
              <a:t>land titles </a:t>
            </a:r>
            <a:endParaRPr lang="en-JM" dirty="0"/>
          </a:p>
          <a:p>
            <a:endParaRPr lang="en-JM" dirty="0"/>
          </a:p>
          <a:p>
            <a:r>
              <a:rPr lang="en-JM" dirty="0"/>
              <a:t>High financial institution interest rates</a:t>
            </a:r>
          </a:p>
          <a:p>
            <a:endParaRPr lang="en-JM" dirty="0"/>
          </a:p>
          <a:p>
            <a:r>
              <a:rPr lang="en-JM" dirty="0"/>
              <a:t>Limited access to financing programmes </a:t>
            </a:r>
          </a:p>
          <a:p>
            <a:endParaRPr lang="en-US" dirty="0"/>
          </a:p>
          <a:p>
            <a:r>
              <a:rPr lang="en-US" dirty="0"/>
              <a:t>Limited financial literacy</a:t>
            </a:r>
          </a:p>
        </p:txBody>
      </p:sp>
      <p:pic>
        <p:nvPicPr>
          <p:cNvPr id="12" name="Content Placeholder 11">
            <a:extLst>
              <a:ext uri="{FF2B5EF4-FFF2-40B4-BE49-F238E27FC236}">
                <a16:creationId xmlns:a16="http://schemas.microsoft.com/office/drawing/2014/main" id="{F3DFEFE2-16C9-4C52-A5E8-B3F7D18F40CD}"/>
              </a:ext>
            </a:extLst>
          </p:cNvPr>
          <p:cNvPicPr>
            <a:picLocks noGrp="1" noChangeAspect="1"/>
          </p:cNvPicPr>
          <p:nvPr>
            <p:ph sz="half" idx="2"/>
          </p:nvPr>
        </p:nvPicPr>
        <p:blipFill>
          <a:blip r:embed="rId3"/>
          <a:stretch>
            <a:fillRect/>
          </a:stretch>
        </p:blipFill>
        <p:spPr>
          <a:xfrm>
            <a:off x="6692410" y="1825625"/>
            <a:ext cx="5050804" cy="3687279"/>
          </a:xfrm>
          <a:prstGeom prst="rect">
            <a:avLst/>
          </a:prstGeom>
        </p:spPr>
      </p:pic>
      <p:sp>
        <p:nvSpPr>
          <p:cNvPr id="4" name="Slide Number Placeholder 3">
            <a:extLst>
              <a:ext uri="{FF2B5EF4-FFF2-40B4-BE49-F238E27FC236}">
                <a16:creationId xmlns:a16="http://schemas.microsoft.com/office/drawing/2014/main" id="{854152FE-2645-4641-90F2-95390EFE94CF}"/>
              </a:ext>
            </a:extLst>
          </p:cNvPr>
          <p:cNvSpPr>
            <a:spLocks noGrp="1"/>
          </p:cNvSpPr>
          <p:nvPr>
            <p:ph type="sldNum" sz="quarter" idx="12"/>
          </p:nvPr>
        </p:nvSpPr>
        <p:spPr/>
        <p:txBody>
          <a:bodyPr/>
          <a:lstStyle/>
          <a:p>
            <a:fld id="{3659DFE1-4999-45E3-8E31-9EA9E915EA95}" type="slidenum">
              <a:rPr lang="en-US" smtClean="0"/>
              <a:t>19</a:t>
            </a:fld>
            <a:endParaRPr lang="en-US"/>
          </a:p>
        </p:txBody>
      </p:sp>
    </p:spTree>
    <p:extLst>
      <p:ext uri="{BB962C8B-B14F-4D97-AF65-F5344CB8AC3E}">
        <p14:creationId xmlns:p14="http://schemas.microsoft.com/office/powerpoint/2010/main" val="315594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3BFCF-023B-496D-B407-ACBE02CD0EA4}"/>
              </a:ext>
            </a:extLst>
          </p:cNvPr>
          <p:cNvSpPr>
            <a:spLocks noGrp="1"/>
          </p:cNvSpPr>
          <p:nvPr>
            <p:ph type="title"/>
          </p:nvPr>
        </p:nvSpPr>
        <p:spPr>
          <a:xfrm>
            <a:off x="255104" y="179595"/>
            <a:ext cx="11529391" cy="960092"/>
          </a:xfrm>
        </p:spPr>
        <p:txBody>
          <a:bodyPr>
            <a:noAutofit/>
          </a:bodyPr>
          <a:lstStyle/>
          <a:p>
            <a:pPr algn="ctr"/>
            <a:r>
              <a:rPr lang="en-US" sz="3200" b="1" dirty="0"/>
              <a:t>Limited skills and access to Information, Communication and Technology</a:t>
            </a:r>
          </a:p>
        </p:txBody>
      </p:sp>
      <p:sp>
        <p:nvSpPr>
          <p:cNvPr id="3" name="Content Placeholder 2">
            <a:extLst>
              <a:ext uri="{FF2B5EF4-FFF2-40B4-BE49-F238E27FC236}">
                <a16:creationId xmlns:a16="http://schemas.microsoft.com/office/drawing/2014/main" id="{7E069F84-D180-4735-8158-6876B5C1E3FA}"/>
              </a:ext>
            </a:extLst>
          </p:cNvPr>
          <p:cNvSpPr>
            <a:spLocks noGrp="1"/>
          </p:cNvSpPr>
          <p:nvPr>
            <p:ph sz="half" idx="1"/>
          </p:nvPr>
        </p:nvSpPr>
        <p:spPr>
          <a:xfrm>
            <a:off x="384313" y="1825625"/>
            <a:ext cx="5635487" cy="4667250"/>
          </a:xfrm>
        </p:spPr>
        <p:txBody>
          <a:bodyPr>
            <a:normAutofit/>
          </a:bodyPr>
          <a:lstStyle/>
          <a:p>
            <a:r>
              <a:rPr lang="en-US" dirty="0"/>
              <a:t>Gender digital divide</a:t>
            </a:r>
          </a:p>
          <a:p>
            <a:pPr marL="0" indent="0">
              <a:buNone/>
            </a:pPr>
            <a:endParaRPr lang="en-US" dirty="0"/>
          </a:p>
          <a:p>
            <a:r>
              <a:rPr lang="en-US" dirty="0"/>
              <a:t>Under-representation of women in high-tech sectors and business development. </a:t>
            </a:r>
          </a:p>
          <a:p>
            <a:pPr marL="0" indent="0">
              <a:buNone/>
            </a:pPr>
            <a:endParaRPr lang="en-US" dirty="0"/>
          </a:p>
          <a:p>
            <a:r>
              <a:rPr lang="en-US" dirty="0"/>
              <a:t>Low female participation in these sectors hinders equitable distribution of gains in these sectors. </a:t>
            </a:r>
          </a:p>
        </p:txBody>
      </p:sp>
      <p:pic>
        <p:nvPicPr>
          <p:cNvPr id="5" name="Content Placeholder 4">
            <a:extLst>
              <a:ext uri="{FF2B5EF4-FFF2-40B4-BE49-F238E27FC236}">
                <a16:creationId xmlns:a16="http://schemas.microsoft.com/office/drawing/2014/main" id="{819ECBF8-30FC-4C22-A5F9-996146159F18}"/>
              </a:ext>
            </a:extLst>
          </p:cNvPr>
          <p:cNvPicPr>
            <a:picLocks noGrp="1" noChangeAspect="1"/>
          </p:cNvPicPr>
          <p:nvPr>
            <p:ph sz="half" idx="2"/>
          </p:nvPr>
        </p:nvPicPr>
        <p:blipFill>
          <a:blip r:embed="rId3"/>
          <a:stretch>
            <a:fillRect/>
          </a:stretch>
        </p:blipFill>
        <p:spPr>
          <a:xfrm>
            <a:off x="6481690" y="1825625"/>
            <a:ext cx="5181600" cy="3272589"/>
          </a:xfrm>
          <a:prstGeom prst="rect">
            <a:avLst/>
          </a:prstGeom>
        </p:spPr>
      </p:pic>
      <p:sp>
        <p:nvSpPr>
          <p:cNvPr id="4" name="Slide Number Placeholder 3">
            <a:extLst>
              <a:ext uri="{FF2B5EF4-FFF2-40B4-BE49-F238E27FC236}">
                <a16:creationId xmlns:a16="http://schemas.microsoft.com/office/drawing/2014/main" id="{DF07259F-F631-45D7-A454-B89F5D324D53}"/>
              </a:ext>
            </a:extLst>
          </p:cNvPr>
          <p:cNvSpPr>
            <a:spLocks noGrp="1"/>
          </p:cNvSpPr>
          <p:nvPr>
            <p:ph type="sldNum" sz="quarter" idx="12"/>
          </p:nvPr>
        </p:nvSpPr>
        <p:spPr/>
        <p:txBody>
          <a:bodyPr/>
          <a:lstStyle/>
          <a:p>
            <a:fld id="{3659DFE1-4999-45E3-8E31-9EA9E915EA95}" type="slidenum">
              <a:rPr lang="en-US" smtClean="0"/>
              <a:t>20</a:t>
            </a:fld>
            <a:endParaRPr lang="en-US"/>
          </a:p>
        </p:txBody>
      </p:sp>
    </p:spTree>
    <p:extLst>
      <p:ext uri="{BB962C8B-B14F-4D97-AF65-F5344CB8AC3E}">
        <p14:creationId xmlns:p14="http://schemas.microsoft.com/office/powerpoint/2010/main" val="397732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CC9D-2B9B-44DF-AE89-3B4982F0E853}"/>
              </a:ext>
            </a:extLst>
          </p:cNvPr>
          <p:cNvSpPr>
            <a:spLocks noGrp="1"/>
          </p:cNvSpPr>
          <p:nvPr>
            <p:ph type="title"/>
          </p:nvPr>
        </p:nvSpPr>
        <p:spPr>
          <a:xfrm>
            <a:off x="838200" y="365126"/>
            <a:ext cx="10515600" cy="763842"/>
          </a:xfrm>
        </p:spPr>
        <p:txBody>
          <a:bodyPr/>
          <a:lstStyle/>
          <a:p>
            <a:r>
              <a:rPr lang="en-US" b="1" dirty="0"/>
              <a:t>Non-tariff measures hit women harder</a:t>
            </a:r>
          </a:p>
        </p:txBody>
      </p:sp>
      <p:sp>
        <p:nvSpPr>
          <p:cNvPr id="3" name="Content Placeholder 2">
            <a:extLst>
              <a:ext uri="{FF2B5EF4-FFF2-40B4-BE49-F238E27FC236}">
                <a16:creationId xmlns:a16="http://schemas.microsoft.com/office/drawing/2014/main" id="{C45311DF-675E-41C0-808A-9C2A96B6DEAA}"/>
              </a:ext>
            </a:extLst>
          </p:cNvPr>
          <p:cNvSpPr>
            <a:spLocks noGrp="1"/>
          </p:cNvSpPr>
          <p:nvPr>
            <p:ph sz="half" idx="1"/>
          </p:nvPr>
        </p:nvSpPr>
        <p:spPr>
          <a:xfrm>
            <a:off x="838200" y="1444487"/>
            <a:ext cx="5181600" cy="4732476"/>
          </a:xfrm>
        </p:spPr>
        <p:txBody>
          <a:bodyPr/>
          <a:lstStyle/>
          <a:p>
            <a:r>
              <a:rPr lang="en-US" dirty="0"/>
              <a:t>Modern barriers to trade often take the form of non-tariff measures (NTMs)</a:t>
            </a:r>
          </a:p>
          <a:p>
            <a:r>
              <a:rPr lang="en-US" dirty="0"/>
              <a:t>Female owned firms tend to be smaller than male owned firms, and suffer disproportionally from NTMs. </a:t>
            </a:r>
          </a:p>
          <a:p>
            <a:r>
              <a:rPr lang="en-US" dirty="0"/>
              <a:t>Limited expertise to efficiently overcome relevant trade costs.</a:t>
            </a:r>
          </a:p>
          <a:p>
            <a:endParaRPr lang="en-US" dirty="0"/>
          </a:p>
          <a:p>
            <a:endParaRPr lang="en-US" dirty="0"/>
          </a:p>
        </p:txBody>
      </p:sp>
      <p:pic>
        <p:nvPicPr>
          <p:cNvPr id="5" name="Content Placeholder 4">
            <a:extLst>
              <a:ext uri="{FF2B5EF4-FFF2-40B4-BE49-F238E27FC236}">
                <a16:creationId xmlns:a16="http://schemas.microsoft.com/office/drawing/2014/main" id="{870814B8-2BC8-48E6-A5B6-3C1E09C2277E}"/>
              </a:ext>
            </a:extLst>
          </p:cNvPr>
          <p:cNvPicPr>
            <a:picLocks noGrp="1" noChangeAspect="1"/>
          </p:cNvPicPr>
          <p:nvPr>
            <p:ph sz="half" idx="2"/>
          </p:nvPr>
        </p:nvPicPr>
        <p:blipFill>
          <a:blip r:embed="rId3"/>
          <a:stretch>
            <a:fillRect/>
          </a:stretch>
        </p:blipFill>
        <p:spPr>
          <a:xfrm>
            <a:off x="6172200" y="1563758"/>
            <a:ext cx="5181600" cy="4165276"/>
          </a:xfrm>
          <a:prstGeom prst="rect">
            <a:avLst/>
          </a:prstGeom>
        </p:spPr>
      </p:pic>
      <p:sp>
        <p:nvSpPr>
          <p:cNvPr id="4" name="Slide Number Placeholder 3">
            <a:extLst>
              <a:ext uri="{FF2B5EF4-FFF2-40B4-BE49-F238E27FC236}">
                <a16:creationId xmlns:a16="http://schemas.microsoft.com/office/drawing/2014/main" id="{6A7AC7D4-F377-4E80-AD34-F9CAB3BCF6FA}"/>
              </a:ext>
            </a:extLst>
          </p:cNvPr>
          <p:cNvSpPr>
            <a:spLocks noGrp="1"/>
          </p:cNvSpPr>
          <p:nvPr>
            <p:ph type="sldNum" sz="quarter" idx="12"/>
          </p:nvPr>
        </p:nvSpPr>
        <p:spPr/>
        <p:txBody>
          <a:bodyPr/>
          <a:lstStyle/>
          <a:p>
            <a:fld id="{3659DFE1-4999-45E3-8E31-9EA9E915EA95}" type="slidenum">
              <a:rPr lang="en-US" smtClean="0"/>
              <a:t>21</a:t>
            </a:fld>
            <a:endParaRPr lang="en-US"/>
          </a:p>
        </p:txBody>
      </p:sp>
    </p:spTree>
    <p:extLst>
      <p:ext uri="{BB962C8B-B14F-4D97-AF65-F5344CB8AC3E}">
        <p14:creationId xmlns:p14="http://schemas.microsoft.com/office/powerpoint/2010/main" val="2365808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CC9D-2B9B-44DF-AE89-3B4982F0E853}"/>
              </a:ext>
            </a:extLst>
          </p:cNvPr>
          <p:cNvSpPr>
            <a:spLocks noGrp="1"/>
          </p:cNvSpPr>
          <p:nvPr>
            <p:ph type="title"/>
          </p:nvPr>
        </p:nvSpPr>
        <p:spPr>
          <a:xfrm>
            <a:off x="228600" y="139839"/>
            <a:ext cx="11572724" cy="763842"/>
          </a:xfrm>
        </p:spPr>
        <p:txBody>
          <a:bodyPr>
            <a:normAutofit fontScale="90000"/>
          </a:bodyPr>
          <a:lstStyle/>
          <a:p>
            <a:r>
              <a:rPr lang="en-US" b="1" dirty="0"/>
              <a:t>Limited access to gender-sensitive export development services</a:t>
            </a:r>
          </a:p>
        </p:txBody>
      </p:sp>
      <p:sp>
        <p:nvSpPr>
          <p:cNvPr id="3" name="Content Placeholder 2">
            <a:extLst>
              <a:ext uri="{FF2B5EF4-FFF2-40B4-BE49-F238E27FC236}">
                <a16:creationId xmlns:a16="http://schemas.microsoft.com/office/drawing/2014/main" id="{C45311DF-675E-41C0-808A-9C2A96B6DEAA}"/>
              </a:ext>
            </a:extLst>
          </p:cNvPr>
          <p:cNvSpPr>
            <a:spLocks noGrp="1"/>
          </p:cNvSpPr>
          <p:nvPr>
            <p:ph sz="half" idx="1"/>
          </p:nvPr>
        </p:nvSpPr>
        <p:spPr>
          <a:xfrm>
            <a:off x="390674" y="1248229"/>
            <a:ext cx="5629126" cy="5469932"/>
          </a:xfrm>
        </p:spPr>
        <p:txBody>
          <a:bodyPr>
            <a:normAutofit/>
          </a:bodyPr>
          <a:lstStyle/>
          <a:p>
            <a:pPr marL="457200" indent="-457200">
              <a:buFont typeface="+mj-lt"/>
              <a:buAutoNum type="arabicPeriod"/>
            </a:pPr>
            <a:r>
              <a:rPr lang="en-JM" dirty="0"/>
              <a:t>Limited women’s access to export development services</a:t>
            </a:r>
          </a:p>
          <a:p>
            <a:pPr marL="0" indent="0">
              <a:buNone/>
            </a:pPr>
            <a:endParaRPr lang="en-JM" dirty="0"/>
          </a:p>
          <a:p>
            <a:pPr marL="514350" indent="-514350">
              <a:buFont typeface="+mj-lt"/>
              <a:buAutoNum type="arabicPeriod" startAt="2"/>
            </a:pPr>
            <a:r>
              <a:rPr lang="en-JM" dirty="0"/>
              <a:t>Limited export development services respond to needs of women entrepreneurs</a:t>
            </a:r>
          </a:p>
          <a:p>
            <a:pPr marL="0" indent="0">
              <a:buNone/>
            </a:pPr>
            <a:endParaRPr lang="en-JM" dirty="0"/>
          </a:p>
          <a:p>
            <a:pPr marL="514350" indent="-514350">
              <a:buFont typeface="+mj-lt"/>
              <a:buAutoNum type="arabicPeriod" startAt="3"/>
            </a:pPr>
            <a:r>
              <a:rPr lang="en-JM" dirty="0"/>
              <a:t>Knowledge of standards critical – environmental, CARICOM, EU</a:t>
            </a:r>
          </a:p>
          <a:p>
            <a:pPr marL="0" indent="0">
              <a:buNone/>
            </a:pPr>
            <a:endParaRPr lang="en-US" dirty="0"/>
          </a:p>
          <a:p>
            <a:endParaRPr lang="en-US" dirty="0"/>
          </a:p>
        </p:txBody>
      </p:sp>
      <p:pic>
        <p:nvPicPr>
          <p:cNvPr id="10" name="Content Placeholder 9">
            <a:extLst>
              <a:ext uri="{FF2B5EF4-FFF2-40B4-BE49-F238E27FC236}">
                <a16:creationId xmlns:a16="http://schemas.microsoft.com/office/drawing/2014/main" id="{A69EB4EB-51B6-4F35-978E-27CD7819DF44}"/>
              </a:ext>
            </a:extLst>
          </p:cNvPr>
          <p:cNvPicPr>
            <a:picLocks noGrp="1" noChangeAspect="1"/>
          </p:cNvPicPr>
          <p:nvPr>
            <p:ph sz="half" idx="2"/>
          </p:nvPr>
        </p:nvPicPr>
        <p:blipFill>
          <a:blip r:embed="rId3"/>
          <a:stretch>
            <a:fillRect/>
          </a:stretch>
        </p:blipFill>
        <p:spPr>
          <a:xfrm>
            <a:off x="6172200" y="1444487"/>
            <a:ext cx="6002552" cy="4498383"/>
          </a:xfrm>
          <a:prstGeom prst="rect">
            <a:avLst/>
          </a:prstGeom>
        </p:spPr>
      </p:pic>
      <p:sp>
        <p:nvSpPr>
          <p:cNvPr id="5" name="Slide Number Placeholder 4">
            <a:extLst>
              <a:ext uri="{FF2B5EF4-FFF2-40B4-BE49-F238E27FC236}">
                <a16:creationId xmlns:a16="http://schemas.microsoft.com/office/drawing/2014/main" id="{257814AD-FA8D-4B29-B912-63E4A4654175}"/>
              </a:ext>
            </a:extLst>
          </p:cNvPr>
          <p:cNvSpPr>
            <a:spLocks noGrp="1"/>
          </p:cNvSpPr>
          <p:nvPr>
            <p:ph type="sldNum" sz="quarter" idx="12"/>
          </p:nvPr>
        </p:nvSpPr>
        <p:spPr/>
        <p:txBody>
          <a:bodyPr/>
          <a:lstStyle/>
          <a:p>
            <a:fld id="{3659DFE1-4999-45E3-8E31-9EA9E915EA95}" type="slidenum">
              <a:rPr lang="en-US" smtClean="0"/>
              <a:t>22</a:t>
            </a:fld>
            <a:endParaRPr lang="en-US"/>
          </a:p>
        </p:txBody>
      </p:sp>
    </p:spTree>
    <p:extLst>
      <p:ext uri="{BB962C8B-B14F-4D97-AF65-F5344CB8AC3E}">
        <p14:creationId xmlns:p14="http://schemas.microsoft.com/office/powerpoint/2010/main" val="764281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A35EB9-2443-4006-99FC-C0ADA66C0023}"/>
              </a:ext>
            </a:extLst>
          </p:cNvPr>
          <p:cNvSpPr>
            <a:spLocks noGrp="1"/>
          </p:cNvSpPr>
          <p:nvPr>
            <p:ph type="title"/>
          </p:nvPr>
        </p:nvSpPr>
        <p:spPr/>
        <p:txBody>
          <a:bodyPr/>
          <a:lstStyle/>
          <a:p>
            <a:pPr algn="ctr"/>
            <a:r>
              <a:rPr lang="en-US" b="1" dirty="0"/>
              <a:t>How to Empower Women to Foster Gender Equality and Inclusion</a:t>
            </a:r>
          </a:p>
        </p:txBody>
      </p:sp>
      <p:sp>
        <p:nvSpPr>
          <p:cNvPr id="6" name="Text Placeholder 5">
            <a:extLst>
              <a:ext uri="{FF2B5EF4-FFF2-40B4-BE49-F238E27FC236}">
                <a16:creationId xmlns:a16="http://schemas.microsoft.com/office/drawing/2014/main" id="{7E78C7A8-0635-4BF9-B964-A3EDF4F21CBE}"/>
              </a:ext>
            </a:extLst>
          </p:cNvPr>
          <p:cNvSpPr>
            <a:spLocks noGrp="1"/>
          </p:cNvSpPr>
          <p:nvPr>
            <p:ph type="body" idx="1"/>
          </p:nvPr>
        </p:nvSpPr>
        <p:spPr/>
        <p:txBody>
          <a:bodyPr/>
          <a:lstStyle/>
          <a:p>
            <a:endParaRPr lang="en-US" dirty="0"/>
          </a:p>
        </p:txBody>
      </p:sp>
      <p:sp>
        <p:nvSpPr>
          <p:cNvPr id="2" name="Slide Number Placeholder 1">
            <a:extLst>
              <a:ext uri="{FF2B5EF4-FFF2-40B4-BE49-F238E27FC236}">
                <a16:creationId xmlns:a16="http://schemas.microsoft.com/office/drawing/2014/main" id="{ECFC6A78-1E4B-4F43-A469-20CE499C35A0}"/>
              </a:ext>
            </a:extLst>
          </p:cNvPr>
          <p:cNvSpPr>
            <a:spLocks noGrp="1"/>
          </p:cNvSpPr>
          <p:nvPr>
            <p:ph type="sldNum" sz="quarter" idx="12"/>
          </p:nvPr>
        </p:nvSpPr>
        <p:spPr/>
        <p:txBody>
          <a:bodyPr/>
          <a:lstStyle/>
          <a:p>
            <a:fld id="{3659DFE1-4999-45E3-8E31-9EA9E915EA95}" type="slidenum">
              <a:rPr lang="en-US" smtClean="0"/>
              <a:t>23</a:t>
            </a:fld>
            <a:endParaRPr lang="en-US"/>
          </a:p>
        </p:txBody>
      </p:sp>
    </p:spTree>
    <p:extLst>
      <p:ext uri="{BB962C8B-B14F-4D97-AF65-F5344CB8AC3E}">
        <p14:creationId xmlns:p14="http://schemas.microsoft.com/office/powerpoint/2010/main" val="4118303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E768-258C-47E9-857F-EA91BA98C210}"/>
              </a:ext>
            </a:extLst>
          </p:cNvPr>
          <p:cNvSpPr>
            <a:spLocks noGrp="1"/>
          </p:cNvSpPr>
          <p:nvPr>
            <p:ph type="title"/>
          </p:nvPr>
        </p:nvSpPr>
        <p:spPr>
          <a:xfrm>
            <a:off x="159026" y="185530"/>
            <a:ext cx="11847444" cy="477080"/>
          </a:xfrm>
        </p:spPr>
        <p:txBody>
          <a:bodyPr>
            <a:normAutofit fontScale="90000"/>
          </a:bodyPr>
          <a:lstStyle/>
          <a:p>
            <a:pPr lvl="0">
              <a:spcBef>
                <a:spcPts val="1000"/>
              </a:spcBef>
            </a:pPr>
            <a:r>
              <a:rPr lang="en-US" sz="3100" dirty="0">
                <a:solidFill>
                  <a:prstClr val="black"/>
                </a:solidFill>
                <a:latin typeface="Calibri" panose="020F0502020204030204"/>
                <a:ea typeface="+mn-ea"/>
                <a:cs typeface="+mn-cs"/>
              </a:rPr>
              <a:t>Facilitation of Jamaica chapter of the International Women’s Coffee Alliance</a:t>
            </a:r>
            <a:br>
              <a:rPr lang="en-US" sz="1800" dirty="0">
                <a:solidFill>
                  <a:prstClr val="black"/>
                </a:solidFill>
                <a:latin typeface="Calibri" panose="020F0502020204030204"/>
                <a:ea typeface="+mn-ea"/>
                <a:cs typeface="+mn-cs"/>
              </a:rPr>
            </a:br>
            <a:endParaRPr lang="en-029" dirty="0"/>
          </a:p>
        </p:txBody>
      </p:sp>
      <p:sp>
        <p:nvSpPr>
          <p:cNvPr id="3" name="Content Placeholder 2">
            <a:extLst>
              <a:ext uri="{FF2B5EF4-FFF2-40B4-BE49-F238E27FC236}">
                <a16:creationId xmlns:a16="http://schemas.microsoft.com/office/drawing/2014/main" id="{1A0CBEDC-9DB5-4DE6-ABDC-9CDC145FAF43}"/>
              </a:ext>
            </a:extLst>
          </p:cNvPr>
          <p:cNvSpPr>
            <a:spLocks noGrp="1"/>
          </p:cNvSpPr>
          <p:nvPr>
            <p:ph idx="1"/>
          </p:nvPr>
        </p:nvSpPr>
        <p:spPr>
          <a:xfrm>
            <a:off x="159026" y="662610"/>
            <a:ext cx="11847444" cy="6195390"/>
          </a:xfrm>
        </p:spPr>
        <p:txBody>
          <a:bodyPr>
            <a:normAutofit fontScale="62500" lnSpcReduction="20000"/>
          </a:bodyPr>
          <a:lstStyle/>
          <a:p>
            <a:r>
              <a:rPr lang="en-US" sz="3800" dirty="0"/>
              <a:t>Men dominate the coffee value chain from ownership of the land to processing and export.</a:t>
            </a:r>
          </a:p>
          <a:p>
            <a:r>
              <a:rPr lang="en-US" sz="3800" dirty="0"/>
              <a:t>Limited information about women in coffee in Jamaica so IWCA Jamaica conducted a pilot survey </a:t>
            </a:r>
          </a:p>
          <a:p>
            <a:r>
              <a:rPr lang="en-US" sz="3800" dirty="0"/>
              <a:t>Among the lessons learned is that almost 25% of the 4100 registered farmers are women. Cross referencing against the altitudes of the coffee communities has yielded mapping of women producing coffee in the best climatic conditions for specialty coffee.  </a:t>
            </a:r>
          </a:p>
          <a:p>
            <a:r>
              <a:rPr lang="en-US" sz="3800" dirty="0"/>
              <a:t>The definition of Blue Mountain coffee is coffee grown above 3000 ft in 3 specific parishes: St. Andrew, St. Thomas &amp; Portland. Unfortunately, many companies from Jamaica export coffee that is not technically Blue Mountain while labeling it as such. Already knowing this information has allowed IWCA Jamaica to reach out to women regarding quality assurance and are actively seeking training for Q-grader certification.</a:t>
            </a:r>
          </a:p>
          <a:p>
            <a:r>
              <a:rPr lang="en-US" sz="3800" dirty="0"/>
              <a:t>To date, they have completed small meetings with women in St. Andrew &amp; St. Thomas and the findings include the following: </a:t>
            </a:r>
          </a:p>
          <a:p>
            <a:pPr lvl="1">
              <a:buFont typeface="Wingdings" panose="05000000000000000000" pitchFamily="2" charset="2"/>
              <a:buChar char="ü"/>
            </a:pPr>
            <a:r>
              <a:rPr lang="en-US" sz="3800" dirty="0"/>
              <a:t>Most women do not feel they are being paid enough for their coffee cherries and would like another option for processing their coffee. </a:t>
            </a:r>
          </a:p>
          <a:p>
            <a:pPr lvl="1">
              <a:buFont typeface="Wingdings" panose="05000000000000000000" pitchFamily="2" charset="2"/>
              <a:buChar char="ü"/>
            </a:pPr>
            <a:r>
              <a:rPr lang="en-US" sz="3800" dirty="0"/>
              <a:t>Some women face discrimination from their workers and are charged higher rates for labour than their male counterparts. </a:t>
            </a:r>
          </a:p>
          <a:p>
            <a:pPr lvl="1">
              <a:buFont typeface="Wingdings" panose="05000000000000000000" pitchFamily="2" charset="2"/>
              <a:buChar char="ü"/>
            </a:pPr>
            <a:r>
              <a:rPr lang="en-US" sz="3800" dirty="0"/>
              <a:t>The women have seen a decline in their income over the past 5 years partially due to climate change and decreased production, specifically drought conditions. </a:t>
            </a:r>
          </a:p>
          <a:p>
            <a:pPr lvl="1">
              <a:buFont typeface="Wingdings" panose="05000000000000000000" pitchFamily="2" charset="2"/>
              <a:buChar char="ü"/>
            </a:pPr>
            <a:r>
              <a:rPr lang="en-US" sz="3800" dirty="0"/>
              <a:t>100% of the women grow cash crops to support their income. </a:t>
            </a:r>
          </a:p>
          <a:p>
            <a:pPr marL="0" indent="0">
              <a:buNone/>
            </a:pPr>
            <a:endParaRPr lang="en-029" dirty="0"/>
          </a:p>
        </p:txBody>
      </p:sp>
    </p:spTree>
    <p:extLst>
      <p:ext uri="{BB962C8B-B14F-4D97-AF65-F5344CB8AC3E}">
        <p14:creationId xmlns:p14="http://schemas.microsoft.com/office/powerpoint/2010/main" val="950923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a:extLst>
              <a:ext uri="{FF2B5EF4-FFF2-40B4-BE49-F238E27FC236}">
                <a16:creationId xmlns:a16="http://schemas.microsoft.com/office/drawing/2014/main" id="{E3D0817F-09AC-4A94-AD8A-5BDA0762EDD2}"/>
              </a:ext>
            </a:extLst>
          </p:cNvPr>
          <p:cNvSpPr>
            <a:spLocks noChangeArrowheads="1"/>
          </p:cNvSpPr>
          <p:nvPr/>
        </p:nvSpPr>
        <p:spPr bwMode="auto">
          <a:xfrm>
            <a:off x="0" y="0"/>
            <a:ext cx="12192000" cy="1476375"/>
          </a:xfrm>
          <a:prstGeom prst="rect">
            <a:avLst/>
          </a:prstGeom>
          <a:solidFill>
            <a:srgbClr val="063A4C"/>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de-DE" altLang="en-US" sz="1300" b="0"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Times New Roman" panose="02020603050405020304" pitchFamily="18" charset="0"/>
            </a:endParaRPr>
          </a:p>
        </p:txBody>
      </p:sp>
      <p:sp>
        <p:nvSpPr>
          <p:cNvPr id="109571" name="Rectangle 2">
            <a:extLst>
              <a:ext uri="{FF2B5EF4-FFF2-40B4-BE49-F238E27FC236}">
                <a16:creationId xmlns:a16="http://schemas.microsoft.com/office/drawing/2014/main" id="{CD88521F-BD0D-4824-A3DD-A31DD7ADB803}"/>
              </a:ext>
            </a:extLst>
          </p:cNvPr>
          <p:cNvSpPr txBox="1">
            <a:spLocks noChangeArrowheads="1"/>
          </p:cNvSpPr>
          <p:nvPr/>
        </p:nvSpPr>
        <p:spPr bwMode="auto">
          <a:xfrm>
            <a:off x="92765" y="218316"/>
            <a:ext cx="12099235" cy="109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PLATFORM TO ACHIEVE GENDER EQUALITY</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Women’s Empowerment Principles (WEPs) </a:t>
            </a:r>
          </a:p>
        </p:txBody>
      </p:sp>
      <p:sp>
        <p:nvSpPr>
          <p:cNvPr id="109572" name="Rectangle 11">
            <a:extLst>
              <a:ext uri="{FF2B5EF4-FFF2-40B4-BE49-F238E27FC236}">
                <a16:creationId xmlns:a16="http://schemas.microsoft.com/office/drawing/2014/main" id="{2DA7CE9C-59EA-4FCD-8C44-CD6C4B01B67A}"/>
              </a:ext>
            </a:extLst>
          </p:cNvPr>
          <p:cNvSpPr>
            <a:spLocks noChangeArrowheads="1"/>
          </p:cNvSpPr>
          <p:nvPr/>
        </p:nvSpPr>
        <p:spPr bwMode="auto">
          <a:xfrm>
            <a:off x="6858000" y="1473200"/>
            <a:ext cx="5334000" cy="4603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09573" name="Rectangle 10">
            <a:extLst>
              <a:ext uri="{FF2B5EF4-FFF2-40B4-BE49-F238E27FC236}">
                <a16:creationId xmlns:a16="http://schemas.microsoft.com/office/drawing/2014/main" id="{04A1ADEF-FFD6-41E2-A05E-1D7F9E512CF8}"/>
              </a:ext>
            </a:extLst>
          </p:cNvPr>
          <p:cNvSpPr>
            <a:spLocks noChangeArrowheads="1"/>
          </p:cNvSpPr>
          <p:nvPr/>
        </p:nvSpPr>
        <p:spPr bwMode="auto">
          <a:xfrm>
            <a:off x="5334000" y="1473200"/>
            <a:ext cx="4032250" cy="4603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09574" name="Rectangle 9">
            <a:extLst>
              <a:ext uri="{FF2B5EF4-FFF2-40B4-BE49-F238E27FC236}">
                <a16:creationId xmlns:a16="http://schemas.microsoft.com/office/drawing/2014/main" id="{2BDF3E97-B1E6-4760-BBA1-F1AFDA2B8596}"/>
              </a:ext>
            </a:extLst>
          </p:cNvPr>
          <p:cNvSpPr>
            <a:spLocks noChangeArrowheads="1"/>
          </p:cNvSpPr>
          <p:nvPr/>
        </p:nvSpPr>
        <p:spPr bwMode="auto">
          <a:xfrm>
            <a:off x="2286000" y="1473200"/>
            <a:ext cx="3960813" cy="4603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09575" name="Rectangle 8">
            <a:extLst>
              <a:ext uri="{FF2B5EF4-FFF2-40B4-BE49-F238E27FC236}">
                <a16:creationId xmlns:a16="http://schemas.microsoft.com/office/drawing/2014/main" id="{86370FED-8831-4F41-9F00-3F47C79A2215}"/>
              </a:ext>
            </a:extLst>
          </p:cNvPr>
          <p:cNvSpPr>
            <a:spLocks noChangeArrowheads="1"/>
          </p:cNvSpPr>
          <p:nvPr/>
        </p:nvSpPr>
        <p:spPr bwMode="auto">
          <a:xfrm>
            <a:off x="0" y="1473200"/>
            <a:ext cx="3376613" cy="4603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09577" name="Rectangle 1">
            <a:extLst>
              <a:ext uri="{FF2B5EF4-FFF2-40B4-BE49-F238E27FC236}">
                <a16:creationId xmlns:a16="http://schemas.microsoft.com/office/drawing/2014/main" id="{D0E9081B-63CF-41F4-B1DE-037D2E0FABFC}"/>
              </a:ext>
            </a:extLst>
          </p:cNvPr>
          <p:cNvSpPr>
            <a:spLocks noChangeArrowheads="1"/>
          </p:cNvSpPr>
          <p:nvPr/>
        </p:nvSpPr>
        <p:spPr bwMode="auto">
          <a:xfrm>
            <a:off x="92765" y="1529591"/>
            <a:ext cx="12006469"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defRPr>
            </a:lvl1pPr>
            <a:lvl2pPr marL="800100" indent="-342900">
              <a:defRPr>
                <a:solidFill>
                  <a:schemeClr val="tx1"/>
                </a:solidFill>
                <a:latin typeface="Calibri" panose="020F0502020204030204" pitchFamily="34" charset="0"/>
              </a:defRPr>
            </a:lvl2pPr>
            <a:lvl3pPr marL="1257300" indent="-342900">
              <a:defRPr>
                <a:solidFill>
                  <a:schemeClr val="tx1"/>
                </a:solidFill>
                <a:latin typeface="Calibri" panose="020F0502020204030204" pitchFamily="34" charset="0"/>
              </a:defRPr>
            </a:lvl3pPr>
            <a:lvl4pPr marL="1714500" indent="-342900">
              <a:defRPr>
                <a:solidFill>
                  <a:schemeClr val="tx1"/>
                </a:solidFill>
                <a:latin typeface="Calibri" panose="020F0502020204030204" pitchFamily="34" charset="0"/>
              </a:defRPr>
            </a:lvl4pPr>
            <a:lvl5pPr marL="2171700" indent="-342900">
              <a:defRPr>
                <a:solidFill>
                  <a:schemeClr val="tx1"/>
                </a:solidFill>
                <a:latin typeface="Calibri" panose="020F0502020204030204" pitchFamily="34" charset="0"/>
              </a:defRPr>
            </a:lvl5pPr>
            <a:lvl6pPr marL="2628900" indent="-342900" eaLnBrk="0" fontAlgn="base" hangingPunct="0">
              <a:spcBef>
                <a:spcPct val="0"/>
              </a:spcBef>
              <a:spcAft>
                <a:spcPct val="0"/>
              </a:spcAft>
              <a:defRPr>
                <a:solidFill>
                  <a:schemeClr val="tx1"/>
                </a:solidFill>
                <a:latin typeface="Calibri" panose="020F0502020204030204" pitchFamily="34" charset="0"/>
              </a:defRPr>
            </a:lvl6pPr>
            <a:lvl7pPr marL="3086100" indent="-342900" eaLnBrk="0" fontAlgn="base" hangingPunct="0">
              <a:spcBef>
                <a:spcPct val="0"/>
              </a:spcBef>
              <a:spcAft>
                <a:spcPct val="0"/>
              </a:spcAft>
              <a:defRPr>
                <a:solidFill>
                  <a:schemeClr val="tx1"/>
                </a:solidFill>
                <a:latin typeface="Calibri" panose="020F0502020204030204" pitchFamily="34" charset="0"/>
              </a:defRPr>
            </a:lvl7pPr>
            <a:lvl8pPr marL="3543300" indent="-342900" eaLnBrk="0" fontAlgn="base" hangingPunct="0">
              <a:spcBef>
                <a:spcPct val="0"/>
              </a:spcBef>
              <a:spcAft>
                <a:spcPct val="0"/>
              </a:spcAft>
              <a:defRPr>
                <a:solidFill>
                  <a:schemeClr val="tx1"/>
                </a:solidFill>
                <a:latin typeface="Calibri" panose="020F0502020204030204" pitchFamily="34" charset="0"/>
              </a:defRPr>
            </a:lvl8pPr>
            <a:lvl9pPr marL="4000500" indent="-342900" eaLnBrk="0" fontAlgn="base" hangingPunct="0">
              <a:spcBef>
                <a:spcPct val="0"/>
              </a:spcBef>
              <a:spcAft>
                <a:spcPct val="0"/>
              </a:spcAft>
              <a:defRPr>
                <a:solidFill>
                  <a:schemeClr val="tx1"/>
                </a:solidFill>
                <a:latin typeface="Calibri" panose="020F0502020204030204" pitchFamily="34" charset="0"/>
              </a:defRPr>
            </a:lvl9pPr>
          </a:lstStyle>
          <a:p>
            <a:pPr marL="342900" marR="0" lvl="0" indent="-342900" algn="just"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Developed by UN Women and Un Global Compact in 2011</a:t>
            </a:r>
          </a:p>
          <a:p>
            <a:pPr marL="342900" marR="0" lvl="0" indent="-342900" algn="just"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a:ln>
                  <a:noFill/>
                </a:ln>
                <a:solidFill>
                  <a:srgbClr val="CC3333"/>
                </a:solidFill>
                <a:effectLst/>
                <a:uLnTx/>
                <a:uFillTx/>
                <a:latin typeface="Arial" panose="020B0604020202020204" pitchFamily="34" charset="0"/>
                <a:ea typeface="+mn-ea"/>
                <a:cs typeface="Arial" panose="020B0604020202020204" pitchFamily="34" charset="0"/>
              </a:rPr>
              <a:t>WEPs </a:t>
            </a:r>
            <a:r>
              <a:rPr kumimoji="0" lang="en-US" altLang="en-US" sz="2400" b="1" i="0" u="none" strike="noStrike" kern="1200" cap="none" spc="0" normalizeH="0" baseline="0" noProof="0" dirty="0">
                <a:ln>
                  <a:noFill/>
                </a:ln>
                <a:solidFill>
                  <a:srgbClr val="CC3333"/>
                </a:solidFill>
                <a:effectLst/>
                <a:uLnTx/>
                <a:uFillTx/>
                <a:latin typeface="Arial" panose="020B0604020202020204" pitchFamily="34" charset="0"/>
                <a:ea typeface="+mn-ea"/>
                <a:cs typeface="Arial" panose="020B0604020202020204" pitchFamily="34" charset="0"/>
              </a:rPr>
              <a:t>in Brief: </a:t>
            </a:r>
          </a:p>
          <a:p>
            <a:pPr marL="342900" marR="0" lvl="0" indent="-342900" algn="just" defTabSz="914400" rtl="0" eaLnBrk="1" fontAlgn="auto" latinLnBrk="0" hangingPunct="1">
              <a:lnSpc>
                <a:spcPct val="100000"/>
              </a:lnSpc>
              <a:spcBef>
                <a:spcPts val="0"/>
              </a:spcBef>
              <a:spcAft>
                <a:spcPts val="0"/>
              </a:spcAft>
              <a:buClrTx/>
              <a:buSzTx/>
              <a:buFontTx/>
              <a:buNone/>
              <a:tabLst/>
              <a:defRPr/>
            </a:pPr>
            <a:endParaRPr kumimoji="0" lang="en-US" altLang="en-US" sz="2400" b="1" i="0" u="none" strike="noStrike" kern="1200" cap="none" spc="0" normalizeH="0" baseline="0" noProof="0" dirty="0">
              <a:ln>
                <a:noFill/>
              </a:ln>
              <a:solidFill>
                <a:srgbClr val="CC3333"/>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Establish high-level corporate leadership for gender equality.</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2. Treat all women and men fairly at work – respect and support human rights and nondiscrimination.</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3. Ensure the health, safety and well-being of all women and men workers.</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4. Promote education, training and professional development for women.</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5. Implement enterprise development, supply chain and marketing practices that empower women.</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6. Promote equality through community initiatives and advocacy.</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7. Measure and publicly report on progress to achieve gender equality.</a:t>
            </a:r>
          </a:p>
        </p:txBody>
      </p:sp>
      <p:sp>
        <p:nvSpPr>
          <p:cNvPr id="2" name="Slide Number Placeholder 1">
            <a:extLst>
              <a:ext uri="{FF2B5EF4-FFF2-40B4-BE49-F238E27FC236}">
                <a16:creationId xmlns:a16="http://schemas.microsoft.com/office/drawing/2014/main" id="{8C7342F4-77A1-4111-B209-E7AB485CFC96}"/>
              </a:ext>
            </a:extLst>
          </p:cNvPr>
          <p:cNvSpPr>
            <a:spLocks noGrp="1"/>
          </p:cNvSpPr>
          <p:nvPr>
            <p:ph type="sldNum" sz="quarter" idx="12"/>
          </p:nvPr>
        </p:nvSpPr>
        <p:spPr/>
        <p:txBody>
          <a:bodyPr/>
          <a:lstStyle/>
          <a:p>
            <a:fld id="{3659DFE1-4999-45E3-8E31-9EA9E915EA95}" type="slidenum">
              <a:rPr lang="en-US" smtClean="0"/>
              <a:t>25</a:t>
            </a:fld>
            <a:endParaRPr lang="en-US"/>
          </a:p>
        </p:txBody>
      </p:sp>
    </p:spTree>
    <p:extLst>
      <p:ext uri="{BB962C8B-B14F-4D97-AF65-F5344CB8AC3E}">
        <p14:creationId xmlns:p14="http://schemas.microsoft.com/office/powerpoint/2010/main" val="4237097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b="1" dirty="0"/>
              <a:t>Principle 1. Leadership Promotes Gender Equality:</a:t>
            </a:r>
            <a:r>
              <a:rPr lang="en-GB" dirty="0"/>
              <a:t> </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lstStyle/>
          <a:p>
            <a:pPr lvl="0"/>
            <a:r>
              <a:rPr lang="en-GB" dirty="0"/>
              <a:t>Sign CEO Statement of Support</a:t>
            </a:r>
          </a:p>
          <a:p>
            <a:pPr marL="0" lvl="0" indent="0">
              <a:buNone/>
            </a:pPr>
            <a:endParaRPr lang="en-GB" dirty="0"/>
          </a:p>
          <a:p>
            <a:pPr lvl="0"/>
            <a:r>
              <a:rPr lang="en-GB" dirty="0"/>
              <a:t>Affirm high-level support and direct top-level policies for gender equality and human rights. </a:t>
            </a:r>
          </a:p>
          <a:p>
            <a:pPr marL="0" lvl="0" indent="0">
              <a:buNone/>
            </a:pPr>
            <a:endParaRPr lang="en-US" dirty="0"/>
          </a:p>
          <a:p>
            <a:pPr lvl="0"/>
            <a:r>
              <a:rPr lang="en-GB" dirty="0"/>
              <a:t>Establish company-wide goals and targets for gender equality and include progress as a factor in managers’ performance reviews. </a:t>
            </a:r>
          </a:p>
          <a:p>
            <a:pPr marL="0" lvl="0" indent="0">
              <a:buNone/>
            </a:pPr>
            <a:endParaRPr lang="en-US" dirty="0"/>
          </a:p>
          <a:p>
            <a:pPr lvl="0"/>
            <a:r>
              <a:rPr lang="en-GB" dirty="0"/>
              <a:t>Engage and actively include internal and external stakeholders </a:t>
            </a:r>
          </a:p>
          <a:p>
            <a:pPr marL="0" lvl="0" indent="0">
              <a:buNone/>
            </a:pPr>
            <a:endParaRPr lang="en-GB" dirty="0"/>
          </a:p>
          <a:p>
            <a:pPr lvl="0"/>
            <a:r>
              <a:rPr lang="en-GB" dirty="0"/>
              <a:t>Ensure that all policies are gender-sensitive</a:t>
            </a:r>
            <a:endParaRPr lang="en-US" dirty="0"/>
          </a:p>
        </p:txBody>
      </p:sp>
      <p:sp>
        <p:nvSpPr>
          <p:cNvPr id="4" name="Slide Number Placeholder 3">
            <a:extLst>
              <a:ext uri="{FF2B5EF4-FFF2-40B4-BE49-F238E27FC236}">
                <a16:creationId xmlns:a16="http://schemas.microsoft.com/office/drawing/2014/main" id="{9A7B0075-8C52-4D5D-AB6C-38D46EB39548}"/>
              </a:ext>
            </a:extLst>
          </p:cNvPr>
          <p:cNvSpPr>
            <a:spLocks noGrp="1"/>
          </p:cNvSpPr>
          <p:nvPr>
            <p:ph type="sldNum" sz="quarter" idx="12"/>
          </p:nvPr>
        </p:nvSpPr>
        <p:spPr/>
        <p:txBody>
          <a:bodyPr/>
          <a:lstStyle/>
          <a:p>
            <a:fld id="{3659DFE1-4999-45E3-8E31-9EA9E915EA95}" type="slidenum">
              <a:rPr lang="en-US" smtClean="0"/>
              <a:t>26</a:t>
            </a:fld>
            <a:endParaRPr lang="en-US"/>
          </a:p>
        </p:txBody>
      </p:sp>
    </p:spTree>
    <p:extLst>
      <p:ext uri="{BB962C8B-B14F-4D97-AF65-F5344CB8AC3E}">
        <p14:creationId xmlns:p14="http://schemas.microsoft.com/office/powerpoint/2010/main" val="248210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sz="3600" b="1" dirty="0"/>
              <a:t>Principle 2. Equal Opportunity, Inclusion and Non-Discrimination:</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normAutofit lnSpcReduction="10000"/>
          </a:bodyPr>
          <a:lstStyle/>
          <a:p>
            <a:pPr lvl="0"/>
            <a:r>
              <a:rPr lang="en-GB" dirty="0"/>
              <a:t>Treat different categories of women and men equitably at work - respect and support human rights and non-discrimination. </a:t>
            </a:r>
          </a:p>
          <a:p>
            <a:pPr marL="0" lvl="0" indent="0">
              <a:buNone/>
            </a:pPr>
            <a:endParaRPr lang="en-US" sz="2400" dirty="0"/>
          </a:p>
          <a:p>
            <a:pPr lvl="1"/>
            <a:r>
              <a:rPr lang="en-GB" dirty="0"/>
              <a:t>Pay equal remuneration for work of equal value </a:t>
            </a:r>
          </a:p>
          <a:p>
            <a:pPr lvl="1"/>
            <a:endParaRPr lang="en-GB" dirty="0"/>
          </a:p>
          <a:p>
            <a:pPr lvl="1"/>
            <a:r>
              <a:rPr lang="en-GB" dirty="0"/>
              <a:t>Ensure that workplace policies and practices are free from gender-based discrimination.</a:t>
            </a:r>
          </a:p>
          <a:p>
            <a:pPr marL="457200" lvl="1" indent="0">
              <a:buNone/>
            </a:pPr>
            <a:endParaRPr lang="en-US" sz="2000" dirty="0"/>
          </a:p>
          <a:p>
            <a:pPr lvl="1"/>
            <a:r>
              <a:rPr lang="en-GB" dirty="0"/>
              <a:t>Implement gender-sensitive recruitment and retention practices </a:t>
            </a:r>
          </a:p>
          <a:p>
            <a:pPr marL="457200" lvl="1" indent="0">
              <a:buNone/>
            </a:pPr>
            <a:endParaRPr lang="en-GB" dirty="0"/>
          </a:p>
          <a:p>
            <a:pPr lvl="1"/>
            <a:r>
              <a:rPr lang="en-GB" dirty="0"/>
              <a:t>Assure sufficient participation of women – 30% or greater </a:t>
            </a:r>
          </a:p>
          <a:p>
            <a:pPr marL="457200" lvl="1" indent="0">
              <a:buNone/>
            </a:pPr>
            <a:endParaRPr lang="en-US" dirty="0"/>
          </a:p>
          <a:p>
            <a:pPr lvl="1"/>
            <a:r>
              <a:rPr lang="en-GB" dirty="0"/>
              <a:t>Offer flexible work options, leave and re-entry opportunities to positions of equal pay and status. </a:t>
            </a:r>
          </a:p>
          <a:p>
            <a:pPr marL="457200" lvl="1" indent="0">
              <a:buNone/>
            </a:pPr>
            <a:endParaRPr lang="en-US" sz="2000" dirty="0"/>
          </a:p>
          <a:p>
            <a:pPr lvl="1"/>
            <a:r>
              <a:rPr lang="en-GB" dirty="0"/>
              <a:t>Support access to child and dependent care </a:t>
            </a:r>
          </a:p>
        </p:txBody>
      </p:sp>
      <p:sp>
        <p:nvSpPr>
          <p:cNvPr id="4" name="Slide Number Placeholder 3">
            <a:extLst>
              <a:ext uri="{FF2B5EF4-FFF2-40B4-BE49-F238E27FC236}">
                <a16:creationId xmlns:a16="http://schemas.microsoft.com/office/drawing/2014/main" id="{DEDE0E8E-F5CC-49CC-B5C8-1D480DB9FAED}"/>
              </a:ext>
            </a:extLst>
          </p:cNvPr>
          <p:cNvSpPr>
            <a:spLocks noGrp="1"/>
          </p:cNvSpPr>
          <p:nvPr>
            <p:ph type="sldNum" sz="quarter" idx="12"/>
          </p:nvPr>
        </p:nvSpPr>
        <p:spPr/>
        <p:txBody>
          <a:bodyPr/>
          <a:lstStyle/>
          <a:p>
            <a:fld id="{3659DFE1-4999-45E3-8E31-9EA9E915EA95}" type="slidenum">
              <a:rPr lang="en-US" smtClean="0"/>
              <a:t>27</a:t>
            </a:fld>
            <a:endParaRPr lang="en-US"/>
          </a:p>
        </p:txBody>
      </p:sp>
    </p:spTree>
    <p:extLst>
      <p:ext uri="{BB962C8B-B14F-4D97-AF65-F5344CB8AC3E}">
        <p14:creationId xmlns:p14="http://schemas.microsoft.com/office/powerpoint/2010/main" val="757204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sz="3600" b="1" dirty="0"/>
              <a:t>Principle 3. Health, Safety and Freedom from Gender-Based Violence:</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normAutofit/>
          </a:bodyPr>
          <a:lstStyle/>
          <a:p>
            <a:pPr lvl="0"/>
            <a:r>
              <a:rPr lang="en-GB" dirty="0"/>
              <a:t>Ensure the health, safety and well-being of all categories of women and men workers. </a:t>
            </a:r>
            <a:endParaRPr lang="en-US" sz="2400" dirty="0"/>
          </a:p>
          <a:p>
            <a:pPr lvl="1"/>
            <a:endParaRPr lang="en-US" sz="2000" dirty="0"/>
          </a:p>
          <a:p>
            <a:pPr lvl="1"/>
            <a:r>
              <a:rPr lang="en-GB" dirty="0"/>
              <a:t>Prevent sexual harassment and establish a zero-tolerance policy </a:t>
            </a:r>
          </a:p>
          <a:p>
            <a:pPr lvl="1"/>
            <a:endParaRPr lang="en-GB" dirty="0"/>
          </a:p>
          <a:p>
            <a:pPr lvl="1"/>
            <a:r>
              <a:rPr lang="en-GB" dirty="0"/>
              <a:t>Respect women and men workers’ rights to time off for medical care </a:t>
            </a:r>
          </a:p>
          <a:p>
            <a:pPr lvl="1"/>
            <a:endParaRPr lang="en-GB" dirty="0"/>
          </a:p>
          <a:p>
            <a:pPr lvl="1"/>
            <a:r>
              <a:rPr lang="en-GB" dirty="0"/>
              <a:t>In consultation with employees, identify and address security issues, including the safety of women traveling to and from work and on company-related business. </a:t>
            </a:r>
          </a:p>
          <a:p>
            <a:pPr marL="457200" lvl="1" indent="0">
              <a:buNone/>
            </a:pPr>
            <a:endParaRPr lang="en-US" sz="2000" dirty="0"/>
          </a:p>
          <a:p>
            <a:pPr lvl="1"/>
            <a:r>
              <a:rPr lang="en-GB" dirty="0"/>
              <a:t>Train security staff and managers to recognize signs of violence against women </a:t>
            </a:r>
            <a:endParaRPr lang="en-US" dirty="0"/>
          </a:p>
          <a:p>
            <a:endParaRPr lang="en-US" dirty="0"/>
          </a:p>
        </p:txBody>
      </p:sp>
      <p:sp>
        <p:nvSpPr>
          <p:cNvPr id="4" name="Slide Number Placeholder 3">
            <a:extLst>
              <a:ext uri="{FF2B5EF4-FFF2-40B4-BE49-F238E27FC236}">
                <a16:creationId xmlns:a16="http://schemas.microsoft.com/office/drawing/2014/main" id="{366462AC-B0DD-4235-86C9-B74F5AA89599}"/>
              </a:ext>
            </a:extLst>
          </p:cNvPr>
          <p:cNvSpPr>
            <a:spLocks noGrp="1"/>
          </p:cNvSpPr>
          <p:nvPr>
            <p:ph type="sldNum" sz="quarter" idx="12"/>
          </p:nvPr>
        </p:nvSpPr>
        <p:spPr/>
        <p:txBody>
          <a:bodyPr/>
          <a:lstStyle/>
          <a:p>
            <a:fld id="{3659DFE1-4999-45E3-8E31-9EA9E915EA95}" type="slidenum">
              <a:rPr lang="en-US" smtClean="0"/>
              <a:t>28</a:t>
            </a:fld>
            <a:endParaRPr lang="en-US"/>
          </a:p>
        </p:txBody>
      </p:sp>
    </p:spTree>
    <p:extLst>
      <p:ext uri="{BB962C8B-B14F-4D97-AF65-F5344CB8AC3E}">
        <p14:creationId xmlns:p14="http://schemas.microsoft.com/office/powerpoint/2010/main" val="3548665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sz="3600" b="1" dirty="0"/>
              <a:t>Principle 4. Education and Training:</a:t>
            </a:r>
            <a:r>
              <a:rPr lang="en-GB" sz="3600" dirty="0"/>
              <a:t> </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normAutofit/>
          </a:bodyPr>
          <a:lstStyle/>
          <a:p>
            <a:pPr lvl="0"/>
            <a:r>
              <a:rPr lang="en-GB" dirty="0"/>
              <a:t>Promote education, training and professional development. </a:t>
            </a:r>
          </a:p>
          <a:p>
            <a:pPr marL="0" lvl="0" indent="0">
              <a:buNone/>
            </a:pPr>
            <a:endParaRPr lang="en-US" sz="2400" dirty="0"/>
          </a:p>
          <a:p>
            <a:pPr lvl="1"/>
            <a:r>
              <a:rPr lang="en-US" kern="0" dirty="0">
                <a:solidFill>
                  <a:sysClr val="windowText" lastClr="000000"/>
                </a:solidFill>
              </a:rPr>
              <a:t>Build a pipeline of qualified women for senior level and executive positions</a:t>
            </a:r>
          </a:p>
          <a:p>
            <a:pPr marL="457200" lvl="1" indent="0">
              <a:buNone/>
            </a:pPr>
            <a:endParaRPr lang="en-US" kern="0" dirty="0">
              <a:solidFill>
                <a:sysClr val="windowText" lastClr="000000"/>
              </a:solidFill>
            </a:endParaRPr>
          </a:p>
          <a:p>
            <a:pPr lvl="1"/>
            <a:r>
              <a:rPr lang="en-GB" dirty="0"/>
              <a:t>Invest in workplace policies and programmes that open avenues for advancement of women </a:t>
            </a:r>
          </a:p>
          <a:p>
            <a:pPr marL="457200" lvl="1" indent="0">
              <a:buNone/>
            </a:pPr>
            <a:endParaRPr lang="en-US" dirty="0"/>
          </a:p>
          <a:p>
            <a:pPr lvl="1"/>
            <a:r>
              <a:rPr lang="en-GB" dirty="0"/>
              <a:t>Ensure equal access to all company-supported education and training programmes</a:t>
            </a:r>
          </a:p>
          <a:p>
            <a:pPr marL="457200" lvl="1" indent="0">
              <a:buNone/>
            </a:pPr>
            <a:endParaRPr lang="en-US" dirty="0"/>
          </a:p>
          <a:p>
            <a:pPr lvl="1"/>
            <a:r>
              <a:rPr lang="en-GB" dirty="0"/>
              <a:t>Provide equal opportunities for formal and informal networking and mentoring. </a:t>
            </a:r>
          </a:p>
          <a:p>
            <a:pPr marL="457200" lvl="1" indent="0">
              <a:buNone/>
            </a:pPr>
            <a:endParaRPr lang="en-US" sz="2000" dirty="0"/>
          </a:p>
          <a:p>
            <a:pPr lvl="1"/>
            <a:r>
              <a:rPr lang="en-GB" dirty="0"/>
              <a:t>Articulate the company’s business case for the positive impact of inclusion for women as well as men.</a:t>
            </a:r>
            <a:endParaRPr lang="en-US" sz="2000" dirty="0"/>
          </a:p>
          <a:p>
            <a:endParaRPr lang="en-US" dirty="0"/>
          </a:p>
        </p:txBody>
      </p:sp>
      <p:sp>
        <p:nvSpPr>
          <p:cNvPr id="4" name="Slide Number Placeholder 3">
            <a:extLst>
              <a:ext uri="{FF2B5EF4-FFF2-40B4-BE49-F238E27FC236}">
                <a16:creationId xmlns:a16="http://schemas.microsoft.com/office/drawing/2014/main" id="{02A4C67C-8FDF-4CB4-9E44-74964F5387F2}"/>
              </a:ext>
            </a:extLst>
          </p:cNvPr>
          <p:cNvSpPr>
            <a:spLocks noGrp="1"/>
          </p:cNvSpPr>
          <p:nvPr>
            <p:ph type="sldNum" sz="quarter" idx="12"/>
          </p:nvPr>
        </p:nvSpPr>
        <p:spPr/>
        <p:txBody>
          <a:bodyPr/>
          <a:lstStyle/>
          <a:p>
            <a:fld id="{3659DFE1-4999-45E3-8E31-9EA9E915EA95}" type="slidenum">
              <a:rPr lang="en-US" smtClean="0"/>
              <a:t>29</a:t>
            </a:fld>
            <a:endParaRPr lang="en-US"/>
          </a:p>
        </p:txBody>
      </p:sp>
    </p:spTree>
    <p:extLst>
      <p:ext uri="{BB962C8B-B14F-4D97-AF65-F5344CB8AC3E}">
        <p14:creationId xmlns:p14="http://schemas.microsoft.com/office/powerpoint/2010/main" val="2463023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sz="3600" b="1" dirty="0"/>
              <a:t>Principle 5. Enterprise Development, Supply Chain and Marketing Practices :</a:t>
            </a:r>
            <a:r>
              <a:rPr lang="en-GB" sz="3600" dirty="0"/>
              <a:t> </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normAutofit lnSpcReduction="10000"/>
          </a:bodyPr>
          <a:lstStyle/>
          <a:p>
            <a:pPr lvl="0"/>
            <a:r>
              <a:rPr lang="en-GB" dirty="0"/>
              <a:t>Implement enterprise development, supply chain and marketing practices that empower women.</a:t>
            </a:r>
            <a:endParaRPr lang="en-US" sz="2400" dirty="0"/>
          </a:p>
          <a:p>
            <a:pPr lvl="1"/>
            <a:r>
              <a:rPr lang="en-GB" dirty="0"/>
              <a:t>Expand business relationships with women-owned enterprises across the </a:t>
            </a:r>
            <a:r>
              <a:rPr lang="en-US" kern="0" dirty="0">
                <a:solidFill>
                  <a:sysClr val="windowText" lastClr="000000"/>
                </a:solidFill>
              </a:rPr>
              <a:t>company value chain. </a:t>
            </a:r>
          </a:p>
          <a:p>
            <a:pPr marL="457200" lvl="1" indent="0">
              <a:buNone/>
            </a:pPr>
            <a:endParaRPr lang="en-US" kern="0" dirty="0">
              <a:solidFill>
                <a:sysClr val="windowText" lastClr="000000"/>
              </a:solidFill>
            </a:endParaRPr>
          </a:p>
          <a:p>
            <a:pPr lvl="1"/>
            <a:r>
              <a:rPr lang="en-US" kern="0" dirty="0">
                <a:solidFill>
                  <a:sysClr val="windowText" lastClr="000000"/>
                </a:solidFill>
              </a:rPr>
              <a:t>Develop gender sensitive procurement policy  </a:t>
            </a:r>
          </a:p>
          <a:p>
            <a:pPr lvl="1"/>
            <a:endParaRPr lang="en-US" dirty="0"/>
          </a:p>
          <a:p>
            <a:pPr lvl="1"/>
            <a:r>
              <a:rPr lang="en-US" dirty="0"/>
              <a:t>Train women to complete formal bid processes, provide mentorship opportunities</a:t>
            </a:r>
          </a:p>
          <a:p>
            <a:pPr lvl="1"/>
            <a:endParaRPr lang="en-US" dirty="0"/>
          </a:p>
          <a:p>
            <a:pPr lvl="1"/>
            <a:r>
              <a:rPr lang="en-US" dirty="0"/>
              <a:t>Market products made by women entrepreneurs</a:t>
            </a:r>
          </a:p>
          <a:p>
            <a:pPr lvl="1"/>
            <a:endParaRPr lang="en-US" dirty="0"/>
          </a:p>
          <a:p>
            <a:pPr lvl="1"/>
            <a:r>
              <a:rPr lang="en-GB" dirty="0"/>
              <a:t>Support gender-sensitive solutions to credit and lending barriers.</a:t>
            </a:r>
            <a:endParaRPr lang="en-US" sz="2000" dirty="0"/>
          </a:p>
          <a:p>
            <a:pPr lvl="1"/>
            <a:endParaRPr lang="en-US" dirty="0"/>
          </a:p>
          <a:p>
            <a:pPr lvl="1"/>
            <a:r>
              <a:rPr lang="en-GB" dirty="0"/>
              <a:t>Ensure that company products, services and facilities are not used for sexual exploitation.</a:t>
            </a:r>
            <a:endParaRPr lang="en-US" sz="2000" dirty="0"/>
          </a:p>
          <a:p>
            <a:endParaRPr lang="en-US" dirty="0"/>
          </a:p>
        </p:txBody>
      </p:sp>
      <p:sp>
        <p:nvSpPr>
          <p:cNvPr id="4" name="Slide Number Placeholder 3">
            <a:extLst>
              <a:ext uri="{FF2B5EF4-FFF2-40B4-BE49-F238E27FC236}">
                <a16:creationId xmlns:a16="http://schemas.microsoft.com/office/drawing/2014/main" id="{9E0B45BE-0535-405D-A6EF-E8D400BEAD69}"/>
              </a:ext>
            </a:extLst>
          </p:cNvPr>
          <p:cNvSpPr>
            <a:spLocks noGrp="1"/>
          </p:cNvSpPr>
          <p:nvPr>
            <p:ph type="sldNum" sz="quarter" idx="12"/>
          </p:nvPr>
        </p:nvSpPr>
        <p:spPr/>
        <p:txBody>
          <a:bodyPr/>
          <a:lstStyle/>
          <a:p>
            <a:fld id="{3659DFE1-4999-45E3-8E31-9EA9E915EA95}" type="slidenum">
              <a:rPr lang="en-US" smtClean="0"/>
              <a:t>30</a:t>
            </a:fld>
            <a:endParaRPr lang="en-US"/>
          </a:p>
        </p:txBody>
      </p:sp>
    </p:spTree>
    <p:extLst>
      <p:ext uri="{BB962C8B-B14F-4D97-AF65-F5344CB8AC3E}">
        <p14:creationId xmlns:p14="http://schemas.microsoft.com/office/powerpoint/2010/main" val="3184537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sz="3600" b="1" dirty="0"/>
              <a:t>Principle 6. Community Leadership and Engagement:</a:t>
            </a:r>
            <a:r>
              <a:rPr lang="en-GB" sz="3600" dirty="0"/>
              <a:t> </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normAutofit/>
          </a:bodyPr>
          <a:lstStyle/>
          <a:p>
            <a:pPr lvl="0"/>
            <a:r>
              <a:rPr lang="en-GB" dirty="0"/>
              <a:t>Promote equality through community initiatives and advocacy:</a:t>
            </a:r>
            <a:endParaRPr lang="en-US" sz="2400" dirty="0"/>
          </a:p>
          <a:p>
            <a:pPr lvl="1"/>
            <a:r>
              <a:rPr lang="en-GB" dirty="0"/>
              <a:t>Lead by example – showcase company commitment to gender equality </a:t>
            </a:r>
          </a:p>
          <a:p>
            <a:pPr lvl="1"/>
            <a:endParaRPr lang="en-US" dirty="0"/>
          </a:p>
          <a:p>
            <a:pPr lvl="1"/>
            <a:r>
              <a:rPr lang="en-GB" dirty="0"/>
              <a:t>Leverage influence to advocate for gender equality </a:t>
            </a:r>
          </a:p>
          <a:p>
            <a:pPr lvl="1"/>
            <a:endParaRPr lang="en-GB" dirty="0"/>
          </a:p>
          <a:p>
            <a:pPr lvl="1"/>
            <a:r>
              <a:rPr lang="en-GB" dirty="0"/>
              <a:t>Work with community stakeholders, officials and others to eliminate discrimination and exploitation and open opportunities for women and girls. </a:t>
            </a:r>
          </a:p>
          <a:p>
            <a:pPr lvl="1"/>
            <a:endParaRPr lang="en-US" sz="2000" dirty="0"/>
          </a:p>
          <a:p>
            <a:pPr lvl="1"/>
            <a:r>
              <a:rPr lang="en-GB" dirty="0"/>
              <a:t>Promote and recognize women’s and ensure sufficient representation </a:t>
            </a:r>
          </a:p>
          <a:p>
            <a:pPr marL="457200" lvl="1" indent="0">
              <a:buNone/>
            </a:pPr>
            <a:endParaRPr lang="en-US" dirty="0"/>
          </a:p>
          <a:p>
            <a:pPr lvl="1"/>
            <a:r>
              <a:rPr lang="en-GB" dirty="0"/>
              <a:t>Use philanthropy and corporate social responsibility programmes to support inclusion, equality and human rights.</a:t>
            </a:r>
            <a:endParaRPr lang="en-US" sz="2000" dirty="0"/>
          </a:p>
          <a:p>
            <a:endParaRPr lang="en-US" dirty="0"/>
          </a:p>
        </p:txBody>
      </p:sp>
      <p:sp>
        <p:nvSpPr>
          <p:cNvPr id="4" name="Slide Number Placeholder 3">
            <a:extLst>
              <a:ext uri="{FF2B5EF4-FFF2-40B4-BE49-F238E27FC236}">
                <a16:creationId xmlns:a16="http://schemas.microsoft.com/office/drawing/2014/main" id="{66026CBF-54BD-424A-B208-E6F9BD251A93}"/>
              </a:ext>
            </a:extLst>
          </p:cNvPr>
          <p:cNvSpPr>
            <a:spLocks noGrp="1"/>
          </p:cNvSpPr>
          <p:nvPr>
            <p:ph type="sldNum" sz="quarter" idx="12"/>
          </p:nvPr>
        </p:nvSpPr>
        <p:spPr/>
        <p:txBody>
          <a:bodyPr/>
          <a:lstStyle/>
          <a:p>
            <a:fld id="{3659DFE1-4999-45E3-8E31-9EA9E915EA95}" type="slidenum">
              <a:rPr lang="en-US" smtClean="0"/>
              <a:t>31</a:t>
            </a:fld>
            <a:endParaRPr lang="en-US"/>
          </a:p>
        </p:txBody>
      </p:sp>
    </p:spTree>
    <p:extLst>
      <p:ext uri="{BB962C8B-B14F-4D97-AF65-F5344CB8AC3E}">
        <p14:creationId xmlns:p14="http://schemas.microsoft.com/office/powerpoint/2010/main" val="3675698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33D4-3762-4CA6-9DD5-28AF3D072E6E}"/>
              </a:ext>
            </a:extLst>
          </p:cNvPr>
          <p:cNvSpPr>
            <a:spLocks noGrp="1"/>
          </p:cNvSpPr>
          <p:nvPr>
            <p:ph type="title"/>
          </p:nvPr>
        </p:nvSpPr>
        <p:spPr>
          <a:xfrm>
            <a:off x="214313" y="146049"/>
            <a:ext cx="11815762" cy="534988"/>
          </a:xfrm>
        </p:spPr>
        <p:txBody>
          <a:bodyPr>
            <a:normAutofit fontScale="90000"/>
          </a:bodyPr>
          <a:lstStyle/>
          <a:p>
            <a:br>
              <a:rPr lang="en-GB" b="1" dirty="0"/>
            </a:br>
            <a:r>
              <a:rPr lang="en-GB" sz="3600" b="1" dirty="0"/>
              <a:t>Principle 7. Transparency, Measuring and Reporting:</a:t>
            </a:r>
            <a:r>
              <a:rPr lang="en-GB" sz="3600" dirty="0"/>
              <a:t> </a:t>
            </a:r>
            <a:br>
              <a:rPr lang="en-US" dirty="0"/>
            </a:br>
            <a:endParaRPr lang="en-US" dirty="0"/>
          </a:p>
        </p:txBody>
      </p:sp>
      <p:sp>
        <p:nvSpPr>
          <p:cNvPr id="3" name="Content Placeholder 2">
            <a:extLst>
              <a:ext uri="{FF2B5EF4-FFF2-40B4-BE49-F238E27FC236}">
                <a16:creationId xmlns:a16="http://schemas.microsoft.com/office/drawing/2014/main" id="{399AA493-E3E6-4B43-8E72-C2E51C5320C5}"/>
              </a:ext>
            </a:extLst>
          </p:cNvPr>
          <p:cNvSpPr>
            <a:spLocks noGrp="1"/>
          </p:cNvSpPr>
          <p:nvPr>
            <p:ph idx="1"/>
          </p:nvPr>
        </p:nvSpPr>
        <p:spPr>
          <a:xfrm>
            <a:off x="214313" y="957263"/>
            <a:ext cx="11701461" cy="5754688"/>
          </a:xfrm>
        </p:spPr>
        <p:txBody>
          <a:bodyPr>
            <a:normAutofit/>
          </a:bodyPr>
          <a:lstStyle/>
          <a:p>
            <a:pPr lvl="0"/>
            <a:r>
              <a:rPr lang="en-GB" dirty="0"/>
              <a:t>Measure and publicly report on progress to achieve gender equality and women’s economic empowerment.</a:t>
            </a:r>
          </a:p>
          <a:p>
            <a:pPr marL="0" lvl="0" indent="0">
              <a:buNone/>
            </a:pPr>
            <a:endParaRPr lang="en-US" sz="2400" dirty="0"/>
          </a:p>
          <a:p>
            <a:pPr lvl="1"/>
            <a:r>
              <a:rPr lang="en-GB" dirty="0"/>
              <a:t>Make public the company policies and implementation plan for promoting women’s empowerment and gender equality. </a:t>
            </a:r>
          </a:p>
          <a:p>
            <a:pPr lvl="1"/>
            <a:endParaRPr lang="en-US" sz="2000" dirty="0"/>
          </a:p>
          <a:p>
            <a:pPr lvl="1"/>
            <a:r>
              <a:rPr lang="en-GB" dirty="0"/>
              <a:t>Establish benchmarks that quantify inclusion of women at all levels. </a:t>
            </a:r>
          </a:p>
          <a:p>
            <a:pPr lvl="1"/>
            <a:endParaRPr lang="en-US" sz="2000" dirty="0"/>
          </a:p>
          <a:p>
            <a:pPr lvl="1"/>
            <a:r>
              <a:rPr lang="en-GB" dirty="0"/>
              <a:t>Measure and report on progress, both internally and externally, using data disaggregated by sex.</a:t>
            </a:r>
          </a:p>
          <a:p>
            <a:pPr lvl="1"/>
            <a:endParaRPr lang="en-US" sz="2000" dirty="0"/>
          </a:p>
          <a:p>
            <a:pPr lvl="1"/>
            <a:r>
              <a:rPr lang="en-GB" dirty="0"/>
              <a:t>Incorporate gender markers into ongoing reporting obligations.</a:t>
            </a:r>
            <a:endParaRPr lang="en-US" sz="2000" dirty="0"/>
          </a:p>
          <a:p>
            <a:endParaRPr lang="en-US" dirty="0"/>
          </a:p>
        </p:txBody>
      </p:sp>
      <p:sp>
        <p:nvSpPr>
          <p:cNvPr id="4" name="Slide Number Placeholder 3">
            <a:extLst>
              <a:ext uri="{FF2B5EF4-FFF2-40B4-BE49-F238E27FC236}">
                <a16:creationId xmlns:a16="http://schemas.microsoft.com/office/drawing/2014/main" id="{9772CCBB-D50B-42BE-ABFD-48F0086CA012}"/>
              </a:ext>
            </a:extLst>
          </p:cNvPr>
          <p:cNvSpPr>
            <a:spLocks noGrp="1"/>
          </p:cNvSpPr>
          <p:nvPr>
            <p:ph type="sldNum" sz="quarter" idx="12"/>
          </p:nvPr>
        </p:nvSpPr>
        <p:spPr/>
        <p:txBody>
          <a:bodyPr/>
          <a:lstStyle/>
          <a:p>
            <a:fld id="{3659DFE1-4999-45E3-8E31-9EA9E915EA95}" type="slidenum">
              <a:rPr lang="en-US" smtClean="0"/>
              <a:t>32</a:t>
            </a:fld>
            <a:endParaRPr lang="en-US"/>
          </a:p>
        </p:txBody>
      </p:sp>
    </p:spTree>
    <p:extLst>
      <p:ext uri="{BB962C8B-B14F-4D97-AF65-F5344CB8AC3E}">
        <p14:creationId xmlns:p14="http://schemas.microsoft.com/office/powerpoint/2010/main" val="974376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3CE0BB-E422-4BA4-AD0D-AD350AB164CB}"/>
              </a:ext>
            </a:extLst>
          </p:cNvPr>
          <p:cNvSpPr>
            <a:spLocks noGrp="1"/>
          </p:cNvSpPr>
          <p:nvPr>
            <p:ph type="title"/>
          </p:nvPr>
        </p:nvSpPr>
        <p:spPr>
          <a:xfrm>
            <a:off x="372862" y="365126"/>
            <a:ext cx="11446276" cy="449262"/>
          </a:xfrm>
        </p:spPr>
        <p:txBody>
          <a:bodyPr>
            <a:normAutofit fontScale="90000"/>
          </a:bodyPr>
          <a:lstStyle/>
          <a:p>
            <a:r>
              <a:rPr lang="en-GB" sz="3200" dirty="0"/>
              <a:t>The Business Case for Investing in Gender Equality</a:t>
            </a:r>
          </a:p>
        </p:txBody>
      </p:sp>
      <p:sp>
        <p:nvSpPr>
          <p:cNvPr id="6" name="Content Placeholder 5">
            <a:extLst>
              <a:ext uri="{FF2B5EF4-FFF2-40B4-BE49-F238E27FC236}">
                <a16:creationId xmlns:a16="http://schemas.microsoft.com/office/drawing/2014/main" id="{315BB335-7B03-4FC5-898F-DEDA5BF90CB2}"/>
              </a:ext>
            </a:extLst>
          </p:cNvPr>
          <p:cNvSpPr>
            <a:spLocks noGrp="1"/>
          </p:cNvSpPr>
          <p:nvPr>
            <p:ph idx="1"/>
          </p:nvPr>
        </p:nvSpPr>
        <p:spPr>
          <a:xfrm>
            <a:off x="372862" y="1127464"/>
            <a:ext cx="11558726" cy="5477521"/>
          </a:xfrm>
        </p:spPr>
        <p:txBody>
          <a:bodyPr>
            <a:normAutofit lnSpcReduction="10000"/>
          </a:bodyPr>
          <a:lstStyle/>
          <a:p>
            <a:r>
              <a:rPr lang="en-GB" dirty="0"/>
              <a:t>There is a growing business case for gender equality </a:t>
            </a:r>
            <a:r>
              <a:rPr lang="en-US" dirty="0"/>
              <a:t>and the private sector</a:t>
            </a:r>
            <a:r>
              <a:rPr lang="en-GB" dirty="0"/>
              <a:t>. Women are becoming more significant consumers of goods and services including purchasing decisions of the household. </a:t>
            </a:r>
          </a:p>
          <a:p>
            <a:pPr lvl="1"/>
            <a:r>
              <a:rPr lang="en-GB" dirty="0"/>
              <a:t>A 2011 Deloitte report urged the public and private sectors to reap this benefit by investing in women and bringing them into leadership positions. The report highlighted the growing power of women consumers – already controlling roughly US$20 trillion of total consumer spending globally and influencing up to 80% of buying decisions.</a:t>
            </a:r>
          </a:p>
          <a:p>
            <a:pPr lvl="1"/>
            <a:endParaRPr lang="en-GB" dirty="0"/>
          </a:p>
          <a:p>
            <a:r>
              <a:rPr lang="en-GB" dirty="0"/>
              <a:t>Women are more likely than men to invest a larger proportion of their household income to the education and health of their children. </a:t>
            </a:r>
          </a:p>
          <a:p>
            <a:pPr marL="0" indent="0">
              <a:buNone/>
            </a:pPr>
            <a:endParaRPr lang="en-GB" dirty="0"/>
          </a:p>
          <a:p>
            <a:r>
              <a:rPr lang="en-GB" dirty="0"/>
              <a:t>The combined impact of growing gender equality, the emerging middle class and women’s spending priorities is expected to lead to rising household savings rates </a:t>
            </a:r>
          </a:p>
        </p:txBody>
      </p:sp>
      <p:sp>
        <p:nvSpPr>
          <p:cNvPr id="2" name="Slide Number Placeholder 1">
            <a:extLst>
              <a:ext uri="{FF2B5EF4-FFF2-40B4-BE49-F238E27FC236}">
                <a16:creationId xmlns:a16="http://schemas.microsoft.com/office/drawing/2014/main" id="{2506FF18-2212-4C93-B77F-E04467E1DF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F5DC11-1CCB-47D9-8EE9-133B257B102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9434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3CE0BB-E422-4BA4-AD0D-AD350AB164CB}"/>
              </a:ext>
            </a:extLst>
          </p:cNvPr>
          <p:cNvSpPr>
            <a:spLocks noGrp="1"/>
          </p:cNvSpPr>
          <p:nvPr>
            <p:ph type="title"/>
          </p:nvPr>
        </p:nvSpPr>
        <p:spPr>
          <a:xfrm>
            <a:off x="372862" y="365126"/>
            <a:ext cx="11558726" cy="833360"/>
          </a:xfrm>
        </p:spPr>
        <p:txBody>
          <a:bodyPr>
            <a:normAutofit/>
          </a:bodyPr>
          <a:lstStyle/>
          <a:p>
            <a:r>
              <a:rPr lang="en-GB" sz="3600" dirty="0"/>
              <a:t>The Business Case for Investing in Gender Equality (contd.)</a:t>
            </a:r>
          </a:p>
        </p:txBody>
      </p:sp>
      <p:sp>
        <p:nvSpPr>
          <p:cNvPr id="6" name="Content Placeholder 5">
            <a:extLst>
              <a:ext uri="{FF2B5EF4-FFF2-40B4-BE49-F238E27FC236}">
                <a16:creationId xmlns:a16="http://schemas.microsoft.com/office/drawing/2014/main" id="{315BB335-7B03-4FC5-898F-DEDA5BF90CB2}"/>
              </a:ext>
            </a:extLst>
          </p:cNvPr>
          <p:cNvSpPr>
            <a:spLocks noGrp="1"/>
          </p:cNvSpPr>
          <p:nvPr>
            <p:ph idx="1"/>
          </p:nvPr>
        </p:nvSpPr>
        <p:spPr>
          <a:xfrm>
            <a:off x="372862" y="1384916"/>
            <a:ext cx="11558726" cy="5291091"/>
          </a:xfrm>
        </p:spPr>
        <p:txBody>
          <a:bodyPr>
            <a:normAutofit/>
          </a:bodyPr>
          <a:lstStyle/>
          <a:p>
            <a:r>
              <a:rPr lang="en-GB" dirty="0"/>
              <a:t>By aligning gender equality initiatives with company goals, businesses may achieve greater success in corporate social responsibility, sustainability and talent management. </a:t>
            </a:r>
          </a:p>
          <a:p>
            <a:pPr marL="0" indent="0">
              <a:buNone/>
            </a:pPr>
            <a:endParaRPr lang="en-GB" dirty="0"/>
          </a:p>
          <a:p>
            <a:r>
              <a:rPr lang="en-GB" dirty="0"/>
              <a:t>Studies have proven that an integrated and sustainable approach to empowering women across the business value chain yields a high return on investment (ROI). </a:t>
            </a:r>
          </a:p>
          <a:p>
            <a:pPr marL="0" indent="0">
              <a:buNone/>
            </a:pPr>
            <a:endParaRPr lang="en-GB" dirty="0"/>
          </a:p>
          <a:p>
            <a:r>
              <a:rPr lang="en-GB" dirty="0"/>
              <a:t>Empowering women to participate fully in economic life across all sectors and throughout all levels of economic activity is essential to: </a:t>
            </a:r>
          </a:p>
          <a:p>
            <a:pPr lvl="1">
              <a:buFont typeface="Wingdings" panose="05000000000000000000" pitchFamily="2" charset="2"/>
              <a:buChar char="ü"/>
            </a:pPr>
            <a:r>
              <a:rPr lang="en-GB" dirty="0"/>
              <a:t>Build strong economies; Establish more stable and just societies;</a:t>
            </a:r>
          </a:p>
          <a:p>
            <a:pPr lvl="1">
              <a:buFont typeface="Wingdings" panose="05000000000000000000" pitchFamily="2" charset="2"/>
              <a:buChar char="ü"/>
            </a:pPr>
            <a:r>
              <a:rPr lang="en-GB" dirty="0"/>
              <a:t>Propel businesses’ operations and goals.</a:t>
            </a:r>
          </a:p>
        </p:txBody>
      </p:sp>
      <p:sp>
        <p:nvSpPr>
          <p:cNvPr id="2" name="Slide Number Placeholder 1">
            <a:extLst>
              <a:ext uri="{FF2B5EF4-FFF2-40B4-BE49-F238E27FC236}">
                <a16:creationId xmlns:a16="http://schemas.microsoft.com/office/drawing/2014/main" id="{68073D98-989F-4123-86C0-6014DD6DF1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F5DC11-1CCB-47D9-8EE9-133B257B102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892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D7D5-AE5E-4E4E-B817-0EFA5BAE2FAE}"/>
              </a:ext>
            </a:extLst>
          </p:cNvPr>
          <p:cNvSpPr>
            <a:spLocks noGrp="1"/>
          </p:cNvSpPr>
          <p:nvPr>
            <p:ph type="title"/>
          </p:nvPr>
        </p:nvSpPr>
        <p:spPr>
          <a:xfrm>
            <a:off x="689113" y="685802"/>
            <a:ext cx="11065565" cy="4571999"/>
          </a:xfrm>
        </p:spPr>
        <p:txBody>
          <a:bodyPr>
            <a:normAutofit fontScale="90000"/>
          </a:bodyPr>
          <a:lstStyle/>
          <a:p>
            <a:pPr>
              <a:lnSpc>
                <a:spcPct val="107000"/>
              </a:lnSpc>
              <a:spcBef>
                <a:spcPts val="0"/>
              </a:spcBef>
              <a:spcAft>
                <a:spcPts val="800"/>
              </a:spcAft>
            </a:pPr>
            <a:r>
              <a:rPr lang="en-US" b="1" dirty="0">
                <a:ea typeface="Calibri" panose="020F0502020204030204" pitchFamily="34" charset="0"/>
                <a:cs typeface="Times New Roman" panose="02020603050405020304" pitchFamily="18" charset="0"/>
              </a:rPr>
              <a:t>Signing the Women’s Empowerment Principles:</a:t>
            </a:r>
            <a:br>
              <a:rPr lang="en-US" dirty="0">
                <a:ea typeface="Calibri" panose="020F0502020204030204" pitchFamily="34" charset="0"/>
                <a:cs typeface="Times New Roman" panose="02020603050405020304" pitchFamily="18" charset="0"/>
              </a:rPr>
            </a:br>
            <a:br>
              <a:rPr lang="en-US" dirty="0">
                <a:ea typeface="Calibri" panose="020F0502020204030204" pitchFamily="34" charset="0"/>
                <a:cs typeface="Times New Roman" panose="02020603050405020304" pitchFamily="18" charset="0"/>
              </a:rPr>
            </a:br>
            <a:br>
              <a:rPr lang="en-US" dirty="0">
                <a:ea typeface="Calibri" panose="020F0502020204030204" pitchFamily="34" charset="0"/>
                <a:cs typeface="Times New Roman" panose="02020603050405020304" pitchFamily="18" charset="0"/>
              </a:rPr>
            </a:br>
            <a:r>
              <a:rPr lang="en-US" dirty="0">
                <a:ea typeface="Calibri" panose="020F0502020204030204" pitchFamily="34" charset="0"/>
                <a:cs typeface="Times New Roman" panose="02020603050405020304" pitchFamily="18" charset="0"/>
              </a:rPr>
              <a:t> https://www.empowerwomen.org/en/weps/signtheweps</a:t>
            </a:r>
            <a:br>
              <a:rPr lang="en-US" dirty="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8D892A3-FCDE-4361-B0DD-DC8779BACE40}"/>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613514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937A25E-D91C-489F-AAF0-2D11A3380C8E}"/>
              </a:ext>
            </a:extLst>
          </p:cNvPr>
          <p:cNvSpPr>
            <a:spLocks noGrp="1"/>
          </p:cNvSpPr>
          <p:nvPr>
            <p:ph type="title"/>
          </p:nvPr>
        </p:nvSpPr>
        <p:spPr>
          <a:xfrm>
            <a:off x="164225" y="136526"/>
            <a:ext cx="11863550" cy="387258"/>
          </a:xfrm>
        </p:spPr>
        <p:txBody>
          <a:bodyPr>
            <a:normAutofit fontScale="90000"/>
          </a:bodyPr>
          <a:lstStyle/>
          <a:p>
            <a:r>
              <a:rPr lang="en-GB" dirty="0"/>
              <a:t>Gender Equality and the Sustainable Development Goals</a:t>
            </a:r>
          </a:p>
        </p:txBody>
      </p:sp>
      <p:sp>
        <p:nvSpPr>
          <p:cNvPr id="7" name="Content Placeholder 6">
            <a:extLst>
              <a:ext uri="{FF2B5EF4-FFF2-40B4-BE49-F238E27FC236}">
                <a16:creationId xmlns:a16="http://schemas.microsoft.com/office/drawing/2014/main" id="{BDF08D18-88E9-4D29-99B5-0BAE4130C2FF}"/>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5BC8CC55-273A-451C-94EC-143EACEBD3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F5DC11-1CCB-47D9-8EE9-133B257B102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C759B96-8E41-4C95-9BDE-39AF763C6324}"/>
              </a:ext>
            </a:extLst>
          </p:cNvPr>
          <p:cNvPicPr>
            <a:picLocks noChangeAspect="1"/>
          </p:cNvPicPr>
          <p:nvPr/>
        </p:nvPicPr>
        <p:blipFill>
          <a:blip r:embed="rId3"/>
          <a:stretch>
            <a:fillRect/>
          </a:stretch>
        </p:blipFill>
        <p:spPr>
          <a:xfrm>
            <a:off x="529826" y="1315965"/>
            <a:ext cx="11662174" cy="5912527"/>
          </a:xfrm>
          <a:prstGeom prst="rect">
            <a:avLst/>
          </a:prstGeom>
        </p:spPr>
      </p:pic>
    </p:spTree>
    <p:extLst>
      <p:ext uri="{BB962C8B-B14F-4D97-AF65-F5344CB8AC3E}">
        <p14:creationId xmlns:p14="http://schemas.microsoft.com/office/powerpoint/2010/main" val="116945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Roxo">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WIN WIN - OK">
      <a:dk1>
        <a:srgbClr val="000000"/>
      </a:dk1>
      <a:lt1>
        <a:srgbClr val="FFFFFF"/>
      </a:lt1>
      <a:dk2>
        <a:srgbClr val="43275F"/>
      </a:dk2>
      <a:lt2>
        <a:srgbClr val="8CB63C"/>
      </a:lt2>
      <a:accent1>
        <a:srgbClr val="4F81BD"/>
      </a:accent1>
      <a:accent2>
        <a:srgbClr val="C0504D"/>
      </a:accent2>
      <a:accent3>
        <a:srgbClr val="49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AD879414EDDB40A3FAC25A9524AF38" ma:contentTypeVersion="0" ma:contentTypeDescription="Create a new document." ma:contentTypeScope="" ma:versionID="9dfad0cd6d45e62fde8898ac4b915027">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3B3654-5DFE-42D9-A85D-E172260864A0}"/>
</file>

<file path=customXml/itemProps2.xml><?xml version="1.0" encoding="utf-8"?>
<ds:datastoreItem xmlns:ds="http://schemas.openxmlformats.org/officeDocument/2006/customXml" ds:itemID="{D29D9160-AA20-40D7-BB4A-5E7F77956A19}"/>
</file>

<file path=customXml/itemProps3.xml><?xml version="1.0" encoding="utf-8"?>
<ds:datastoreItem xmlns:ds="http://schemas.openxmlformats.org/officeDocument/2006/customXml" ds:itemID="{D891401F-CE05-4AFA-8BC8-21D6523E4DB6}"/>
</file>

<file path=docProps/app.xml><?xml version="1.0" encoding="utf-8"?>
<Properties xmlns="http://schemas.openxmlformats.org/officeDocument/2006/extended-properties" xmlns:vt="http://schemas.openxmlformats.org/officeDocument/2006/docPropsVTypes">
  <TotalTime>36757</TotalTime>
  <Words>3117</Words>
  <Application>Microsoft Office PowerPoint</Application>
  <PresentationFormat>Widescreen</PresentationFormat>
  <Paragraphs>376</Paragraphs>
  <Slides>36</Slides>
  <Notes>35</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36</vt:i4>
      </vt:variant>
    </vt:vector>
  </HeadingPairs>
  <TitlesOfParts>
    <vt:vector size="53" baseType="lpstr">
      <vt:lpstr>Arial</vt:lpstr>
      <vt:lpstr>Calibri</vt:lpstr>
      <vt:lpstr>Calibri Light</vt:lpstr>
      <vt:lpstr>Century Gothic</vt:lpstr>
      <vt:lpstr>Courier New</vt:lpstr>
      <vt:lpstr>Futura Lt BT</vt:lpstr>
      <vt:lpstr>Futura LT Pro Book</vt:lpstr>
      <vt:lpstr>Myriad Pro</vt:lpstr>
      <vt:lpstr>Myriad Pro Light</vt:lpstr>
      <vt:lpstr>Myriad Pro Semibold</vt:lpstr>
      <vt:lpstr>MyriadPro-Light</vt:lpstr>
      <vt:lpstr>Times New Roman</vt:lpstr>
      <vt:lpstr>Wingdings</vt:lpstr>
      <vt:lpstr>Office Theme</vt:lpstr>
      <vt:lpstr>2_Office Theme</vt:lpstr>
      <vt:lpstr>1_Office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 Challenges to Ensure Positive Impact of Investment though Business Linkages</vt:lpstr>
      <vt:lpstr>PowerPoint Presentation</vt:lpstr>
      <vt:lpstr>PowerPoint Presentation</vt:lpstr>
      <vt:lpstr>Some Gains in Gender Equality in Jamaica: </vt:lpstr>
      <vt:lpstr>But gender inequalities for women persist!</vt:lpstr>
      <vt:lpstr>Limited Knowledge of Legal &amp; Regulatory Framework</vt:lpstr>
      <vt:lpstr>Gendered and Cultural Biases </vt:lpstr>
      <vt:lpstr>Limited Access to gender-sensitive financial services</vt:lpstr>
      <vt:lpstr>Limited skills and access to Information, Communication and Technology</vt:lpstr>
      <vt:lpstr>Non-tariff measures hit women harder</vt:lpstr>
      <vt:lpstr>Limited access to gender-sensitive export development services</vt:lpstr>
      <vt:lpstr>How to Empower Women to Foster Gender Equality and Inclusion</vt:lpstr>
      <vt:lpstr>Facilitation of Jamaica chapter of the International Women’s Coffee Alliance </vt:lpstr>
      <vt:lpstr>PowerPoint Presentation</vt:lpstr>
      <vt:lpstr> Principle 1. Leadership Promotes Gender Equality:  </vt:lpstr>
      <vt:lpstr> Principle 2. Equal Opportunity, Inclusion and Non-Discrimination: </vt:lpstr>
      <vt:lpstr> Principle 3. Health, Safety and Freedom from Gender-Based Violence: </vt:lpstr>
      <vt:lpstr> Principle 4. Education and Training:  </vt:lpstr>
      <vt:lpstr> Principle 5. Enterprise Development, Supply Chain and Marketing Practices :  </vt:lpstr>
      <vt:lpstr> Principle 6. Community Leadership and Engagement:  </vt:lpstr>
      <vt:lpstr> Principle 7. Transparency, Measuring and Reporting:  </vt:lpstr>
      <vt:lpstr>The Business Case for Investing in Gender Equality</vt:lpstr>
      <vt:lpstr>The Business Case for Investing in Gender Equality (contd.)</vt:lpstr>
      <vt:lpstr>Signing the Women’s Empowerment Principles:    https://www.empowerwomen.org/en/weps/signtheweps </vt:lpstr>
      <vt:lpstr>Gender Equality and the Sustainable Development Goals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Chevannes-Vogel</dc:creator>
  <cp:lastModifiedBy>Denise Chevannes-Vogel</cp:lastModifiedBy>
  <cp:revision>127</cp:revision>
  <cp:lastPrinted>2019-11-24T21:01:33Z</cp:lastPrinted>
  <dcterms:created xsi:type="dcterms:W3CDTF">2018-09-26T18:01:24Z</dcterms:created>
  <dcterms:modified xsi:type="dcterms:W3CDTF">2019-11-27T14:22:45Z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0x010100FBAD879414EDDB40A3FAC25A9524AF38</vt:lpwstr>
  </property>
</Properties>
</file>