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1"/>
  </p:notesMasterIdLst>
  <p:sldIdLst>
    <p:sldId id="256" r:id="rId5"/>
    <p:sldId id="262" r:id="rId6"/>
    <p:sldId id="264" r:id="rId7"/>
    <p:sldId id="268" r:id="rId8"/>
    <p:sldId id="259" r:id="rId9"/>
    <p:sldId id="281" r:id="rId10"/>
    <p:sldId id="274" r:id="rId11"/>
    <p:sldId id="303" r:id="rId12"/>
    <p:sldId id="379" r:id="rId13"/>
    <p:sldId id="297" r:id="rId14"/>
    <p:sldId id="304" r:id="rId15"/>
    <p:sldId id="295" r:id="rId16"/>
    <p:sldId id="301" r:id="rId17"/>
    <p:sldId id="380" r:id="rId18"/>
    <p:sldId id="265" r:id="rId19"/>
    <p:sldId id="266" r:id="rId20"/>
  </p:sldIdLst>
  <p:sldSz cx="12192000" cy="6858000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ullette Cox" initials="SC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96" autoAdjust="0"/>
    <p:restoredTop sz="80396"/>
  </p:normalViewPr>
  <p:slideViewPr>
    <p:cSldViewPr snapToGrid="0">
      <p:cViewPr varScale="1">
        <p:scale>
          <a:sx n="70" d="100"/>
          <a:sy n="70" d="100"/>
        </p:scale>
        <p:origin x="1176" y="4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35AE3A2-66FC-4EF9-AEC7-7EB82109DBDE}" type="doc">
      <dgm:prSet loTypeId="urn:microsoft.com/office/officeart/2005/8/layout/hProcess4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JM"/>
        </a:p>
      </dgm:t>
    </dgm:pt>
    <dgm:pt modelId="{6A50ACFD-416B-4C10-AF34-D80BCF056DBA}">
      <dgm:prSet phldrT="[Text]" custT="1"/>
      <dgm:spPr/>
      <dgm:t>
        <a:bodyPr/>
        <a:lstStyle/>
        <a:p>
          <a:r>
            <a:rPr lang="en-US" sz="1400" b="1" dirty="0"/>
            <a:t>1976 - 2015</a:t>
          </a:r>
        </a:p>
        <a:p>
          <a:r>
            <a:rPr lang="en-US" sz="1400" b="1" dirty="0"/>
            <a:t>Free zone regime </a:t>
          </a:r>
        </a:p>
      </dgm:t>
    </dgm:pt>
    <dgm:pt modelId="{B2AC8B3E-0FC0-4135-86B3-C687F9261FC3}" type="parTrans" cxnId="{21AA34AB-0924-4178-B291-A99AA0D9F186}">
      <dgm:prSet/>
      <dgm:spPr/>
      <dgm:t>
        <a:bodyPr/>
        <a:lstStyle/>
        <a:p>
          <a:endParaRPr lang="en-JM" sz="1400" b="1"/>
        </a:p>
      </dgm:t>
    </dgm:pt>
    <dgm:pt modelId="{AFFC0505-3E7F-4F6D-B090-51536BE00B16}" type="sibTrans" cxnId="{21AA34AB-0924-4178-B291-A99AA0D9F186}">
      <dgm:prSet/>
      <dgm:spPr/>
      <dgm:t>
        <a:bodyPr/>
        <a:lstStyle/>
        <a:p>
          <a:endParaRPr lang="en-JM" sz="1400" b="1"/>
        </a:p>
      </dgm:t>
    </dgm:pt>
    <dgm:pt modelId="{5545EFB4-DACE-496B-9233-93F46495C102}">
      <dgm:prSet phldrT="[Text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1400" b="1" dirty="0"/>
            <a:t>Jamaica Export Free Zone Act</a:t>
          </a:r>
        </a:p>
      </dgm:t>
    </dgm:pt>
    <dgm:pt modelId="{7C1283A4-D4FC-44DD-B473-2618940B16E2}" type="parTrans" cxnId="{64D99B29-0B59-4157-AA2E-69C67A53C6CB}">
      <dgm:prSet/>
      <dgm:spPr/>
      <dgm:t>
        <a:bodyPr/>
        <a:lstStyle/>
        <a:p>
          <a:endParaRPr lang="en-JM" sz="1400" b="1"/>
        </a:p>
      </dgm:t>
    </dgm:pt>
    <dgm:pt modelId="{E87B74A0-4B71-409E-B384-CBB6DEC1A533}" type="sibTrans" cxnId="{64D99B29-0B59-4157-AA2E-69C67A53C6CB}">
      <dgm:prSet/>
      <dgm:spPr/>
      <dgm:t>
        <a:bodyPr/>
        <a:lstStyle/>
        <a:p>
          <a:endParaRPr lang="en-JM" sz="1400" b="1"/>
        </a:p>
      </dgm:t>
    </dgm:pt>
    <dgm:pt modelId="{61E8B0CD-B00D-47A2-9FAF-B47F78B6639F}">
      <dgm:prSet phldrT="[Text]" custT="1"/>
      <dgm:spPr/>
      <dgm:t>
        <a:bodyPr/>
        <a:lstStyle/>
        <a:p>
          <a:r>
            <a:rPr lang="en-US" sz="1400" b="1" dirty="0"/>
            <a:t>2015 - 2017</a:t>
          </a:r>
        </a:p>
        <a:p>
          <a:r>
            <a:rPr lang="en-US" sz="1400" b="1" dirty="0"/>
            <a:t>Implementation &amp; Operationalisation</a:t>
          </a:r>
        </a:p>
      </dgm:t>
    </dgm:pt>
    <dgm:pt modelId="{3B0639E2-1349-4335-8FA6-FC0965C79B9B}" type="parTrans" cxnId="{AE739119-1AF5-4E5F-8CD0-2A7388DC29E9}">
      <dgm:prSet/>
      <dgm:spPr/>
      <dgm:t>
        <a:bodyPr/>
        <a:lstStyle/>
        <a:p>
          <a:endParaRPr lang="en-JM" sz="1400" b="1"/>
        </a:p>
      </dgm:t>
    </dgm:pt>
    <dgm:pt modelId="{FF06244C-DCBA-4B14-8546-BFE4044B38F6}" type="sibTrans" cxnId="{AE739119-1AF5-4E5F-8CD0-2A7388DC29E9}">
      <dgm:prSet/>
      <dgm:spPr/>
      <dgm:t>
        <a:bodyPr/>
        <a:lstStyle/>
        <a:p>
          <a:endParaRPr lang="en-JM" sz="1400" b="1"/>
        </a:p>
      </dgm:t>
    </dgm:pt>
    <dgm:pt modelId="{54016990-5DB4-4F7B-A39E-E5FCB4E20675}">
      <dgm:prSet phldrT="[Text]" custT="1"/>
      <dgm:spPr/>
      <dgm:t>
        <a:bodyPr/>
        <a:lstStyle/>
        <a:p>
          <a:r>
            <a:rPr lang="en-US" sz="1400" b="1" dirty="0"/>
            <a:t>SEZ enacted on Feb. 15, 2016</a:t>
          </a:r>
        </a:p>
      </dgm:t>
    </dgm:pt>
    <dgm:pt modelId="{5A605EEE-6CC1-4CA8-B164-11BAEE71665A}" type="parTrans" cxnId="{1CA1C682-3B84-4813-A13D-EDD38F3C5E43}">
      <dgm:prSet/>
      <dgm:spPr/>
      <dgm:t>
        <a:bodyPr/>
        <a:lstStyle/>
        <a:p>
          <a:endParaRPr lang="en-JM" sz="1400" b="1"/>
        </a:p>
      </dgm:t>
    </dgm:pt>
    <dgm:pt modelId="{3E967601-3C9E-42A7-A1EB-534D99D5BCBB}" type="sibTrans" cxnId="{1CA1C682-3B84-4813-A13D-EDD38F3C5E43}">
      <dgm:prSet/>
      <dgm:spPr/>
      <dgm:t>
        <a:bodyPr/>
        <a:lstStyle/>
        <a:p>
          <a:endParaRPr lang="en-JM" sz="1400" b="1"/>
        </a:p>
      </dgm:t>
    </dgm:pt>
    <dgm:pt modelId="{EC45C3F5-BB99-460E-879B-AE11B544C894}">
      <dgm:prSet phldrT="[Text]" custT="1"/>
      <dgm:spPr/>
      <dgm:t>
        <a:bodyPr/>
        <a:lstStyle/>
        <a:p>
          <a:r>
            <a:rPr lang="en-US" sz="1400" b="1" dirty="0"/>
            <a:t>2019 onwards</a:t>
          </a:r>
        </a:p>
        <a:p>
          <a:r>
            <a:rPr lang="en-US" sz="1400" b="1" dirty="0"/>
            <a:t>Integrating into the global value chain</a:t>
          </a:r>
        </a:p>
      </dgm:t>
    </dgm:pt>
    <dgm:pt modelId="{16110FDC-6A6B-47EF-A58B-B9B19CA5998D}" type="parTrans" cxnId="{B6A9502C-2C19-4C2F-A02B-984885F22F39}">
      <dgm:prSet/>
      <dgm:spPr/>
      <dgm:t>
        <a:bodyPr/>
        <a:lstStyle/>
        <a:p>
          <a:endParaRPr lang="en-JM" sz="1400" b="1"/>
        </a:p>
      </dgm:t>
    </dgm:pt>
    <dgm:pt modelId="{54B7541D-BB5D-49D9-8850-293EC6D960CC}" type="sibTrans" cxnId="{B6A9502C-2C19-4C2F-A02B-984885F22F39}">
      <dgm:prSet/>
      <dgm:spPr/>
      <dgm:t>
        <a:bodyPr/>
        <a:lstStyle/>
        <a:p>
          <a:endParaRPr lang="en-JM" sz="1400" b="1"/>
        </a:p>
      </dgm:t>
    </dgm:pt>
    <dgm:pt modelId="{7B8015D1-1B65-4872-8371-DE2B39DD29EB}">
      <dgm:prSet custT="1"/>
      <dgm:spPr/>
      <dgm:t>
        <a:bodyPr/>
        <a:lstStyle/>
        <a:p>
          <a:r>
            <a:rPr lang="en-US" sz="1400" b="1" dirty="0"/>
            <a:t>December 31, 2019 deadline for transition</a:t>
          </a:r>
        </a:p>
      </dgm:t>
    </dgm:pt>
    <dgm:pt modelId="{4EBC48DF-5F77-40B4-B3A4-5C6A06E391C5}" type="parTrans" cxnId="{31D27230-067E-4F55-AEE5-888637BB3A16}">
      <dgm:prSet/>
      <dgm:spPr/>
      <dgm:t>
        <a:bodyPr/>
        <a:lstStyle/>
        <a:p>
          <a:endParaRPr lang="en-JM"/>
        </a:p>
      </dgm:t>
    </dgm:pt>
    <dgm:pt modelId="{C1EEAF66-6DC0-4A7A-B615-9FC55E18946B}" type="sibTrans" cxnId="{31D27230-067E-4F55-AEE5-888637BB3A16}">
      <dgm:prSet/>
      <dgm:spPr/>
      <dgm:t>
        <a:bodyPr/>
        <a:lstStyle/>
        <a:p>
          <a:endParaRPr lang="en-JM"/>
        </a:p>
      </dgm:t>
    </dgm:pt>
    <dgm:pt modelId="{E96F095F-3E53-864F-8986-CDD367CF0C65}">
      <dgm:prSet phldrT="[Text]" custT="1"/>
      <dgm:spPr/>
      <dgm:t>
        <a:bodyPr/>
        <a:lstStyle/>
        <a:p>
          <a:r>
            <a:rPr lang="en-US" sz="1400" b="1" dirty="0"/>
            <a:t>Entered into force Aug 1, 2016 resulting in the repeal of the Free Zone Act</a:t>
          </a:r>
        </a:p>
      </dgm:t>
    </dgm:pt>
    <dgm:pt modelId="{4389AB07-B5E6-954A-BA81-44D2687A9CE0}" type="parTrans" cxnId="{504940C4-E5D8-8A49-8BDB-EC05D773A54C}">
      <dgm:prSet/>
      <dgm:spPr/>
      <dgm:t>
        <a:bodyPr/>
        <a:lstStyle/>
        <a:p>
          <a:endParaRPr lang="en-GB"/>
        </a:p>
      </dgm:t>
    </dgm:pt>
    <dgm:pt modelId="{802FE824-5517-2442-A78A-C33D18B3CC6C}" type="sibTrans" cxnId="{504940C4-E5D8-8A49-8BDB-EC05D773A54C}">
      <dgm:prSet/>
      <dgm:spPr/>
      <dgm:t>
        <a:bodyPr/>
        <a:lstStyle/>
        <a:p>
          <a:endParaRPr lang="en-GB"/>
        </a:p>
      </dgm:t>
    </dgm:pt>
    <dgm:pt modelId="{9106EB43-68A0-4341-8A5F-7E8FF8C07FCA}">
      <dgm:prSet phldrT="[Text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1400" b="1" dirty="0"/>
            <a:t>Government led initiative</a:t>
          </a:r>
        </a:p>
      </dgm:t>
    </dgm:pt>
    <dgm:pt modelId="{D17BDD6B-50C6-A846-9263-C184D4B9E405}" type="parTrans" cxnId="{0896A71F-0090-9242-88C9-F41197B0EA77}">
      <dgm:prSet/>
      <dgm:spPr/>
      <dgm:t>
        <a:bodyPr/>
        <a:lstStyle/>
        <a:p>
          <a:endParaRPr lang="en-GB"/>
        </a:p>
      </dgm:t>
    </dgm:pt>
    <dgm:pt modelId="{51D62D58-6EF7-2943-B8EC-99F6C69E1AE1}" type="sibTrans" cxnId="{0896A71F-0090-9242-88C9-F41197B0EA77}">
      <dgm:prSet/>
      <dgm:spPr/>
      <dgm:t>
        <a:bodyPr/>
        <a:lstStyle/>
        <a:p>
          <a:endParaRPr lang="en-GB"/>
        </a:p>
      </dgm:t>
    </dgm:pt>
    <dgm:pt modelId="{10B97313-7C85-8745-AFFB-E0A946EAFCC2}">
      <dgm:prSet phldrT="[Text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1400" b="1" dirty="0"/>
            <a:t>Focus on manufacturing</a:t>
          </a:r>
        </a:p>
      </dgm:t>
    </dgm:pt>
    <dgm:pt modelId="{13A8E364-3AA9-4D4F-AFA8-84DD62369C17}" type="parTrans" cxnId="{012C0E54-28A1-194D-A4F8-A995B3805F3A}">
      <dgm:prSet/>
      <dgm:spPr/>
      <dgm:t>
        <a:bodyPr/>
        <a:lstStyle/>
        <a:p>
          <a:endParaRPr lang="en-GB"/>
        </a:p>
      </dgm:t>
    </dgm:pt>
    <dgm:pt modelId="{85D58C68-F9F1-7F47-8460-07FE974F0319}" type="sibTrans" cxnId="{012C0E54-28A1-194D-A4F8-A995B3805F3A}">
      <dgm:prSet/>
      <dgm:spPr/>
      <dgm:t>
        <a:bodyPr/>
        <a:lstStyle/>
        <a:p>
          <a:endParaRPr lang="en-GB"/>
        </a:p>
      </dgm:t>
    </dgm:pt>
    <dgm:pt modelId="{B729E640-77AC-584E-93B8-3B8FCA61E62A}">
      <dgm:prSet phldrT="[Text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1400" b="1" dirty="0"/>
            <a:t>Export-led focus</a:t>
          </a:r>
        </a:p>
      </dgm:t>
    </dgm:pt>
    <dgm:pt modelId="{911F2C56-E0A2-0344-8B0A-274D0B986430}" type="parTrans" cxnId="{B5FF9013-35B7-744F-9D43-DA1F42841822}">
      <dgm:prSet/>
      <dgm:spPr/>
      <dgm:t>
        <a:bodyPr/>
        <a:lstStyle/>
        <a:p>
          <a:endParaRPr lang="en-GB"/>
        </a:p>
      </dgm:t>
    </dgm:pt>
    <dgm:pt modelId="{65F97199-AC1F-AC49-A43A-64C02B63C553}" type="sibTrans" cxnId="{B5FF9013-35B7-744F-9D43-DA1F42841822}">
      <dgm:prSet/>
      <dgm:spPr/>
      <dgm:t>
        <a:bodyPr/>
        <a:lstStyle/>
        <a:p>
          <a:endParaRPr lang="en-GB"/>
        </a:p>
      </dgm:t>
    </dgm:pt>
    <dgm:pt modelId="{F98CD037-6D8C-6248-B4D3-4A620B8FE9AD}">
      <dgm:prSet phldrT="[Text]" custT="1"/>
      <dgm:spPr/>
      <dgm:t>
        <a:bodyPr/>
        <a:lstStyle/>
        <a:p>
          <a:r>
            <a:rPr lang="en-US" sz="1400" b="1" dirty="0"/>
            <a:t>Regulations passed Sep 2017</a:t>
          </a:r>
        </a:p>
      </dgm:t>
    </dgm:pt>
    <dgm:pt modelId="{DB881186-0E39-264C-A168-6F3D537F2F8A}" type="parTrans" cxnId="{49D7ACEB-06B8-8041-A122-03DE12DF795A}">
      <dgm:prSet/>
      <dgm:spPr/>
      <dgm:t>
        <a:bodyPr/>
        <a:lstStyle/>
        <a:p>
          <a:endParaRPr lang="en-GB"/>
        </a:p>
      </dgm:t>
    </dgm:pt>
    <dgm:pt modelId="{440C9900-DB99-9542-AB44-8A4473B98CCE}" type="sibTrans" cxnId="{49D7ACEB-06B8-8041-A122-03DE12DF795A}">
      <dgm:prSet/>
      <dgm:spPr/>
      <dgm:t>
        <a:bodyPr/>
        <a:lstStyle/>
        <a:p>
          <a:endParaRPr lang="en-GB"/>
        </a:p>
      </dgm:t>
    </dgm:pt>
    <dgm:pt modelId="{6BA5EAFD-0D22-DA41-A2C3-A3F969CFE00A}">
      <dgm:prSet phldrT="[Text]" custT="1"/>
      <dgm:spPr/>
      <dgm:t>
        <a:bodyPr/>
        <a:lstStyle/>
        <a:p>
          <a:r>
            <a:rPr lang="en-US" sz="1400" b="1" dirty="0"/>
            <a:t>Free zone operators grandfathered</a:t>
          </a:r>
        </a:p>
      </dgm:t>
    </dgm:pt>
    <dgm:pt modelId="{290A074F-561E-ED4C-80C0-908342E39413}" type="parTrans" cxnId="{44E36752-44EF-B44C-A4A9-F37EE01EEA3A}">
      <dgm:prSet/>
      <dgm:spPr/>
      <dgm:t>
        <a:bodyPr/>
        <a:lstStyle/>
        <a:p>
          <a:endParaRPr lang="en-GB"/>
        </a:p>
      </dgm:t>
    </dgm:pt>
    <dgm:pt modelId="{D518BE37-83AF-1340-8683-206F8AA985E2}" type="sibTrans" cxnId="{44E36752-44EF-B44C-A4A9-F37EE01EEA3A}">
      <dgm:prSet/>
      <dgm:spPr/>
      <dgm:t>
        <a:bodyPr/>
        <a:lstStyle/>
        <a:p>
          <a:endParaRPr lang="en-GB"/>
        </a:p>
      </dgm:t>
    </dgm:pt>
    <dgm:pt modelId="{21EA6650-6E6C-A045-A261-913F6D52B900}">
      <dgm:prSet custT="1"/>
      <dgm:spPr/>
      <dgm:t>
        <a:bodyPr/>
        <a:lstStyle/>
        <a:p>
          <a:r>
            <a:rPr lang="en-US" sz="1400" b="1" dirty="0"/>
            <a:t>Identifying anchor companies</a:t>
          </a:r>
        </a:p>
      </dgm:t>
    </dgm:pt>
    <dgm:pt modelId="{D2D265E6-720C-3840-8B57-95B13D132732}" type="parTrans" cxnId="{4AF5E8D5-7381-D245-8DFB-2B608F1F71AE}">
      <dgm:prSet/>
      <dgm:spPr/>
      <dgm:t>
        <a:bodyPr/>
        <a:lstStyle/>
        <a:p>
          <a:endParaRPr lang="en-GB"/>
        </a:p>
      </dgm:t>
    </dgm:pt>
    <dgm:pt modelId="{AE50CDF1-D4B7-2140-9191-68E9CA6B8B86}" type="sibTrans" cxnId="{4AF5E8D5-7381-D245-8DFB-2B608F1F71AE}">
      <dgm:prSet/>
      <dgm:spPr/>
      <dgm:t>
        <a:bodyPr/>
        <a:lstStyle/>
        <a:p>
          <a:endParaRPr lang="en-GB"/>
        </a:p>
      </dgm:t>
    </dgm:pt>
    <dgm:pt modelId="{F3A8A54E-C70E-254E-BF52-2AF690E4025E}">
      <dgm:prSet custT="1"/>
      <dgm:spPr/>
      <dgm:t>
        <a:bodyPr/>
        <a:lstStyle/>
        <a:p>
          <a:r>
            <a:rPr lang="en-US" sz="1400" b="1" dirty="0"/>
            <a:t>Buildout of townships</a:t>
          </a:r>
        </a:p>
      </dgm:t>
    </dgm:pt>
    <dgm:pt modelId="{E9E0026B-EFA3-BE4D-AC5C-36A9DC623690}" type="parTrans" cxnId="{4A3D162D-EDD9-6742-9F2F-EF9692940FD8}">
      <dgm:prSet/>
      <dgm:spPr/>
      <dgm:t>
        <a:bodyPr/>
        <a:lstStyle/>
        <a:p>
          <a:endParaRPr lang="en-GB"/>
        </a:p>
      </dgm:t>
    </dgm:pt>
    <dgm:pt modelId="{2A77D189-8F81-E34B-BB81-D1A2274EF294}" type="sibTrans" cxnId="{4A3D162D-EDD9-6742-9F2F-EF9692940FD8}">
      <dgm:prSet/>
      <dgm:spPr/>
      <dgm:t>
        <a:bodyPr/>
        <a:lstStyle/>
        <a:p>
          <a:endParaRPr lang="en-GB"/>
        </a:p>
      </dgm:t>
    </dgm:pt>
    <dgm:pt modelId="{1805E335-AD7F-934D-BEF6-A42CDDD917B5}">
      <dgm:prSet custT="1"/>
      <dgm:spPr/>
      <dgm:t>
        <a:bodyPr/>
        <a:lstStyle/>
        <a:p>
          <a:r>
            <a:rPr lang="en-US" sz="1400" b="1" dirty="0"/>
            <a:t>Economic clusters</a:t>
          </a:r>
        </a:p>
      </dgm:t>
    </dgm:pt>
    <dgm:pt modelId="{92B7512F-21CE-FF43-8546-D53FCF1E40AF}" type="parTrans" cxnId="{409371AA-1B80-B14B-B52B-0F4982494114}">
      <dgm:prSet/>
      <dgm:spPr/>
      <dgm:t>
        <a:bodyPr/>
        <a:lstStyle/>
        <a:p>
          <a:endParaRPr lang="en-GB"/>
        </a:p>
      </dgm:t>
    </dgm:pt>
    <dgm:pt modelId="{E405752B-63B3-4840-8823-1E9103B60186}" type="sibTrans" cxnId="{409371AA-1B80-B14B-B52B-0F4982494114}">
      <dgm:prSet/>
      <dgm:spPr/>
      <dgm:t>
        <a:bodyPr/>
        <a:lstStyle/>
        <a:p>
          <a:endParaRPr lang="en-GB"/>
        </a:p>
      </dgm:t>
    </dgm:pt>
    <dgm:pt modelId="{E60C9EAF-8F00-5C49-8D5C-4CAE1885E720}">
      <dgm:prSet custT="1"/>
      <dgm:spPr/>
      <dgm:t>
        <a:bodyPr/>
        <a:lstStyle/>
        <a:p>
          <a:r>
            <a:rPr lang="en-US" sz="1400" b="1" dirty="0"/>
            <a:t>World class zone development</a:t>
          </a:r>
        </a:p>
      </dgm:t>
    </dgm:pt>
    <dgm:pt modelId="{0415D2A5-B7F0-044D-B6AD-D5DB17C95700}" type="parTrans" cxnId="{1B9DA74D-A0B5-614E-83F4-CD708A3334B0}">
      <dgm:prSet/>
      <dgm:spPr/>
      <dgm:t>
        <a:bodyPr/>
        <a:lstStyle/>
        <a:p>
          <a:endParaRPr lang="en-GB"/>
        </a:p>
      </dgm:t>
    </dgm:pt>
    <dgm:pt modelId="{39CCE448-3E66-7947-9C15-11DC0D739208}" type="sibTrans" cxnId="{1B9DA74D-A0B5-614E-83F4-CD708A3334B0}">
      <dgm:prSet/>
      <dgm:spPr/>
      <dgm:t>
        <a:bodyPr/>
        <a:lstStyle/>
        <a:p>
          <a:endParaRPr lang="en-GB"/>
        </a:p>
      </dgm:t>
    </dgm:pt>
    <dgm:pt modelId="{32769A86-5163-644D-8E3C-3776A2B0547A}">
      <dgm:prSet phldrT="[Text]" custT="1"/>
      <dgm:spPr/>
      <dgm:t>
        <a:bodyPr/>
        <a:lstStyle/>
        <a:p>
          <a:r>
            <a:rPr lang="en-US" sz="1400" b="1" dirty="0"/>
            <a:t>Creation of SEZ policy</a:t>
          </a:r>
        </a:p>
      </dgm:t>
    </dgm:pt>
    <dgm:pt modelId="{0ACA6479-58E2-2145-9F8E-C1EE38D3FE58}" type="parTrans" cxnId="{DA39EA0F-6771-364A-919B-132CEB30364E}">
      <dgm:prSet/>
      <dgm:spPr/>
    </dgm:pt>
    <dgm:pt modelId="{3B55B6F9-8CBF-1F43-95C9-1107445246AE}" type="sibTrans" cxnId="{DA39EA0F-6771-364A-919B-132CEB30364E}">
      <dgm:prSet/>
      <dgm:spPr/>
    </dgm:pt>
    <dgm:pt modelId="{E2445DB7-B025-41A8-B9CD-7BE8E906B637}" type="pres">
      <dgm:prSet presAssocID="{535AE3A2-66FC-4EF9-AEC7-7EB82109DBDE}" presName="Name0" presStyleCnt="0">
        <dgm:presLayoutVars>
          <dgm:dir/>
          <dgm:animLvl val="lvl"/>
          <dgm:resizeHandles val="exact"/>
        </dgm:presLayoutVars>
      </dgm:prSet>
      <dgm:spPr/>
    </dgm:pt>
    <dgm:pt modelId="{1DCDB4AB-635C-42E0-BF33-186EF140EC6B}" type="pres">
      <dgm:prSet presAssocID="{535AE3A2-66FC-4EF9-AEC7-7EB82109DBDE}" presName="tSp" presStyleCnt="0"/>
      <dgm:spPr/>
    </dgm:pt>
    <dgm:pt modelId="{558CE5AA-1398-4C14-88FB-7F531D241720}" type="pres">
      <dgm:prSet presAssocID="{535AE3A2-66FC-4EF9-AEC7-7EB82109DBDE}" presName="bSp" presStyleCnt="0"/>
      <dgm:spPr/>
    </dgm:pt>
    <dgm:pt modelId="{0D018467-37D2-4B0B-ACFC-2415FA3BE59E}" type="pres">
      <dgm:prSet presAssocID="{535AE3A2-66FC-4EF9-AEC7-7EB82109DBDE}" presName="process" presStyleCnt="0"/>
      <dgm:spPr/>
    </dgm:pt>
    <dgm:pt modelId="{53E82767-CBA0-4FD4-B592-B70509654D95}" type="pres">
      <dgm:prSet presAssocID="{6A50ACFD-416B-4C10-AF34-D80BCF056DBA}" presName="composite1" presStyleCnt="0"/>
      <dgm:spPr/>
    </dgm:pt>
    <dgm:pt modelId="{9CF8D7F9-1145-4D7A-87F8-3814F2B38C6C}" type="pres">
      <dgm:prSet presAssocID="{6A50ACFD-416B-4C10-AF34-D80BCF056DBA}" presName="dummyNode1" presStyleLbl="node1" presStyleIdx="0" presStyleCnt="3"/>
      <dgm:spPr/>
    </dgm:pt>
    <dgm:pt modelId="{47A956F7-E14B-4791-9C91-3C143867A40D}" type="pres">
      <dgm:prSet presAssocID="{6A50ACFD-416B-4C10-AF34-D80BCF056DBA}" presName="childNode1" presStyleLbl="bgAcc1" presStyleIdx="0" presStyleCnt="3">
        <dgm:presLayoutVars>
          <dgm:bulletEnabled val="1"/>
        </dgm:presLayoutVars>
      </dgm:prSet>
      <dgm:spPr/>
    </dgm:pt>
    <dgm:pt modelId="{779AF934-E5AB-4CA3-96CC-DAB172072320}" type="pres">
      <dgm:prSet presAssocID="{6A50ACFD-416B-4C10-AF34-D80BCF056DBA}" presName="childNode1tx" presStyleLbl="bgAcc1" presStyleIdx="0" presStyleCnt="3">
        <dgm:presLayoutVars>
          <dgm:bulletEnabled val="1"/>
        </dgm:presLayoutVars>
      </dgm:prSet>
      <dgm:spPr/>
    </dgm:pt>
    <dgm:pt modelId="{CFC0ABD9-8CDD-47CA-8A30-1A0404ECB4E2}" type="pres">
      <dgm:prSet presAssocID="{6A50ACFD-416B-4C10-AF34-D80BCF056DBA}" presName="parentNode1" presStyleLbl="node1" presStyleIdx="0" presStyleCnt="3">
        <dgm:presLayoutVars>
          <dgm:chMax val="1"/>
          <dgm:bulletEnabled val="1"/>
        </dgm:presLayoutVars>
      </dgm:prSet>
      <dgm:spPr/>
    </dgm:pt>
    <dgm:pt modelId="{522CFD18-1830-4248-85C5-72F945DAF71F}" type="pres">
      <dgm:prSet presAssocID="{6A50ACFD-416B-4C10-AF34-D80BCF056DBA}" presName="connSite1" presStyleCnt="0"/>
      <dgm:spPr/>
    </dgm:pt>
    <dgm:pt modelId="{3AD1154B-0FF7-4DC2-AE7C-7EF110E38F6C}" type="pres">
      <dgm:prSet presAssocID="{AFFC0505-3E7F-4F6D-B090-51536BE00B16}" presName="Name9" presStyleLbl="sibTrans2D1" presStyleIdx="0" presStyleCnt="2"/>
      <dgm:spPr/>
    </dgm:pt>
    <dgm:pt modelId="{258810FF-4B4D-48A1-9926-F5F96711D27C}" type="pres">
      <dgm:prSet presAssocID="{61E8B0CD-B00D-47A2-9FAF-B47F78B6639F}" presName="composite2" presStyleCnt="0"/>
      <dgm:spPr/>
    </dgm:pt>
    <dgm:pt modelId="{FA87D33F-DDF1-4E77-988F-AF2E3F7A3B7B}" type="pres">
      <dgm:prSet presAssocID="{61E8B0CD-B00D-47A2-9FAF-B47F78B6639F}" presName="dummyNode2" presStyleLbl="node1" presStyleIdx="0" presStyleCnt="3"/>
      <dgm:spPr/>
    </dgm:pt>
    <dgm:pt modelId="{EDA008AD-2320-43CF-A2A5-45A4B428CE5B}" type="pres">
      <dgm:prSet presAssocID="{61E8B0CD-B00D-47A2-9FAF-B47F78B6639F}" presName="childNode2" presStyleLbl="bgAcc1" presStyleIdx="1" presStyleCnt="3">
        <dgm:presLayoutVars>
          <dgm:bulletEnabled val="1"/>
        </dgm:presLayoutVars>
      </dgm:prSet>
      <dgm:spPr/>
    </dgm:pt>
    <dgm:pt modelId="{A8369436-732F-42A5-AF89-B7459297F6E8}" type="pres">
      <dgm:prSet presAssocID="{61E8B0CD-B00D-47A2-9FAF-B47F78B6639F}" presName="childNode2tx" presStyleLbl="bgAcc1" presStyleIdx="1" presStyleCnt="3">
        <dgm:presLayoutVars>
          <dgm:bulletEnabled val="1"/>
        </dgm:presLayoutVars>
      </dgm:prSet>
      <dgm:spPr/>
    </dgm:pt>
    <dgm:pt modelId="{243DEFE9-A58A-4B73-9777-827F30E1C60F}" type="pres">
      <dgm:prSet presAssocID="{61E8B0CD-B00D-47A2-9FAF-B47F78B6639F}" presName="parentNode2" presStyleLbl="node1" presStyleIdx="1" presStyleCnt="3">
        <dgm:presLayoutVars>
          <dgm:chMax val="0"/>
          <dgm:bulletEnabled val="1"/>
        </dgm:presLayoutVars>
      </dgm:prSet>
      <dgm:spPr/>
    </dgm:pt>
    <dgm:pt modelId="{FF8DF861-1AA0-426D-92B7-BBD1F1D4C67F}" type="pres">
      <dgm:prSet presAssocID="{61E8B0CD-B00D-47A2-9FAF-B47F78B6639F}" presName="connSite2" presStyleCnt="0"/>
      <dgm:spPr/>
    </dgm:pt>
    <dgm:pt modelId="{265AD6DF-FACF-435B-A7EC-04F1A9594A22}" type="pres">
      <dgm:prSet presAssocID="{FF06244C-DCBA-4B14-8546-BFE4044B38F6}" presName="Name18" presStyleLbl="sibTrans2D1" presStyleIdx="1" presStyleCnt="2"/>
      <dgm:spPr/>
    </dgm:pt>
    <dgm:pt modelId="{E17AF4EF-F8E5-4DDA-96BA-DA8B7F4F8599}" type="pres">
      <dgm:prSet presAssocID="{EC45C3F5-BB99-460E-879B-AE11B544C894}" presName="composite1" presStyleCnt="0"/>
      <dgm:spPr/>
    </dgm:pt>
    <dgm:pt modelId="{1441CE33-5EB7-4D9F-A94F-782E90E064F1}" type="pres">
      <dgm:prSet presAssocID="{EC45C3F5-BB99-460E-879B-AE11B544C894}" presName="dummyNode1" presStyleLbl="node1" presStyleIdx="1" presStyleCnt="3"/>
      <dgm:spPr/>
    </dgm:pt>
    <dgm:pt modelId="{A64DFF08-C628-4BE9-911B-A75D534F6A9F}" type="pres">
      <dgm:prSet presAssocID="{EC45C3F5-BB99-460E-879B-AE11B544C894}" presName="childNode1" presStyleLbl="bgAcc1" presStyleIdx="2" presStyleCnt="3">
        <dgm:presLayoutVars>
          <dgm:bulletEnabled val="1"/>
        </dgm:presLayoutVars>
      </dgm:prSet>
      <dgm:spPr/>
    </dgm:pt>
    <dgm:pt modelId="{CF1E019E-25BE-4738-99DC-0EEE5409B89E}" type="pres">
      <dgm:prSet presAssocID="{EC45C3F5-BB99-460E-879B-AE11B544C894}" presName="childNode1tx" presStyleLbl="bgAcc1" presStyleIdx="2" presStyleCnt="3">
        <dgm:presLayoutVars>
          <dgm:bulletEnabled val="1"/>
        </dgm:presLayoutVars>
      </dgm:prSet>
      <dgm:spPr/>
    </dgm:pt>
    <dgm:pt modelId="{16C67DF5-EDB2-4413-8654-7F1604BD62BF}" type="pres">
      <dgm:prSet presAssocID="{EC45C3F5-BB99-460E-879B-AE11B544C894}" presName="parentNode1" presStyleLbl="node1" presStyleIdx="2" presStyleCnt="3">
        <dgm:presLayoutVars>
          <dgm:chMax val="1"/>
          <dgm:bulletEnabled val="1"/>
        </dgm:presLayoutVars>
      </dgm:prSet>
      <dgm:spPr/>
    </dgm:pt>
    <dgm:pt modelId="{3DAB3ED5-7BA8-4FFF-868B-8A4917ED1ACA}" type="pres">
      <dgm:prSet presAssocID="{EC45C3F5-BB99-460E-879B-AE11B544C894}" presName="connSite1" presStyleCnt="0"/>
      <dgm:spPr/>
    </dgm:pt>
  </dgm:ptLst>
  <dgm:cxnLst>
    <dgm:cxn modelId="{9871EB05-720A-6143-BEB1-49B255EBED98}" type="presOf" srcId="{21EA6650-6E6C-A045-A261-913F6D52B900}" destId="{A64DFF08-C628-4BE9-911B-A75D534F6A9F}" srcOrd="0" destOrd="1" presId="urn:microsoft.com/office/officeart/2005/8/layout/hProcess4"/>
    <dgm:cxn modelId="{DA39EA0F-6771-364A-919B-132CEB30364E}" srcId="{61E8B0CD-B00D-47A2-9FAF-B47F78B6639F}" destId="{32769A86-5163-644D-8E3C-3776A2B0547A}" srcOrd="0" destOrd="0" parTransId="{0ACA6479-58E2-2145-9F8E-C1EE38D3FE58}" sibTransId="{3B55B6F9-8CBF-1F43-95C9-1107445246AE}"/>
    <dgm:cxn modelId="{9913EB10-36A0-C14F-9769-3A93B804C88A}" type="presOf" srcId="{F3A8A54E-C70E-254E-BF52-2AF690E4025E}" destId="{CF1E019E-25BE-4738-99DC-0EEE5409B89E}" srcOrd="1" destOrd="2" presId="urn:microsoft.com/office/officeart/2005/8/layout/hProcess4"/>
    <dgm:cxn modelId="{B5FF9013-35B7-744F-9D43-DA1F42841822}" srcId="{6A50ACFD-416B-4C10-AF34-D80BCF056DBA}" destId="{B729E640-77AC-584E-93B8-3B8FCA61E62A}" srcOrd="3" destOrd="0" parTransId="{911F2C56-E0A2-0344-8B0A-274D0B986430}" sibTransId="{65F97199-AC1F-AC49-A43A-64C02B63C553}"/>
    <dgm:cxn modelId="{AE739119-1AF5-4E5F-8CD0-2A7388DC29E9}" srcId="{535AE3A2-66FC-4EF9-AEC7-7EB82109DBDE}" destId="{61E8B0CD-B00D-47A2-9FAF-B47F78B6639F}" srcOrd="1" destOrd="0" parTransId="{3B0639E2-1349-4335-8FA6-FC0965C79B9B}" sibTransId="{FF06244C-DCBA-4B14-8546-BFE4044B38F6}"/>
    <dgm:cxn modelId="{0896A71F-0090-9242-88C9-F41197B0EA77}" srcId="{6A50ACFD-416B-4C10-AF34-D80BCF056DBA}" destId="{9106EB43-68A0-4341-8A5F-7E8FF8C07FCA}" srcOrd="1" destOrd="0" parTransId="{D17BDD6B-50C6-A846-9263-C184D4B9E405}" sibTransId="{51D62D58-6EF7-2943-B8EC-99F6C69E1AE1}"/>
    <dgm:cxn modelId="{64D99B29-0B59-4157-AA2E-69C67A53C6CB}" srcId="{6A50ACFD-416B-4C10-AF34-D80BCF056DBA}" destId="{5545EFB4-DACE-496B-9233-93F46495C102}" srcOrd="0" destOrd="0" parTransId="{7C1283A4-D4FC-44DD-B473-2618940B16E2}" sibTransId="{E87B74A0-4B71-409E-B384-CBB6DEC1A533}"/>
    <dgm:cxn modelId="{B6A9502C-2C19-4C2F-A02B-984885F22F39}" srcId="{535AE3A2-66FC-4EF9-AEC7-7EB82109DBDE}" destId="{EC45C3F5-BB99-460E-879B-AE11B544C894}" srcOrd="2" destOrd="0" parTransId="{16110FDC-6A6B-47EF-A58B-B9B19CA5998D}" sibTransId="{54B7541D-BB5D-49D9-8850-293EC6D960CC}"/>
    <dgm:cxn modelId="{4A3D162D-EDD9-6742-9F2F-EF9692940FD8}" srcId="{EC45C3F5-BB99-460E-879B-AE11B544C894}" destId="{F3A8A54E-C70E-254E-BF52-2AF690E4025E}" srcOrd="2" destOrd="0" parTransId="{E9E0026B-EFA3-BE4D-AC5C-36A9DC623690}" sibTransId="{2A77D189-8F81-E34B-BB81-D1A2274EF294}"/>
    <dgm:cxn modelId="{31D27230-067E-4F55-AEE5-888637BB3A16}" srcId="{EC45C3F5-BB99-460E-879B-AE11B544C894}" destId="{7B8015D1-1B65-4872-8371-DE2B39DD29EB}" srcOrd="0" destOrd="0" parTransId="{4EBC48DF-5F77-40B4-B3A4-5C6A06E391C5}" sibTransId="{C1EEAF66-6DC0-4A7A-B615-9FC55E18946B}"/>
    <dgm:cxn modelId="{C227983C-1C9D-4084-9B52-E0AD312A1616}" type="presOf" srcId="{5545EFB4-DACE-496B-9233-93F46495C102}" destId="{779AF934-E5AB-4CA3-96CC-DAB172072320}" srcOrd="1" destOrd="0" presId="urn:microsoft.com/office/officeart/2005/8/layout/hProcess4"/>
    <dgm:cxn modelId="{A21BFB3C-5B66-4AC7-9AE3-34B492DAE6AB}" type="presOf" srcId="{7B8015D1-1B65-4872-8371-DE2B39DD29EB}" destId="{CF1E019E-25BE-4738-99DC-0EEE5409B89E}" srcOrd="1" destOrd="0" presId="urn:microsoft.com/office/officeart/2005/8/layout/hProcess4"/>
    <dgm:cxn modelId="{2341083E-B4E2-9E4D-A0E9-BAEDBBAEA1C0}" type="presOf" srcId="{E60C9EAF-8F00-5C49-8D5C-4CAE1885E720}" destId="{CF1E019E-25BE-4738-99DC-0EEE5409B89E}" srcOrd="1" destOrd="4" presId="urn:microsoft.com/office/officeart/2005/8/layout/hProcess4"/>
    <dgm:cxn modelId="{91B35364-9ADF-F14C-A756-938463BC4741}" type="presOf" srcId="{E96F095F-3E53-864F-8986-CDD367CF0C65}" destId="{EDA008AD-2320-43CF-A2A5-45A4B428CE5B}" srcOrd="0" destOrd="2" presId="urn:microsoft.com/office/officeart/2005/8/layout/hProcess4"/>
    <dgm:cxn modelId="{B3A98447-8DDC-4909-A5A2-1D662853242C}" type="presOf" srcId="{54016990-5DB4-4F7B-A39E-E5FCB4E20675}" destId="{A8369436-732F-42A5-AF89-B7459297F6E8}" srcOrd="1" destOrd="1" presId="urn:microsoft.com/office/officeart/2005/8/layout/hProcess4"/>
    <dgm:cxn modelId="{F4828949-4E61-4316-924D-437CB899744E}" type="presOf" srcId="{5545EFB4-DACE-496B-9233-93F46495C102}" destId="{47A956F7-E14B-4791-9C91-3C143867A40D}" srcOrd="0" destOrd="0" presId="urn:microsoft.com/office/officeart/2005/8/layout/hProcess4"/>
    <dgm:cxn modelId="{7356AE4C-ADF7-3947-9455-B93C7E0DDBBE}" type="presOf" srcId="{E60C9EAF-8F00-5C49-8D5C-4CAE1885E720}" destId="{A64DFF08-C628-4BE9-911B-A75D534F6A9F}" srcOrd="0" destOrd="4" presId="urn:microsoft.com/office/officeart/2005/8/layout/hProcess4"/>
    <dgm:cxn modelId="{90AAF06C-579C-CF48-A481-CF018317A89C}" type="presOf" srcId="{E96F095F-3E53-864F-8986-CDD367CF0C65}" destId="{A8369436-732F-42A5-AF89-B7459297F6E8}" srcOrd="1" destOrd="2" presId="urn:microsoft.com/office/officeart/2005/8/layout/hProcess4"/>
    <dgm:cxn modelId="{1B9DA74D-A0B5-614E-83F4-CD708A3334B0}" srcId="{EC45C3F5-BB99-460E-879B-AE11B544C894}" destId="{E60C9EAF-8F00-5C49-8D5C-4CAE1885E720}" srcOrd="4" destOrd="0" parTransId="{0415D2A5-B7F0-044D-B6AD-D5DB17C95700}" sibTransId="{39CCE448-3E66-7947-9C15-11DC0D739208}"/>
    <dgm:cxn modelId="{44E36752-44EF-B44C-A4A9-F37EE01EEA3A}" srcId="{61E8B0CD-B00D-47A2-9FAF-B47F78B6639F}" destId="{6BA5EAFD-0D22-DA41-A2C3-A3F969CFE00A}" srcOrd="4" destOrd="0" parTransId="{290A074F-561E-ED4C-80C0-908342E39413}" sibTransId="{D518BE37-83AF-1340-8683-206F8AA985E2}"/>
    <dgm:cxn modelId="{012C0E54-28A1-194D-A4F8-A995B3805F3A}" srcId="{6A50ACFD-416B-4C10-AF34-D80BCF056DBA}" destId="{10B97313-7C85-8745-AFFB-E0A946EAFCC2}" srcOrd="2" destOrd="0" parTransId="{13A8E364-3AA9-4D4F-AFA8-84DD62369C17}" sibTransId="{85D58C68-F9F1-7F47-8460-07FE974F0319}"/>
    <dgm:cxn modelId="{93237C56-9DA0-7749-B90B-80C2B2746F21}" type="presOf" srcId="{B729E640-77AC-584E-93B8-3B8FCA61E62A}" destId="{47A956F7-E14B-4791-9C91-3C143867A40D}" srcOrd="0" destOrd="3" presId="urn:microsoft.com/office/officeart/2005/8/layout/hProcess4"/>
    <dgm:cxn modelId="{1CA1C682-3B84-4813-A13D-EDD38F3C5E43}" srcId="{61E8B0CD-B00D-47A2-9FAF-B47F78B6639F}" destId="{54016990-5DB4-4F7B-A39E-E5FCB4E20675}" srcOrd="1" destOrd="0" parTransId="{5A605EEE-6CC1-4CA8-B164-11BAEE71665A}" sibTransId="{3E967601-3C9E-42A7-A1EB-534D99D5BCBB}"/>
    <dgm:cxn modelId="{351DEC83-E6CF-974F-93AB-192BC3D9AAE6}" type="presOf" srcId="{21EA6650-6E6C-A045-A261-913F6D52B900}" destId="{CF1E019E-25BE-4738-99DC-0EEE5409B89E}" srcOrd="1" destOrd="1" presId="urn:microsoft.com/office/officeart/2005/8/layout/hProcess4"/>
    <dgm:cxn modelId="{462CF986-A3DB-3E44-AC0E-13BA698D117E}" type="presOf" srcId="{6BA5EAFD-0D22-DA41-A2C3-A3F969CFE00A}" destId="{A8369436-732F-42A5-AF89-B7459297F6E8}" srcOrd="1" destOrd="4" presId="urn:microsoft.com/office/officeart/2005/8/layout/hProcess4"/>
    <dgm:cxn modelId="{525AF288-9B4A-394E-B612-6A889B96C6B5}" type="presOf" srcId="{F3A8A54E-C70E-254E-BF52-2AF690E4025E}" destId="{A64DFF08-C628-4BE9-911B-A75D534F6A9F}" srcOrd="0" destOrd="2" presId="urn:microsoft.com/office/officeart/2005/8/layout/hProcess4"/>
    <dgm:cxn modelId="{B777668F-84B5-4CE6-9F39-B14B8F038E86}" type="presOf" srcId="{54016990-5DB4-4F7B-A39E-E5FCB4E20675}" destId="{EDA008AD-2320-43CF-A2A5-45A4B428CE5B}" srcOrd="0" destOrd="1" presId="urn:microsoft.com/office/officeart/2005/8/layout/hProcess4"/>
    <dgm:cxn modelId="{51F97B93-2EB5-4B5D-BFD1-4D73FA291F5D}" type="presOf" srcId="{EC45C3F5-BB99-460E-879B-AE11B544C894}" destId="{16C67DF5-EDB2-4413-8654-7F1604BD62BF}" srcOrd="0" destOrd="0" presId="urn:microsoft.com/office/officeart/2005/8/layout/hProcess4"/>
    <dgm:cxn modelId="{1728D497-6A49-0541-BC9B-45500B102073}" type="presOf" srcId="{9106EB43-68A0-4341-8A5F-7E8FF8C07FCA}" destId="{47A956F7-E14B-4791-9C91-3C143867A40D}" srcOrd="0" destOrd="1" presId="urn:microsoft.com/office/officeart/2005/8/layout/hProcess4"/>
    <dgm:cxn modelId="{4A60EFA8-08B2-6743-8F86-8B44162D66EC}" type="presOf" srcId="{10B97313-7C85-8745-AFFB-E0A946EAFCC2}" destId="{47A956F7-E14B-4791-9C91-3C143867A40D}" srcOrd="0" destOrd="2" presId="urn:microsoft.com/office/officeart/2005/8/layout/hProcess4"/>
    <dgm:cxn modelId="{409371AA-1B80-B14B-B52B-0F4982494114}" srcId="{EC45C3F5-BB99-460E-879B-AE11B544C894}" destId="{1805E335-AD7F-934D-BEF6-A42CDDD917B5}" srcOrd="3" destOrd="0" parTransId="{92B7512F-21CE-FF43-8546-D53FCF1E40AF}" sibTransId="{E405752B-63B3-4840-8823-1E9103B60186}"/>
    <dgm:cxn modelId="{21AA34AB-0924-4178-B291-A99AA0D9F186}" srcId="{535AE3A2-66FC-4EF9-AEC7-7EB82109DBDE}" destId="{6A50ACFD-416B-4C10-AF34-D80BCF056DBA}" srcOrd="0" destOrd="0" parTransId="{B2AC8B3E-0FC0-4135-86B3-C687F9261FC3}" sibTransId="{AFFC0505-3E7F-4F6D-B090-51536BE00B16}"/>
    <dgm:cxn modelId="{BE0A44B1-5CF0-2B4D-8FF6-29DABF3C3C75}" type="presOf" srcId="{6BA5EAFD-0D22-DA41-A2C3-A3F969CFE00A}" destId="{EDA008AD-2320-43CF-A2A5-45A4B428CE5B}" srcOrd="0" destOrd="4" presId="urn:microsoft.com/office/officeart/2005/8/layout/hProcess4"/>
    <dgm:cxn modelId="{700F47B4-8742-2945-95AD-ECA4675F3D28}" type="presOf" srcId="{F98CD037-6D8C-6248-B4D3-4A620B8FE9AD}" destId="{A8369436-732F-42A5-AF89-B7459297F6E8}" srcOrd="1" destOrd="3" presId="urn:microsoft.com/office/officeart/2005/8/layout/hProcess4"/>
    <dgm:cxn modelId="{921488B9-1CD4-7844-B615-EFF5AA973ACC}" type="presOf" srcId="{B729E640-77AC-584E-93B8-3B8FCA61E62A}" destId="{779AF934-E5AB-4CA3-96CC-DAB172072320}" srcOrd="1" destOrd="3" presId="urn:microsoft.com/office/officeart/2005/8/layout/hProcess4"/>
    <dgm:cxn modelId="{8652A6BB-AEF2-4815-AE5F-B3542EA9732A}" type="presOf" srcId="{AFFC0505-3E7F-4F6D-B090-51536BE00B16}" destId="{3AD1154B-0FF7-4DC2-AE7C-7EF110E38F6C}" srcOrd="0" destOrd="0" presId="urn:microsoft.com/office/officeart/2005/8/layout/hProcess4"/>
    <dgm:cxn modelId="{CA04F0BD-D458-A042-A861-8D83A5CB7DEA}" type="presOf" srcId="{32769A86-5163-644D-8E3C-3776A2B0547A}" destId="{A8369436-732F-42A5-AF89-B7459297F6E8}" srcOrd="1" destOrd="0" presId="urn:microsoft.com/office/officeart/2005/8/layout/hProcess4"/>
    <dgm:cxn modelId="{504940C4-E5D8-8A49-8BDB-EC05D773A54C}" srcId="{61E8B0CD-B00D-47A2-9FAF-B47F78B6639F}" destId="{E96F095F-3E53-864F-8986-CDD367CF0C65}" srcOrd="2" destOrd="0" parTransId="{4389AB07-B5E6-954A-BA81-44D2687A9CE0}" sibTransId="{802FE824-5517-2442-A78A-C33D18B3CC6C}"/>
    <dgm:cxn modelId="{82BBEFD2-B710-41EC-A326-46CEF3B6361D}" type="presOf" srcId="{7B8015D1-1B65-4872-8371-DE2B39DD29EB}" destId="{A64DFF08-C628-4BE9-911B-A75D534F6A9F}" srcOrd="0" destOrd="0" presId="urn:microsoft.com/office/officeart/2005/8/layout/hProcess4"/>
    <dgm:cxn modelId="{5956BED4-5822-D547-8F05-93ED23ED8DC4}" type="presOf" srcId="{9106EB43-68A0-4341-8A5F-7E8FF8C07FCA}" destId="{779AF934-E5AB-4CA3-96CC-DAB172072320}" srcOrd="1" destOrd="1" presId="urn:microsoft.com/office/officeart/2005/8/layout/hProcess4"/>
    <dgm:cxn modelId="{4AF5E8D5-7381-D245-8DFB-2B608F1F71AE}" srcId="{EC45C3F5-BB99-460E-879B-AE11B544C894}" destId="{21EA6650-6E6C-A045-A261-913F6D52B900}" srcOrd="1" destOrd="0" parTransId="{D2D265E6-720C-3840-8B57-95B13D132732}" sibTransId="{AE50CDF1-D4B7-2140-9191-68E9CA6B8B86}"/>
    <dgm:cxn modelId="{59C817D9-1BB0-584C-8710-8792CA1CDE72}" type="presOf" srcId="{1805E335-AD7F-934D-BEF6-A42CDDD917B5}" destId="{A64DFF08-C628-4BE9-911B-A75D534F6A9F}" srcOrd="0" destOrd="3" presId="urn:microsoft.com/office/officeart/2005/8/layout/hProcess4"/>
    <dgm:cxn modelId="{46B7F4DD-6FFC-47E0-91F9-43ED12372059}" type="presOf" srcId="{61E8B0CD-B00D-47A2-9FAF-B47F78B6639F}" destId="{243DEFE9-A58A-4B73-9777-827F30E1C60F}" srcOrd="0" destOrd="0" presId="urn:microsoft.com/office/officeart/2005/8/layout/hProcess4"/>
    <dgm:cxn modelId="{EDD7DADF-E2C6-BF41-A5E1-FD441442A505}" type="presOf" srcId="{10B97313-7C85-8745-AFFB-E0A946EAFCC2}" destId="{779AF934-E5AB-4CA3-96CC-DAB172072320}" srcOrd="1" destOrd="2" presId="urn:microsoft.com/office/officeart/2005/8/layout/hProcess4"/>
    <dgm:cxn modelId="{2DA8A2E0-470E-124D-AD15-98C860F3947E}" type="presOf" srcId="{32769A86-5163-644D-8E3C-3776A2B0547A}" destId="{EDA008AD-2320-43CF-A2A5-45A4B428CE5B}" srcOrd="0" destOrd="0" presId="urn:microsoft.com/office/officeart/2005/8/layout/hProcess4"/>
    <dgm:cxn modelId="{5C0FA5E8-606C-7746-963F-921B08D09030}" type="presOf" srcId="{F98CD037-6D8C-6248-B4D3-4A620B8FE9AD}" destId="{EDA008AD-2320-43CF-A2A5-45A4B428CE5B}" srcOrd="0" destOrd="3" presId="urn:microsoft.com/office/officeart/2005/8/layout/hProcess4"/>
    <dgm:cxn modelId="{293481EB-5223-954D-BE8B-C5611DC322DB}" type="presOf" srcId="{1805E335-AD7F-934D-BEF6-A42CDDD917B5}" destId="{CF1E019E-25BE-4738-99DC-0EEE5409B89E}" srcOrd="1" destOrd="3" presId="urn:microsoft.com/office/officeart/2005/8/layout/hProcess4"/>
    <dgm:cxn modelId="{49D7ACEB-06B8-8041-A122-03DE12DF795A}" srcId="{61E8B0CD-B00D-47A2-9FAF-B47F78B6639F}" destId="{F98CD037-6D8C-6248-B4D3-4A620B8FE9AD}" srcOrd="3" destOrd="0" parTransId="{DB881186-0E39-264C-A168-6F3D537F2F8A}" sibTransId="{440C9900-DB99-9542-AB44-8A4473B98CCE}"/>
    <dgm:cxn modelId="{FDDFBDED-ECD3-4EF1-94C0-9F5B9BBD47E1}" type="presOf" srcId="{6A50ACFD-416B-4C10-AF34-D80BCF056DBA}" destId="{CFC0ABD9-8CDD-47CA-8A30-1A0404ECB4E2}" srcOrd="0" destOrd="0" presId="urn:microsoft.com/office/officeart/2005/8/layout/hProcess4"/>
    <dgm:cxn modelId="{FC1618F0-6D84-4768-A88B-9CD65BCC52C0}" type="presOf" srcId="{FF06244C-DCBA-4B14-8546-BFE4044B38F6}" destId="{265AD6DF-FACF-435B-A7EC-04F1A9594A22}" srcOrd="0" destOrd="0" presId="urn:microsoft.com/office/officeart/2005/8/layout/hProcess4"/>
    <dgm:cxn modelId="{384907FA-EE3F-45D8-B8D0-59670CB89DA6}" type="presOf" srcId="{535AE3A2-66FC-4EF9-AEC7-7EB82109DBDE}" destId="{E2445DB7-B025-41A8-B9CD-7BE8E906B637}" srcOrd="0" destOrd="0" presId="urn:microsoft.com/office/officeart/2005/8/layout/hProcess4"/>
    <dgm:cxn modelId="{54B6A3E7-DA7B-4B78-91FC-396E8B0AEAC4}" type="presParOf" srcId="{E2445DB7-B025-41A8-B9CD-7BE8E906B637}" destId="{1DCDB4AB-635C-42E0-BF33-186EF140EC6B}" srcOrd="0" destOrd="0" presId="urn:microsoft.com/office/officeart/2005/8/layout/hProcess4"/>
    <dgm:cxn modelId="{54FE0327-483F-40F0-AD75-30173EBD605B}" type="presParOf" srcId="{E2445DB7-B025-41A8-B9CD-7BE8E906B637}" destId="{558CE5AA-1398-4C14-88FB-7F531D241720}" srcOrd="1" destOrd="0" presId="urn:microsoft.com/office/officeart/2005/8/layout/hProcess4"/>
    <dgm:cxn modelId="{3135C84D-5055-434F-9590-DFDE21BE21ED}" type="presParOf" srcId="{E2445DB7-B025-41A8-B9CD-7BE8E906B637}" destId="{0D018467-37D2-4B0B-ACFC-2415FA3BE59E}" srcOrd="2" destOrd="0" presId="urn:microsoft.com/office/officeart/2005/8/layout/hProcess4"/>
    <dgm:cxn modelId="{930BDFEE-D901-4781-9F79-969D37AE7E9E}" type="presParOf" srcId="{0D018467-37D2-4B0B-ACFC-2415FA3BE59E}" destId="{53E82767-CBA0-4FD4-B592-B70509654D95}" srcOrd="0" destOrd="0" presId="urn:microsoft.com/office/officeart/2005/8/layout/hProcess4"/>
    <dgm:cxn modelId="{92B92A1C-81BB-4B16-A314-1C3A1F9808C5}" type="presParOf" srcId="{53E82767-CBA0-4FD4-B592-B70509654D95}" destId="{9CF8D7F9-1145-4D7A-87F8-3814F2B38C6C}" srcOrd="0" destOrd="0" presId="urn:microsoft.com/office/officeart/2005/8/layout/hProcess4"/>
    <dgm:cxn modelId="{114A5CA5-BCE2-469C-8D2A-591DA2FDFB0C}" type="presParOf" srcId="{53E82767-CBA0-4FD4-B592-B70509654D95}" destId="{47A956F7-E14B-4791-9C91-3C143867A40D}" srcOrd="1" destOrd="0" presId="urn:microsoft.com/office/officeart/2005/8/layout/hProcess4"/>
    <dgm:cxn modelId="{03E499C2-337E-4A38-BC27-81C4CB26C7CD}" type="presParOf" srcId="{53E82767-CBA0-4FD4-B592-B70509654D95}" destId="{779AF934-E5AB-4CA3-96CC-DAB172072320}" srcOrd="2" destOrd="0" presId="urn:microsoft.com/office/officeart/2005/8/layout/hProcess4"/>
    <dgm:cxn modelId="{24C5240C-CCCF-4A39-9403-735CE7485318}" type="presParOf" srcId="{53E82767-CBA0-4FD4-B592-B70509654D95}" destId="{CFC0ABD9-8CDD-47CA-8A30-1A0404ECB4E2}" srcOrd="3" destOrd="0" presId="urn:microsoft.com/office/officeart/2005/8/layout/hProcess4"/>
    <dgm:cxn modelId="{D152AA0F-DD5A-4499-B36D-DEFB5530CED7}" type="presParOf" srcId="{53E82767-CBA0-4FD4-B592-B70509654D95}" destId="{522CFD18-1830-4248-85C5-72F945DAF71F}" srcOrd="4" destOrd="0" presId="urn:microsoft.com/office/officeart/2005/8/layout/hProcess4"/>
    <dgm:cxn modelId="{658BCB85-D2F0-4C24-AC43-1E99D69A4DDC}" type="presParOf" srcId="{0D018467-37D2-4B0B-ACFC-2415FA3BE59E}" destId="{3AD1154B-0FF7-4DC2-AE7C-7EF110E38F6C}" srcOrd="1" destOrd="0" presId="urn:microsoft.com/office/officeart/2005/8/layout/hProcess4"/>
    <dgm:cxn modelId="{3BC55015-F963-4B11-94F4-45E95FB69A31}" type="presParOf" srcId="{0D018467-37D2-4B0B-ACFC-2415FA3BE59E}" destId="{258810FF-4B4D-48A1-9926-F5F96711D27C}" srcOrd="2" destOrd="0" presId="urn:microsoft.com/office/officeart/2005/8/layout/hProcess4"/>
    <dgm:cxn modelId="{0C7C5654-EA7C-4679-B6D8-79223CC5FE75}" type="presParOf" srcId="{258810FF-4B4D-48A1-9926-F5F96711D27C}" destId="{FA87D33F-DDF1-4E77-988F-AF2E3F7A3B7B}" srcOrd="0" destOrd="0" presId="urn:microsoft.com/office/officeart/2005/8/layout/hProcess4"/>
    <dgm:cxn modelId="{B90E6ECA-65C3-430A-A615-82920F37C8C9}" type="presParOf" srcId="{258810FF-4B4D-48A1-9926-F5F96711D27C}" destId="{EDA008AD-2320-43CF-A2A5-45A4B428CE5B}" srcOrd="1" destOrd="0" presId="urn:microsoft.com/office/officeart/2005/8/layout/hProcess4"/>
    <dgm:cxn modelId="{A11DAA66-7362-4424-9720-03143F404C6D}" type="presParOf" srcId="{258810FF-4B4D-48A1-9926-F5F96711D27C}" destId="{A8369436-732F-42A5-AF89-B7459297F6E8}" srcOrd="2" destOrd="0" presId="urn:microsoft.com/office/officeart/2005/8/layout/hProcess4"/>
    <dgm:cxn modelId="{A8FC38EB-5AE2-40CE-A540-9B1398565E4C}" type="presParOf" srcId="{258810FF-4B4D-48A1-9926-F5F96711D27C}" destId="{243DEFE9-A58A-4B73-9777-827F30E1C60F}" srcOrd="3" destOrd="0" presId="urn:microsoft.com/office/officeart/2005/8/layout/hProcess4"/>
    <dgm:cxn modelId="{7756E487-3D7E-40AB-8A1D-0A570595C550}" type="presParOf" srcId="{258810FF-4B4D-48A1-9926-F5F96711D27C}" destId="{FF8DF861-1AA0-426D-92B7-BBD1F1D4C67F}" srcOrd="4" destOrd="0" presId="urn:microsoft.com/office/officeart/2005/8/layout/hProcess4"/>
    <dgm:cxn modelId="{B902C87E-CCF7-456A-AAFA-E847572E7625}" type="presParOf" srcId="{0D018467-37D2-4B0B-ACFC-2415FA3BE59E}" destId="{265AD6DF-FACF-435B-A7EC-04F1A9594A22}" srcOrd="3" destOrd="0" presId="urn:microsoft.com/office/officeart/2005/8/layout/hProcess4"/>
    <dgm:cxn modelId="{BC6F09E3-6310-4645-8C0A-FD992B72D6D9}" type="presParOf" srcId="{0D018467-37D2-4B0B-ACFC-2415FA3BE59E}" destId="{E17AF4EF-F8E5-4DDA-96BA-DA8B7F4F8599}" srcOrd="4" destOrd="0" presId="urn:microsoft.com/office/officeart/2005/8/layout/hProcess4"/>
    <dgm:cxn modelId="{8096477B-BE10-400C-86EA-992E1889A95F}" type="presParOf" srcId="{E17AF4EF-F8E5-4DDA-96BA-DA8B7F4F8599}" destId="{1441CE33-5EB7-4D9F-A94F-782E90E064F1}" srcOrd="0" destOrd="0" presId="urn:microsoft.com/office/officeart/2005/8/layout/hProcess4"/>
    <dgm:cxn modelId="{0BBF8D7B-B31A-4EF8-8B3D-A84F9192F11B}" type="presParOf" srcId="{E17AF4EF-F8E5-4DDA-96BA-DA8B7F4F8599}" destId="{A64DFF08-C628-4BE9-911B-A75D534F6A9F}" srcOrd="1" destOrd="0" presId="urn:microsoft.com/office/officeart/2005/8/layout/hProcess4"/>
    <dgm:cxn modelId="{FD757ADE-86EC-457D-AE96-DFE9FE6F8FF2}" type="presParOf" srcId="{E17AF4EF-F8E5-4DDA-96BA-DA8B7F4F8599}" destId="{CF1E019E-25BE-4738-99DC-0EEE5409B89E}" srcOrd="2" destOrd="0" presId="urn:microsoft.com/office/officeart/2005/8/layout/hProcess4"/>
    <dgm:cxn modelId="{8CC46E93-81FC-4EA9-A87A-A5012D8C9E8A}" type="presParOf" srcId="{E17AF4EF-F8E5-4DDA-96BA-DA8B7F4F8599}" destId="{16C67DF5-EDB2-4413-8654-7F1604BD62BF}" srcOrd="3" destOrd="0" presId="urn:microsoft.com/office/officeart/2005/8/layout/hProcess4"/>
    <dgm:cxn modelId="{EA791555-6A41-4128-92B9-053E23D15BCE}" type="presParOf" srcId="{E17AF4EF-F8E5-4DDA-96BA-DA8B7F4F8599}" destId="{3DAB3ED5-7BA8-4FFF-868B-8A4917ED1ACA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A956F7-E14B-4791-9C91-3C143867A40D}">
      <dsp:nvSpPr>
        <dsp:cNvPr id="0" name=""/>
        <dsp:cNvSpPr/>
      </dsp:nvSpPr>
      <dsp:spPr>
        <a:xfrm>
          <a:off x="441" y="1225974"/>
          <a:ext cx="2839871" cy="23423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400" b="1" kern="1200" dirty="0"/>
            <a:t>Jamaica Export Free Zone Act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400" b="1" kern="1200" dirty="0"/>
            <a:t>Government led initiative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400" b="1" kern="1200" dirty="0"/>
            <a:t>Focus on manufacturing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400" b="1" kern="1200" dirty="0"/>
            <a:t>Export-led focus</a:t>
          </a:r>
        </a:p>
      </dsp:txBody>
      <dsp:txXfrm>
        <a:off x="54344" y="1279877"/>
        <a:ext cx="2732065" cy="1732572"/>
      </dsp:txXfrm>
    </dsp:sp>
    <dsp:sp modelId="{3AD1154B-0FF7-4DC2-AE7C-7EF110E38F6C}">
      <dsp:nvSpPr>
        <dsp:cNvPr id="0" name=""/>
        <dsp:cNvSpPr/>
      </dsp:nvSpPr>
      <dsp:spPr>
        <a:xfrm>
          <a:off x="1580096" y="1725374"/>
          <a:ext cx="3218219" cy="3218219"/>
        </a:xfrm>
        <a:prstGeom prst="leftCircularArrow">
          <a:avLst>
            <a:gd name="adj1" fmla="val 3421"/>
            <a:gd name="adj2" fmla="val 423648"/>
            <a:gd name="adj3" fmla="val 2199159"/>
            <a:gd name="adj4" fmla="val 9024489"/>
            <a:gd name="adj5" fmla="val 3991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C0ABD9-8CDD-47CA-8A30-1A0404ECB4E2}">
      <dsp:nvSpPr>
        <dsp:cNvPr id="0" name=""/>
        <dsp:cNvSpPr/>
      </dsp:nvSpPr>
      <dsp:spPr>
        <a:xfrm>
          <a:off x="631523" y="3066353"/>
          <a:ext cx="2524330" cy="100384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1976 - 2015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Free zone regime </a:t>
          </a:r>
        </a:p>
      </dsp:txBody>
      <dsp:txXfrm>
        <a:off x="660925" y="3095755"/>
        <a:ext cx="2465526" cy="945038"/>
      </dsp:txXfrm>
    </dsp:sp>
    <dsp:sp modelId="{EDA008AD-2320-43CF-A2A5-45A4B428CE5B}">
      <dsp:nvSpPr>
        <dsp:cNvPr id="0" name=""/>
        <dsp:cNvSpPr/>
      </dsp:nvSpPr>
      <dsp:spPr>
        <a:xfrm>
          <a:off x="3680093" y="1225974"/>
          <a:ext cx="2839871" cy="23423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3792170"/>
              <a:satOff val="-29768"/>
              <a:lumOff val="1382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1" kern="1200" dirty="0"/>
            <a:t>Creation of SEZ policy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1" kern="1200" dirty="0"/>
            <a:t>SEZ enacted on Feb. 15, 2016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1" kern="1200" dirty="0"/>
            <a:t>Entered into force Aug 1, 2016 resulting in the repeal of the Free Zone Act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1" kern="1200" dirty="0"/>
            <a:t>Regulations passed Sep 2017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1" kern="1200" dirty="0"/>
            <a:t>Free zone operators grandfathered</a:t>
          </a:r>
        </a:p>
      </dsp:txBody>
      <dsp:txXfrm>
        <a:off x="3733996" y="1781799"/>
        <a:ext cx="2732065" cy="1732572"/>
      </dsp:txXfrm>
    </dsp:sp>
    <dsp:sp modelId="{265AD6DF-FACF-435B-A7EC-04F1A9594A22}">
      <dsp:nvSpPr>
        <dsp:cNvPr id="0" name=""/>
        <dsp:cNvSpPr/>
      </dsp:nvSpPr>
      <dsp:spPr>
        <a:xfrm>
          <a:off x="5236083" y="-241183"/>
          <a:ext cx="3581091" cy="3581091"/>
        </a:xfrm>
        <a:prstGeom prst="circularArrow">
          <a:avLst>
            <a:gd name="adj1" fmla="val 3074"/>
            <a:gd name="adj2" fmla="val 377607"/>
            <a:gd name="adj3" fmla="val 19446882"/>
            <a:gd name="adj4" fmla="val 12575511"/>
            <a:gd name="adj5" fmla="val 3587"/>
          </a:avLst>
        </a:prstGeom>
        <a:solidFill>
          <a:schemeClr val="accent2">
            <a:hueOff val="-7584340"/>
            <a:satOff val="-59535"/>
            <a:lumOff val="2764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3DEFE9-A58A-4B73-9777-827F30E1C60F}">
      <dsp:nvSpPr>
        <dsp:cNvPr id="0" name=""/>
        <dsp:cNvSpPr/>
      </dsp:nvSpPr>
      <dsp:spPr>
        <a:xfrm>
          <a:off x="4311176" y="724053"/>
          <a:ext cx="2524330" cy="1003842"/>
        </a:xfrm>
        <a:prstGeom prst="roundRect">
          <a:avLst>
            <a:gd name="adj" fmla="val 10000"/>
          </a:avLst>
        </a:prstGeom>
        <a:solidFill>
          <a:schemeClr val="accent2">
            <a:hueOff val="-3792170"/>
            <a:satOff val="-29768"/>
            <a:lumOff val="1382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2015 - 2017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Implementation &amp; Operationalisation</a:t>
          </a:r>
        </a:p>
      </dsp:txBody>
      <dsp:txXfrm>
        <a:off x="4340578" y="753455"/>
        <a:ext cx="2465526" cy="945038"/>
      </dsp:txXfrm>
    </dsp:sp>
    <dsp:sp modelId="{A64DFF08-C628-4BE9-911B-A75D534F6A9F}">
      <dsp:nvSpPr>
        <dsp:cNvPr id="0" name=""/>
        <dsp:cNvSpPr/>
      </dsp:nvSpPr>
      <dsp:spPr>
        <a:xfrm>
          <a:off x="7359746" y="1225974"/>
          <a:ext cx="2839871" cy="23423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7584340"/>
              <a:satOff val="-59535"/>
              <a:lumOff val="2764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1" kern="1200" dirty="0"/>
            <a:t>December 31, 2019 deadline for transition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1" kern="1200" dirty="0"/>
            <a:t>Identifying anchor companies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1" kern="1200" dirty="0"/>
            <a:t>Buildout of townships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1" kern="1200" dirty="0"/>
            <a:t>Economic clusters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1" kern="1200" dirty="0"/>
            <a:t>World class zone development</a:t>
          </a:r>
        </a:p>
      </dsp:txBody>
      <dsp:txXfrm>
        <a:off x="7413649" y="1279877"/>
        <a:ext cx="2732065" cy="1732572"/>
      </dsp:txXfrm>
    </dsp:sp>
    <dsp:sp modelId="{16C67DF5-EDB2-4413-8654-7F1604BD62BF}">
      <dsp:nvSpPr>
        <dsp:cNvPr id="0" name=""/>
        <dsp:cNvSpPr/>
      </dsp:nvSpPr>
      <dsp:spPr>
        <a:xfrm>
          <a:off x="7990828" y="3066353"/>
          <a:ext cx="2524330" cy="1003842"/>
        </a:xfrm>
        <a:prstGeom prst="roundRect">
          <a:avLst>
            <a:gd name="adj" fmla="val 10000"/>
          </a:avLst>
        </a:prstGeom>
        <a:solidFill>
          <a:schemeClr val="accent2">
            <a:hueOff val="-7584340"/>
            <a:satOff val="-59535"/>
            <a:lumOff val="2764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2019 onwards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Integrating into the global value chain</a:t>
          </a:r>
        </a:p>
      </dsp:txBody>
      <dsp:txXfrm>
        <a:off x="8020230" y="3095755"/>
        <a:ext cx="2465526" cy="9450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275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91DA0A-9B59-FF45-8290-9E44D59FB137}" type="datetimeFigureOut">
              <a:rPr lang="en-US" smtClean="0"/>
              <a:t>11/27/2019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9925"/>
            <a:ext cx="5619750" cy="36655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275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7C380D-9885-4A41-9F2E-76CBABFD13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1135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3AA35-8D84-42F0-8A00-9DEDA8BBC8D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1624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3AA35-8D84-42F0-8A00-9DEDA8BBC8D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161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3AA35-8D84-42F0-8A00-9DEDA8BBC8D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3131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3AA35-8D84-42F0-8A00-9DEDA8BBC8D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2161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3AA35-8D84-42F0-8A00-9DEDA8BBC8D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961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Integrated SEZs – Kingston Wharves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3AA35-8D84-42F0-8A00-9DEDA8BBC8D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8104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-Quality education</a:t>
            </a:r>
          </a:p>
          <a:p>
            <a:pPr marL="171450" indent="-171450">
              <a:buFontTx/>
              <a:buChar char="-"/>
            </a:pPr>
            <a:r>
              <a:rPr lang="en-US" dirty="0"/>
              <a:t>Energy</a:t>
            </a:r>
          </a:p>
          <a:p>
            <a:pPr marL="171450" indent="-171450">
              <a:buFontTx/>
              <a:buChar char="-"/>
            </a:pPr>
            <a:r>
              <a:rPr lang="en-US" dirty="0"/>
              <a:t>Economic growth</a:t>
            </a:r>
          </a:p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295B7C-DEC0-4F2D-8A58-1B93ED0DC9F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6162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3AA35-8D84-42F0-8A00-9DEDA8BBC8D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5360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7062E29-9092-47D4-9512-BE24E92E47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3535" y="4572310"/>
            <a:ext cx="9144000" cy="1017617"/>
          </a:xfrm>
        </p:spPr>
        <p:txBody>
          <a:bodyPr/>
          <a:lstStyle>
            <a:lvl1pPr marL="0" indent="0" algn="l">
              <a:buNone/>
              <a:defRPr sz="240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JM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0DFFF48B-1BDB-4A86-BF52-8EFA8AE9D9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535" y="2351272"/>
            <a:ext cx="7033591" cy="2024307"/>
          </a:xfrm>
        </p:spPr>
        <p:txBody>
          <a:bodyPr>
            <a:normAutofit/>
          </a:bodyPr>
          <a:lstStyle>
            <a:lvl1pPr>
              <a:defRPr sz="60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JM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8B690DA1-7595-4A0D-BFF4-69DDC2750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4B5A1-E084-4F21-8CEC-2E9B44541BD1}" type="datetimeFigureOut">
              <a:rPr lang="en-JM" smtClean="0"/>
              <a:t>27/11/2019</a:t>
            </a:fld>
            <a:endParaRPr lang="en-JM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737AEE7D-9318-4698-B679-0950532C4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M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E8DE5D3-4FB8-4F97-A762-C32E76D97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D3279-D336-45DE-A032-9DDA0F0C3E0D}" type="slidenum">
              <a:rPr lang="en-JM" smtClean="0"/>
              <a:t>‹#›</a:t>
            </a:fld>
            <a:endParaRPr lang="en-JM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952FF7C-130C-4D97-9D32-B509E7B18A86}"/>
              </a:ext>
            </a:extLst>
          </p:cNvPr>
          <p:cNvSpPr/>
          <p:nvPr/>
        </p:nvSpPr>
        <p:spPr>
          <a:xfrm>
            <a:off x="0" y="5892800"/>
            <a:ext cx="12192000" cy="965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JM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6D2C9E4-A803-4D5B-9CAA-9C5F2F19FE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4774" y="292189"/>
            <a:ext cx="3128328" cy="1182113"/>
          </a:xfrm>
          <a:prstGeom prst="rect">
            <a:avLst/>
          </a:prstGeom>
        </p:spPr>
      </p:pic>
      <p:pic>
        <p:nvPicPr>
          <p:cNvPr id="11" name="Picture 10" descr="DoBusinessJamaica_with_tagline_website">
            <a:extLst>
              <a:ext uri="{FF2B5EF4-FFF2-40B4-BE49-F238E27FC236}">
                <a16:creationId xmlns:a16="http://schemas.microsoft.com/office/drawing/2014/main" id="{1F32304F-B5F3-4C62-8F48-7195926282D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65190" y="4690874"/>
            <a:ext cx="2839090" cy="168452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4C8F87F-3859-40A4-84AD-F0C13A28B3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467" b="59867" l="53850" r="99300">
                        <a14:foregroundMark x1="55350" y1="16067" x2="73650" y2="4667"/>
                        <a14:foregroundMark x1="73650" y1="4667" x2="76350" y2="4667"/>
                        <a14:foregroundMark x1="66250" y1="1467" x2="84100" y2="2533"/>
                        <a14:foregroundMark x1="84100" y1="2533" x2="90150" y2="9867"/>
                        <a14:foregroundMark x1="92200" y1="2867" x2="95950" y2="8067"/>
                        <a14:foregroundMark x1="95950" y1="8067" x2="96950" y2="22600"/>
                        <a14:foregroundMark x1="96950" y1="22600" x2="97950" y2="23333"/>
                        <a14:foregroundMark x1="95800" y1="2600" x2="99050" y2="17267"/>
                        <a14:foregroundMark x1="99050" y1="17267" x2="97550" y2="45333"/>
                        <a14:foregroundMark x1="61000" y1="6533" x2="81300" y2="3467"/>
                        <a14:foregroundMark x1="81300" y1="3467" x2="87800" y2="4067"/>
                        <a14:foregroundMark x1="87800" y1="4067" x2="91350" y2="9933"/>
                        <a14:foregroundMark x1="91350" y1="9933" x2="91350" y2="11733"/>
                        <a14:foregroundMark x1="62100" y1="2733" x2="57700" y2="7000"/>
                        <a14:foregroundMark x1="57700" y1="7000" x2="55000" y2="13600"/>
                        <a14:foregroundMark x1="55000" y1="13600" x2="53850" y2="25333"/>
                        <a14:foregroundMark x1="61800" y1="53933" x2="72550" y2="55200"/>
                        <a14:foregroundMark x1="74950" y1="56933" x2="85600" y2="55067"/>
                        <a14:foregroundMark x1="85600" y1="55067" x2="95250" y2="48467"/>
                        <a14:foregroundMark x1="95250" y1="48467" x2="98500" y2="42533"/>
                        <a14:foregroundMark x1="98500" y1="42533" x2="99300" y2="33800"/>
                        <a14:foregroundMark x1="98200" y1="8000" x2="95250" y2="1733"/>
                        <a14:foregroundMark x1="95250" y1="1733" x2="71900" y2="1467"/>
                        <a14:foregroundMark x1="98200" y1="1867" x2="98300" y2="6533"/>
                        <a14:foregroundMark x1="56000" y1="36200" x2="56550" y2="37400"/>
                        <a14:foregroundMark x1="60050" y1="44200" x2="61100" y2="449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49094" b="33478"/>
          <a:stretch/>
        </p:blipFill>
        <p:spPr>
          <a:xfrm>
            <a:off x="7537174" y="0"/>
            <a:ext cx="4654826" cy="4562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9435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25DA69-61B5-4528-9ED1-103E46C33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7537B1-F8F6-4C12-AED6-82262E46E7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C6C003-AD89-4CAC-83AB-D65BF839C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4B5A1-E084-4F21-8CEC-2E9B44541BD1}" type="datetimeFigureOut">
              <a:rPr lang="en-JM" smtClean="0"/>
              <a:t>27/11/2019</a:t>
            </a:fld>
            <a:endParaRPr lang="en-JM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AC97F7-1BA4-4790-AFA7-E1D24828E4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M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CA9176-0AC1-4689-9C22-E45B5FAC7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D3279-D336-45DE-A032-9DDA0F0C3E0D}" type="slidenum">
              <a:rPr lang="en-JM" smtClean="0"/>
              <a:t>‹#›</a:t>
            </a:fld>
            <a:endParaRPr lang="en-JM"/>
          </a:p>
        </p:txBody>
      </p:sp>
    </p:spTree>
    <p:extLst>
      <p:ext uri="{BB962C8B-B14F-4D97-AF65-F5344CB8AC3E}">
        <p14:creationId xmlns:p14="http://schemas.microsoft.com/office/powerpoint/2010/main" val="1464234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F8246C-554B-4BFD-AA61-11E48B034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JM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96F0B4-4EA6-41B3-83C1-83D24EA231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6EC944-3CB3-4724-BFE7-EAEF2D1C7D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4B5A1-E084-4F21-8CEC-2E9B44541BD1}" type="datetimeFigureOut">
              <a:rPr lang="en-JM" smtClean="0"/>
              <a:t>27/11/2019</a:t>
            </a:fld>
            <a:endParaRPr lang="en-JM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71EF3D-08A1-413F-BDA2-3CF506194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M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5A6398-ACEE-4CA2-BAD0-01E917E0C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D3279-D336-45DE-A032-9DDA0F0C3E0D}" type="slidenum">
              <a:rPr lang="en-JM" smtClean="0"/>
              <a:t>‹#›</a:t>
            </a:fld>
            <a:endParaRPr lang="en-JM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7BFB5F4-3124-498F-BCAD-4869217848C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467" b="59867" l="53850" r="99300">
                        <a14:foregroundMark x1="55350" y1="16067" x2="73650" y2="4667"/>
                        <a14:foregroundMark x1="73650" y1="4667" x2="76350" y2="4667"/>
                        <a14:foregroundMark x1="66250" y1="1467" x2="84100" y2="2533"/>
                        <a14:foregroundMark x1="84100" y1="2533" x2="90150" y2="9867"/>
                        <a14:foregroundMark x1="92200" y1="2867" x2="95950" y2="8067"/>
                        <a14:foregroundMark x1="95950" y1="8067" x2="96950" y2="22600"/>
                        <a14:foregroundMark x1="96950" y1="22600" x2="97950" y2="23333"/>
                        <a14:foregroundMark x1="95800" y1="2600" x2="99050" y2="17267"/>
                        <a14:foregroundMark x1="99050" y1="17267" x2="97550" y2="45333"/>
                        <a14:foregroundMark x1="61000" y1="6533" x2="81300" y2="3467"/>
                        <a14:foregroundMark x1="81300" y1="3467" x2="87800" y2="4067"/>
                        <a14:foregroundMark x1="87800" y1="4067" x2="91350" y2="9933"/>
                        <a14:foregroundMark x1="91350" y1="9933" x2="91350" y2="11733"/>
                        <a14:foregroundMark x1="62100" y1="2733" x2="57700" y2="7000"/>
                        <a14:foregroundMark x1="57700" y1="7000" x2="55000" y2="13600"/>
                        <a14:foregroundMark x1="55000" y1="13600" x2="53850" y2="25333"/>
                        <a14:foregroundMark x1="61800" y1="53933" x2="72550" y2="55200"/>
                        <a14:foregroundMark x1="74950" y1="56933" x2="85600" y2="55067"/>
                        <a14:foregroundMark x1="85600" y1="55067" x2="95250" y2="48467"/>
                        <a14:foregroundMark x1="95250" y1="48467" x2="98500" y2="42533"/>
                        <a14:foregroundMark x1="98500" y1="42533" x2="99300" y2="33800"/>
                        <a14:foregroundMark x1="98200" y1="8000" x2="95250" y2="1733"/>
                        <a14:foregroundMark x1="95250" y1="1733" x2="71900" y2="1467"/>
                        <a14:foregroundMark x1="98200" y1="1867" x2="98300" y2="6533"/>
                        <a14:foregroundMark x1="56000" y1="36200" x2="56550" y2="37400"/>
                        <a14:foregroundMark x1="60050" y1="44200" x2="61100" y2="449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49094" b="33478"/>
          <a:stretch/>
        </p:blipFill>
        <p:spPr>
          <a:xfrm>
            <a:off x="9672144" y="0"/>
            <a:ext cx="2519855" cy="2469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0285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E843B9-42F2-40E4-ADA9-C37BEF0EC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6D837B-FD63-4663-9813-BD01A05D69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395867"/>
            <a:ext cx="5181600" cy="478109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0A2A92-D0D4-4023-8277-2EDB727BB4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395867"/>
            <a:ext cx="5181600" cy="478109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7A54DB-F53E-4D8E-AA5A-65A0DE857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4B5A1-E084-4F21-8CEC-2E9B44541BD1}" type="datetimeFigureOut">
              <a:rPr lang="en-JM" smtClean="0"/>
              <a:t>27/11/2019</a:t>
            </a:fld>
            <a:endParaRPr lang="en-JM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5EAAFA-4025-42EE-B17A-DC423FE3A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M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3E1E89-26E1-401E-956B-5E3898227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D3279-D336-45DE-A032-9DDA0F0C3E0D}" type="slidenum">
              <a:rPr lang="en-JM" smtClean="0"/>
              <a:t>‹#›</a:t>
            </a:fld>
            <a:endParaRPr lang="en-JM"/>
          </a:p>
        </p:txBody>
      </p:sp>
    </p:spTree>
    <p:extLst>
      <p:ext uri="{BB962C8B-B14F-4D97-AF65-F5344CB8AC3E}">
        <p14:creationId xmlns:p14="http://schemas.microsoft.com/office/powerpoint/2010/main" val="21244392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2A0EE7-752E-4367-9CCC-463FB657D9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2" y="1383167"/>
            <a:ext cx="5157787" cy="544487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E98151-DDD7-47BB-80BF-8DEABD71AA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034746"/>
            <a:ext cx="5157787" cy="4154917"/>
          </a:xfrm>
        </p:spPr>
        <p:txBody>
          <a:bodyPr/>
          <a:lstStyle>
            <a:lvl1pPr marL="228600" indent="-228600">
              <a:buFont typeface="Wingdings" panose="05000000000000000000" pitchFamily="2" charset="2"/>
              <a:buChar char="§"/>
              <a:defRPr/>
            </a:lvl1pPr>
            <a:lvl2pPr marL="685800" indent="-228600">
              <a:buFont typeface="Courier New" panose="02070309020205020404" pitchFamily="49" charset="0"/>
              <a:buChar char="o"/>
              <a:defRPr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D14EE5-F040-416F-A99F-7FB7E59D8B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0612" y="1383167"/>
            <a:ext cx="5183188" cy="544487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964E47-BE75-40CB-997F-7D743EF799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034746"/>
            <a:ext cx="5183188" cy="4154917"/>
          </a:xfrm>
        </p:spPr>
        <p:txBody>
          <a:bodyPr/>
          <a:lstStyle>
            <a:lvl1pPr marL="228600" indent="-228600">
              <a:buFont typeface="Wingdings" panose="05000000000000000000" pitchFamily="2" charset="2"/>
              <a:buChar char="§"/>
              <a:defRPr/>
            </a:lvl1pPr>
            <a:lvl2pPr marL="685800" indent="-228600">
              <a:buFont typeface="Courier New" panose="02070309020205020404" pitchFamily="49" charset="0"/>
              <a:buChar char="o"/>
              <a:defRPr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6D4D850-1BB5-45B8-8923-0CE9FD455C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4B5A1-E084-4F21-8CEC-2E9B44541BD1}" type="datetimeFigureOut">
              <a:rPr lang="en-JM" smtClean="0"/>
              <a:t>27/11/2019</a:t>
            </a:fld>
            <a:endParaRPr lang="en-JM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86B21A4-FD32-4C67-82E9-DBF37F5FF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M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EADA101-C846-48C4-93EC-33B39085F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D3279-D336-45DE-A032-9DDA0F0C3E0D}" type="slidenum">
              <a:rPr lang="en-JM" smtClean="0"/>
              <a:t>‹#›</a:t>
            </a:fld>
            <a:endParaRPr lang="en-JM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A84592C1-40EB-49E9-881E-14A0DF71D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8864"/>
            <a:ext cx="10515600" cy="1017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JM"/>
          </a:p>
        </p:txBody>
      </p:sp>
    </p:spTree>
    <p:extLst>
      <p:ext uri="{BB962C8B-B14F-4D97-AF65-F5344CB8AC3E}">
        <p14:creationId xmlns:p14="http://schemas.microsoft.com/office/powerpoint/2010/main" val="34653366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AEFF4-2EC1-4C4B-8A96-3EC3D0E5B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7775A03-2799-4B9D-B752-7E91E60E89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4B5A1-E084-4F21-8CEC-2E9B44541BD1}" type="datetimeFigureOut">
              <a:rPr lang="en-JM" smtClean="0"/>
              <a:t>27/11/2019</a:t>
            </a:fld>
            <a:endParaRPr lang="en-JM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4A7390-A3A1-4FFD-B942-22C1A4DE8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M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F6B127-0A75-455F-9D68-FFB83A05C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D3279-D336-45DE-A032-9DDA0F0C3E0D}" type="slidenum">
              <a:rPr lang="en-JM" smtClean="0"/>
              <a:t>‹#›</a:t>
            </a:fld>
            <a:endParaRPr lang="en-JM"/>
          </a:p>
        </p:txBody>
      </p:sp>
    </p:spTree>
    <p:extLst>
      <p:ext uri="{BB962C8B-B14F-4D97-AF65-F5344CB8AC3E}">
        <p14:creationId xmlns:p14="http://schemas.microsoft.com/office/powerpoint/2010/main" val="37164621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2387F7E-F289-4659-BB8C-E675DF06C5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4B5A1-E084-4F21-8CEC-2E9B44541BD1}" type="datetimeFigureOut">
              <a:rPr lang="en-JM" smtClean="0"/>
              <a:t>27/11/2019</a:t>
            </a:fld>
            <a:endParaRPr lang="en-JM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5532EC-164F-4711-A76B-391FB2A69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M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A2387E-7D38-4CE8-913B-B625B62AF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D3279-D336-45DE-A032-9DDA0F0C3E0D}" type="slidenum">
              <a:rPr lang="en-JM" smtClean="0"/>
              <a:t>‹#›</a:t>
            </a:fld>
            <a:endParaRPr lang="en-JM"/>
          </a:p>
        </p:txBody>
      </p:sp>
    </p:spTree>
    <p:extLst>
      <p:ext uri="{BB962C8B-B14F-4D97-AF65-F5344CB8AC3E}">
        <p14:creationId xmlns:p14="http://schemas.microsoft.com/office/powerpoint/2010/main" val="40992862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26E4C1-212A-463C-ACCA-EA7FB131D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1"/>
            <a:ext cx="3932237" cy="9679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JM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93B339-6536-4587-BB2A-0C414B09CE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0"/>
            <a:ext cx="6172200" cy="54038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5D5263-0AFF-4E9F-9571-55FE1A0314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573427"/>
            <a:ext cx="3932237" cy="429556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13A901-BA4C-46BF-92C5-312640CEFA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4B5A1-E084-4F21-8CEC-2E9B44541BD1}" type="datetimeFigureOut">
              <a:rPr lang="en-JM" smtClean="0"/>
              <a:t>27/11/2019</a:t>
            </a:fld>
            <a:endParaRPr lang="en-JM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CF79D7-B2F0-485F-AF7A-6D4928E69C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M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8D5131-BF55-409D-AF8F-1071FDCB9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D3279-D336-45DE-A032-9DDA0F0C3E0D}" type="slidenum">
              <a:rPr lang="en-JM" smtClean="0"/>
              <a:t>‹#›</a:t>
            </a:fld>
            <a:endParaRPr lang="en-JM"/>
          </a:p>
        </p:txBody>
      </p:sp>
    </p:spTree>
    <p:extLst>
      <p:ext uri="{BB962C8B-B14F-4D97-AF65-F5344CB8AC3E}">
        <p14:creationId xmlns:p14="http://schemas.microsoft.com/office/powerpoint/2010/main" val="1055484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AE07C-D4F0-458D-8EF4-B570FB0CE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95970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JM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2BBBD40-FAB6-4649-9E23-A037B29759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JM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0FFFF6-3425-4300-858E-CB8B4C7DE9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565189"/>
            <a:ext cx="3932237" cy="430379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7E184B-7F28-463D-9D08-DB0B6292D6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4B5A1-E084-4F21-8CEC-2E9B44541BD1}" type="datetimeFigureOut">
              <a:rPr lang="en-JM" smtClean="0"/>
              <a:t>27/11/2019</a:t>
            </a:fld>
            <a:endParaRPr lang="en-JM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E6B4BD-86BE-4B74-A245-6DCAB364AF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M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C1B00C-7652-4CF8-A7BF-8367D2AAD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D3279-D336-45DE-A032-9DDA0F0C3E0D}" type="slidenum">
              <a:rPr lang="en-JM" smtClean="0"/>
              <a:t>‹#›</a:t>
            </a:fld>
            <a:endParaRPr lang="en-JM"/>
          </a:p>
        </p:txBody>
      </p:sp>
    </p:spTree>
    <p:extLst>
      <p:ext uri="{BB962C8B-B14F-4D97-AF65-F5344CB8AC3E}">
        <p14:creationId xmlns:p14="http://schemas.microsoft.com/office/powerpoint/2010/main" val="29889877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494519-BFCD-4B6A-8F99-88E11612F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DE18794-D8A0-4CBE-8B2D-EE09B5ACDD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DC4EDC-1DCD-45DB-9FD6-A0F4827CCB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4B5A1-E084-4F21-8CEC-2E9B44541BD1}" type="datetimeFigureOut">
              <a:rPr lang="en-JM" smtClean="0"/>
              <a:t>27/11/2019</a:t>
            </a:fld>
            <a:endParaRPr lang="en-JM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B13CFE-E877-4BFB-A8F2-A12FF6866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M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CC79FE-D671-4B75-837A-3387C22C7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D3279-D336-45DE-A032-9DDA0F0C3E0D}" type="slidenum">
              <a:rPr lang="en-JM" smtClean="0"/>
              <a:t>‹#›</a:t>
            </a:fld>
            <a:endParaRPr lang="en-JM"/>
          </a:p>
        </p:txBody>
      </p:sp>
    </p:spTree>
    <p:extLst>
      <p:ext uri="{BB962C8B-B14F-4D97-AF65-F5344CB8AC3E}">
        <p14:creationId xmlns:p14="http://schemas.microsoft.com/office/powerpoint/2010/main" val="982657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053D60A-206D-4553-9A6E-983235B0FF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0734932" y="258033"/>
            <a:ext cx="123773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DD0639-F924-4665-B853-15FE9F51DC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29962" y="258033"/>
            <a:ext cx="9722708" cy="5811838"/>
          </a:xfrm>
        </p:spPr>
        <p:txBody>
          <a:bodyPr vert="eaVert"/>
          <a:lstStyle>
            <a:lvl1pPr marL="228600" indent="-228600">
              <a:buFont typeface="Wingdings" panose="05000000000000000000" pitchFamily="2" charset="2"/>
              <a:buChar char="§"/>
              <a:defRPr/>
            </a:lvl1pPr>
            <a:lvl2pPr marL="685800" indent="-228600">
              <a:buFont typeface="Courier New" panose="02070309020205020404" pitchFamily="49" charset="0"/>
              <a:buChar char="o"/>
              <a:defRPr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233E4D-C986-4DB3-8212-D41BD86210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4B5A1-E084-4F21-8CEC-2E9B44541BD1}" type="datetimeFigureOut">
              <a:rPr lang="en-JM" smtClean="0"/>
              <a:t>27/11/2019</a:t>
            </a:fld>
            <a:endParaRPr lang="en-JM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114959-7EF4-4867-897E-1CC04DA16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M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95562D-77B0-4AE8-9EA0-2C3CAAA7A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D3279-D336-45DE-A032-9DDA0F0C3E0D}" type="slidenum">
              <a:rPr lang="en-JM" smtClean="0"/>
              <a:t>‹#›</a:t>
            </a:fld>
            <a:endParaRPr lang="en-JM"/>
          </a:p>
        </p:txBody>
      </p:sp>
    </p:spTree>
    <p:extLst>
      <p:ext uri="{BB962C8B-B14F-4D97-AF65-F5344CB8AC3E}">
        <p14:creationId xmlns:p14="http://schemas.microsoft.com/office/powerpoint/2010/main" val="1778465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0FC8F7B-86B3-499E-93C9-BF190CFF73DC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65125"/>
            <a:ext cx="12192000" cy="5991225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91F1FC9-7396-45F5-9292-9764CCF5FB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2728"/>
            <a:ext cx="10515600" cy="1017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JM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B3D108-3755-4C8E-A632-D796C2655A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82741"/>
            <a:ext cx="10515600" cy="47942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JM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B7F5AB-1B34-4C08-AECB-22D8C149AD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5200" y="6356351"/>
            <a:ext cx="1346200" cy="3651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84B5A1-E084-4F21-8CEC-2E9B44541BD1}" type="datetimeFigureOut">
              <a:rPr lang="en-JM" smtClean="0"/>
              <a:t>27/11/2019</a:t>
            </a:fld>
            <a:endParaRPr lang="en-JM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E3DE77-C477-4177-97B8-CB43C15192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JM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91CC3B-8B71-41FB-B21C-7FA5800B81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381000" cy="3651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0D3279-D336-45DE-A032-9DDA0F0C3E0D}" type="slidenum">
              <a:rPr lang="en-JM" smtClean="0"/>
              <a:t>‹#›</a:t>
            </a:fld>
            <a:endParaRPr lang="en-JM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67D9EA3-3692-464F-B197-5A02E0B3E9C3}"/>
              </a:ext>
            </a:extLst>
          </p:cNvPr>
          <p:cNvCxnSpPr>
            <a:cxnSpLocks/>
          </p:cNvCxnSpPr>
          <p:nvPr/>
        </p:nvCxnSpPr>
        <p:spPr>
          <a:xfrm flipV="1">
            <a:off x="1753786" y="6355229"/>
            <a:ext cx="9202080" cy="1121"/>
          </a:xfrm>
          <a:prstGeom prst="line">
            <a:avLst/>
          </a:prstGeom>
          <a:ln>
            <a:solidFill>
              <a:srgbClr val="F0D32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DoBusinessJamaica_with_tagline_website">
            <a:extLst>
              <a:ext uri="{FF2B5EF4-FFF2-40B4-BE49-F238E27FC236}">
                <a16:creationId xmlns:a16="http://schemas.microsoft.com/office/drawing/2014/main" id="{AE112B56-F424-497A-B49D-A081DA0752C2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28867" y="6054244"/>
            <a:ext cx="1346200" cy="79874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56B233D-F31A-44C3-9603-3B6C02E1821D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347" y="6053566"/>
            <a:ext cx="1602573" cy="605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792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accent2"/>
          </a:solidFill>
          <a:latin typeface="Franklin Gothic Medium Cond"/>
          <a:ea typeface="+mj-ea"/>
          <a:cs typeface="Franklin Gothic Medium Cond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sv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B2D8955-2DB7-4C58-9725-A0D25FDFA4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1706" y="5382883"/>
            <a:ext cx="9144000" cy="672871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JM" sz="1800" b="1" dirty="0"/>
              <a:t>Presented by Kelli-Dawn Hamilton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JM" sz="1800" b="1" dirty="0"/>
              <a:t>Manager – Policy and Business Advocacy, JAMPRO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JM" sz="1400" dirty="0"/>
              <a:t>November 2019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C56F4F-0692-465E-9B8A-6FF0617F3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706" y="1549016"/>
            <a:ext cx="7703388" cy="2024307"/>
          </a:xfrm>
        </p:spPr>
        <p:txBody>
          <a:bodyPr>
            <a:normAutofit/>
          </a:bodyPr>
          <a:lstStyle/>
          <a:p>
            <a:r>
              <a:rPr lang="en-JM" dirty="0"/>
              <a:t>Special Economic Zones</a:t>
            </a:r>
            <a:br>
              <a:rPr lang="en-JM" dirty="0"/>
            </a:br>
            <a:endParaRPr lang="en-JM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76C3355-3CA3-46A6-B552-A18507038870}"/>
              </a:ext>
            </a:extLst>
          </p:cNvPr>
          <p:cNvSpPr txBox="1"/>
          <p:nvPr/>
        </p:nvSpPr>
        <p:spPr>
          <a:xfrm>
            <a:off x="609600" y="2875722"/>
            <a:ext cx="49695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JM" sz="3600" b="1" dirty="0">
                <a:solidFill>
                  <a:schemeClr val="bg1">
                    <a:lumMod val="50000"/>
                  </a:schemeClr>
                </a:solidFill>
              </a:rPr>
              <a:t>The Jamaica Experience</a:t>
            </a:r>
          </a:p>
        </p:txBody>
      </p:sp>
    </p:spTree>
    <p:extLst>
      <p:ext uri="{BB962C8B-B14F-4D97-AF65-F5344CB8AC3E}">
        <p14:creationId xmlns:p14="http://schemas.microsoft.com/office/powerpoint/2010/main" val="29782977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6FB655-8B9A-4264-8D36-D296AED1C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JM" dirty="0"/>
              <a:t>Contents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0D6081F-B222-48EF-9C70-6B6A28F4C1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150000"/>
              </a:lnSpc>
            </a:pPr>
            <a:r>
              <a:rPr lang="en-US" dirty="0"/>
              <a:t>SEZ Regime</a:t>
            </a:r>
          </a:p>
          <a:p>
            <a:pPr>
              <a:lnSpc>
                <a:spcPct val="150000"/>
              </a:lnSpc>
            </a:pPr>
            <a:r>
              <a:rPr lang="en-US" dirty="0"/>
              <a:t>Objectives</a:t>
            </a:r>
          </a:p>
          <a:p>
            <a:pPr>
              <a:lnSpc>
                <a:spcPct val="150000"/>
              </a:lnSpc>
            </a:pPr>
            <a:r>
              <a:rPr lang="en-US" dirty="0"/>
              <a:t>Vision &amp; Strategic Rationale</a:t>
            </a:r>
          </a:p>
          <a:p>
            <a:pPr>
              <a:lnSpc>
                <a:spcPct val="150000"/>
              </a:lnSpc>
            </a:pPr>
            <a:r>
              <a:rPr lang="en-US" dirty="0"/>
              <a:t>Potential SEZ Locations</a:t>
            </a:r>
          </a:p>
          <a:p>
            <a:pPr>
              <a:lnSpc>
                <a:spcPct val="150000"/>
              </a:lnSpc>
            </a:pPr>
            <a:r>
              <a:rPr lang="en-US" dirty="0"/>
              <a:t>Regulatory and Fiscal Regime</a:t>
            </a:r>
          </a:p>
          <a:p>
            <a:pPr>
              <a:lnSpc>
                <a:spcPct val="150000"/>
              </a:lnSpc>
            </a:pPr>
            <a:r>
              <a:rPr lang="en-US" dirty="0"/>
              <a:t>Market Demand Drivers</a:t>
            </a:r>
          </a:p>
          <a:p>
            <a:pPr>
              <a:lnSpc>
                <a:spcPct val="150000"/>
              </a:lnSpc>
            </a:pPr>
            <a:r>
              <a:rPr lang="en-US" dirty="0"/>
              <a:t>Potential Industries</a:t>
            </a:r>
          </a:p>
          <a:p>
            <a:pPr>
              <a:lnSpc>
                <a:spcPct val="150000"/>
              </a:lnSpc>
            </a:pPr>
            <a:r>
              <a:rPr lang="en-US" dirty="0"/>
              <a:t>SEZs and SDGs</a:t>
            </a:r>
          </a:p>
          <a:p>
            <a:pPr>
              <a:lnSpc>
                <a:spcPct val="150000"/>
              </a:lnSpc>
            </a:pPr>
            <a:r>
              <a:rPr lang="en-US" dirty="0"/>
              <a:t>Next Steps</a:t>
            </a:r>
          </a:p>
          <a:p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24880831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26FB655-8B9A-4264-8D36-D296AED1C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JM" dirty="0"/>
              <a:t>Experience Timeline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DE87F4F1-382B-428A-A0B6-6DABC5F9EEA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90738063"/>
              </p:ext>
            </p:extLst>
          </p:nvPr>
        </p:nvGraphicFramePr>
        <p:xfrm>
          <a:off x="838200" y="1382713"/>
          <a:ext cx="10515600" cy="4794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335662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29A086-89D5-4243-9F59-10927435F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JM" dirty="0"/>
              <a:t>Objectives of the SEZ Regime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537AF0-3ACA-4D73-A994-C8D7B05C6A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2741"/>
            <a:ext cx="6754792" cy="4794222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n-JM" sz="1800" dirty="0"/>
              <a:t>Support growth-inducing activities</a:t>
            </a:r>
          </a:p>
          <a:p>
            <a:pPr algn="just">
              <a:buFont typeface="Wingdings" pitchFamily="2" charset="2"/>
              <a:buChar char="q"/>
            </a:pPr>
            <a:endParaRPr lang="en-JM" sz="1800" dirty="0"/>
          </a:p>
          <a:p>
            <a:pPr algn="just">
              <a:buFont typeface="Wingdings" pitchFamily="2" charset="2"/>
              <a:buChar char="q"/>
            </a:pPr>
            <a:r>
              <a:rPr lang="en-JM" sz="1800" dirty="0"/>
              <a:t>Stimulate sustainable economic growth</a:t>
            </a:r>
          </a:p>
          <a:p>
            <a:pPr algn="just">
              <a:buFont typeface="Wingdings" pitchFamily="2" charset="2"/>
              <a:buChar char="q"/>
            </a:pPr>
            <a:endParaRPr lang="en-JM" sz="1800" dirty="0"/>
          </a:p>
          <a:p>
            <a:pPr algn="just">
              <a:buFont typeface="Wingdings" pitchFamily="2" charset="2"/>
              <a:buChar char="q"/>
            </a:pPr>
            <a:r>
              <a:rPr lang="en-JM" sz="1800" dirty="0"/>
              <a:t>Supported by efficient and cost-effective regulatory procedures</a:t>
            </a:r>
          </a:p>
          <a:p>
            <a:pPr algn="just">
              <a:buFont typeface="Wingdings" pitchFamily="2" charset="2"/>
              <a:buChar char="q"/>
            </a:pPr>
            <a:endParaRPr lang="en-JM" sz="1800" dirty="0"/>
          </a:p>
          <a:p>
            <a:pPr algn="just">
              <a:buFont typeface="Wingdings" pitchFamily="2" charset="2"/>
              <a:buChar char="q"/>
            </a:pPr>
            <a:r>
              <a:rPr lang="en-JM" sz="1800" dirty="0"/>
              <a:t>Stimulate wide-scale economic activities, especially in new and emerging sectors</a:t>
            </a:r>
          </a:p>
          <a:p>
            <a:pPr algn="just">
              <a:buFont typeface="Wingdings" pitchFamily="2" charset="2"/>
              <a:buChar char="q"/>
            </a:pPr>
            <a:endParaRPr lang="en-JM" sz="1800" dirty="0"/>
          </a:p>
          <a:p>
            <a:pPr algn="just">
              <a:buFont typeface="Wingdings" pitchFamily="2" charset="2"/>
              <a:buChar char="q"/>
            </a:pPr>
            <a:r>
              <a:rPr lang="en-JM" sz="1800" dirty="0"/>
              <a:t>Adhere to international obligations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C1CBC71-B4FD-48DE-ADB4-2B0DC0E6D8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92992" y="1710448"/>
            <a:ext cx="3993587" cy="20694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247280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944A31-B63D-4C49-9F93-4DE21C016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JM" dirty="0"/>
              <a:t>Regulatory Authority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39463B-7CD2-1642-9C82-75EBAF4A63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7" y="1573426"/>
            <a:ext cx="9783877" cy="4328609"/>
          </a:xfrm>
        </p:spPr>
        <p:txBody>
          <a:bodyPr>
            <a:normAutofit lnSpcReduction="10000"/>
          </a:bodyPr>
          <a:lstStyle/>
          <a:p>
            <a:r>
              <a:rPr lang="en-JM" sz="2000" dirty="0"/>
              <a:t>Jamaica Special Economic Zone Authority:</a:t>
            </a:r>
          </a:p>
          <a:p>
            <a:r>
              <a:rPr lang="en-JM" sz="2000" dirty="0"/>
              <a:t> - Agency of the GOJ</a:t>
            </a:r>
          </a:p>
          <a:p>
            <a:pPr marL="285750" indent="-285750">
              <a:buFontTx/>
              <a:buChar char="-"/>
            </a:pPr>
            <a:r>
              <a:rPr lang="en-JM" sz="2000" dirty="0"/>
              <a:t>Responsible for the regulation of SEZs</a:t>
            </a:r>
          </a:p>
          <a:p>
            <a:pPr marL="285750" indent="-285750">
              <a:buFontTx/>
              <a:buChar char="-"/>
            </a:pPr>
            <a:r>
              <a:rPr lang="en-JM" sz="2000" dirty="0"/>
              <a:t>Provide a policy direction for the economy through SEZs</a:t>
            </a:r>
          </a:p>
          <a:p>
            <a:pPr marL="285750" indent="-285750">
              <a:buFontTx/>
              <a:buChar char="-"/>
            </a:pPr>
            <a:r>
              <a:rPr lang="en-JM" sz="2000" dirty="0"/>
              <a:t>Establish new and diverse investments in SEZs</a:t>
            </a:r>
          </a:p>
          <a:p>
            <a:pPr marL="285750" indent="-285750">
              <a:buFontTx/>
              <a:buChar char="-"/>
            </a:pPr>
            <a:r>
              <a:rPr lang="en-JM" sz="2000" dirty="0"/>
              <a:t>Create access to one stop shop services</a:t>
            </a:r>
          </a:p>
          <a:p>
            <a:pPr marL="285750" indent="-285750">
              <a:buFontTx/>
              <a:buChar char="-"/>
            </a:pPr>
            <a:r>
              <a:rPr lang="en-JM" sz="2000" dirty="0"/>
              <a:t>Countrywide Zone development</a:t>
            </a:r>
          </a:p>
          <a:p>
            <a:pPr marL="285750" indent="-285750">
              <a:buFontTx/>
              <a:buChar char="-"/>
            </a:pPr>
            <a:r>
              <a:rPr lang="en-JM" sz="2000" dirty="0"/>
              <a:t>Facilitate two-way trade in Zones</a:t>
            </a:r>
          </a:p>
          <a:p>
            <a:pPr marL="285750" indent="-285750">
              <a:buFontTx/>
              <a:buChar char="-"/>
            </a:pPr>
            <a:r>
              <a:rPr lang="en-JM" sz="2000" dirty="0"/>
              <a:t>Mitigate any negative impact on investors, the environment and revenue leakage</a:t>
            </a:r>
          </a:p>
          <a:p>
            <a:pPr marL="285750" indent="-285750">
              <a:buFontTx/>
              <a:buChar char="-"/>
            </a:pPr>
            <a:r>
              <a:rPr lang="en-US" sz="2000" dirty="0"/>
              <a:t>Efficient conduct of business in Zones to enhance competitiveness</a:t>
            </a:r>
          </a:p>
          <a:p>
            <a:pPr marL="285750" indent="-285750">
              <a:buFontTx/>
              <a:buChar char="-"/>
            </a:pPr>
            <a:r>
              <a:rPr lang="en-US" sz="2000" dirty="0"/>
              <a:t>Develop human capital to support businesses in the SEZs </a:t>
            </a:r>
            <a:endParaRPr lang="en-JM" sz="2000" dirty="0"/>
          </a:p>
          <a:p>
            <a:pPr marL="285750" indent="-285750">
              <a:buFontTx/>
              <a:buChar char="-"/>
            </a:pPr>
            <a:endParaRPr lang="en-JM" sz="2000" dirty="0"/>
          </a:p>
          <a:p>
            <a:endParaRPr lang="en-US" sz="2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41391FE-CF0B-400C-9063-A442CA803601}"/>
              </a:ext>
            </a:extLst>
          </p:cNvPr>
          <p:cNvSpPr txBox="1"/>
          <p:nvPr/>
        </p:nvSpPr>
        <p:spPr>
          <a:xfrm>
            <a:off x="8773911" y="1733117"/>
            <a:ext cx="32325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JM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3936141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picture containing road, outdoor, mirror, view&#10;&#10;Description automatically generated">
            <a:extLst>
              <a:ext uri="{FF2B5EF4-FFF2-40B4-BE49-F238E27FC236}">
                <a16:creationId xmlns:a16="http://schemas.microsoft.com/office/drawing/2014/main" id="{30A68110-B32D-9547-808C-18D5C8B5C3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0404" y="2330280"/>
            <a:ext cx="3534544" cy="241300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A29A086-89D5-4243-9F59-10927435F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JM" dirty="0"/>
              <a:t>Vision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CB57D16-0A2A-C549-A869-33801D4EB305}"/>
              </a:ext>
            </a:extLst>
          </p:cNvPr>
          <p:cNvSpPr/>
          <p:nvPr/>
        </p:nvSpPr>
        <p:spPr>
          <a:xfrm>
            <a:off x="1034048" y="3977504"/>
            <a:ext cx="2810436" cy="137160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Integration into the global value chain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C0188048-A03A-2D4A-89DD-EA7CAD2B7D51}"/>
              </a:ext>
            </a:extLst>
          </p:cNvPr>
          <p:cNvSpPr/>
          <p:nvPr/>
        </p:nvSpPr>
        <p:spPr>
          <a:xfrm>
            <a:off x="938828" y="1715989"/>
            <a:ext cx="3122305" cy="1516688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Development of industry cluster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2482F96-B680-1B40-965E-03F79EA122F5}"/>
              </a:ext>
            </a:extLst>
          </p:cNvPr>
          <p:cNvSpPr/>
          <p:nvPr/>
        </p:nvSpPr>
        <p:spPr>
          <a:xfrm>
            <a:off x="7967284" y="1715989"/>
            <a:ext cx="2810436" cy="137160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Standard driven SEZs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2413328-8995-694B-A84C-01216467F13D}"/>
              </a:ext>
            </a:extLst>
          </p:cNvPr>
          <p:cNvSpPr/>
          <p:nvPr/>
        </p:nvSpPr>
        <p:spPr>
          <a:xfrm>
            <a:off x="8130868" y="3977504"/>
            <a:ext cx="2810436" cy="137160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MSME Development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438DBE0-A446-8549-A09B-49A2AF3807D8}"/>
              </a:ext>
            </a:extLst>
          </p:cNvPr>
          <p:cNvSpPr/>
          <p:nvPr/>
        </p:nvSpPr>
        <p:spPr>
          <a:xfrm>
            <a:off x="4580768" y="664180"/>
            <a:ext cx="2810436" cy="137160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Backward linkages into the economy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347F425-6403-9A44-BA07-376A191CE9D8}"/>
              </a:ext>
            </a:extLst>
          </p:cNvPr>
          <p:cNvSpPr/>
          <p:nvPr/>
        </p:nvSpPr>
        <p:spPr>
          <a:xfrm>
            <a:off x="4690782" y="4822220"/>
            <a:ext cx="2810436" cy="137160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Safety &amp; security at the forefront of planning</a:t>
            </a:r>
          </a:p>
        </p:txBody>
      </p:sp>
    </p:spTree>
    <p:extLst>
      <p:ext uri="{BB962C8B-B14F-4D97-AF65-F5344CB8AC3E}">
        <p14:creationId xmlns:p14="http://schemas.microsoft.com/office/powerpoint/2010/main" val="6540795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5EA59-A1C6-43F9-A5CE-34B08B6D70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2728"/>
            <a:ext cx="10706100" cy="1017616"/>
          </a:xfrm>
        </p:spPr>
        <p:txBody>
          <a:bodyPr>
            <a:normAutofit/>
          </a:bodyPr>
          <a:lstStyle/>
          <a:p>
            <a:r>
              <a:rPr lang="en-US" dirty="0"/>
              <a:t>Strategic Rationale—Growth in Transshipment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1183F4-A9B0-493C-9B83-9B65DEFFC837}"/>
              </a:ext>
            </a:extLst>
          </p:cNvPr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215" y="1220071"/>
            <a:ext cx="7046507" cy="5071399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74A30AD-FD68-42A2-8662-E4F91C911F40}"/>
              </a:ext>
            </a:extLst>
          </p:cNvPr>
          <p:cNvCxnSpPr>
            <a:cxnSpLocks/>
            <a:endCxn id="15" idx="1"/>
          </p:cNvCxnSpPr>
          <p:nvPr/>
        </p:nvCxnSpPr>
        <p:spPr>
          <a:xfrm flipV="1">
            <a:off x="4732803" y="3423139"/>
            <a:ext cx="3438182" cy="604074"/>
          </a:xfrm>
          <a:prstGeom prst="line">
            <a:avLst/>
          </a:prstGeom>
          <a:ln w="28575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F45B57DE-97A5-4F3C-B8F8-DA8EF40BD68A}"/>
              </a:ext>
            </a:extLst>
          </p:cNvPr>
          <p:cNvSpPr/>
          <p:nvPr/>
        </p:nvSpPr>
        <p:spPr>
          <a:xfrm>
            <a:off x="8170985" y="1324708"/>
            <a:ext cx="3739661" cy="4196861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chemeClr val="accent2"/>
                </a:solidFill>
              </a:rPr>
              <a:t>PORT OF KINGSTON</a:t>
            </a:r>
          </a:p>
          <a:p>
            <a:pPr algn="ctr"/>
            <a:r>
              <a:rPr lang="en-US" sz="1600" b="1">
                <a:solidFill>
                  <a:schemeClr val="accent2"/>
                </a:solidFill>
              </a:rPr>
              <a:t>A </a:t>
            </a:r>
            <a:r>
              <a:rPr lang="en-US" sz="1600" b="1" dirty="0">
                <a:solidFill>
                  <a:schemeClr val="accent2"/>
                </a:solidFill>
              </a:rPr>
              <a:t>strategic </a:t>
            </a:r>
            <a:r>
              <a:rPr lang="en-US" sz="1600" b="1">
                <a:solidFill>
                  <a:schemeClr val="accent2"/>
                </a:solidFill>
              </a:rPr>
              <a:t>location</a:t>
            </a:r>
            <a:r>
              <a:rPr lang="en-US" sz="1600" b="1" dirty="0">
                <a:solidFill>
                  <a:schemeClr val="accent2"/>
                </a:solidFill>
              </a:rPr>
              <a:t> with thriving</a:t>
            </a:r>
            <a:r>
              <a:rPr lang="en-US" sz="1600" b="1">
                <a:solidFill>
                  <a:schemeClr val="accent2"/>
                </a:solidFill>
              </a:rPr>
              <a:t> activities</a:t>
            </a:r>
            <a:endParaRPr lang="en-US" sz="1600" b="1" dirty="0">
              <a:solidFill>
                <a:schemeClr val="accent6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b="1" dirty="0">
                <a:solidFill>
                  <a:schemeClr val="accent6"/>
                </a:solidFill>
              </a:rPr>
              <a:t>32 nautical miles </a:t>
            </a:r>
            <a:r>
              <a:rPr lang="en-US" sz="1600" dirty="0">
                <a:solidFill>
                  <a:schemeClr val="accent6"/>
                </a:solidFill>
              </a:rPr>
              <a:t>off the sea linking Asia to the US East Coast and Europe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b="1" dirty="0">
                <a:solidFill>
                  <a:schemeClr val="accent6"/>
                </a:solidFill>
              </a:rPr>
              <a:t>11 East/West through Caribbean services</a:t>
            </a:r>
            <a:r>
              <a:rPr lang="en-US" sz="1600" dirty="0">
                <a:solidFill>
                  <a:schemeClr val="accent6"/>
                </a:solidFill>
              </a:rPr>
              <a:t> w/total nominal capacity of </a:t>
            </a:r>
            <a:r>
              <a:rPr lang="en-US" sz="1600" b="1" dirty="0">
                <a:solidFill>
                  <a:schemeClr val="accent6"/>
                </a:solidFill>
              </a:rPr>
              <a:t>71,000 TEUs/week</a:t>
            </a:r>
            <a:r>
              <a:rPr lang="en-US" sz="1600" dirty="0">
                <a:solidFill>
                  <a:schemeClr val="accent6"/>
                </a:solidFill>
              </a:rPr>
              <a:t> transit through Panama Canal from Asia to US East Coast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accent6"/>
                </a:solidFill>
              </a:rPr>
              <a:t>Potential consumer market of </a:t>
            </a:r>
            <a:r>
              <a:rPr lang="en-US" sz="1600" b="1" dirty="0">
                <a:solidFill>
                  <a:schemeClr val="accent6"/>
                </a:solidFill>
              </a:rPr>
              <a:t>over +800 million people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b="1" dirty="0">
                <a:solidFill>
                  <a:schemeClr val="accent6"/>
                </a:solidFill>
              </a:rPr>
              <a:t>Throughpu</a:t>
            </a:r>
            <a:r>
              <a:rPr lang="en-US" sz="1600" dirty="0">
                <a:solidFill>
                  <a:schemeClr val="accent6"/>
                </a:solidFill>
              </a:rPr>
              <a:t>t: 1.65 million TEU/annum</a:t>
            </a:r>
            <a:endParaRPr lang="en-US" sz="1600" b="1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53849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76E8DD-682D-4EE9-A94C-99150467B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92728"/>
            <a:ext cx="11285701" cy="1017616"/>
          </a:xfrm>
        </p:spPr>
        <p:txBody>
          <a:bodyPr>
            <a:normAutofit/>
          </a:bodyPr>
          <a:lstStyle/>
          <a:p>
            <a:r>
              <a:rPr lang="en-US" sz="4000" dirty="0"/>
              <a:t>Strategic Rationale—Integrated Infrastructure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284EDCF-AAF5-43FB-A5EB-21EE33E92907}"/>
              </a:ext>
            </a:extLst>
          </p:cNvPr>
          <p:cNvSpPr/>
          <p:nvPr/>
        </p:nvSpPr>
        <p:spPr>
          <a:xfrm>
            <a:off x="1341121" y="763863"/>
            <a:ext cx="10782780" cy="75235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b="1" dirty="0">
              <a:solidFill>
                <a:schemeClr val="accent1"/>
              </a:solidFill>
            </a:endParaRPr>
          </a:p>
          <a:p>
            <a:r>
              <a:rPr lang="en-US" sz="2400" b="1" i="1" dirty="0">
                <a:solidFill>
                  <a:schemeClr val="accent2">
                    <a:lumMod val="50000"/>
                  </a:schemeClr>
                </a:solidFill>
              </a:rPr>
              <a:t>Global Logistics Hub Initiative</a:t>
            </a:r>
            <a:r>
              <a:rPr lang="en-US" sz="2400" i="1" dirty="0">
                <a:solidFill>
                  <a:schemeClr val="accent2">
                    <a:lumMod val="50000"/>
                  </a:schemeClr>
                </a:solidFill>
              </a:rPr>
              <a:t>: establishing Jamaica as one of four global leaders in cargo transshipment and logistics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A42548F-2D27-495F-8DBB-D52140BA8BC0}"/>
              </a:ext>
            </a:extLst>
          </p:cNvPr>
          <p:cNvPicPr/>
          <p:nvPr/>
        </p:nvPicPr>
        <p:blipFill rotWithShape="1">
          <a:blip r:embed="rId3"/>
          <a:srcRect t="16774" b="20449"/>
          <a:stretch/>
        </p:blipFill>
        <p:spPr>
          <a:xfrm>
            <a:off x="1124787" y="1928985"/>
            <a:ext cx="9231849" cy="3705958"/>
          </a:xfrm>
          <a:prstGeom prst="rect">
            <a:avLst/>
          </a:prstGeom>
        </p:spPr>
      </p:pic>
      <p:sp>
        <p:nvSpPr>
          <p:cNvPr id="5" name="Speech Bubble: Rectangle 4">
            <a:extLst>
              <a:ext uri="{FF2B5EF4-FFF2-40B4-BE49-F238E27FC236}">
                <a16:creationId xmlns:a16="http://schemas.microsoft.com/office/drawing/2014/main" id="{A7E8F78F-40B8-4C7D-A14D-7728F080B067}"/>
              </a:ext>
            </a:extLst>
          </p:cNvPr>
          <p:cNvSpPr/>
          <p:nvPr/>
        </p:nvSpPr>
        <p:spPr>
          <a:xfrm>
            <a:off x="9953569" y="1811438"/>
            <a:ext cx="1922056" cy="879676"/>
          </a:xfrm>
          <a:prstGeom prst="wedgeRectCallout">
            <a:avLst>
              <a:gd name="adj1" fmla="val -131184"/>
              <a:gd name="adj2" fmla="val 124780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accent6"/>
                </a:solidFill>
              </a:rPr>
              <a:t>Expansion of Kingston Wharves Limited Terminal </a:t>
            </a:r>
          </a:p>
        </p:txBody>
      </p:sp>
      <p:sp>
        <p:nvSpPr>
          <p:cNvPr id="10" name="Speech Bubble: Rectangle 9">
            <a:extLst>
              <a:ext uri="{FF2B5EF4-FFF2-40B4-BE49-F238E27FC236}">
                <a16:creationId xmlns:a16="http://schemas.microsoft.com/office/drawing/2014/main" id="{C2C5D40C-435A-41D9-BDF5-9488C8DA7EE2}"/>
              </a:ext>
            </a:extLst>
          </p:cNvPr>
          <p:cNvSpPr/>
          <p:nvPr/>
        </p:nvSpPr>
        <p:spPr>
          <a:xfrm>
            <a:off x="4698771" y="5227010"/>
            <a:ext cx="1922056" cy="1050957"/>
          </a:xfrm>
          <a:prstGeom prst="wedgeRectCallout">
            <a:avLst>
              <a:gd name="adj1" fmla="val 51730"/>
              <a:gd name="adj2" fmla="val -118549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accent6"/>
                </a:solidFill>
              </a:rPr>
              <a:t>Modernization and Expansion of Norman Manley International Airport</a:t>
            </a:r>
          </a:p>
        </p:txBody>
      </p:sp>
      <p:sp>
        <p:nvSpPr>
          <p:cNvPr id="11" name="Speech Bubble: Rectangle 10">
            <a:extLst>
              <a:ext uri="{FF2B5EF4-FFF2-40B4-BE49-F238E27FC236}">
                <a16:creationId xmlns:a16="http://schemas.microsoft.com/office/drawing/2014/main" id="{06B19790-0A4D-47EF-853C-81632D5F9A18}"/>
              </a:ext>
            </a:extLst>
          </p:cNvPr>
          <p:cNvSpPr/>
          <p:nvPr/>
        </p:nvSpPr>
        <p:spPr>
          <a:xfrm>
            <a:off x="8022384" y="5312651"/>
            <a:ext cx="1632031" cy="879677"/>
          </a:xfrm>
          <a:prstGeom prst="wedgeRectCallout">
            <a:avLst>
              <a:gd name="adj1" fmla="val 37857"/>
              <a:gd name="adj2" fmla="val -107912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accent6"/>
                </a:solidFill>
              </a:rPr>
              <a:t>Commodity Port in Cow Bay, St. Thomas</a:t>
            </a:r>
          </a:p>
        </p:txBody>
      </p:sp>
      <p:sp>
        <p:nvSpPr>
          <p:cNvPr id="12" name="Speech Bubble: Rectangle 11">
            <a:extLst>
              <a:ext uri="{FF2B5EF4-FFF2-40B4-BE49-F238E27FC236}">
                <a16:creationId xmlns:a16="http://schemas.microsoft.com/office/drawing/2014/main" id="{2C5C91D6-BADB-45E5-801D-BBFC616E4BFE}"/>
              </a:ext>
            </a:extLst>
          </p:cNvPr>
          <p:cNvSpPr/>
          <p:nvPr/>
        </p:nvSpPr>
        <p:spPr>
          <a:xfrm>
            <a:off x="5031549" y="1781479"/>
            <a:ext cx="1153610" cy="655073"/>
          </a:xfrm>
          <a:prstGeom prst="wedgeRectCallout">
            <a:avLst>
              <a:gd name="adj1" fmla="val 79216"/>
              <a:gd name="adj2" fmla="val 146252"/>
            </a:avLst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accent6"/>
                </a:solidFill>
              </a:rPr>
              <a:t>CSEZ</a:t>
            </a:r>
          </a:p>
        </p:txBody>
      </p:sp>
      <p:sp>
        <p:nvSpPr>
          <p:cNvPr id="13" name="Speech Bubble: Rectangle 12">
            <a:extLst>
              <a:ext uri="{FF2B5EF4-FFF2-40B4-BE49-F238E27FC236}">
                <a16:creationId xmlns:a16="http://schemas.microsoft.com/office/drawing/2014/main" id="{EDF87F62-743A-41CD-AB69-8FE6BEA2457A}"/>
              </a:ext>
            </a:extLst>
          </p:cNvPr>
          <p:cNvSpPr/>
          <p:nvPr/>
        </p:nvSpPr>
        <p:spPr>
          <a:xfrm>
            <a:off x="305079" y="2229979"/>
            <a:ext cx="1639415" cy="1127429"/>
          </a:xfrm>
          <a:prstGeom prst="wedgeRectCallout">
            <a:avLst>
              <a:gd name="adj1" fmla="val 37729"/>
              <a:gd name="adj2" fmla="val 123183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i="1" dirty="0">
                <a:solidFill>
                  <a:schemeClr val="accent3">
                    <a:lumMod val="50000"/>
                  </a:schemeClr>
                </a:solidFill>
              </a:rPr>
              <a:t>Proposed</a:t>
            </a:r>
            <a:r>
              <a:rPr lang="en-US" sz="1400" b="1" dirty="0">
                <a:solidFill>
                  <a:schemeClr val="accent3">
                    <a:lumMod val="50000"/>
                  </a:schemeClr>
                </a:solidFill>
              </a:rPr>
              <a:t>: Development of </a:t>
            </a:r>
            <a:r>
              <a:rPr lang="en-US" sz="1400" b="1" dirty="0" err="1">
                <a:solidFill>
                  <a:schemeClr val="accent3">
                    <a:lumMod val="50000"/>
                  </a:schemeClr>
                </a:solidFill>
              </a:rPr>
              <a:t>Vernamfield</a:t>
            </a:r>
            <a:r>
              <a:rPr lang="en-US" sz="1400" b="1" dirty="0">
                <a:solidFill>
                  <a:schemeClr val="accent3">
                    <a:lumMod val="50000"/>
                  </a:schemeClr>
                </a:solidFill>
              </a:rPr>
              <a:t> Airport and Cargo Hub</a:t>
            </a:r>
          </a:p>
        </p:txBody>
      </p:sp>
      <p:sp>
        <p:nvSpPr>
          <p:cNvPr id="14" name="Speech Bubble: Rectangle 13">
            <a:extLst>
              <a:ext uri="{FF2B5EF4-FFF2-40B4-BE49-F238E27FC236}">
                <a16:creationId xmlns:a16="http://schemas.microsoft.com/office/drawing/2014/main" id="{24390419-13CD-46BB-9372-EF126F91B94F}"/>
              </a:ext>
            </a:extLst>
          </p:cNvPr>
          <p:cNvSpPr/>
          <p:nvPr/>
        </p:nvSpPr>
        <p:spPr>
          <a:xfrm>
            <a:off x="10026215" y="3194894"/>
            <a:ext cx="1922056" cy="879676"/>
          </a:xfrm>
          <a:prstGeom prst="wedgeRectCallout">
            <a:avLst>
              <a:gd name="adj1" fmla="val -89711"/>
              <a:gd name="adj2" fmla="val 45916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accent6"/>
                </a:solidFill>
              </a:rPr>
              <a:t>Privatization &amp; Expansion of Kingston Container Terminal</a:t>
            </a:r>
          </a:p>
        </p:txBody>
      </p:sp>
      <p:sp>
        <p:nvSpPr>
          <p:cNvPr id="17" name="Speech Bubble: Rectangle 16">
            <a:extLst>
              <a:ext uri="{FF2B5EF4-FFF2-40B4-BE49-F238E27FC236}">
                <a16:creationId xmlns:a16="http://schemas.microsoft.com/office/drawing/2014/main" id="{9E0075CB-F0A1-49AC-B60A-E260401B6CFE}"/>
              </a:ext>
            </a:extLst>
          </p:cNvPr>
          <p:cNvSpPr/>
          <p:nvPr/>
        </p:nvSpPr>
        <p:spPr>
          <a:xfrm>
            <a:off x="7056759" y="1811437"/>
            <a:ext cx="1153610" cy="655073"/>
          </a:xfrm>
          <a:prstGeom prst="wedgeRectCallout">
            <a:avLst>
              <a:gd name="adj1" fmla="val -82106"/>
              <a:gd name="adj2" fmla="val 119132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err="1">
                <a:solidFill>
                  <a:schemeClr val="accent6"/>
                </a:solidFill>
              </a:rPr>
              <a:t>Caymanas</a:t>
            </a:r>
            <a:r>
              <a:rPr lang="en-US" sz="1400" b="1" dirty="0">
                <a:solidFill>
                  <a:schemeClr val="accent6"/>
                </a:solidFill>
              </a:rPr>
              <a:t> New Town</a:t>
            </a:r>
          </a:p>
        </p:txBody>
      </p:sp>
      <p:sp>
        <p:nvSpPr>
          <p:cNvPr id="16" name="Speech Bubble: Rectangle 15">
            <a:extLst>
              <a:ext uri="{FF2B5EF4-FFF2-40B4-BE49-F238E27FC236}">
                <a16:creationId xmlns:a16="http://schemas.microsoft.com/office/drawing/2014/main" id="{ECE769B2-462A-4B0C-A7AC-3C513DBE705C}"/>
              </a:ext>
            </a:extLst>
          </p:cNvPr>
          <p:cNvSpPr/>
          <p:nvPr/>
        </p:nvSpPr>
        <p:spPr>
          <a:xfrm>
            <a:off x="8505164" y="1811438"/>
            <a:ext cx="1153610" cy="655073"/>
          </a:xfrm>
          <a:prstGeom prst="wedgeRectCallout">
            <a:avLst>
              <a:gd name="adj1" fmla="val -143079"/>
              <a:gd name="adj2" fmla="val 160293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err="1">
                <a:solidFill>
                  <a:schemeClr val="accent6"/>
                </a:solidFill>
              </a:rPr>
              <a:t>Tinson</a:t>
            </a:r>
            <a:r>
              <a:rPr lang="en-US" sz="1400" b="1" dirty="0">
                <a:solidFill>
                  <a:schemeClr val="accent6"/>
                </a:solidFill>
              </a:rPr>
              <a:t> Pen</a:t>
            </a:r>
          </a:p>
        </p:txBody>
      </p:sp>
    </p:spTree>
    <p:extLst>
      <p:ext uri="{BB962C8B-B14F-4D97-AF65-F5344CB8AC3E}">
        <p14:creationId xmlns:p14="http://schemas.microsoft.com/office/powerpoint/2010/main" val="29541862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Potential SEZ Locations</a:t>
            </a:r>
          </a:p>
        </p:txBody>
      </p:sp>
      <p:pic>
        <p:nvPicPr>
          <p:cNvPr id="1648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6453" y="1530453"/>
            <a:ext cx="1140388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Freeform 4"/>
          <p:cNvSpPr/>
          <p:nvPr/>
        </p:nvSpPr>
        <p:spPr>
          <a:xfrm>
            <a:off x="5106504" y="3974556"/>
            <a:ext cx="2438400" cy="540920"/>
          </a:xfrm>
          <a:custGeom>
            <a:avLst/>
            <a:gdLst>
              <a:gd name="connsiteX0" fmla="*/ 1828800 w 1828800"/>
              <a:gd name="connsiteY0" fmla="*/ 279392 h 540920"/>
              <a:gd name="connsiteX1" fmla="*/ 1630018 w 1828800"/>
              <a:gd name="connsiteY1" fmla="*/ 332401 h 540920"/>
              <a:gd name="connsiteX2" fmla="*/ 1603513 w 1828800"/>
              <a:gd name="connsiteY2" fmla="*/ 372157 h 540920"/>
              <a:gd name="connsiteX3" fmla="*/ 1563757 w 1828800"/>
              <a:gd name="connsiteY3" fmla="*/ 398661 h 540920"/>
              <a:gd name="connsiteX4" fmla="*/ 1431235 w 1828800"/>
              <a:gd name="connsiteY4" fmla="*/ 438418 h 540920"/>
              <a:gd name="connsiteX5" fmla="*/ 1391479 w 1828800"/>
              <a:gd name="connsiteY5" fmla="*/ 451670 h 540920"/>
              <a:gd name="connsiteX6" fmla="*/ 1325218 w 1828800"/>
              <a:gd name="connsiteY6" fmla="*/ 491427 h 540920"/>
              <a:gd name="connsiteX7" fmla="*/ 1298713 w 1828800"/>
              <a:gd name="connsiteY7" fmla="*/ 517931 h 540920"/>
              <a:gd name="connsiteX8" fmla="*/ 1192696 w 1828800"/>
              <a:gd name="connsiteY8" fmla="*/ 517931 h 540920"/>
              <a:gd name="connsiteX9" fmla="*/ 1113183 w 1828800"/>
              <a:gd name="connsiteY9" fmla="*/ 491427 h 540920"/>
              <a:gd name="connsiteX10" fmla="*/ 1033670 w 1828800"/>
              <a:gd name="connsiteY10" fmla="*/ 464922 h 540920"/>
              <a:gd name="connsiteX11" fmla="*/ 993913 w 1828800"/>
              <a:gd name="connsiteY11" fmla="*/ 451670 h 540920"/>
              <a:gd name="connsiteX12" fmla="*/ 927652 w 1828800"/>
              <a:gd name="connsiteY12" fmla="*/ 372157 h 540920"/>
              <a:gd name="connsiteX13" fmla="*/ 887896 w 1828800"/>
              <a:gd name="connsiteY13" fmla="*/ 345653 h 540920"/>
              <a:gd name="connsiteX14" fmla="*/ 609600 w 1828800"/>
              <a:gd name="connsiteY14" fmla="*/ 305896 h 540920"/>
              <a:gd name="connsiteX15" fmla="*/ 490331 w 1828800"/>
              <a:gd name="connsiteY15" fmla="*/ 252887 h 540920"/>
              <a:gd name="connsiteX16" fmla="*/ 450574 w 1828800"/>
              <a:gd name="connsiteY16" fmla="*/ 239635 h 540920"/>
              <a:gd name="connsiteX17" fmla="*/ 410818 w 1828800"/>
              <a:gd name="connsiteY17" fmla="*/ 226383 h 540920"/>
              <a:gd name="connsiteX18" fmla="*/ 344557 w 1828800"/>
              <a:gd name="connsiteY18" fmla="*/ 213131 h 540920"/>
              <a:gd name="connsiteX19" fmla="*/ 304800 w 1828800"/>
              <a:gd name="connsiteY19" fmla="*/ 186627 h 540920"/>
              <a:gd name="connsiteX20" fmla="*/ 278296 w 1828800"/>
              <a:gd name="connsiteY20" fmla="*/ 160122 h 540920"/>
              <a:gd name="connsiteX21" fmla="*/ 225287 w 1828800"/>
              <a:gd name="connsiteY21" fmla="*/ 120366 h 540920"/>
              <a:gd name="connsiteX22" fmla="*/ 198783 w 1828800"/>
              <a:gd name="connsiteY22" fmla="*/ 80609 h 540920"/>
              <a:gd name="connsiteX23" fmla="*/ 185531 w 1828800"/>
              <a:gd name="connsiteY23" fmla="*/ 40853 h 540920"/>
              <a:gd name="connsiteX24" fmla="*/ 26505 w 1828800"/>
              <a:gd name="connsiteY24" fmla="*/ 1096 h 540920"/>
              <a:gd name="connsiteX25" fmla="*/ 0 w 1828800"/>
              <a:gd name="connsiteY25" fmla="*/ 1096 h 540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828800" h="540920">
                <a:moveTo>
                  <a:pt x="1828800" y="279392"/>
                </a:moveTo>
                <a:cubicBezTo>
                  <a:pt x="1656222" y="322536"/>
                  <a:pt x="1721610" y="301868"/>
                  <a:pt x="1630018" y="332401"/>
                </a:cubicBezTo>
                <a:cubicBezTo>
                  <a:pt x="1621183" y="345653"/>
                  <a:pt x="1614775" y="360895"/>
                  <a:pt x="1603513" y="372157"/>
                </a:cubicBezTo>
                <a:cubicBezTo>
                  <a:pt x="1592251" y="383419"/>
                  <a:pt x="1577585" y="390759"/>
                  <a:pt x="1563757" y="398661"/>
                </a:cubicBezTo>
                <a:cubicBezTo>
                  <a:pt x="1500309" y="434917"/>
                  <a:pt x="1511744" y="425000"/>
                  <a:pt x="1431235" y="438418"/>
                </a:cubicBezTo>
                <a:cubicBezTo>
                  <a:pt x="1417983" y="442835"/>
                  <a:pt x="1403457" y="444483"/>
                  <a:pt x="1391479" y="451670"/>
                </a:cubicBezTo>
                <a:cubicBezTo>
                  <a:pt x="1300519" y="506245"/>
                  <a:pt x="1437846" y="453882"/>
                  <a:pt x="1325218" y="491427"/>
                </a:cubicBezTo>
                <a:cubicBezTo>
                  <a:pt x="1316383" y="500262"/>
                  <a:pt x="1309427" y="511503"/>
                  <a:pt x="1298713" y="517931"/>
                </a:cubicBezTo>
                <a:cubicBezTo>
                  <a:pt x="1260397" y="540920"/>
                  <a:pt x="1235876" y="529707"/>
                  <a:pt x="1192696" y="517931"/>
                </a:cubicBezTo>
                <a:cubicBezTo>
                  <a:pt x="1165742" y="510580"/>
                  <a:pt x="1139687" y="500262"/>
                  <a:pt x="1113183" y="491427"/>
                </a:cubicBezTo>
                <a:lnTo>
                  <a:pt x="1033670" y="464922"/>
                </a:lnTo>
                <a:lnTo>
                  <a:pt x="993913" y="451670"/>
                </a:lnTo>
                <a:cubicBezTo>
                  <a:pt x="974579" y="425890"/>
                  <a:pt x="953982" y="393221"/>
                  <a:pt x="927652" y="372157"/>
                </a:cubicBezTo>
                <a:cubicBezTo>
                  <a:pt x="915215" y="362208"/>
                  <a:pt x="902450" y="352122"/>
                  <a:pt x="887896" y="345653"/>
                </a:cubicBezTo>
                <a:cubicBezTo>
                  <a:pt x="787296" y="300942"/>
                  <a:pt x="736632" y="314365"/>
                  <a:pt x="609600" y="305896"/>
                </a:cubicBezTo>
                <a:cubicBezTo>
                  <a:pt x="546599" y="263895"/>
                  <a:pt x="584952" y="284428"/>
                  <a:pt x="490331" y="252887"/>
                </a:cubicBezTo>
                <a:lnTo>
                  <a:pt x="450574" y="239635"/>
                </a:lnTo>
                <a:cubicBezTo>
                  <a:pt x="437322" y="235218"/>
                  <a:pt x="424516" y="229122"/>
                  <a:pt x="410818" y="226383"/>
                </a:cubicBezTo>
                <a:lnTo>
                  <a:pt x="344557" y="213131"/>
                </a:lnTo>
                <a:cubicBezTo>
                  <a:pt x="331305" y="204296"/>
                  <a:pt x="317237" y="196577"/>
                  <a:pt x="304800" y="186627"/>
                </a:cubicBezTo>
                <a:cubicBezTo>
                  <a:pt x="295044" y="178822"/>
                  <a:pt x="287894" y="168121"/>
                  <a:pt x="278296" y="160122"/>
                </a:cubicBezTo>
                <a:cubicBezTo>
                  <a:pt x="261328" y="145982"/>
                  <a:pt x="242957" y="133618"/>
                  <a:pt x="225287" y="120366"/>
                </a:cubicBezTo>
                <a:cubicBezTo>
                  <a:pt x="216452" y="107114"/>
                  <a:pt x="205906" y="94855"/>
                  <a:pt x="198783" y="80609"/>
                </a:cubicBezTo>
                <a:cubicBezTo>
                  <a:pt x="192536" y="68115"/>
                  <a:pt x="196898" y="48972"/>
                  <a:pt x="185531" y="40853"/>
                </a:cubicBezTo>
                <a:cubicBezTo>
                  <a:pt x="156278" y="19958"/>
                  <a:pt x="60721" y="5373"/>
                  <a:pt x="26505" y="1096"/>
                </a:cubicBezTo>
                <a:cubicBezTo>
                  <a:pt x="17738" y="0"/>
                  <a:pt x="8835" y="1096"/>
                  <a:pt x="0" y="1096"/>
                </a:cubicBezTo>
              </a:path>
            </a:pathLst>
          </a:cu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6804641" y="2822713"/>
            <a:ext cx="1146695" cy="1456970"/>
          </a:xfrm>
          <a:custGeom>
            <a:avLst/>
            <a:gdLst>
              <a:gd name="connsiteX0" fmla="*/ 860021 w 860021"/>
              <a:gd name="connsiteY0" fmla="*/ 1484243 h 1496726"/>
              <a:gd name="connsiteX1" fmla="*/ 541969 w 860021"/>
              <a:gd name="connsiteY1" fmla="*/ 1470991 h 1496726"/>
              <a:gd name="connsiteX2" fmla="*/ 488960 w 860021"/>
              <a:gd name="connsiteY2" fmla="*/ 1391478 h 1496726"/>
              <a:gd name="connsiteX3" fmla="*/ 449204 w 860021"/>
              <a:gd name="connsiteY3" fmla="*/ 1311965 h 1496726"/>
              <a:gd name="connsiteX4" fmla="*/ 409447 w 860021"/>
              <a:gd name="connsiteY4" fmla="*/ 1245704 h 1496726"/>
              <a:gd name="connsiteX5" fmla="*/ 396195 w 860021"/>
              <a:gd name="connsiteY5" fmla="*/ 1192695 h 1496726"/>
              <a:gd name="connsiteX6" fmla="*/ 382943 w 860021"/>
              <a:gd name="connsiteY6" fmla="*/ 1073426 h 1496726"/>
              <a:gd name="connsiteX7" fmla="*/ 356439 w 860021"/>
              <a:gd name="connsiteY7" fmla="*/ 1046921 h 1496726"/>
              <a:gd name="connsiteX8" fmla="*/ 316682 w 860021"/>
              <a:gd name="connsiteY8" fmla="*/ 980660 h 1496726"/>
              <a:gd name="connsiteX9" fmla="*/ 237169 w 860021"/>
              <a:gd name="connsiteY9" fmla="*/ 954156 h 1496726"/>
              <a:gd name="connsiteX10" fmla="*/ 197413 w 860021"/>
              <a:gd name="connsiteY10" fmla="*/ 914400 h 1496726"/>
              <a:gd name="connsiteX11" fmla="*/ 170908 w 860021"/>
              <a:gd name="connsiteY11" fmla="*/ 768626 h 1496726"/>
              <a:gd name="connsiteX12" fmla="*/ 144404 w 860021"/>
              <a:gd name="connsiteY12" fmla="*/ 742121 h 1496726"/>
              <a:gd name="connsiteX13" fmla="*/ 91395 w 860021"/>
              <a:gd name="connsiteY13" fmla="*/ 675860 h 1496726"/>
              <a:gd name="connsiteX14" fmla="*/ 64891 w 860021"/>
              <a:gd name="connsiteY14" fmla="*/ 596347 h 1496726"/>
              <a:gd name="connsiteX15" fmla="*/ 51639 w 860021"/>
              <a:gd name="connsiteY15" fmla="*/ 530086 h 1496726"/>
              <a:gd name="connsiteX16" fmla="*/ 25134 w 860021"/>
              <a:gd name="connsiteY16" fmla="*/ 503582 h 1496726"/>
              <a:gd name="connsiteX17" fmla="*/ 11882 w 860021"/>
              <a:gd name="connsiteY17" fmla="*/ 371060 h 1496726"/>
              <a:gd name="connsiteX18" fmla="*/ 91395 w 860021"/>
              <a:gd name="connsiteY18" fmla="*/ 265043 h 1496726"/>
              <a:gd name="connsiteX19" fmla="*/ 117900 w 860021"/>
              <a:gd name="connsiteY19" fmla="*/ 225286 h 1496726"/>
              <a:gd name="connsiteX20" fmla="*/ 131152 w 860021"/>
              <a:gd name="connsiteY20" fmla="*/ 172278 h 1496726"/>
              <a:gd name="connsiteX21" fmla="*/ 144404 w 860021"/>
              <a:gd name="connsiteY21" fmla="*/ 132521 h 1496726"/>
              <a:gd name="connsiteX22" fmla="*/ 131152 w 860021"/>
              <a:gd name="connsiteY22" fmla="*/ 92765 h 1496726"/>
              <a:gd name="connsiteX23" fmla="*/ 64891 w 860021"/>
              <a:gd name="connsiteY23" fmla="*/ 79513 h 1496726"/>
              <a:gd name="connsiteX24" fmla="*/ 51639 w 860021"/>
              <a:gd name="connsiteY24" fmla="*/ 0 h 1496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860021" h="1496726">
                <a:moveTo>
                  <a:pt x="860021" y="1484243"/>
                </a:moveTo>
                <a:cubicBezTo>
                  <a:pt x="754004" y="1479826"/>
                  <a:pt x="644910" y="1496726"/>
                  <a:pt x="541969" y="1470991"/>
                </a:cubicBezTo>
                <a:cubicBezTo>
                  <a:pt x="511066" y="1463265"/>
                  <a:pt x="488960" y="1391478"/>
                  <a:pt x="488960" y="1391478"/>
                </a:cubicBezTo>
                <a:cubicBezTo>
                  <a:pt x="455650" y="1291547"/>
                  <a:pt x="500583" y="1414724"/>
                  <a:pt x="449204" y="1311965"/>
                </a:cubicBezTo>
                <a:cubicBezTo>
                  <a:pt x="414798" y="1243153"/>
                  <a:pt x="461216" y="1297471"/>
                  <a:pt x="409447" y="1245704"/>
                </a:cubicBezTo>
                <a:cubicBezTo>
                  <a:pt x="405030" y="1228034"/>
                  <a:pt x="398964" y="1210697"/>
                  <a:pt x="396195" y="1192695"/>
                </a:cubicBezTo>
                <a:cubicBezTo>
                  <a:pt x="390113" y="1153159"/>
                  <a:pt x="393468" y="1112018"/>
                  <a:pt x="382943" y="1073426"/>
                </a:cubicBezTo>
                <a:cubicBezTo>
                  <a:pt x="379656" y="1061372"/>
                  <a:pt x="365274" y="1055756"/>
                  <a:pt x="356439" y="1046921"/>
                </a:cubicBezTo>
                <a:cubicBezTo>
                  <a:pt x="347371" y="1019719"/>
                  <a:pt x="345786" y="995212"/>
                  <a:pt x="316682" y="980660"/>
                </a:cubicBezTo>
                <a:cubicBezTo>
                  <a:pt x="291694" y="968166"/>
                  <a:pt x="237169" y="954156"/>
                  <a:pt x="237169" y="954156"/>
                </a:cubicBezTo>
                <a:cubicBezTo>
                  <a:pt x="223917" y="940904"/>
                  <a:pt x="206711" y="930672"/>
                  <a:pt x="197413" y="914400"/>
                </a:cubicBezTo>
                <a:cubicBezTo>
                  <a:pt x="184539" y="891870"/>
                  <a:pt x="173093" y="775182"/>
                  <a:pt x="170908" y="768626"/>
                </a:cubicBezTo>
                <a:cubicBezTo>
                  <a:pt x="166957" y="756773"/>
                  <a:pt x="152209" y="751877"/>
                  <a:pt x="144404" y="742121"/>
                </a:cubicBezTo>
                <a:cubicBezTo>
                  <a:pt x="77540" y="658539"/>
                  <a:pt x="155387" y="739852"/>
                  <a:pt x="91395" y="675860"/>
                </a:cubicBezTo>
                <a:cubicBezTo>
                  <a:pt x="82560" y="649356"/>
                  <a:pt x="70370" y="623742"/>
                  <a:pt x="64891" y="596347"/>
                </a:cubicBezTo>
                <a:cubicBezTo>
                  <a:pt x="60474" y="574260"/>
                  <a:pt x="60512" y="550789"/>
                  <a:pt x="51639" y="530086"/>
                </a:cubicBezTo>
                <a:cubicBezTo>
                  <a:pt x="46717" y="518602"/>
                  <a:pt x="33969" y="512417"/>
                  <a:pt x="25134" y="503582"/>
                </a:cubicBezTo>
                <a:cubicBezTo>
                  <a:pt x="20717" y="459408"/>
                  <a:pt x="0" y="413835"/>
                  <a:pt x="11882" y="371060"/>
                </a:cubicBezTo>
                <a:cubicBezTo>
                  <a:pt x="23705" y="328498"/>
                  <a:pt x="66892" y="301798"/>
                  <a:pt x="91395" y="265043"/>
                </a:cubicBezTo>
                <a:lnTo>
                  <a:pt x="117900" y="225286"/>
                </a:lnTo>
                <a:cubicBezTo>
                  <a:pt x="122317" y="207617"/>
                  <a:pt x="126149" y="189790"/>
                  <a:pt x="131152" y="172278"/>
                </a:cubicBezTo>
                <a:cubicBezTo>
                  <a:pt x="134990" y="158846"/>
                  <a:pt x="144404" y="146490"/>
                  <a:pt x="144404" y="132521"/>
                </a:cubicBezTo>
                <a:cubicBezTo>
                  <a:pt x="144404" y="118552"/>
                  <a:pt x="142775" y="100513"/>
                  <a:pt x="131152" y="92765"/>
                </a:cubicBezTo>
                <a:cubicBezTo>
                  <a:pt x="112410" y="80271"/>
                  <a:pt x="86978" y="83930"/>
                  <a:pt x="64891" y="79513"/>
                </a:cubicBezTo>
                <a:cubicBezTo>
                  <a:pt x="47448" y="27184"/>
                  <a:pt x="51639" y="53725"/>
                  <a:pt x="51639" y="0"/>
                </a:cubicBezTo>
              </a:path>
            </a:pathLst>
          </a:cu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8943412" y="3701051"/>
            <a:ext cx="1643269" cy="927652"/>
          </a:xfrm>
          <a:custGeom>
            <a:avLst/>
            <a:gdLst>
              <a:gd name="connsiteX0" fmla="*/ 0 w 1232452"/>
              <a:gd name="connsiteY0" fmla="*/ 675861 h 927652"/>
              <a:gd name="connsiteX1" fmla="*/ 13252 w 1232452"/>
              <a:gd name="connsiteY1" fmla="*/ 728870 h 927652"/>
              <a:gd name="connsiteX2" fmla="*/ 53009 w 1232452"/>
              <a:gd name="connsiteY2" fmla="*/ 742122 h 927652"/>
              <a:gd name="connsiteX3" fmla="*/ 92765 w 1232452"/>
              <a:gd name="connsiteY3" fmla="*/ 768626 h 927652"/>
              <a:gd name="connsiteX4" fmla="*/ 304800 w 1232452"/>
              <a:gd name="connsiteY4" fmla="*/ 795130 h 927652"/>
              <a:gd name="connsiteX5" fmla="*/ 331304 w 1232452"/>
              <a:gd name="connsiteY5" fmla="*/ 821635 h 927652"/>
              <a:gd name="connsiteX6" fmla="*/ 410817 w 1232452"/>
              <a:gd name="connsiteY6" fmla="*/ 861391 h 927652"/>
              <a:gd name="connsiteX7" fmla="*/ 463826 w 1232452"/>
              <a:gd name="connsiteY7" fmla="*/ 927652 h 927652"/>
              <a:gd name="connsiteX8" fmla="*/ 768626 w 1232452"/>
              <a:gd name="connsiteY8" fmla="*/ 927652 h 927652"/>
              <a:gd name="connsiteX9" fmla="*/ 927652 w 1232452"/>
              <a:gd name="connsiteY9" fmla="*/ 914400 h 927652"/>
              <a:gd name="connsiteX10" fmla="*/ 980661 w 1232452"/>
              <a:gd name="connsiteY10" fmla="*/ 901148 h 927652"/>
              <a:gd name="connsiteX11" fmla="*/ 1020417 w 1232452"/>
              <a:gd name="connsiteY11" fmla="*/ 887896 h 927652"/>
              <a:gd name="connsiteX12" fmla="*/ 1126435 w 1232452"/>
              <a:gd name="connsiteY12" fmla="*/ 861391 h 927652"/>
              <a:gd name="connsiteX13" fmla="*/ 1152939 w 1232452"/>
              <a:gd name="connsiteY13" fmla="*/ 821635 h 927652"/>
              <a:gd name="connsiteX14" fmla="*/ 1192696 w 1232452"/>
              <a:gd name="connsiteY14" fmla="*/ 781878 h 927652"/>
              <a:gd name="connsiteX15" fmla="*/ 1205948 w 1232452"/>
              <a:gd name="connsiteY15" fmla="*/ 742122 h 927652"/>
              <a:gd name="connsiteX16" fmla="*/ 1232452 w 1232452"/>
              <a:gd name="connsiteY16" fmla="*/ 702365 h 927652"/>
              <a:gd name="connsiteX17" fmla="*/ 1205948 w 1232452"/>
              <a:gd name="connsiteY17" fmla="*/ 530087 h 927652"/>
              <a:gd name="connsiteX18" fmla="*/ 1192696 w 1232452"/>
              <a:gd name="connsiteY18" fmla="*/ 490330 h 927652"/>
              <a:gd name="connsiteX19" fmla="*/ 1139687 w 1232452"/>
              <a:gd name="connsiteY19" fmla="*/ 410817 h 927652"/>
              <a:gd name="connsiteX20" fmla="*/ 1113183 w 1232452"/>
              <a:gd name="connsiteY20" fmla="*/ 371061 h 927652"/>
              <a:gd name="connsiteX21" fmla="*/ 1086678 w 1232452"/>
              <a:gd name="connsiteY21" fmla="*/ 265043 h 927652"/>
              <a:gd name="connsiteX22" fmla="*/ 1073426 w 1232452"/>
              <a:gd name="connsiteY22" fmla="*/ 225287 h 927652"/>
              <a:gd name="connsiteX23" fmla="*/ 1033670 w 1232452"/>
              <a:gd name="connsiteY23" fmla="*/ 198783 h 927652"/>
              <a:gd name="connsiteX24" fmla="*/ 954157 w 1232452"/>
              <a:gd name="connsiteY24" fmla="*/ 172278 h 927652"/>
              <a:gd name="connsiteX25" fmla="*/ 927652 w 1232452"/>
              <a:gd name="connsiteY25" fmla="*/ 145774 h 927652"/>
              <a:gd name="connsiteX26" fmla="*/ 914400 w 1232452"/>
              <a:gd name="connsiteY26" fmla="*/ 106017 h 927652"/>
              <a:gd name="connsiteX27" fmla="*/ 874643 w 1232452"/>
              <a:gd name="connsiteY27" fmla="*/ 79513 h 927652"/>
              <a:gd name="connsiteX28" fmla="*/ 768626 w 1232452"/>
              <a:gd name="connsiteY28" fmla="*/ 53009 h 927652"/>
              <a:gd name="connsiteX29" fmla="*/ 742122 w 1232452"/>
              <a:gd name="connsiteY29" fmla="*/ 26504 h 927652"/>
              <a:gd name="connsiteX30" fmla="*/ 702365 w 1232452"/>
              <a:gd name="connsiteY30" fmla="*/ 0 h 927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232452" h="927652">
                <a:moveTo>
                  <a:pt x="0" y="675861"/>
                </a:moveTo>
                <a:cubicBezTo>
                  <a:pt x="4417" y="693531"/>
                  <a:pt x="1874" y="714648"/>
                  <a:pt x="13252" y="728870"/>
                </a:cubicBezTo>
                <a:cubicBezTo>
                  <a:pt x="21978" y="739778"/>
                  <a:pt x="40515" y="735875"/>
                  <a:pt x="53009" y="742122"/>
                </a:cubicBezTo>
                <a:cubicBezTo>
                  <a:pt x="67255" y="749245"/>
                  <a:pt x="77510" y="764049"/>
                  <a:pt x="92765" y="768626"/>
                </a:cubicBezTo>
                <a:cubicBezTo>
                  <a:pt x="115011" y="775300"/>
                  <a:pt x="295506" y="794097"/>
                  <a:pt x="304800" y="795130"/>
                </a:cubicBezTo>
                <a:cubicBezTo>
                  <a:pt x="313635" y="803965"/>
                  <a:pt x="320590" y="815207"/>
                  <a:pt x="331304" y="821635"/>
                </a:cubicBezTo>
                <a:cubicBezTo>
                  <a:pt x="429288" y="880426"/>
                  <a:pt x="310278" y="780959"/>
                  <a:pt x="410817" y="861391"/>
                </a:cubicBezTo>
                <a:cubicBezTo>
                  <a:pt x="437794" y="882972"/>
                  <a:pt x="444146" y="898132"/>
                  <a:pt x="463826" y="927652"/>
                </a:cubicBezTo>
                <a:cubicBezTo>
                  <a:pt x="738216" y="897165"/>
                  <a:pt x="398276" y="927652"/>
                  <a:pt x="768626" y="927652"/>
                </a:cubicBezTo>
                <a:cubicBezTo>
                  <a:pt x="821818" y="927652"/>
                  <a:pt x="874643" y="918817"/>
                  <a:pt x="927652" y="914400"/>
                </a:cubicBezTo>
                <a:cubicBezTo>
                  <a:pt x="945322" y="909983"/>
                  <a:pt x="963148" y="906152"/>
                  <a:pt x="980661" y="901148"/>
                </a:cubicBezTo>
                <a:cubicBezTo>
                  <a:pt x="994092" y="897311"/>
                  <a:pt x="1006940" y="891571"/>
                  <a:pt x="1020417" y="887896"/>
                </a:cubicBezTo>
                <a:cubicBezTo>
                  <a:pt x="1055560" y="878311"/>
                  <a:pt x="1126435" y="861391"/>
                  <a:pt x="1126435" y="861391"/>
                </a:cubicBezTo>
                <a:cubicBezTo>
                  <a:pt x="1135270" y="848139"/>
                  <a:pt x="1142743" y="833870"/>
                  <a:pt x="1152939" y="821635"/>
                </a:cubicBezTo>
                <a:cubicBezTo>
                  <a:pt x="1164937" y="807237"/>
                  <a:pt x="1182300" y="797472"/>
                  <a:pt x="1192696" y="781878"/>
                </a:cubicBezTo>
                <a:cubicBezTo>
                  <a:pt x="1200445" y="770255"/>
                  <a:pt x="1199701" y="754616"/>
                  <a:pt x="1205948" y="742122"/>
                </a:cubicBezTo>
                <a:cubicBezTo>
                  <a:pt x="1213071" y="727876"/>
                  <a:pt x="1223617" y="715617"/>
                  <a:pt x="1232452" y="702365"/>
                </a:cubicBezTo>
                <a:cubicBezTo>
                  <a:pt x="1223617" y="644939"/>
                  <a:pt x="1216655" y="587193"/>
                  <a:pt x="1205948" y="530087"/>
                </a:cubicBezTo>
                <a:cubicBezTo>
                  <a:pt x="1203374" y="516357"/>
                  <a:pt x="1199480" y="502541"/>
                  <a:pt x="1192696" y="490330"/>
                </a:cubicBezTo>
                <a:cubicBezTo>
                  <a:pt x="1177226" y="462484"/>
                  <a:pt x="1157357" y="437321"/>
                  <a:pt x="1139687" y="410817"/>
                </a:cubicBezTo>
                <a:lnTo>
                  <a:pt x="1113183" y="371061"/>
                </a:lnTo>
                <a:cubicBezTo>
                  <a:pt x="1104348" y="335722"/>
                  <a:pt x="1098197" y="299601"/>
                  <a:pt x="1086678" y="265043"/>
                </a:cubicBezTo>
                <a:cubicBezTo>
                  <a:pt x="1082261" y="251791"/>
                  <a:pt x="1082152" y="236195"/>
                  <a:pt x="1073426" y="225287"/>
                </a:cubicBezTo>
                <a:cubicBezTo>
                  <a:pt x="1063477" y="212850"/>
                  <a:pt x="1048224" y="205252"/>
                  <a:pt x="1033670" y="198783"/>
                </a:cubicBezTo>
                <a:cubicBezTo>
                  <a:pt x="1008140" y="187436"/>
                  <a:pt x="954157" y="172278"/>
                  <a:pt x="954157" y="172278"/>
                </a:cubicBezTo>
                <a:cubicBezTo>
                  <a:pt x="945322" y="163443"/>
                  <a:pt x="934080" y="156488"/>
                  <a:pt x="927652" y="145774"/>
                </a:cubicBezTo>
                <a:cubicBezTo>
                  <a:pt x="920465" y="133796"/>
                  <a:pt x="923126" y="116925"/>
                  <a:pt x="914400" y="106017"/>
                </a:cubicBezTo>
                <a:cubicBezTo>
                  <a:pt x="904450" y="93580"/>
                  <a:pt x="888889" y="86636"/>
                  <a:pt x="874643" y="79513"/>
                </a:cubicBezTo>
                <a:cubicBezTo>
                  <a:pt x="847476" y="65929"/>
                  <a:pt x="793830" y="58050"/>
                  <a:pt x="768626" y="53009"/>
                </a:cubicBezTo>
                <a:cubicBezTo>
                  <a:pt x="759791" y="44174"/>
                  <a:pt x="751878" y="34309"/>
                  <a:pt x="742122" y="26504"/>
                </a:cubicBezTo>
                <a:cubicBezTo>
                  <a:pt x="729685" y="16554"/>
                  <a:pt x="702365" y="0"/>
                  <a:pt x="702365" y="0"/>
                </a:cubicBezTo>
              </a:path>
            </a:pathLst>
          </a:custGeom>
          <a:ln w="254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6855791" y="2822713"/>
            <a:ext cx="3021496" cy="914400"/>
          </a:xfrm>
          <a:custGeom>
            <a:avLst/>
            <a:gdLst>
              <a:gd name="connsiteX0" fmla="*/ 0 w 2266122"/>
              <a:gd name="connsiteY0" fmla="*/ 0 h 914400"/>
              <a:gd name="connsiteX1" fmla="*/ 344557 w 2266122"/>
              <a:gd name="connsiteY1" fmla="*/ 13252 h 914400"/>
              <a:gd name="connsiteX2" fmla="*/ 437322 w 2266122"/>
              <a:gd name="connsiteY2" fmla="*/ 53009 h 914400"/>
              <a:gd name="connsiteX3" fmla="*/ 516835 w 2266122"/>
              <a:gd name="connsiteY3" fmla="*/ 66261 h 914400"/>
              <a:gd name="connsiteX4" fmla="*/ 543340 w 2266122"/>
              <a:gd name="connsiteY4" fmla="*/ 92765 h 914400"/>
              <a:gd name="connsiteX5" fmla="*/ 715618 w 2266122"/>
              <a:gd name="connsiteY5" fmla="*/ 119270 h 914400"/>
              <a:gd name="connsiteX6" fmla="*/ 728870 w 2266122"/>
              <a:gd name="connsiteY6" fmla="*/ 159026 h 914400"/>
              <a:gd name="connsiteX7" fmla="*/ 781879 w 2266122"/>
              <a:gd name="connsiteY7" fmla="*/ 225287 h 914400"/>
              <a:gd name="connsiteX8" fmla="*/ 861392 w 2266122"/>
              <a:gd name="connsiteY8" fmla="*/ 278296 h 914400"/>
              <a:gd name="connsiteX9" fmla="*/ 901148 w 2266122"/>
              <a:gd name="connsiteY9" fmla="*/ 318052 h 914400"/>
              <a:gd name="connsiteX10" fmla="*/ 927653 w 2266122"/>
              <a:gd name="connsiteY10" fmla="*/ 357809 h 914400"/>
              <a:gd name="connsiteX11" fmla="*/ 980661 w 2266122"/>
              <a:gd name="connsiteY11" fmla="*/ 384313 h 914400"/>
              <a:gd name="connsiteX12" fmla="*/ 1007166 w 2266122"/>
              <a:gd name="connsiteY12" fmla="*/ 410817 h 914400"/>
              <a:gd name="connsiteX13" fmla="*/ 1060174 w 2266122"/>
              <a:gd name="connsiteY13" fmla="*/ 477078 h 914400"/>
              <a:gd name="connsiteX14" fmla="*/ 1126435 w 2266122"/>
              <a:gd name="connsiteY14" fmla="*/ 530087 h 914400"/>
              <a:gd name="connsiteX15" fmla="*/ 1364974 w 2266122"/>
              <a:gd name="connsiteY15" fmla="*/ 569844 h 914400"/>
              <a:gd name="connsiteX16" fmla="*/ 1444487 w 2266122"/>
              <a:gd name="connsiteY16" fmla="*/ 596348 h 914400"/>
              <a:gd name="connsiteX17" fmla="*/ 1484244 w 2266122"/>
              <a:gd name="connsiteY17" fmla="*/ 609600 h 914400"/>
              <a:gd name="connsiteX18" fmla="*/ 1643270 w 2266122"/>
              <a:gd name="connsiteY18" fmla="*/ 675861 h 914400"/>
              <a:gd name="connsiteX19" fmla="*/ 1762540 w 2266122"/>
              <a:gd name="connsiteY19" fmla="*/ 715617 h 914400"/>
              <a:gd name="connsiteX20" fmla="*/ 1802296 w 2266122"/>
              <a:gd name="connsiteY20" fmla="*/ 728870 h 914400"/>
              <a:gd name="connsiteX21" fmla="*/ 2040835 w 2266122"/>
              <a:gd name="connsiteY21" fmla="*/ 755374 h 914400"/>
              <a:gd name="connsiteX22" fmla="*/ 2080592 w 2266122"/>
              <a:gd name="connsiteY22" fmla="*/ 768626 h 914400"/>
              <a:gd name="connsiteX23" fmla="*/ 2120348 w 2266122"/>
              <a:gd name="connsiteY23" fmla="*/ 848139 h 914400"/>
              <a:gd name="connsiteX24" fmla="*/ 2160105 w 2266122"/>
              <a:gd name="connsiteY24" fmla="*/ 861391 h 914400"/>
              <a:gd name="connsiteX25" fmla="*/ 2186609 w 2266122"/>
              <a:gd name="connsiteY25" fmla="*/ 887896 h 914400"/>
              <a:gd name="connsiteX26" fmla="*/ 2266122 w 2266122"/>
              <a:gd name="connsiteY26" fmla="*/ 91440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266122" h="914400">
                <a:moveTo>
                  <a:pt x="0" y="0"/>
                </a:moveTo>
                <a:cubicBezTo>
                  <a:pt x="114852" y="4417"/>
                  <a:pt x="229858" y="5852"/>
                  <a:pt x="344557" y="13252"/>
                </a:cubicBezTo>
                <a:cubicBezTo>
                  <a:pt x="542795" y="26041"/>
                  <a:pt x="328479" y="12192"/>
                  <a:pt x="437322" y="53009"/>
                </a:cubicBezTo>
                <a:cubicBezTo>
                  <a:pt x="462481" y="62444"/>
                  <a:pt x="490331" y="61844"/>
                  <a:pt x="516835" y="66261"/>
                </a:cubicBezTo>
                <a:cubicBezTo>
                  <a:pt x="525670" y="75096"/>
                  <a:pt x="532626" y="86337"/>
                  <a:pt x="543340" y="92765"/>
                </a:cubicBezTo>
                <a:cubicBezTo>
                  <a:pt x="581547" y="115689"/>
                  <a:pt x="707968" y="118505"/>
                  <a:pt x="715618" y="119270"/>
                </a:cubicBezTo>
                <a:cubicBezTo>
                  <a:pt x="720035" y="132522"/>
                  <a:pt x="722623" y="146532"/>
                  <a:pt x="728870" y="159026"/>
                </a:cubicBezTo>
                <a:cubicBezTo>
                  <a:pt x="739304" y="179894"/>
                  <a:pt x="762155" y="210494"/>
                  <a:pt x="781879" y="225287"/>
                </a:cubicBezTo>
                <a:cubicBezTo>
                  <a:pt x="807363" y="244400"/>
                  <a:pt x="838868" y="255772"/>
                  <a:pt x="861392" y="278296"/>
                </a:cubicBezTo>
                <a:cubicBezTo>
                  <a:pt x="874644" y="291548"/>
                  <a:pt x="889150" y="303655"/>
                  <a:pt x="901148" y="318052"/>
                </a:cubicBezTo>
                <a:cubicBezTo>
                  <a:pt x="911344" y="330288"/>
                  <a:pt x="915417" y="347613"/>
                  <a:pt x="927653" y="357809"/>
                </a:cubicBezTo>
                <a:cubicBezTo>
                  <a:pt x="942829" y="370456"/>
                  <a:pt x="964224" y="373355"/>
                  <a:pt x="980661" y="384313"/>
                </a:cubicBezTo>
                <a:cubicBezTo>
                  <a:pt x="991057" y="391244"/>
                  <a:pt x="998331" y="401982"/>
                  <a:pt x="1007166" y="410817"/>
                </a:cubicBezTo>
                <a:cubicBezTo>
                  <a:pt x="1028186" y="473877"/>
                  <a:pt x="1005681" y="433484"/>
                  <a:pt x="1060174" y="477078"/>
                </a:cubicBezTo>
                <a:cubicBezTo>
                  <a:pt x="1094594" y="504614"/>
                  <a:pt x="1080549" y="509693"/>
                  <a:pt x="1126435" y="530087"/>
                </a:cubicBezTo>
                <a:cubicBezTo>
                  <a:pt x="1216417" y="570079"/>
                  <a:pt x="1254252" y="560617"/>
                  <a:pt x="1364974" y="569844"/>
                </a:cubicBezTo>
                <a:lnTo>
                  <a:pt x="1444487" y="596348"/>
                </a:lnTo>
                <a:lnTo>
                  <a:pt x="1484244" y="609600"/>
                </a:lnTo>
                <a:cubicBezTo>
                  <a:pt x="1541722" y="695819"/>
                  <a:pt x="1478201" y="620839"/>
                  <a:pt x="1643270" y="675861"/>
                </a:cubicBezTo>
                <a:lnTo>
                  <a:pt x="1762540" y="715617"/>
                </a:lnTo>
                <a:cubicBezTo>
                  <a:pt x="1775792" y="720034"/>
                  <a:pt x="1788375" y="727710"/>
                  <a:pt x="1802296" y="728870"/>
                </a:cubicBezTo>
                <a:cubicBezTo>
                  <a:pt x="1883590" y="735644"/>
                  <a:pt x="1961645" y="737777"/>
                  <a:pt x="2040835" y="755374"/>
                </a:cubicBezTo>
                <a:cubicBezTo>
                  <a:pt x="2054472" y="758404"/>
                  <a:pt x="2067340" y="764209"/>
                  <a:pt x="2080592" y="768626"/>
                </a:cubicBezTo>
                <a:cubicBezTo>
                  <a:pt x="2089322" y="794816"/>
                  <a:pt x="2096994" y="829456"/>
                  <a:pt x="2120348" y="848139"/>
                </a:cubicBezTo>
                <a:cubicBezTo>
                  <a:pt x="2131256" y="856865"/>
                  <a:pt x="2146853" y="856974"/>
                  <a:pt x="2160105" y="861391"/>
                </a:cubicBezTo>
                <a:cubicBezTo>
                  <a:pt x="2168940" y="870226"/>
                  <a:pt x="2175434" y="882308"/>
                  <a:pt x="2186609" y="887896"/>
                </a:cubicBezTo>
                <a:cubicBezTo>
                  <a:pt x="2211597" y="900390"/>
                  <a:pt x="2266122" y="914400"/>
                  <a:pt x="2266122" y="914400"/>
                </a:cubicBezTo>
              </a:path>
            </a:pathLst>
          </a:custGeom>
          <a:ln w="254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3180524" y="2451699"/>
            <a:ext cx="3675269" cy="371061"/>
          </a:xfrm>
          <a:custGeom>
            <a:avLst/>
            <a:gdLst>
              <a:gd name="connsiteX0" fmla="*/ 2756452 w 2756452"/>
              <a:gd name="connsiteY0" fmla="*/ 371061 h 371061"/>
              <a:gd name="connsiteX1" fmla="*/ 2690192 w 2756452"/>
              <a:gd name="connsiteY1" fmla="*/ 357808 h 371061"/>
              <a:gd name="connsiteX2" fmla="*/ 2610679 w 2756452"/>
              <a:gd name="connsiteY2" fmla="*/ 331304 h 371061"/>
              <a:gd name="connsiteX3" fmla="*/ 2557670 w 2756452"/>
              <a:gd name="connsiteY3" fmla="*/ 318052 h 371061"/>
              <a:gd name="connsiteX4" fmla="*/ 2464905 w 2756452"/>
              <a:gd name="connsiteY4" fmla="*/ 291548 h 371061"/>
              <a:gd name="connsiteX5" fmla="*/ 2358887 w 2756452"/>
              <a:gd name="connsiteY5" fmla="*/ 278295 h 371061"/>
              <a:gd name="connsiteX6" fmla="*/ 2332383 w 2756452"/>
              <a:gd name="connsiteY6" fmla="*/ 198782 h 371061"/>
              <a:gd name="connsiteX7" fmla="*/ 1881809 w 2756452"/>
              <a:gd name="connsiteY7" fmla="*/ 159026 h 371061"/>
              <a:gd name="connsiteX8" fmla="*/ 1789044 w 2756452"/>
              <a:gd name="connsiteY8" fmla="*/ 145774 h 371061"/>
              <a:gd name="connsiteX9" fmla="*/ 1749287 w 2756452"/>
              <a:gd name="connsiteY9" fmla="*/ 132521 h 371061"/>
              <a:gd name="connsiteX10" fmla="*/ 1258957 w 2756452"/>
              <a:gd name="connsiteY10" fmla="*/ 106017 h 371061"/>
              <a:gd name="connsiteX11" fmla="*/ 980661 w 2756452"/>
              <a:gd name="connsiteY11" fmla="*/ 132521 h 371061"/>
              <a:gd name="connsiteX12" fmla="*/ 808383 w 2756452"/>
              <a:gd name="connsiteY12" fmla="*/ 119269 h 371061"/>
              <a:gd name="connsiteX13" fmla="*/ 689113 w 2756452"/>
              <a:gd name="connsiteY13" fmla="*/ 13252 h 371061"/>
              <a:gd name="connsiteX14" fmla="*/ 649357 w 2756452"/>
              <a:gd name="connsiteY14" fmla="*/ 0 h 371061"/>
              <a:gd name="connsiteX15" fmla="*/ 0 w 2756452"/>
              <a:gd name="connsiteY15" fmla="*/ 13252 h 371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756452" h="371061">
                <a:moveTo>
                  <a:pt x="2756452" y="371061"/>
                </a:moveTo>
                <a:cubicBezTo>
                  <a:pt x="2734365" y="366643"/>
                  <a:pt x="2711922" y="363735"/>
                  <a:pt x="2690192" y="357808"/>
                </a:cubicBezTo>
                <a:cubicBezTo>
                  <a:pt x="2663238" y="350457"/>
                  <a:pt x="2637783" y="338080"/>
                  <a:pt x="2610679" y="331304"/>
                </a:cubicBezTo>
                <a:cubicBezTo>
                  <a:pt x="2593009" y="326887"/>
                  <a:pt x="2575183" y="323056"/>
                  <a:pt x="2557670" y="318052"/>
                </a:cubicBezTo>
                <a:cubicBezTo>
                  <a:pt x="2513556" y="305448"/>
                  <a:pt x="2514618" y="299834"/>
                  <a:pt x="2464905" y="291548"/>
                </a:cubicBezTo>
                <a:cubicBezTo>
                  <a:pt x="2429775" y="285693"/>
                  <a:pt x="2394226" y="282713"/>
                  <a:pt x="2358887" y="278295"/>
                </a:cubicBezTo>
                <a:cubicBezTo>
                  <a:pt x="2350052" y="251791"/>
                  <a:pt x="2355629" y="214279"/>
                  <a:pt x="2332383" y="198782"/>
                </a:cubicBezTo>
                <a:cubicBezTo>
                  <a:pt x="2178626" y="96280"/>
                  <a:pt x="2308545" y="172792"/>
                  <a:pt x="1881809" y="159026"/>
                </a:cubicBezTo>
                <a:cubicBezTo>
                  <a:pt x="1850887" y="154609"/>
                  <a:pt x="1819673" y="151900"/>
                  <a:pt x="1789044" y="145774"/>
                </a:cubicBezTo>
                <a:cubicBezTo>
                  <a:pt x="1775346" y="143034"/>
                  <a:pt x="1763161" y="134153"/>
                  <a:pt x="1749287" y="132521"/>
                </a:cubicBezTo>
                <a:cubicBezTo>
                  <a:pt x="1641150" y="119799"/>
                  <a:pt x="1332376" y="109209"/>
                  <a:pt x="1258957" y="106017"/>
                </a:cubicBezTo>
                <a:cubicBezTo>
                  <a:pt x="1198996" y="112679"/>
                  <a:pt x="1030383" y="132521"/>
                  <a:pt x="980661" y="132521"/>
                </a:cubicBezTo>
                <a:cubicBezTo>
                  <a:pt x="923065" y="132521"/>
                  <a:pt x="865809" y="123686"/>
                  <a:pt x="808383" y="119269"/>
                </a:cubicBezTo>
                <a:cubicBezTo>
                  <a:pt x="773257" y="84143"/>
                  <a:pt x="736411" y="36901"/>
                  <a:pt x="689113" y="13252"/>
                </a:cubicBezTo>
                <a:cubicBezTo>
                  <a:pt x="676619" y="7005"/>
                  <a:pt x="662609" y="4417"/>
                  <a:pt x="649357" y="0"/>
                </a:cubicBezTo>
                <a:cubicBezTo>
                  <a:pt x="291832" y="22345"/>
                  <a:pt x="508138" y="13252"/>
                  <a:pt x="0" y="13252"/>
                </a:cubicBezTo>
              </a:path>
            </a:pathLst>
          </a:custGeom>
          <a:ln w="254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Freeform 15"/>
          <p:cNvSpPr/>
          <p:nvPr/>
        </p:nvSpPr>
        <p:spPr>
          <a:xfrm>
            <a:off x="6738676" y="4455537"/>
            <a:ext cx="60959" cy="83996"/>
          </a:xfrm>
          <a:custGeom>
            <a:avLst/>
            <a:gdLst>
              <a:gd name="connsiteX0" fmla="*/ 41380 w 41380"/>
              <a:gd name="connsiteY0" fmla="*/ 124526 h 124526"/>
              <a:gd name="connsiteX1" fmla="*/ 20692 w 41380"/>
              <a:gd name="connsiteY1" fmla="*/ 120389 h 124526"/>
              <a:gd name="connsiteX2" fmla="*/ 12417 w 41380"/>
              <a:gd name="connsiteY2" fmla="*/ 95563 h 124526"/>
              <a:gd name="connsiteX3" fmla="*/ 8280 w 41380"/>
              <a:gd name="connsiteY3" fmla="*/ 83151 h 124526"/>
              <a:gd name="connsiteX4" fmla="*/ 4142 w 41380"/>
              <a:gd name="connsiteY4" fmla="*/ 21087 h 124526"/>
              <a:gd name="connsiteX5" fmla="*/ 5 w 41380"/>
              <a:gd name="connsiteY5" fmla="*/ 400 h 124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380" h="124526">
                <a:moveTo>
                  <a:pt x="41380" y="124526"/>
                </a:moveTo>
                <a:cubicBezTo>
                  <a:pt x="34484" y="123147"/>
                  <a:pt x="25665" y="125362"/>
                  <a:pt x="20692" y="120389"/>
                </a:cubicBezTo>
                <a:cubicBezTo>
                  <a:pt x="14524" y="114221"/>
                  <a:pt x="15175" y="103838"/>
                  <a:pt x="12417" y="95563"/>
                </a:cubicBezTo>
                <a:lnTo>
                  <a:pt x="8280" y="83151"/>
                </a:lnTo>
                <a:cubicBezTo>
                  <a:pt x="6901" y="62463"/>
                  <a:pt x="6312" y="41707"/>
                  <a:pt x="4142" y="21087"/>
                </a:cubicBezTo>
                <a:cubicBezTo>
                  <a:pt x="-329" y="-21392"/>
                  <a:pt x="5" y="16187"/>
                  <a:pt x="5" y="40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22" name="Flowchart: Connector 21"/>
          <p:cNvSpPr/>
          <p:nvPr/>
        </p:nvSpPr>
        <p:spPr>
          <a:xfrm>
            <a:off x="6746302" y="4539580"/>
            <a:ext cx="60959" cy="45719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grpSp>
        <p:nvGrpSpPr>
          <p:cNvPr id="8" name="Group 164872"/>
          <p:cNvGrpSpPr/>
          <p:nvPr/>
        </p:nvGrpSpPr>
        <p:grpSpPr>
          <a:xfrm>
            <a:off x="2397206" y="2172726"/>
            <a:ext cx="7579139" cy="2651326"/>
            <a:chOff x="1784403" y="2225375"/>
            <a:chExt cx="5684354" cy="2651326"/>
          </a:xfrm>
        </p:grpSpPr>
        <p:sp>
          <p:nvSpPr>
            <p:cNvPr id="28" name="TextBox 27"/>
            <p:cNvSpPr txBox="1"/>
            <p:nvPr/>
          </p:nvSpPr>
          <p:spPr>
            <a:xfrm>
              <a:off x="1784403" y="2225375"/>
              <a:ext cx="92171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>
                  <a:solidFill>
                    <a:srgbClr val="FF0000"/>
                  </a:solidFill>
                </a:rPr>
                <a:t>Montego Bay</a:t>
              </a:r>
              <a:endParaRPr lang="en-GB" sz="1000" b="1" dirty="0">
                <a:solidFill>
                  <a:srgbClr val="FF0000"/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829878" y="3433015"/>
              <a:ext cx="80649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err="1">
                  <a:solidFill>
                    <a:srgbClr val="FF0000"/>
                  </a:solidFill>
                </a:rPr>
                <a:t>Frankfield</a:t>
              </a:r>
              <a:endParaRPr lang="en-GB" sz="1000" b="1" dirty="0">
                <a:solidFill>
                  <a:srgbClr val="FF0000"/>
                </a:solidFill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762903" y="4630480"/>
              <a:ext cx="103692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>
                  <a:solidFill>
                    <a:srgbClr val="FF0000"/>
                  </a:solidFill>
                </a:rPr>
                <a:t>Vernamfield</a:t>
              </a:r>
              <a:endParaRPr lang="en-GB" sz="1000" b="1" dirty="0">
                <a:solidFill>
                  <a:srgbClr val="FF0000"/>
                </a:solidFill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941746" y="4592182"/>
              <a:ext cx="103692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>
                  <a:solidFill>
                    <a:srgbClr val="FF0000"/>
                  </a:solidFill>
                </a:rPr>
                <a:t>Port Esquivel</a:t>
              </a:r>
              <a:endParaRPr lang="en-GB" sz="1000" b="1" dirty="0">
                <a:solidFill>
                  <a:srgbClr val="FF0000"/>
                </a:solidFill>
              </a:endParaRPr>
            </a:p>
          </p:txBody>
        </p:sp>
        <p:grpSp>
          <p:nvGrpSpPr>
            <p:cNvPr id="12" name="Group 164870"/>
            <p:cNvGrpSpPr/>
            <p:nvPr/>
          </p:nvGrpSpPr>
          <p:grpSpPr>
            <a:xfrm>
              <a:off x="2260332" y="2471596"/>
              <a:ext cx="5208425" cy="2202826"/>
              <a:chOff x="2260332" y="2471596"/>
              <a:chExt cx="5208425" cy="2202826"/>
            </a:xfrm>
          </p:grpSpPr>
          <p:sp>
            <p:nvSpPr>
              <p:cNvPr id="15" name="Freeform 14"/>
              <p:cNvSpPr/>
              <p:nvPr/>
            </p:nvSpPr>
            <p:spPr>
              <a:xfrm>
                <a:off x="4533215" y="4336755"/>
                <a:ext cx="103161" cy="291948"/>
              </a:xfrm>
              <a:custGeom>
                <a:avLst/>
                <a:gdLst>
                  <a:gd name="connsiteX0" fmla="*/ 0 w 95164"/>
                  <a:gd name="connsiteY0" fmla="*/ 268941 h 268941"/>
                  <a:gd name="connsiteX1" fmla="*/ 24825 w 95164"/>
                  <a:gd name="connsiteY1" fmla="*/ 260666 h 268941"/>
                  <a:gd name="connsiteX2" fmla="*/ 33101 w 95164"/>
                  <a:gd name="connsiteY2" fmla="*/ 252391 h 268941"/>
                  <a:gd name="connsiteX3" fmla="*/ 45513 w 95164"/>
                  <a:gd name="connsiteY3" fmla="*/ 248253 h 268941"/>
                  <a:gd name="connsiteX4" fmla="*/ 49651 w 95164"/>
                  <a:gd name="connsiteY4" fmla="*/ 235841 h 268941"/>
                  <a:gd name="connsiteX5" fmla="*/ 57926 w 95164"/>
                  <a:gd name="connsiteY5" fmla="*/ 219291 h 268941"/>
                  <a:gd name="connsiteX6" fmla="*/ 70339 w 95164"/>
                  <a:gd name="connsiteY6" fmla="*/ 190328 h 268941"/>
                  <a:gd name="connsiteX7" fmla="*/ 74476 w 95164"/>
                  <a:gd name="connsiteY7" fmla="*/ 144815 h 268941"/>
                  <a:gd name="connsiteX8" fmla="*/ 82751 w 95164"/>
                  <a:gd name="connsiteY8" fmla="*/ 66201 h 268941"/>
                  <a:gd name="connsiteX9" fmla="*/ 95164 w 95164"/>
                  <a:gd name="connsiteY9" fmla="*/ 0 h 2689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5164" h="268941">
                    <a:moveTo>
                      <a:pt x="0" y="268941"/>
                    </a:moveTo>
                    <a:cubicBezTo>
                      <a:pt x="8275" y="266183"/>
                      <a:pt x="17023" y="264567"/>
                      <a:pt x="24825" y="260666"/>
                    </a:cubicBezTo>
                    <a:cubicBezTo>
                      <a:pt x="28314" y="258921"/>
                      <a:pt x="29756" y="254398"/>
                      <a:pt x="33101" y="252391"/>
                    </a:cubicBezTo>
                    <a:cubicBezTo>
                      <a:pt x="36841" y="250147"/>
                      <a:pt x="41376" y="249632"/>
                      <a:pt x="45513" y="248253"/>
                    </a:cubicBezTo>
                    <a:cubicBezTo>
                      <a:pt x="46892" y="244116"/>
                      <a:pt x="47933" y="239850"/>
                      <a:pt x="49651" y="235841"/>
                    </a:cubicBezTo>
                    <a:cubicBezTo>
                      <a:pt x="52081" y="230172"/>
                      <a:pt x="55976" y="225142"/>
                      <a:pt x="57926" y="219291"/>
                    </a:cubicBezTo>
                    <a:cubicBezTo>
                      <a:pt x="67731" y="189876"/>
                      <a:pt x="54370" y="206295"/>
                      <a:pt x="70339" y="190328"/>
                    </a:cubicBezTo>
                    <a:cubicBezTo>
                      <a:pt x="71718" y="175157"/>
                      <a:pt x="73351" y="160007"/>
                      <a:pt x="74476" y="144815"/>
                    </a:cubicBezTo>
                    <a:cubicBezTo>
                      <a:pt x="79935" y="71113"/>
                      <a:pt x="71416" y="100211"/>
                      <a:pt x="82751" y="66201"/>
                    </a:cubicBezTo>
                    <a:cubicBezTo>
                      <a:pt x="87167" y="4384"/>
                      <a:pt x="73201" y="21963"/>
                      <a:pt x="95164" y="0"/>
                    </a:cubicBezTo>
                  </a:path>
                </a:pathLst>
              </a:custGeom>
              <a:noFill/>
              <a:ln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64864" name="Freeform 164863"/>
              <p:cNvSpPr/>
              <p:nvPr/>
            </p:nvSpPr>
            <p:spPr>
              <a:xfrm>
                <a:off x="5378499" y="3580646"/>
                <a:ext cx="153192" cy="76954"/>
              </a:xfrm>
              <a:custGeom>
                <a:avLst/>
                <a:gdLst>
                  <a:gd name="connsiteX0" fmla="*/ 0 w 99611"/>
                  <a:gd name="connsiteY0" fmla="*/ 40740 h 40740"/>
                  <a:gd name="connsiteX1" fmla="*/ 40741 w 99611"/>
                  <a:gd name="connsiteY1" fmla="*/ 13580 h 40740"/>
                  <a:gd name="connsiteX2" fmla="*/ 99588 w 99611"/>
                  <a:gd name="connsiteY2" fmla="*/ 0 h 40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9611" h="40740">
                    <a:moveTo>
                      <a:pt x="0" y="40740"/>
                    </a:moveTo>
                    <a:cubicBezTo>
                      <a:pt x="8032" y="34314"/>
                      <a:pt x="27870" y="15851"/>
                      <a:pt x="40741" y="13580"/>
                    </a:cubicBezTo>
                    <a:cubicBezTo>
                      <a:pt x="102597" y="2664"/>
                      <a:pt x="99588" y="29671"/>
                      <a:pt x="99588" y="0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64865" name="Freeform 164864"/>
              <p:cNvSpPr/>
              <p:nvPr/>
            </p:nvSpPr>
            <p:spPr>
              <a:xfrm>
                <a:off x="4644428" y="4200808"/>
                <a:ext cx="1579829" cy="303291"/>
              </a:xfrm>
              <a:custGeom>
                <a:avLst/>
                <a:gdLst>
                  <a:gd name="connsiteX0" fmla="*/ 0 w 1579829"/>
                  <a:gd name="connsiteY0" fmla="*/ 131275 h 303291"/>
                  <a:gd name="connsiteX1" fmla="*/ 22633 w 1579829"/>
                  <a:gd name="connsiteY1" fmla="*/ 144855 h 303291"/>
                  <a:gd name="connsiteX2" fmla="*/ 31687 w 1579829"/>
                  <a:gd name="connsiteY2" fmla="*/ 153909 h 303291"/>
                  <a:gd name="connsiteX3" fmla="*/ 72427 w 1579829"/>
                  <a:gd name="connsiteY3" fmla="*/ 158436 h 303291"/>
                  <a:gd name="connsiteX4" fmla="*/ 95061 w 1579829"/>
                  <a:gd name="connsiteY4" fmla="*/ 181069 h 303291"/>
                  <a:gd name="connsiteX5" fmla="*/ 104115 w 1579829"/>
                  <a:gd name="connsiteY5" fmla="*/ 208230 h 303291"/>
                  <a:gd name="connsiteX6" fmla="*/ 108641 w 1579829"/>
                  <a:gd name="connsiteY6" fmla="*/ 221810 h 303291"/>
                  <a:gd name="connsiteX7" fmla="*/ 122222 w 1579829"/>
                  <a:gd name="connsiteY7" fmla="*/ 226337 h 303291"/>
                  <a:gd name="connsiteX8" fmla="*/ 131275 w 1579829"/>
                  <a:gd name="connsiteY8" fmla="*/ 239917 h 303291"/>
                  <a:gd name="connsiteX9" fmla="*/ 158435 w 1579829"/>
                  <a:gd name="connsiteY9" fmla="*/ 248970 h 303291"/>
                  <a:gd name="connsiteX10" fmla="*/ 280657 w 1579829"/>
                  <a:gd name="connsiteY10" fmla="*/ 262550 h 303291"/>
                  <a:gd name="connsiteX11" fmla="*/ 316871 w 1579829"/>
                  <a:gd name="connsiteY11" fmla="*/ 271604 h 303291"/>
                  <a:gd name="connsiteX12" fmla="*/ 330451 w 1579829"/>
                  <a:gd name="connsiteY12" fmla="*/ 285184 h 303291"/>
                  <a:gd name="connsiteX13" fmla="*/ 357612 w 1579829"/>
                  <a:gd name="connsiteY13" fmla="*/ 303291 h 303291"/>
                  <a:gd name="connsiteX14" fmla="*/ 398352 w 1579829"/>
                  <a:gd name="connsiteY14" fmla="*/ 289711 h 303291"/>
                  <a:gd name="connsiteX15" fmla="*/ 402879 w 1579829"/>
                  <a:gd name="connsiteY15" fmla="*/ 276131 h 303291"/>
                  <a:gd name="connsiteX16" fmla="*/ 425513 w 1579829"/>
                  <a:gd name="connsiteY16" fmla="*/ 258024 h 303291"/>
                  <a:gd name="connsiteX17" fmla="*/ 547734 w 1579829"/>
                  <a:gd name="connsiteY17" fmla="*/ 253497 h 303291"/>
                  <a:gd name="connsiteX18" fmla="*/ 593002 w 1579829"/>
                  <a:gd name="connsiteY18" fmla="*/ 244443 h 303291"/>
                  <a:gd name="connsiteX19" fmla="*/ 656376 w 1579829"/>
                  <a:gd name="connsiteY19" fmla="*/ 239917 h 303291"/>
                  <a:gd name="connsiteX20" fmla="*/ 679010 w 1579829"/>
                  <a:gd name="connsiteY20" fmla="*/ 235390 h 303291"/>
                  <a:gd name="connsiteX21" fmla="*/ 697117 w 1579829"/>
                  <a:gd name="connsiteY21" fmla="*/ 230863 h 303291"/>
                  <a:gd name="connsiteX22" fmla="*/ 742384 w 1579829"/>
                  <a:gd name="connsiteY22" fmla="*/ 221810 h 303291"/>
                  <a:gd name="connsiteX23" fmla="*/ 765018 w 1579829"/>
                  <a:gd name="connsiteY23" fmla="*/ 208230 h 303291"/>
                  <a:gd name="connsiteX24" fmla="*/ 792178 w 1579829"/>
                  <a:gd name="connsiteY24" fmla="*/ 190123 h 303291"/>
                  <a:gd name="connsiteX25" fmla="*/ 805758 w 1579829"/>
                  <a:gd name="connsiteY25" fmla="*/ 185596 h 303291"/>
                  <a:gd name="connsiteX26" fmla="*/ 832919 w 1579829"/>
                  <a:gd name="connsiteY26" fmla="*/ 167489 h 303291"/>
                  <a:gd name="connsiteX27" fmla="*/ 860079 w 1579829"/>
                  <a:gd name="connsiteY27" fmla="*/ 153909 h 303291"/>
                  <a:gd name="connsiteX28" fmla="*/ 878186 w 1579829"/>
                  <a:gd name="connsiteY28" fmla="*/ 131275 h 303291"/>
                  <a:gd name="connsiteX29" fmla="*/ 900820 w 1579829"/>
                  <a:gd name="connsiteY29" fmla="*/ 108642 h 303291"/>
                  <a:gd name="connsiteX30" fmla="*/ 909873 w 1579829"/>
                  <a:gd name="connsiteY30" fmla="*/ 99588 h 303291"/>
                  <a:gd name="connsiteX31" fmla="*/ 923453 w 1579829"/>
                  <a:gd name="connsiteY31" fmla="*/ 86008 h 303291"/>
                  <a:gd name="connsiteX32" fmla="*/ 950614 w 1579829"/>
                  <a:gd name="connsiteY32" fmla="*/ 72428 h 303291"/>
                  <a:gd name="connsiteX33" fmla="*/ 959667 w 1579829"/>
                  <a:gd name="connsiteY33" fmla="*/ 63374 h 303291"/>
                  <a:gd name="connsiteX34" fmla="*/ 1004934 w 1579829"/>
                  <a:gd name="connsiteY34" fmla="*/ 45267 h 303291"/>
                  <a:gd name="connsiteX35" fmla="*/ 1045675 w 1579829"/>
                  <a:gd name="connsiteY35" fmla="*/ 36214 h 303291"/>
                  <a:gd name="connsiteX36" fmla="*/ 1072835 w 1579829"/>
                  <a:gd name="connsiteY36" fmla="*/ 27160 h 303291"/>
                  <a:gd name="connsiteX37" fmla="*/ 1118103 w 1579829"/>
                  <a:gd name="connsiteY37" fmla="*/ 13580 h 303291"/>
                  <a:gd name="connsiteX38" fmla="*/ 1154317 w 1579829"/>
                  <a:gd name="connsiteY38" fmla="*/ 4527 h 303291"/>
                  <a:gd name="connsiteX39" fmla="*/ 1167897 w 1579829"/>
                  <a:gd name="connsiteY39" fmla="*/ 13580 h 303291"/>
                  <a:gd name="connsiteX40" fmla="*/ 1172423 w 1579829"/>
                  <a:gd name="connsiteY40" fmla="*/ 27160 h 303291"/>
                  <a:gd name="connsiteX41" fmla="*/ 1199584 w 1579829"/>
                  <a:gd name="connsiteY41" fmla="*/ 36214 h 303291"/>
                  <a:gd name="connsiteX42" fmla="*/ 1222218 w 1579829"/>
                  <a:gd name="connsiteY42" fmla="*/ 31687 h 303291"/>
                  <a:gd name="connsiteX43" fmla="*/ 1244851 w 1579829"/>
                  <a:gd name="connsiteY43" fmla="*/ 13580 h 303291"/>
                  <a:gd name="connsiteX44" fmla="*/ 1272012 w 1579829"/>
                  <a:gd name="connsiteY44" fmla="*/ 0 h 303291"/>
                  <a:gd name="connsiteX45" fmla="*/ 1290119 w 1579829"/>
                  <a:gd name="connsiteY45" fmla="*/ 9053 h 303291"/>
                  <a:gd name="connsiteX46" fmla="*/ 1308225 w 1579829"/>
                  <a:gd name="connsiteY46" fmla="*/ 36214 h 303291"/>
                  <a:gd name="connsiteX47" fmla="*/ 1321806 w 1579829"/>
                  <a:gd name="connsiteY47" fmla="*/ 31687 h 303291"/>
                  <a:gd name="connsiteX48" fmla="*/ 1339913 w 1579829"/>
                  <a:gd name="connsiteY48" fmla="*/ 18107 h 303291"/>
                  <a:gd name="connsiteX49" fmla="*/ 1434974 w 1579829"/>
                  <a:gd name="connsiteY49" fmla="*/ 22634 h 303291"/>
                  <a:gd name="connsiteX50" fmla="*/ 1462134 w 1579829"/>
                  <a:gd name="connsiteY50" fmla="*/ 31687 h 303291"/>
                  <a:gd name="connsiteX51" fmla="*/ 1484768 w 1579829"/>
                  <a:gd name="connsiteY51" fmla="*/ 45267 h 303291"/>
                  <a:gd name="connsiteX52" fmla="*/ 1493822 w 1579829"/>
                  <a:gd name="connsiteY52" fmla="*/ 54321 h 303291"/>
                  <a:gd name="connsiteX53" fmla="*/ 1511928 w 1579829"/>
                  <a:gd name="connsiteY53" fmla="*/ 58847 h 303291"/>
                  <a:gd name="connsiteX54" fmla="*/ 1525509 w 1579829"/>
                  <a:gd name="connsiteY54" fmla="*/ 63374 h 303291"/>
                  <a:gd name="connsiteX55" fmla="*/ 1543616 w 1579829"/>
                  <a:gd name="connsiteY55" fmla="*/ 81481 h 303291"/>
                  <a:gd name="connsiteX56" fmla="*/ 1579829 w 1579829"/>
                  <a:gd name="connsiteY56" fmla="*/ 90535 h 3032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</a:cxnLst>
                <a:rect l="l" t="t" r="r" b="b"/>
                <a:pathLst>
                  <a:path w="1579829" h="303291">
                    <a:moveTo>
                      <a:pt x="0" y="131275"/>
                    </a:moveTo>
                    <a:cubicBezTo>
                      <a:pt x="7544" y="135802"/>
                      <a:pt x="15474" y="139741"/>
                      <a:pt x="22633" y="144855"/>
                    </a:cubicBezTo>
                    <a:cubicBezTo>
                      <a:pt x="26106" y="147336"/>
                      <a:pt x="27569" y="152786"/>
                      <a:pt x="31687" y="153909"/>
                    </a:cubicBezTo>
                    <a:cubicBezTo>
                      <a:pt x="44869" y="157504"/>
                      <a:pt x="58847" y="156927"/>
                      <a:pt x="72427" y="158436"/>
                    </a:cubicBezTo>
                    <a:cubicBezTo>
                      <a:pt x="79972" y="165980"/>
                      <a:pt x="91687" y="170947"/>
                      <a:pt x="95061" y="181069"/>
                    </a:cubicBezTo>
                    <a:lnTo>
                      <a:pt x="104115" y="208230"/>
                    </a:lnTo>
                    <a:cubicBezTo>
                      <a:pt x="105624" y="212757"/>
                      <a:pt x="104114" y="220301"/>
                      <a:pt x="108641" y="221810"/>
                    </a:cubicBezTo>
                    <a:lnTo>
                      <a:pt x="122222" y="226337"/>
                    </a:lnTo>
                    <a:cubicBezTo>
                      <a:pt x="125240" y="230864"/>
                      <a:pt x="126662" y="237034"/>
                      <a:pt x="131275" y="239917"/>
                    </a:cubicBezTo>
                    <a:cubicBezTo>
                      <a:pt x="139367" y="244975"/>
                      <a:pt x="149382" y="245952"/>
                      <a:pt x="158435" y="248970"/>
                    </a:cubicBezTo>
                    <a:cubicBezTo>
                      <a:pt x="206492" y="264989"/>
                      <a:pt x="167249" y="253100"/>
                      <a:pt x="280657" y="262550"/>
                    </a:cubicBezTo>
                    <a:cubicBezTo>
                      <a:pt x="283923" y="263203"/>
                      <a:pt x="310905" y="267626"/>
                      <a:pt x="316871" y="271604"/>
                    </a:cubicBezTo>
                    <a:cubicBezTo>
                      <a:pt x="322197" y="275155"/>
                      <a:pt x="325398" y="281254"/>
                      <a:pt x="330451" y="285184"/>
                    </a:cubicBezTo>
                    <a:cubicBezTo>
                      <a:pt x="339040" y="291864"/>
                      <a:pt x="357612" y="303291"/>
                      <a:pt x="357612" y="303291"/>
                    </a:cubicBezTo>
                    <a:cubicBezTo>
                      <a:pt x="370864" y="301082"/>
                      <a:pt x="388560" y="301951"/>
                      <a:pt x="398352" y="289711"/>
                    </a:cubicBezTo>
                    <a:cubicBezTo>
                      <a:pt x="401333" y="285985"/>
                      <a:pt x="400745" y="280399"/>
                      <a:pt x="402879" y="276131"/>
                    </a:cubicBezTo>
                    <a:cubicBezTo>
                      <a:pt x="408607" y="264675"/>
                      <a:pt x="412008" y="258924"/>
                      <a:pt x="425513" y="258024"/>
                    </a:cubicBezTo>
                    <a:cubicBezTo>
                      <a:pt x="466191" y="255312"/>
                      <a:pt x="506994" y="255006"/>
                      <a:pt x="547734" y="253497"/>
                    </a:cubicBezTo>
                    <a:cubicBezTo>
                      <a:pt x="564714" y="249252"/>
                      <a:pt x="574504" y="246293"/>
                      <a:pt x="593002" y="244443"/>
                    </a:cubicBezTo>
                    <a:cubicBezTo>
                      <a:pt x="614075" y="242336"/>
                      <a:pt x="635251" y="241426"/>
                      <a:pt x="656376" y="239917"/>
                    </a:cubicBezTo>
                    <a:cubicBezTo>
                      <a:pt x="663921" y="238408"/>
                      <a:pt x="671499" y="237059"/>
                      <a:pt x="679010" y="235390"/>
                    </a:cubicBezTo>
                    <a:cubicBezTo>
                      <a:pt x="685083" y="234040"/>
                      <a:pt x="691034" y="232167"/>
                      <a:pt x="697117" y="230863"/>
                    </a:cubicBezTo>
                    <a:cubicBezTo>
                      <a:pt x="712163" y="227639"/>
                      <a:pt x="742384" y="221810"/>
                      <a:pt x="742384" y="221810"/>
                    </a:cubicBezTo>
                    <a:cubicBezTo>
                      <a:pt x="762695" y="201497"/>
                      <a:pt x="738574" y="222921"/>
                      <a:pt x="765018" y="208230"/>
                    </a:cubicBezTo>
                    <a:cubicBezTo>
                      <a:pt x="774530" y="202946"/>
                      <a:pt x="781856" y="193564"/>
                      <a:pt x="792178" y="190123"/>
                    </a:cubicBezTo>
                    <a:cubicBezTo>
                      <a:pt x="796705" y="188614"/>
                      <a:pt x="801587" y="187913"/>
                      <a:pt x="805758" y="185596"/>
                    </a:cubicBezTo>
                    <a:cubicBezTo>
                      <a:pt x="815270" y="180312"/>
                      <a:pt x="822596" y="170930"/>
                      <a:pt x="832919" y="167489"/>
                    </a:cubicBezTo>
                    <a:cubicBezTo>
                      <a:pt x="847260" y="162708"/>
                      <a:pt x="847545" y="163937"/>
                      <a:pt x="860079" y="153909"/>
                    </a:cubicBezTo>
                    <a:cubicBezTo>
                      <a:pt x="874783" y="142145"/>
                      <a:pt x="864465" y="146956"/>
                      <a:pt x="878186" y="131275"/>
                    </a:cubicBezTo>
                    <a:cubicBezTo>
                      <a:pt x="885212" y="123246"/>
                      <a:pt x="893275" y="116187"/>
                      <a:pt x="900820" y="108642"/>
                    </a:cubicBezTo>
                    <a:lnTo>
                      <a:pt x="909873" y="99588"/>
                    </a:lnTo>
                    <a:cubicBezTo>
                      <a:pt x="914400" y="95061"/>
                      <a:pt x="917380" y="88033"/>
                      <a:pt x="923453" y="86008"/>
                    </a:cubicBezTo>
                    <a:cubicBezTo>
                      <a:pt x="937794" y="81227"/>
                      <a:pt x="938080" y="82455"/>
                      <a:pt x="950614" y="72428"/>
                    </a:cubicBezTo>
                    <a:cubicBezTo>
                      <a:pt x="953947" y="69762"/>
                      <a:pt x="956116" y="65741"/>
                      <a:pt x="959667" y="63374"/>
                    </a:cubicBezTo>
                    <a:cubicBezTo>
                      <a:pt x="970382" y="56230"/>
                      <a:pt x="993897" y="47719"/>
                      <a:pt x="1004934" y="45267"/>
                    </a:cubicBezTo>
                    <a:cubicBezTo>
                      <a:pt x="1018514" y="42249"/>
                      <a:pt x="1032233" y="39799"/>
                      <a:pt x="1045675" y="36214"/>
                    </a:cubicBezTo>
                    <a:cubicBezTo>
                      <a:pt x="1054896" y="33755"/>
                      <a:pt x="1063726" y="30007"/>
                      <a:pt x="1072835" y="27160"/>
                    </a:cubicBezTo>
                    <a:cubicBezTo>
                      <a:pt x="1087872" y="22461"/>
                      <a:pt x="1102924" y="17796"/>
                      <a:pt x="1118103" y="13580"/>
                    </a:cubicBezTo>
                    <a:cubicBezTo>
                      <a:pt x="1130092" y="10250"/>
                      <a:pt x="1154317" y="4527"/>
                      <a:pt x="1154317" y="4527"/>
                    </a:cubicBezTo>
                    <a:cubicBezTo>
                      <a:pt x="1158844" y="7545"/>
                      <a:pt x="1164499" y="9332"/>
                      <a:pt x="1167897" y="13580"/>
                    </a:cubicBezTo>
                    <a:cubicBezTo>
                      <a:pt x="1170878" y="17306"/>
                      <a:pt x="1168540" y="24387"/>
                      <a:pt x="1172423" y="27160"/>
                    </a:cubicBezTo>
                    <a:cubicBezTo>
                      <a:pt x="1180189" y="32707"/>
                      <a:pt x="1199584" y="36214"/>
                      <a:pt x="1199584" y="36214"/>
                    </a:cubicBezTo>
                    <a:cubicBezTo>
                      <a:pt x="1207129" y="34705"/>
                      <a:pt x="1215014" y="34389"/>
                      <a:pt x="1222218" y="31687"/>
                    </a:cubicBezTo>
                    <a:cubicBezTo>
                      <a:pt x="1235335" y="26768"/>
                      <a:pt x="1235100" y="21381"/>
                      <a:pt x="1244851" y="13580"/>
                    </a:cubicBezTo>
                    <a:cubicBezTo>
                      <a:pt x="1257385" y="3552"/>
                      <a:pt x="1257670" y="4781"/>
                      <a:pt x="1272012" y="0"/>
                    </a:cubicBezTo>
                    <a:cubicBezTo>
                      <a:pt x="1278048" y="3018"/>
                      <a:pt x="1286197" y="3562"/>
                      <a:pt x="1290119" y="9053"/>
                    </a:cubicBezTo>
                    <a:cubicBezTo>
                      <a:pt x="1314018" y="42512"/>
                      <a:pt x="1275912" y="25442"/>
                      <a:pt x="1308225" y="36214"/>
                    </a:cubicBezTo>
                    <a:cubicBezTo>
                      <a:pt x="1312752" y="34705"/>
                      <a:pt x="1317663" y="34054"/>
                      <a:pt x="1321806" y="31687"/>
                    </a:cubicBezTo>
                    <a:cubicBezTo>
                      <a:pt x="1328357" y="27944"/>
                      <a:pt x="1332392" y="18709"/>
                      <a:pt x="1339913" y="18107"/>
                    </a:cubicBezTo>
                    <a:cubicBezTo>
                      <a:pt x="1371535" y="15577"/>
                      <a:pt x="1403287" y="21125"/>
                      <a:pt x="1434974" y="22634"/>
                    </a:cubicBezTo>
                    <a:cubicBezTo>
                      <a:pt x="1444027" y="25652"/>
                      <a:pt x="1455386" y="24939"/>
                      <a:pt x="1462134" y="31687"/>
                    </a:cubicBezTo>
                    <a:cubicBezTo>
                      <a:pt x="1474562" y="44115"/>
                      <a:pt x="1467139" y="39391"/>
                      <a:pt x="1484768" y="45267"/>
                    </a:cubicBezTo>
                    <a:cubicBezTo>
                      <a:pt x="1487786" y="48285"/>
                      <a:pt x="1490004" y="52412"/>
                      <a:pt x="1493822" y="54321"/>
                    </a:cubicBezTo>
                    <a:cubicBezTo>
                      <a:pt x="1499386" y="57103"/>
                      <a:pt x="1505946" y="57138"/>
                      <a:pt x="1511928" y="58847"/>
                    </a:cubicBezTo>
                    <a:cubicBezTo>
                      <a:pt x="1516516" y="60158"/>
                      <a:pt x="1520982" y="61865"/>
                      <a:pt x="1525509" y="63374"/>
                    </a:cubicBezTo>
                    <a:cubicBezTo>
                      <a:pt x="1531545" y="69410"/>
                      <a:pt x="1535518" y="78782"/>
                      <a:pt x="1543616" y="81481"/>
                    </a:cubicBezTo>
                    <a:cubicBezTo>
                      <a:pt x="1573639" y="91489"/>
                      <a:pt x="1561233" y="90535"/>
                      <a:pt x="1579829" y="90535"/>
                    </a:cubicBezTo>
                  </a:path>
                </a:pathLst>
              </a:custGeom>
              <a:noFill/>
              <a:ln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64867" name="Freeform 164866"/>
              <p:cNvSpPr/>
              <p:nvPr/>
            </p:nvSpPr>
            <p:spPr>
              <a:xfrm>
                <a:off x="5251010" y="3598752"/>
                <a:ext cx="422514" cy="629216"/>
              </a:xfrm>
              <a:custGeom>
                <a:avLst/>
                <a:gdLst>
                  <a:gd name="connsiteX0" fmla="*/ 0 w 422514"/>
                  <a:gd name="connsiteY0" fmla="*/ 0 h 629216"/>
                  <a:gd name="connsiteX1" fmla="*/ 49794 w 422514"/>
                  <a:gd name="connsiteY1" fmla="*/ 18107 h 629216"/>
                  <a:gd name="connsiteX2" fmla="*/ 63374 w 422514"/>
                  <a:gd name="connsiteY2" fmla="*/ 22634 h 629216"/>
                  <a:gd name="connsiteX3" fmla="*/ 104115 w 422514"/>
                  <a:gd name="connsiteY3" fmla="*/ 36214 h 629216"/>
                  <a:gd name="connsiteX4" fmla="*/ 131275 w 422514"/>
                  <a:gd name="connsiteY4" fmla="*/ 45268 h 629216"/>
                  <a:gd name="connsiteX5" fmla="*/ 144855 w 422514"/>
                  <a:gd name="connsiteY5" fmla="*/ 49795 h 629216"/>
                  <a:gd name="connsiteX6" fmla="*/ 162962 w 422514"/>
                  <a:gd name="connsiteY6" fmla="*/ 86008 h 629216"/>
                  <a:gd name="connsiteX7" fmla="*/ 167489 w 422514"/>
                  <a:gd name="connsiteY7" fmla="*/ 99589 h 629216"/>
                  <a:gd name="connsiteX8" fmla="*/ 172016 w 422514"/>
                  <a:gd name="connsiteY8" fmla="*/ 113169 h 629216"/>
                  <a:gd name="connsiteX9" fmla="*/ 176542 w 422514"/>
                  <a:gd name="connsiteY9" fmla="*/ 140329 h 629216"/>
                  <a:gd name="connsiteX10" fmla="*/ 199176 w 422514"/>
                  <a:gd name="connsiteY10" fmla="*/ 158436 h 629216"/>
                  <a:gd name="connsiteX11" fmla="*/ 221810 w 422514"/>
                  <a:gd name="connsiteY11" fmla="*/ 185597 h 629216"/>
                  <a:gd name="connsiteX12" fmla="*/ 235390 w 422514"/>
                  <a:gd name="connsiteY12" fmla="*/ 217284 h 629216"/>
                  <a:gd name="connsiteX13" fmla="*/ 248970 w 422514"/>
                  <a:gd name="connsiteY13" fmla="*/ 244444 h 629216"/>
                  <a:gd name="connsiteX14" fmla="*/ 267077 w 422514"/>
                  <a:gd name="connsiteY14" fmla="*/ 303292 h 629216"/>
                  <a:gd name="connsiteX15" fmla="*/ 294238 w 422514"/>
                  <a:gd name="connsiteY15" fmla="*/ 316872 h 629216"/>
                  <a:gd name="connsiteX16" fmla="*/ 307818 w 422514"/>
                  <a:gd name="connsiteY16" fmla="*/ 439094 h 629216"/>
                  <a:gd name="connsiteX17" fmla="*/ 321398 w 422514"/>
                  <a:gd name="connsiteY17" fmla="*/ 452674 h 629216"/>
                  <a:gd name="connsiteX18" fmla="*/ 348558 w 422514"/>
                  <a:gd name="connsiteY18" fmla="*/ 466254 h 629216"/>
                  <a:gd name="connsiteX19" fmla="*/ 371192 w 422514"/>
                  <a:gd name="connsiteY19" fmla="*/ 479834 h 629216"/>
                  <a:gd name="connsiteX20" fmla="*/ 380245 w 422514"/>
                  <a:gd name="connsiteY20" fmla="*/ 488888 h 629216"/>
                  <a:gd name="connsiteX21" fmla="*/ 389299 w 422514"/>
                  <a:gd name="connsiteY21" fmla="*/ 525101 h 629216"/>
                  <a:gd name="connsiteX22" fmla="*/ 398352 w 422514"/>
                  <a:gd name="connsiteY22" fmla="*/ 556789 h 629216"/>
                  <a:gd name="connsiteX23" fmla="*/ 402879 w 422514"/>
                  <a:gd name="connsiteY23" fmla="*/ 574896 h 629216"/>
                  <a:gd name="connsiteX24" fmla="*/ 416459 w 422514"/>
                  <a:gd name="connsiteY24" fmla="*/ 615636 h 629216"/>
                  <a:gd name="connsiteX25" fmla="*/ 420986 w 422514"/>
                  <a:gd name="connsiteY25" fmla="*/ 629216 h 629216"/>
                  <a:gd name="connsiteX26" fmla="*/ 416459 w 422514"/>
                  <a:gd name="connsiteY26" fmla="*/ 629216 h 629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422514" h="629216">
                    <a:moveTo>
                      <a:pt x="0" y="0"/>
                    </a:moveTo>
                    <a:cubicBezTo>
                      <a:pt x="31500" y="12601"/>
                      <a:pt x="14919" y="6482"/>
                      <a:pt x="49794" y="18107"/>
                    </a:cubicBezTo>
                    <a:cubicBezTo>
                      <a:pt x="54321" y="19616"/>
                      <a:pt x="59404" y="19987"/>
                      <a:pt x="63374" y="22634"/>
                    </a:cubicBezTo>
                    <a:cubicBezTo>
                      <a:pt x="84591" y="36780"/>
                      <a:pt x="71587" y="30794"/>
                      <a:pt x="104115" y="36214"/>
                    </a:cubicBezTo>
                    <a:lnTo>
                      <a:pt x="131275" y="45268"/>
                    </a:lnTo>
                    <a:lnTo>
                      <a:pt x="144855" y="49795"/>
                    </a:lnTo>
                    <a:cubicBezTo>
                      <a:pt x="160657" y="65596"/>
                      <a:pt x="152559" y="54799"/>
                      <a:pt x="162962" y="86008"/>
                    </a:cubicBezTo>
                    <a:lnTo>
                      <a:pt x="167489" y="99589"/>
                    </a:lnTo>
                    <a:lnTo>
                      <a:pt x="172016" y="113169"/>
                    </a:lnTo>
                    <a:cubicBezTo>
                      <a:pt x="173525" y="122222"/>
                      <a:pt x="173319" y="131735"/>
                      <a:pt x="176542" y="140329"/>
                    </a:cubicBezTo>
                    <a:cubicBezTo>
                      <a:pt x="178884" y="146575"/>
                      <a:pt x="195503" y="155498"/>
                      <a:pt x="199176" y="158436"/>
                    </a:cubicBezTo>
                    <a:cubicBezTo>
                      <a:pt x="206924" y="164634"/>
                      <a:pt x="217408" y="178553"/>
                      <a:pt x="221810" y="185597"/>
                    </a:cubicBezTo>
                    <a:cubicBezTo>
                      <a:pt x="245353" y="223267"/>
                      <a:pt x="219991" y="186485"/>
                      <a:pt x="235390" y="217284"/>
                    </a:cubicBezTo>
                    <a:cubicBezTo>
                      <a:pt x="248616" y="243736"/>
                      <a:pt x="241384" y="217895"/>
                      <a:pt x="248970" y="244444"/>
                    </a:cubicBezTo>
                    <a:cubicBezTo>
                      <a:pt x="252815" y="257902"/>
                      <a:pt x="261087" y="299299"/>
                      <a:pt x="267077" y="303292"/>
                    </a:cubicBezTo>
                    <a:cubicBezTo>
                      <a:pt x="284627" y="314992"/>
                      <a:pt x="275496" y="310625"/>
                      <a:pt x="294238" y="316872"/>
                    </a:cubicBezTo>
                    <a:cubicBezTo>
                      <a:pt x="325740" y="364127"/>
                      <a:pt x="287447" y="301589"/>
                      <a:pt x="307818" y="439094"/>
                    </a:cubicBezTo>
                    <a:cubicBezTo>
                      <a:pt x="308756" y="445427"/>
                      <a:pt x="316480" y="448576"/>
                      <a:pt x="321398" y="452674"/>
                    </a:cubicBezTo>
                    <a:cubicBezTo>
                      <a:pt x="333097" y="462423"/>
                      <a:pt x="334949" y="461717"/>
                      <a:pt x="348558" y="466254"/>
                    </a:cubicBezTo>
                    <a:cubicBezTo>
                      <a:pt x="371504" y="489197"/>
                      <a:pt x="341805" y="462200"/>
                      <a:pt x="371192" y="479834"/>
                    </a:cubicBezTo>
                    <a:cubicBezTo>
                      <a:pt x="374852" y="482030"/>
                      <a:pt x="377227" y="485870"/>
                      <a:pt x="380245" y="488888"/>
                    </a:cubicBezTo>
                    <a:cubicBezTo>
                      <a:pt x="388334" y="513154"/>
                      <a:pt x="382015" y="492327"/>
                      <a:pt x="389299" y="525101"/>
                    </a:cubicBezTo>
                    <a:cubicBezTo>
                      <a:pt x="396372" y="556928"/>
                      <a:pt x="390794" y="530333"/>
                      <a:pt x="398352" y="556789"/>
                    </a:cubicBezTo>
                    <a:cubicBezTo>
                      <a:pt x="400061" y="562771"/>
                      <a:pt x="401091" y="568937"/>
                      <a:pt x="402879" y="574896"/>
                    </a:cubicBezTo>
                    <a:cubicBezTo>
                      <a:pt x="406993" y="588607"/>
                      <a:pt x="411932" y="602056"/>
                      <a:pt x="416459" y="615636"/>
                    </a:cubicBezTo>
                    <a:cubicBezTo>
                      <a:pt x="417968" y="620163"/>
                      <a:pt x="425758" y="629216"/>
                      <a:pt x="420986" y="629216"/>
                    </a:cubicBezTo>
                    <a:lnTo>
                      <a:pt x="416459" y="629216"/>
                    </a:lnTo>
                  </a:path>
                </a:pathLst>
              </a:custGeom>
              <a:noFill/>
              <a:ln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64869" name="Freeform 164868"/>
              <p:cNvSpPr/>
              <p:nvPr/>
            </p:nvSpPr>
            <p:spPr>
              <a:xfrm>
                <a:off x="5498314" y="3186997"/>
                <a:ext cx="1912198" cy="625485"/>
              </a:xfrm>
              <a:custGeom>
                <a:avLst/>
                <a:gdLst>
                  <a:gd name="connsiteX0" fmla="*/ 0 w 1912198"/>
                  <a:gd name="connsiteY0" fmla="*/ 625485 h 625485"/>
                  <a:gd name="connsiteX1" fmla="*/ 14893 w 1912198"/>
                  <a:gd name="connsiteY1" fmla="*/ 619528 h 625485"/>
                  <a:gd name="connsiteX2" fmla="*/ 17871 w 1912198"/>
                  <a:gd name="connsiteY2" fmla="*/ 610593 h 625485"/>
                  <a:gd name="connsiteX3" fmla="*/ 23828 w 1912198"/>
                  <a:gd name="connsiteY3" fmla="*/ 586765 h 625485"/>
                  <a:gd name="connsiteX4" fmla="*/ 26807 w 1912198"/>
                  <a:gd name="connsiteY4" fmla="*/ 512302 h 625485"/>
                  <a:gd name="connsiteX5" fmla="*/ 32764 w 1912198"/>
                  <a:gd name="connsiteY5" fmla="*/ 500388 h 625485"/>
                  <a:gd name="connsiteX6" fmla="*/ 38721 w 1912198"/>
                  <a:gd name="connsiteY6" fmla="*/ 479539 h 625485"/>
                  <a:gd name="connsiteX7" fmla="*/ 47656 w 1912198"/>
                  <a:gd name="connsiteY7" fmla="*/ 473582 h 625485"/>
                  <a:gd name="connsiteX8" fmla="*/ 53613 w 1912198"/>
                  <a:gd name="connsiteY8" fmla="*/ 467624 h 625485"/>
                  <a:gd name="connsiteX9" fmla="*/ 59570 w 1912198"/>
                  <a:gd name="connsiteY9" fmla="*/ 458689 h 625485"/>
                  <a:gd name="connsiteX10" fmla="*/ 86377 w 1912198"/>
                  <a:gd name="connsiteY10" fmla="*/ 443796 h 625485"/>
                  <a:gd name="connsiteX11" fmla="*/ 104248 w 1912198"/>
                  <a:gd name="connsiteY11" fmla="*/ 434861 h 625485"/>
                  <a:gd name="connsiteX12" fmla="*/ 122119 w 1912198"/>
                  <a:gd name="connsiteY12" fmla="*/ 419968 h 625485"/>
                  <a:gd name="connsiteX13" fmla="*/ 128076 w 1912198"/>
                  <a:gd name="connsiteY13" fmla="*/ 411033 h 625485"/>
                  <a:gd name="connsiteX14" fmla="*/ 154882 w 1912198"/>
                  <a:gd name="connsiteY14" fmla="*/ 396140 h 625485"/>
                  <a:gd name="connsiteX15" fmla="*/ 166796 w 1912198"/>
                  <a:gd name="connsiteY15" fmla="*/ 378269 h 625485"/>
                  <a:gd name="connsiteX16" fmla="*/ 196581 w 1912198"/>
                  <a:gd name="connsiteY16" fmla="*/ 351463 h 625485"/>
                  <a:gd name="connsiteX17" fmla="*/ 208495 w 1912198"/>
                  <a:gd name="connsiteY17" fmla="*/ 333592 h 625485"/>
                  <a:gd name="connsiteX18" fmla="*/ 223388 w 1912198"/>
                  <a:gd name="connsiteY18" fmla="*/ 318699 h 625485"/>
                  <a:gd name="connsiteX19" fmla="*/ 244237 w 1912198"/>
                  <a:gd name="connsiteY19" fmla="*/ 294871 h 625485"/>
                  <a:gd name="connsiteX20" fmla="*/ 253173 w 1912198"/>
                  <a:gd name="connsiteY20" fmla="*/ 291893 h 625485"/>
                  <a:gd name="connsiteX21" fmla="*/ 259130 w 1912198"/>
                  <a:gd name="connsiteY21" fmla="*/ 282957 h 625485"/>
                  <a:gd name="connsiteX22" fmla="*/ 291893 w 1912198"/>
                  <a:gd name="connsiteY22" fmla="*/ 271043 h 625485"/>
                  <a:gd name="connsiteX23" fmla="*/ 300829 w 1912198"/>
                  <a:gd name="connsiteY23" fmla="*/ 265086 h 625485"/>
                  <a:gd name="connsiteX24" fmla="*/ 312743 w 1912198"/>
                  <a:gd name="connsiteY24" fmla="*/ 247215 h 625485"/>
                  <a:gd name="connsiteX25" fmla="*/ 318700 w 1912198"/>
                  <a:gd name="connsiteY25" fmla="*/ 238280 h 625485"/>
                  <a:gd name="connsiteX26" fmla="*/ 327635 w 1912198"/>
                  <a:gd name="connsiteY26" fmla="*/ 229344 h 625485"/>
                  <a:gd name="connsiteX27" fmla="*/ 336571 w 1912198"/>
                  <a:gd name="connsiteY27" fmla="*/ 211473 h 625485"/>
                  <a:gd name="connsiteX28" fmla="*/ 345506 w 1912198"/>
                  <a:gd name="connsiteY28" fmla="*/ 202538 h 625485"/>
                  <a:gd name="connsiteX29" fmla="*/ 357420 w 1912198"/>
                  <a:gd name="connsiteY29" fmla="*/ 184667 h 625485"/>
                  <a:gd name="connsiteX30" fmla="*/ 363377 w 1912198"/>
                  <a:gd name="connsiteY30" fmla="*/ 175731 h 625485"/>
                  <a:gd name="connsiteX31" fmla="*/ 390184 w 1912198"/>
                  <a:gd name="connsiteY31" fmla="*/ 151903 h 625485"/>
                  <a:gd name="connsiteX32" fmla="*/ 393162 w 1912198"/>
                  <a:gd name="connsiteY32" fmla="*/ 139989 h 625485"/>
                  <a:gd name="connsiteX33" fmla="*/ 402098 w 1912198"/>
                  <a:gd name="connsiteY33" fmla="*/ 110204 h 625485"/>
                  <a:gd name="connsiteX34" fmla="*/ 405076 w 1912198"/>
                  <a:gd name="connsiteY34" fmla="*/ 92333 h 625485"/>
                  <a:gd name="connsiteX35" fmla="*/ 411033 w 1912198"/>
                  <a:gd name="connsiteY35" fmla="*/ 80419 h 625485"/>
                  <a:gd name="connsiteX36" fmla="*/ 455711 w 1912198"/>
                  <a:gd name="connsiteY36" fmla="*/ 77441 h 625485"/>
                  <a:gd name="connsiteX37" fmla="*/ 461668 w 1912198"/>
                  <a:gd name="connsiteY37" fmla="*/ 68505 h 625485"/>
                  <a:gd name="connsiteX38" fmla="*/ 461668 w 1912198"/>
                  <a:gd name="connsiteY38" fmla="*/ 29785 h 625485"/>
                  <a:gd name="connsiteX39" fmla="*/ 464646 w 1912198"/>
                  <a:gd name="connsiteY39" fmla="*/ 11914 h 625485"/>
                  <a:gd name="connsiteX40" fmla="*/ 467625 w 1912198"/>
                  <a:gd name="connsiteY40" fmla="*/ 2978 h 625485"/>
                  <a:gd name="connsiteX41" fmla="*/ 476560 w 1912198"/>
                  <a:gd name="connsiteY41" fmla="*/ 0 h 625485"/>
                  <a:gd name="connsiteX42" fmla="*/ 565915 w 1912198"/>
                  <a:gd name="connsiteY42" fmla="*/ 5957 h 625485"/>
                  <a:gd name="connsiteX43" fmla="*/ 574851 w 1912198"/>
                  <a:gd name="connsiteY43" fmla="*/ 11914 h 625485"/>
                  <a:gd name="connsiteX44" fmla="*/ 583786 w 1912198"/>
                  <a:gd name="connsiteY44" fmla="*/ 14892 h 625485"/>
                  <a:gd name="connsiteX45" fmla="*/ 622507 w 1912198"/>
                  <a:gd name="connsiteY45" fmla="*/ 23828 h 625485"/>
                  <a:gd name="connsiteX46" fmla="*/ 637399 w 1912198"/>
                  <a:gd name="connsiteY46" fmla="*/ 26806 h 625485"/>
                  <a:gd name="connsiteX47" fmla="*/ 655270 w 1912198"/>
                  <a:gd name="connsiteY47" fmla="*/ 32763 h 625485"/>
                  <a:gd name="connsiteX48" fmla="*/ 711862 w 1912198"/>
                  <a:gd name="connsiteY48" fmla="*/ 38720 h 625485"/>
                  <a:gd name="connsiteX49" fmla="*/ 741647 w 1912198"/>
                  <a:gd name="connsiteY49" fmla="*/ 50634 h 625485"/>
                  <a:gd name="connsiteX50" fmla="*/ 771432 w 1912198"/>
                  <a:gd name="connsiteY50" fmla="*/ 68505 h 625485"/>
                  <a:gd name="connsiteX51" fmla="*/ 789303 w 1912198"/>
                  <a:gd name="connsiteY51" fmla="*/ 74462 h 625485"/>
                  <a:gd name="connsiteX52" fmla="*/ 798238 w 1912198"/>
                  <a:gd name="connsiteY52" fmla="*/ 77441 h 625485"/>
                  <a:gd name="connsiteX53" fmla="*/ 842916 w 1912198"/>
                  <a:gd name="connsiteY53" fmla="*/ 71484 h 625485"/>
                  <a:gd name="connsiteX54" fmla="*/ 854830 w 1912198"/>
                  <a:gd name="connsiteY54" fmla="*/ 62548 h 625485"/>
                  <a:gd name="connsiteX55" fmla="*/ 878658 w 1912198"/>
                  <a:gd name="connsiteY55" fmla="*/ 65527 h 625485"/>
                  <a:gd name="connsiteX56" fmla="*/ 896529 w 1912198"/>
                  <a:gd name="connsiteY56" fmla="*/ 71484 h 625485"/>
                  <a:gd name="connsiteX57" fmla="*/ 914400 w 1912198"/>
                  <a:gd name="connsiteY57" fmla="*/ 77441 h 625485"/>
                  <a:gd name="connsiteX58" fmla="*/ 923336 w 1912198"/>
                  <a:gd name="connsiteY58" fmla="*/ 80419 h 625485"/>
                  <a:gd name="connsiteX59" fmla="*/ 938228 w 1912198"/>
                  <a:gd name="connsiteY59" fmla="*/ 83398 h 625485"/>
                  <a:gd name="connsiteX60" fmla="*/ 947164 w 1912198"/>
                  <a:gd name="connsiteY60" fmla="*/ 89355 h 625485"/>
                  <a:gd name="connsiteX61" fmla="*/ 979927 w 1912198"/>
                  <a:gd name="connsiteY61" fmla="*/ 92333 h 625485"/>
                  <a:gd name="connsiteX62" fmla="*/ 1048433 w 1912198"/>
                  <a:gd name="connsiteY62" fmla="*/ 95312 h 625485"/>
                  <a:gd name="connsiteX63" fmla="*/ 1075239 w 1912198"/>
                  <a:gd name="connsiteY63" fmla="*/ 104247 h 625485"/>
                  <a:gd name="connsiteX64" fmla="*/ 1102046 w 1912198"/>
                  <a:gd name="connsiteY64" fmla="*/ 110204 h 625485"/>
                  <a:gd name="connsiteX65" fmla="*/ 1108003 w 1912198"/>
                  <a:gd name="connsiteY65" fmla="*/ 119140 h 625485"/>
                  <a:gd name="connsiteX66" fmla="*/ 1116938 w 1912198"/>
                  <a:gd name="connsiteY66" fmla="*/ 131054 h 625485"/>
                  <a:gd name="connsiteX67" fmla="*/ 1128852 w 1912198"/>
                  <a:gd name="connsiteY67" fmla="*/ 151903 h 625485"/>
                  <a:gd name="connsiteX68" fmla="*/ 1140766 w 1912198"/>
                  <a:gd name="connsiteY68" fmla="*/ 169774 h 625485"/>
                  <a:gd name="connsiteX69" fmla="*/ 1146723 w 1912198"/>
                  <a:gd name="connsiteY69" fmla="*/ 178710 h 625485"/>
                  <a:gd name="connsiteX70" fmla="*/ 1158637 w 1912198"/>
                  <a:gd name="connsiteY70" fmla="*/ 184667 h 625485"/>
                  <a:gd name="connsiteX71" fmla="*/ 1167573 w 1912198"/>
                  <a:gd name="connsiteY71" fmla="*/ 193602 h 625485"/>
                  <a:gd name="connsiteX72" fmla="*/ 1176508 w 1912198"/>
                  <a:gd name="connsiteY72" fmla="*/ 199559 h 625485"/>
                  <a:gd name="connsiteX73" fmla="*/ 1194379 w 1912198"/>
                  <a:gd name="connsiteY73" fmla="*/ 214452 h 625485"/>
                  <a:gd name="connsiteX74" fmla="*/ 1200336 w 1912198"/>
                  <a:gd name="connsiteY74" fmla="*/ 223387 h 625485"/>
                  <a:gd name="connsiteX75" fmla="*/ 1209272 w 1912198"/>
                  <a:gd name="connsiteY75" fmla="*/ 226366 h 625485"/>
                  <a:gd name="connsiteX76" fmla="*/ 1227143 w 1912198"/>
                  <a:gd name="connsiteY76" fmla="*/ 235301 h 625485"/>
                  <a:gd name="connsiteX77" fmla="*/ 1236078 w 1912198"/>
                  <a:gd name="connsiteY77" fmla="*/ 241258 h 625485"/>
                  <a:gd name="connsiteX78" fmla="*/ 1283734 w 1912198"/>
                  <a:gd name="connsiteY78" fmla="*/ 235301 h 625485"/>
                  <a:gd name="connsiteX79" fmla="*/ 1313519 w 1912198"/>
                  <a:gd name="connsiteY79" fmla="*/ 229344 h 625485"/>
                  <a:gd name="connsiteX80" fmla="*/ 1373089 w 1912198"/>
                  <a:gd name="connsiteY80" fmla="*/ 232323 h 625485"/>
                  <a:gd name="connsiteX81" fmla="*/ 1399896 w 1912198"/>
                  <a:gd name="connsiteY81" fmla="*/ 244237 h 625485"/>
                  <a:gd name="connsiteX82" fmla="*/ 1414788 w 1912198"/>
                  <a:gd name="connsiteY82" fmla="*/ 250194 h 625485"/>
                  <a:gd name="connsiteX83" fmla="*/ 1435638 w 1912198"/>
                  <a:gd name="connsiteY83" fmla="*/ 259129 h 625485"/>
                  <a:gd name="connsiteX84" fmla="*/ 1456487 w 1912198"/>
                  <a:gd name="connsiteY84" fmla="*/ 279979 h 625485"/>
                  <a:gd name="connsiteX85" fmla="*/ 1465423 w 1912198"/>
                  <a:gd name="connsiteY85" fmla="*/ 288914 h 625485"/>
                  <a:gd name="connsiteX86" fmla="*/ 1483294 w 1912198"/>
                  <a:gd name="connsiteY86" fmla="*/ 294871 h 625485"/>
                  <a:gd name="connsiteX87" fmla="*/ 1492229 w 1912198"/>
                  <a:gd name="connsiteY87" fmla="*/ 297850 h 625485"/>
                  <a:gd name="connsiteX88" fmla="*/ 1507122 w 1912198"/>
                  <a:gd name="connsiteY88" fmla="*/ 306785 h 625485"/>
                  <a:gd name="connsiteX89" fmla="*/ 1527971 w 1912198"/>
                  <a:gd name="connsiteY89" fmla="*/ 318699 h 625485"/>
                  <a:gd name="connsiteX90" fmla="*/ 1539885 w 1912198"/>
                  <a:gd name="connsiteY90" fmla="*/ 324656 h 625485"/>
                  <a:gd name="connsiteX91" fmla="*/ 1548821 w 1912198"/>
                  <a:gd name="connsiteY91" fmla="*/ 327635 h 625485"/>
                  <a:gd name="connsiteX92" fmla="*/ 1560735 w 1912198"/>
                  <a:gd name="connsiteY92" fmla="*/ 336570 h 625485"/>
                  <a:gd name="connsiteX93" fmla="*/ 1572649 w 1912198"/>
                  <a:gd name="connsiteY93" fmla="*/ 339549 h 625485"/>
                  <a:gd name="connsiteX94" fmla="*/ 1629240 w 1912198"/>
                  <a:gd name="connsiteY94" fmla="*/ 336570 h 625485"/>
                  <a:gd name="connsiteX95" fmla="*/ 1718595 w 1912198"/>
                  <a:gd name="connsiteY95" fmla="*/ 333592 h 625485"/>
                  <a:gd name="connsiteX96" fmla="*/ 1739445 w 1912198"/>
                  <a:gd name="connsiteY96" fmla="*/ 327635 h 625485"/>
                  <a:gd name="connsiteX97" fmla="*/ 1760294 w 1912198"/>
                  <a:gd name="connsiteY97" fmla="*/ 321678 h 625485"/>
                  <a:gd name="connsiteX98" fmla="*/ 1793058 w 1912198"/>
                  <a:gd name="connsiteY98" fmla="*/ 327635 h 625485"/>
                  <a:gd name="connsiteX99" fmla="*/ 1796036 w 1912198"/>
                  <a:gd name="connsiteY99" fmla="*/ 336570 h 625485"/>
                  <a:gd name="connsiteX100" fmla="*/ 1801993 w 1912198"/>
                  <a:gd name="connsiteY100" fmla="*/ 345506 h 625485"/>
                  <a:gd name="connsiteX101" fmla="*/ 1804972 w 1912198"/>
                  <a:gd name="connsiteY101" fmla="*/ 354441 h 625485"/>
                  <a:gd name="connsiteX102" fmla="*/ 1816886 w 1912198"/>
                  <a:gd name="connsiteY102" fmla="*/ 372312 h 625485"/>
                  <a:gd name="connsiteX103" fmla="*/ 1822843 w 1912198"/>
                  <a:gd name="connsiteY103" fmla="*/ 384226 h 625485"/>
                  <a:gd name="connsiteX104" fmla="*/ 1831779 w 1912198"/>
                  <a:gd name="connsiteY104" fmla="*/ 393162 h 625485"/>
                  <a:gd name="connsiteX105" fmla="*/ 1843693 w 1912198"/>
                  <a:gd name="connsiteY105" fmla="*/ 396140 h 625485"/>
                  <a:gd name="connsiteX106" fmla="*/ 1882413 w 1912198"/>
                  <a:gd name="connsiteY106" fmla="*/ 399119 h 625485"/>
                  <a:gd name="connsiteX107" fmla="*/ 1912198 w 1912198"/>
                  <a:gd name="connsiteY107" fmla="*/ 402097 h 6254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</a:cxnLst>
                <a:rect l="l" t="t" r="r" b="b"/>
                <a:pathLst>
                  <a:path w="1912198" h="625485">
                    <a:moveTo>
                      <a:pt x="0" y="625485"/>
                    </a:moveTo>
                    <a:cubicBezTo>
                      <a:pt x="4964" y="623499"/>
                      <a:pt x="10785" y="622951"/>
                      <a:pt x="14893" y="619528"/>
                    </a:cubicBezTo>
                    <a:cubicBezTo>
                      <a:pt x="17305" y="617518"/>
                      <a:pt x="17110" y="613639"/>
                      <a:pt x="17871" y="610593"/>
                    </a:cubicBezTo>
                    <a:lnTo>
                      <a:pt x="23828" y="586765"/>
                    </a:lnTo>
                    <a:cubicBezTo>
                      <a:pt x="24821" y="561944"/>
                      <a:pt x="24251" y="537011"/>
                      <a:pt x="26807" y="512302"/>
                    </a:cubicBezTo>
                    <a:cubicBezTo>
                      <a:pt x="27264" y="507885"/>
                      <a:pt x="31205" y="504545"/>
                      <a:pt x="32764" y="500388"/>
                    </a:cubicBezTo>
                    <a:cubicBezTo>
                      <a:pt x="33143" y="499376"/>
                      <a:pt x="37024" y="481660"/>
                      <a:pt x="38721" y="479539"/>
                    </a:cubicBezTo>
                    <a:cubicBezTo>
                      <a:pt x="40957" y="476744"/>
                      <a:pt x="44861" y="475818"/>
                      <a:pt x="47656" y="473582"/>
                    </a:cubicBezTo>
                    <a:cubicBezTo>
                      <a:pt x="49849" y="471827"/>
                      <a:pt x="51859" y="469817"/>
                      <a:pt x="53613" y="467624"/>
                    </a:cubicBezTo>
                    <a:cubicBezTo>
                      <a:pt x="55849" y="464829"/>
                      <a:pt x="56876" y="461046"/>
                      <a:pt x="59570" y="458689"/>
                    </a:cubicBezTo>
                    <a:cubicBezTo>
                      <a:pt x="84614" y="436776"/>
                      <a:pt x="68649" y="452660"/>
                      <a:pt x="86377" y="443796"/>
                    </a:cubicBezTo>
                    <a:cubicBezTo>
                      <a:pt x="109465" y="432251"/>
                      <a:pt x="81793" y="442344"/>
                      <a:pt x="104248" y="434861"/>
                    </a:cubicBezTo>
                    <a:cubicBezTo>
                      <a:pt x="113034" y="429003"/>
                      <a:pt x="114952" y="428568"/>
                      <a:pt x="122119" y="419968"/>
                    </a:cubicBezTo>
                    <a:cubicBezTo>
                      <a:pt x="124411" y="417218"/>
                      <a:pt x="125382" y="413390"/>
                      <a:pt x="128076" y="411033"/>
                    </a:cubicBezTo>
                    <a:cubicBezTo>
                      <a:pt x="140680" y="400004"/>
                      <a:pt x="142610" y="400232"/>
                      <a:pt x="154882" y="396140"/>
                    </a:cubicBezTo>
                    <a:cubicBezTo>
                      <a:pt x="158853" y="390183"/>
                      <a:pt x="161733" y="383331"/>
                      <a:pt x="166796" y="378269"/>
                    </a:cubicBezTo>
                    <a:cubicBezTo>
                      <a:pt x="190177" y="354889"/>
                      <a:pt x="179468" y="362872"/>
                      <a:pt x="196581" y="351463"/>
                    </a:cubicBezTo>
                    <a:cubicBezTo>
                      <a:pt x="201816" y="335758"/>
                      <a:pt x="196100" y="348467"/>
                      <a:pt x="208495" y="333592"/>
                    </a:cubicBezTo>
                    <a:cubicBezTo>
                      <a:pt x="220905" y="318699"/>
                      <a:pt x="207006" y="329620"/>
                      <a:pt x="223388" y="318699"/>
                    </a:cubicBezTo>
                    <a:cubicBezTo>
                      <a:pt x="232322" y="305299"/>
                      <a:pt x="231828" y="301075"/>
                      <a:pt x="244237" y="294871"/>
                    </a:cubicBezTo>
                    <a:cubicBezTo>
                      <a:pt x="247045" y="293467"/>
                      <a:pt x="250194" y="292886"/>
                      <a:pt x="253173" y="291893"/>
                    </a:cubicBezTo>
                    <a:cubicBezTo>
                      <a:pt x="255159" y="288914"/>
                      <a:pt x="256217" y="285038"/>
                      <a:pt x="259130" y="282957"/>
                    </a:cubicBezTo>
                    <a:cubicBezTo>
                      <a:pt x="279802" y="268190"/>
                      <a:pt x="269009" y="286298"/>
                      <a:pt x="291893" y="271043"/>
                    </a:cubicBezTo>
                    <a:lnTo>
                      <a:pt x="300829" y="265086"/>
                    </a:lnTo>
                    <a:lnTo>
                      <a:pt x="312743" y="247215"/>
                    </a:lnTo>
                    <a:cubicBezTo>
                      <a:pt x="314729" y="244237"/>
                      <a:pt x="316169" y="240811"/>
                      <a:pt x="318700" y="238280"/>
                    </a:cubicBezTo>
                    <a:cubicBezTo>
                      <a:pt x="321678" y="235301"/>
                      <a:pt x="324938" y="232580"/>
                      <a:pt x="327635" y="229344"/>
                    </a:cubicBezTo>
                    <a:cubicBezTo>
                      <a:pt x="351069" y="201222"/>
                      <a:pt x="318657" y="238343"/>
                      <a:pt x="336571" y="211473"/>
                    </a:cubicBezTo>
                    <a:cubicBezTo>
                      <a:pt x="338907" y="207968"/>
                      <a:pt x="342528" y="205516"/>
                      <a:pt x="345506" y="202538"/>
                    </a:cubicBezTo>
                    <a:cubicBezTo>
                      <a:pt x="350741" y="186833"/>
                      <a:pt x="345025" y="199542"/>
                      <a:pt x="357420" y="184667"/>
                    </a:cubicBezTo>
                    <a:cubicBezTo>
                      <a:pt x="359712" y="181917"/>
                      <a:pt x="360999" y="178407"/>
                      <a:pt x="363377" y="175731"/>
                    </a:cubicBezTo>
                    <a:cubicBezTo>
                      <a:pt x="378215" y="159038"/>
                      <a:pt x="376603" y="160957"/>
                      <a:pt x="390184" y="151903"/>
                    </a:cubicBezTo>
                    <a:cubicBezTo>
                      <a:pt x="391177" y="147932"/>
                      <a:pt x="391986" y="143910"/>
                      <a:pt x="393162" y="139989"/>
                    </a:cubicBezTo>
                    <a:cubicBezTo>
                      <a:pt x="397718" y="124802"/>
                      <a:pt x="399353" y="123928"/>
                      <a:pt x="402098" y="110204"/>
                    </a:cubicBezTo>
                    <a:cubicBezTo>
                      <a:pt x="403282" y="104282"/>
                      <a:pt x="403341" y="98117"/>
                      <a:pt x="405076" y="92333"/>
                    </a:cubicBezTo>
                    <a:cubicBezTo>
                      <a:pt x="406352" y="88080"/>
                      <a:pt x="406773" y="81672"/>
                      <a:pt x="411033" y="80419"/>
                    </a:cubicBezTo>
                    <a:cubicBezTo>
                      <a:pt x="425352" y="76208"/>
                      <a:pt x="440818" y="78434"/>
                      <a:pt x="455711" y="77441"/>
                    </a:cubicBezTo>
                    <a:cubicBezTo>
                      <a:pt x="457697" y="74462"/>
                      <a:pt x="460067" y="71707"/>
                      <a:pt x="461668" y="68505"/>
                    </a:cubicBezTo>
                    <a:cubicBezTo>
                      <a:pt x="468312" y="55216"/>
                      <a:pt x="463334" y="46446"/>
                      <a:pt x="461668" y="29785"/>
                    </a:cubicBezTo>
                    <a:cubicBezTo>
                      <a:pt x="462661" y="23828"/>
                      <a:pt x="463336" y="17809"/>
                      <a:pt x="464646" y="11914"/>
                    </a:cubicBezTo>
                    <a:cubicBezTo>
                      <a:pt x="465327" y="8849"/>
                      <a:pt x="465405" y="5198"/>
                      <a:pt x="467625" y="2978"/>
                    </a:cubicBezTo>
                    <a:cubicBezTo>
                      <a:pt x="469845" y="758"/>
                      <a:pt x="473582" y="993"/>
                      <a:pt x="476560" y="0"/>
                    </a:cubicBezTo>
                    <a:cubicBezTo>
                      <a:pt x="477333" y="43"/>
                      <a:pt x="555604" y="3895"/>
                      <a:pt x="565915" y="5957"/>
                    </a:cubicBezTo>
                    <a:cubicBezTo>
                      <a:pt x="569425" y="6659"/>
                      <a:pt x="571649" y="10313"/>
                      <a:pt x="574851" y="11914"/>
                    </a:cubicBezTo>
                    <a:cubicBezTo>
                      <a:pt x="577659" y="13318"/>
                      <a:pt x="580808" y="13899"/>
                      <a:pt x="583786" y="14892"/>
                    </a:cubicBezTo>
                    <a:cubicBezTo>
                      <a:pt x="601772" y="26882"/>
                      <a:pt x="587077" y="19104"/>
                      <a:pt x="622507" y="23828"/>
                    </a:cubicBezTo>
                    <a:cubicBezTo>
                      <a:pt x="627525" y="24497"/>
                      <a:pt x="632515" y="25474"/>
                      <a:pt x="637399" y="26806"/>
                    </a:cubicBezTo>
                    <a:cubicBezTo>
                      <a:pt x="643457" y="28458"/>
                      <a:pt x="649029" y="32069"/>
                      <a:pt x="655270" y="32763"/>
                    </a:cubicBezTo>
                    <a:cubicBezTo>
                      <a:pt x="691994" y="36844"/>
                      <a:pt x="673131" y="34848"/>
                      <a:pt x="711862" y="38720"/>
                    </a:cubicBezTo>
                    <a:cubicBezTo>
                      <a:pt x="724648" y="42982"/>
                      <a:pt x="730691" y="44060"/>
                      <a:pt x="741647" y="50634"/>
                    </a:cubicBezTo>
                    <a:cubicBezTo>
                      <a:pt x="755633" y="59025"/>
                      <a:pt x="757815" y="63058"/>
                      <a:pt x="771432" y="68505"/>
                    </a:cubicBezTo>
                    <a:cubicBezTo>
                      <a:pt x="777262" y="70837"/>
                      <a:pt x="783346" y="72476"/>
                      <a:pt x="789303" y="74462"/>
                    </a:cubicBezTo>
                    <a:lnTo>
                      <a:pt x="798238" y="77441"/>
                    </a:lnTo>
                    <a:cubicBezTo>
                      <a:pt x="799432" y="77342"/>
                      <a:pt x="832533" y="77417"/>
                      <a:pt x="842916" y="71484"/>
                    </a:cubicBezTo>
                    <a:cubicBezTo>
                      <a:pt x="847226" y="69021"/>
                      <a:pt x="850859" y="65527"/>
                      <a:pt x="854830" y="62548"/>
                    </a:cubicBezTo>
                    <a:cubicBezTo>
                      <a:pt x="862773" y="63541"/>
                      <a:pt x="870831" y="63850"/>
                      <a:pt x="878658" y="65527"/>
                    </a:cubicBezTo>
                    <a:cubicBezTo>
                      <a:pt x="884798" y="66843"/>
                      <a:pt x="890572" y="69498"/>
                      <a:pt x="896529" y="71484"/>
                    </a:cubicBezTo>
                    <a:lnTo>
                      <a:pt x="914400" y="77441"/>
                    </a:lnTo>
                    <a:cubicBezTo>
                      <a:pt x="917379" y="78434"/>
                      <a:pt x="920257" y="79803"/>
                      <a:pt x="923336" y="80419"/>
                    </a:cubicBezTo>
                    <a:lnTo>
                      <a:pt x="938228" y="83398"/>
                    </a:lnTo>
                    <a:cubicBezTo>
                      <a:pt x="941207" y="85384"/>
                      <a:pt x="943664" y="88605"/>
                      <a:pt x="947164" y="89355"/>
                    </a:cubicBezTo>
                    <a:cubicBezTo>
                      <a:pt x="957887" y="91653"/>
                      <a:pt x="968980" y="91689"/>
                      <a:pt x="979927" y="92333"/>
                    </a:cubicBezTo>
                    <a:cubicBezTo>
                      <a:pt x="1002744" y="93675"/>
                      <a:pt x="1025598" y="94319"/>
                      <a:pt x="1048433" y="95312"/>
                    </a:cubicBezTo>
                    <a:cubicBezTo>
                      <a:pt x="1061547" y="100558"/>
                      <a:pt x="1062409" y="101681"/>
                      <a:pt x="1075239" y="104247"/>
                    </a:cubicBezTo>
                    <a:cubicBezTo>
                      <a:pt x="1101448" y="109489"/>
                      <a:pt x="1084656" y="104409"/>
                      <a:pt x="1102046" y="110204"/>
                    </a:cubicBezTo>
                    <a:cubicBezTo>
                      <a:pt x="1104032" y="113183"/>
                      <a:pt x="1105922" y="116227"/>
                      <a:pt x="1108003" y="119140"/>
                    </a:cubicBezTo>
                    <a:cubicBezTo>
                      <a:pt x="1110888" y="123180"/>
                      <a:pt x="1114718" y="126614"/>
                      <a:pt x="1116938" y="131054"/>
                    </a:cubicBezTo>
                    <a:cubicBezTo>
                      <a:pt x="1128937" y="155053"/>
                      <a:pt x="1108792" y="131843"/>
                      <a:pt x="1128852" y="151903"/>
                    </a:cubicBezTo>
                    <a:cubicBezTo>
                      <a:pt x="1134087" y="167608"/>
                      <a:pt x="1128371" y="154899"/>
                      <a:pt x="1140766" y="169774"/>
                    </a:cubicBezTo>
                    <a:cubicBezTo>
                      <a:pt x="1143058" y="172524"/>
                      <a:pt x="1143973" y="176418"/>
                      <a:pt x="1146723" y="178710"/>
                    </a:cubicBezTo>
                    <a:cubicBezTo>
                      <a:pt x="1150134" y="181553"/>
                      <a:pt x="1155024" y="182086"/>
                      <a:pt x="1158637" y="184667"/>
                    </a:cubicBezTo>
                    <a:cubicBezTo>
                      <a:pt x="1162065" y="187115"/>
                      <a:pt x="1164337" y="190905"/>
                      <a:pt x="1167573" y="193602"/>
                    </a:cubicBezTo>
                    <a:cubicBezTo>
                      <a:pt x="1170323" y="195894"/>
                      <a:pt x="1173758" y="197267"/>
                      <a:pt x="1176508" y="199559"/>
                    </a:cubicBezTo>
                    <a:cubicBezTo>
                      <a:pt x="1199441" y="218670"/>
                      <a:pt x="1172196" y="199662"/>
                      <a:pt x="1194379" y="214452"/>
                    </a:cubicBezTo>
                    <a:cubicBezTo>
                      <a:pt x="1196365" y="217430"/>
                      <a:pt x="1197541" y="221151"/>
                      <a:pt x="1200336" y="223387"/>
                    </a:cubicBezTo>
                    <a:cubicBezTo>
                      <a:pt x="1202788" y="225348"/>
                      <a:pt x="1206464" y="224962"/>
                      <a:pt x="1209272" y="226366"/>
                    </a:cubicBezTo>
                    <a:cubicBezTo>
                      <a:pt x="1232360" y="237911"/>
                      <a:pt x="1204688" y="227818"/>
                      <a:pt x="1227143" y="235301"/>
                    </a:cubicBezTo>
                    <a:cubicBezTo>
                      <a:pt x="1230121" y="237287"/>
                      <a:pt x="1232508" y="241003"/>
                      <a:pt x="1236078" y="241258"/>
                    </a:cubicBezTo>
                    <a:cubicBezTo>
                      <a:pt x="1253648" y="242513"/>
                      <a:pt x="1267430" y="238265"/>
                      <a:pt x="1283734" y="235301"/>
                    </a:cubicBezTo>
                    <a:cubicBezTo>
                      <a:pt x="1310519" y="230431"/>
                      <a:pt x="1292441" y="234614"/>
                      <a:pt x="1313519" y="229344"/>
                    </a:cubicBezTo>
                    <a:cubicBezTo>
                      <a:pt x="1333376" y="230337"/>
                      <a:pt x="1353339" y="230044"/>
                      <a:pt x="1373089" y="232323"/>
                    </a:cubicBezTo>
                    <a:cubicBezTo>
                      <a:pt x="1393066" y="234628"/>
                      <a:pt x="1386471" y="237524"/>
                      <a:pt x="1399896" y="244237"/>
                    </a:cubicBezTo>
                    <a:cubicBezTo>
                      <a:pt x="1404678" y="246628"/>
                      <a:pt x="1410006" y="247803"/>
                      <a:pt x="1414788" y="250194"/>
                    </a:cubicBezTo>
                    <a:cubicBezTo>
                      <a:pt x="1435355" y="260477"/>
                      <a:pt x="1410846" y="252932"/>
                      <a:pt x="1435638" y="259129"/>
                    </a:cubicBezTo>
                    <a:lnTo>
                      <a:pt x="1456487" y="279979"/>
                    </a:lnTo>
                    <a:cubicBezTo>
                      <a:pt x="1459466" y="282958"/>
                      <a:pt x="1461427" y="287582"/>
                      <a:pt x="1465423" y="288914"/>
                    </a:cubicBezTo>
                    <a:lnTo>
                      <a:pt x="1483294" y="294871"/>
                    </a:lnTo>
                    <a:cubicBezTo>
                      <a:pt x="1486272" y="295864"/>
                      <a:pt x="1489537" y="296235"/>
                      <a:pt x="1492229" y="297850"/>
                    </a:cubicBezTo>
                    <a:lnTo>
                      <a:pt x="1507122" y="306785"/>
                    </a:lnTo>
                    <a:cubicBezTo>
                      <a:pt x="1517374" y="322164"/>
                      <a:pt x="1507465" y="311864"/>
                      <a:pt x="1527971" y="318699"/>
                    </a:cubicBezTo>
                    <a:cubicBezTo>
                      <a:pt x="1532183" y="320103"/>
                      <a:pt x="1535804" y="322907"/>
                      <a:pt x="1539885" y="324656"/>
                    </a:cubicBezTo>
                    <a:cubicBezTo>
                      <a:pt x="1542771" y="325893"/>
                      <a:pt x="1545842" y="326642"/>
                      <a:pt x="1548821" y="327635"/>
                    </a:cubicBezTo>
                    <a:cubicBezTo>
                      <a:pt x="1552792" y="330613"/>
                      <a:pt x="1556295" y="334350"/>
                      <a:pt x="1560735" y="336570"/>
                    </a:cubicBezTo>
                    <a:cubicBezTo>
                      <a:pt x="1564396" y="338401"/>
                      <a:pt x="1568555" y="339549"/>
                      <a:pt x="1572649" y="339549"/>
                    </a:cubicBezTo>
                    <a:cubicBezTo>
                      <a:pt x="1591539" y="339549"/>
                      <a:pt x="1610366" y="337340"/>
                      <a:pt x="1629240" y="336570"/>
                    </a:cubicBezTo>
                    <a:lnTo>
                      <a:pt x="1718595" y="333592"/>
                    </a:lnTo>
                    <a:cubicBezTo>
                      <a:pt x="1740027" y="326447"/>
                      <a:pt x="1713257" y="335118"/>
                      <a:pt x="1739445" y="327635"/>
                    </a:cubicBezTo>
                    <a:cubicBezTo>
                      <a:pt x="1769355" y="319089"/>
                      <a:pt x="1723048" y="330988"/>
                      <a:pt x="1760294" y="321678"/>
                    </a:cubicBezTo>
                    <a:cubicBezTo>
                      <a:pt x="1771215" y="323664"/>
                      <a:pt x="1782811" y="323366"/>
                      <a:pt x="1793058" y="327635"/>
                    </a:cubicBezTo>
                    <a:cubicBezTo>
                      <a:pt x="1795956" y="328842"/>
                      <a:pt x="1794632" y="333762"/>
                      <a:pt x="1796036" y="336570"/>
                    </a:cubicBezTo>
                    <a:cubicBezTo>
                      <a:pt x="1797637" y="339772"/>
                      <a:pt x="1800392" y="342304"/>
                      <a:pt x="1801993" y="345506"/>
                    </a:cubicBezTo>
                    <a:cubicBezTo>
                      <a:pt x="1803397" y="348314"/>
                      <a:pt x="1803447" y="351697"/>
                      <a:pt x="1804972" y="354441"/>
                    </a:cubicBezTo>
                    <a:cubicBezTo>
                      <a:pt x="1808449" y="360699"/>
                      <a:pt x="1813684" y="365908"/>
                      <a:pt x="1816886" y="372312"/>
                    </a:cubicBezTo>
                    <a:cubicBezTo>
                      <a:pt x="1818872" y="376283"/>
                      <a:pt x="1820262" y="380613"/>
                      <a:pt x="1822843" y="384226"/>
                    </a:cubicBezTo>
                    <a:cubicBezTo>
                      <a:pt x="1825291" y="387654"/>
                      <a:pt x="1828122" y="391072"/>
                      <a:pt x="1831779" y="393162"/>
                    </a:cubicBezTo>
                    <a:cubicBezTo>
                      <a:pt x="1835333" y="395193"/>
                      <a:pt x="1839628" y="395662"/>
                      <a:pt x="1843693" y="396140"/>
                    </a:cubicBezTo>
                    <a:cubicBezTo>
                      <a:pt x="1856549" y="397653"/>
                      <a:pt x="1869527" y="397892"/>
                      <a:pt x="1882413" y="399119"/>
                    </a:cubicBezTo>
                    <a:cubicBezTo>
                      <a:pt x="1916267" y="402343"/>
                      <a:pt x="1896238" y="402097"/>
                      <a:pt x="1912198" y="402097"/>
                    </a:cubicBezTo>
                  </a:path>
                </a:pathLst>
              </a:custGeom>
              <a:noFill/>
              <a:ln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Flowchart: Connector 46"/>
              <p:cNvSpPr/>
              <p:nvPr/>
            </p:nvSpPr>
            <p:spPr>
              <a:xfrm>
                <a:off x="4538393" y="4628703"/>
                <a:ext cx="45719" cy="45719"/>
              </a:xfrm>
              <a:prstGeom prst="flowChartConnector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Flowchart: Connector 48"/>
              <p:cNvSpPr/>
              <p:nvPr/>
            </p:nvSpPr>
            <p:spPr>
              <a:xfrm>
                <a:off x="4227165" y="3691394"/>
                <a:ext cx="45719" cy="45719"/>
              </a:xfrm>
              <a:prstGeom prst="flowChartConnector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50" name="Flowchart: Connector 49"/>
              <p:cNvSpPr/>
              <p:nvPr/>
            </p:nvSpPr>
            <p:spPr>
              <a:xfrm>
                <a:off x="5222084" y="3556126"/>
                <a:ext cx="45719" cy="45719"/>
              </a:xfrm>
              <a:prstGeom prst="flowChartConnector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Flowchart: Connector 50"/>
              <p:cNvSpPr/>
              <p:nvPr/>
            </p:nvSpPr>
            <p:spPr>
              <a:xfrm>
                <a:off x="5521026" y="3548603"/>
                <a:ext cx="45719" cy="45719"/>
              </a:xfrm>
              <a:prstGeom prst="flowChartConnector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52" name="Flowchart: Connector 51"/>
              <p:cNvSpPr/>
              <p:nvPr/>
            </p:nvSpPr>
            <p:spPr>
              <a:xfrm>
                <a:off x="6225545" y="4245016"/>
                <a:ext cx="45719" cy="45719"/>
              </a:xfrm>
              <a:prstGeom prst="flowChartConnector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53" name="Freeform 52"/>
              <p:cNvSpPr/>
              <p:nvPr/>
            </p:nvSpPr>
            <p:spPr>
              <a:xfrm>
                <a:off x="2260332" y="2471596"/>
                <a:ext cx="2539497" cy="1865159"/>
              </a:xfrm>
              <a:custGeom>
                <a:avLst/>
                <a:gdLst>
                  <a:gd name="connsiteX0" fmla="*/ 72428 w 2539497"/>
                  <a:gd name="connsiteY0" fmla="*/ 0 h 1865159"/>
                  <a:gd name="connsiteX1" fmla="*/ 81482 w 2539497"/>
                  <a:gd name="connsiteY1" fmla="*/ 36214 h 1865159"/>
                  <a:gd name="connsiteX2" fmla="*/ 90535 w 2539497"/>
                  <a:gd name="connsiteY2" fmla="*/ 72428 h 1865159"/>
                  <a:gd name="connsiteX3" fmla="*/ 104115 w 2539497"/>
                  <a:gd name="connsiteY3" fmla="*/ 86008 h 1865159"/>
                  <a:gd name="connsiteX4" fmla="*/ 108642 w 2539497"/>
                  <a:gd name="connsiteY4" fmla="*/ 99588 h 1865159"/>
                  <a:gd name="connsiteX5" fmla="*/ 108642 w 2539497"/>
                  <a:gd name="connsiteY5" fmla="*/ 162962 h 1865159"/>
                  <a:gd name="connsiteX6" fmla="*/ 72428 w 2539497"/>
                  <a:gd name="connsiteY6" fmla="*/ 167489 h 1865159"/>
                  <a:gd name="connsiteX7" fmla="*/ 22634 w 2539497"/>
                  <a:gd name="connsiteY7" fmla="*/ 181069 h 1865159"/>
                  <a:gd name="connsiteX8" fmla="*/ 13581 w 2539497"/>
                  <a:gd name="connsiteY8" fmla="*/ 258024 h 1865159"/>
                  <a:gd name="connsiteX9" fmla="*/ 9054 w 2539497"/>
                  <a:gd name="connsiteY9" fmla="*/ 271604 h 1865159"/>
                  <a:gd name="connsiteX10" fmla="*/ 0 w 2539497"/>
                  <a:gd name="connsiteY10" fmla="*/ 312345 h 1865159"/>
                  <a:gd name="connsiteX11" fmla="*/ 4527 w 2539497"/>
                  <a:gd name="connsiteY11" fmla="*/ 330452 h 1865159"/>
                  <a:gd name="connsiteX12" fmla="*/ 18107 w 2539497"/>
                  <a:gd name="connsiteY12" fmla="*/ 334978 h 1865159"/>
                  <a:gd name="connsiteX13" fmla="*/ 31688 w 2539497"/>
                  <a:gd name="connsiteY13" fmla="*/ 344032 h 1865159"/>
                  <a:gd name="connsiteX14" fmla="*/ 40741 w 2539497"/>
                  <a:gd name="connsiteY14" fmla="*/ 357612 h 1865159"/>
                  <a:gd name="connsiteX15" fmla="*/ 49794 w 2539497"/>
                  <a:gd name="connsiteY15" fmla="*/ 384772 h 1865159"/>
                  <a:gd name="connsiteX16" fmla="*/ 54321 w 2539497"/>
                  <a:gd name="connsiteY16" fmla="*/ 439093 h 1865159"/>
                  <a:gd name="connsiteX17" fmla="*/ 63375 w 2539497"/>
                  <a:gd name="connsiteY17" fmla="*/ 448147 h 1865159"/>
                  <a:gd name="connsiteX18" fmla="*/ 72428 w 2539497"/>
                  <a:gd name="connsiteY18" fmla="*/ 475307 h 1865159"/>
                  <a:gd name="connsiteX19" fmla="*/ 81482 w 2539497"/>
                  <a:gd name="connsiteY19" fmla="*/ 484360 h 1865159"/>
                  <a:gd name="connsiteX20" fmla="*/ 99589 w 2539497"/>
                  <a:gd name="connsiteY20" fmla="*/ 511521 h 1865159"/>
                  <a:gd name="connsiteX21" fmla="*/ 126749 w 2539497"/>
                  <a:gd name="connsiteY21" fmla="*/ 534154 h 1865159"/>
                  <a:gd name="connsiteX22" fmla="*/ 135802 w 2539497"/>
                  <a:gd name="connsiteY22" fmla="*/ 561315 h 1865159"/>
                  <a:gd name="connsiteX23" fmla="*/ 158436 w 2539497"/>
                  <a:gd name="connsiteY23" fmla="*/ 593002 h 1865159"/>
                  <a:gd name="connsiteX24" fmla="*/ 167490 w 2539497"/>
                  <a:gd name="connsiteY24" fmla="*/ 620162 h 1865159"/>
                  <a:gd name="connsiteX25" fmla="*/ 176543 w 2539497"/>
                  <a:gd name="connsiteY25" fmla="*/ 629216 h 1865159"/>
                  <a:gd name="connsiteX26" fmla="*/ 208230 w 2539497"/>
                  <a:gd name="connsiteY26" fmla="*/ 647323 h 1865159"/>
                  <a:gd name="connsiteX27" fmla="*/ 230864 w 2539497"/>
                  <a:gd name="connsiteY27" fmla="*/ 651850 h 1865159"/>
                  <a:gd name="connsiteX28" fmla="*/ 239917 w 2539497"/>
                  <a:gd name="connsiteY28" fmla="*/ 665430 h 1865159"/>
                  <a:gd name="connsiteX29" fmla="*/ 253497 w 2539497"/>
                  <a:gd name="connsiteY29" fmla="*/ 706170 h 1865159"/>
                  <a:gd name="connsiteX30" fmla="*/ 258024 w 2539497"/>
                  <a:gd name="connsiteY30" fmla="*/ 719751 h 1865159"/>
                  <a:gd name="connsiteX31" fmla="*/ 262551 w 2539497"/>
                  <a:gd name="connsiteY31" fmla="*/ 733331 h 1865159"/>
                  <a:gd name="connsiteX32" fmla="*/ 271604 w 2539497"/>
                  <a:gd name="connsiteY32" fmla="*/ 769545 h 1865159"/>
                  <a:gd name="connsiteX33" fmla="*/ 276131 w 2539497"/>
                  <a:gd name="connsiteY33" fmla="*/ 783125 h 1865159"/>
                  <a:gd name="connsiteX34" fmla="*/ 285185 w 2539497"/>
                  <a:gd name="connsiteY34" fmla="*/ 792178 h 1865159"/>
                  <a:gd name="connsiteX35" fmla="*/ 298765 w 2539497"/>
                  <a:gd name="connsiteY35" fmla="*/ 860079 h 1865159"/>
                  <a:gd name="connsiteX36" fmla="*/ 303291 w 2539497"/>
                  <a:gd name="connsiteY36" fmla="*/ 873659 h 1865159"/>
                  <a:gd name="connsiteX37" fmla="*/ 312345 w 2539497"/>
                  <a:gd name="connsiteY37" fmla="*/ 882713 h 1865159"/>
                  <a:gd name="connsiteX38" fmla="*/ 330452 w 2539497"/>
                  <a:gd name="connsiteY38" fmla="*/ 937034 h 1865159"/>
                  <a:gd name="connsiteX39" fmla="*/ 334979 w 2539497"/>
                  <a:gd name="connsiteY39" fmla="*/ 950614 h 1865159"/>
                  <a:gd name="connsiteX40" fmla="*/ 344032 w 2539497"/>
                  <a:gd name="connsiteY40" fmla="*/ 964194 h 1865159"/>
                  <a:gd name="connsiteX41" fmla="*/ 362139 w 2539497"/>
                  <a:gd name="connsiteY41" fmla="*/ 1004935 h 1865159"/>
                  <a:gd name="connsiteX42" fmla="*/ 375719 w 2539497"/>
                  <a:gd name="connsiteY42" fmla="*/ 1018515 h 1865159"/>
                  <a:gd name="connsiteX43" fmla="*/ 389299 w 2539497"/>
                  <a:gd name="connsiteY43" fmla="*/ 1023042 h 1865159"/>
                  <a:gd name="connsiteX44" fmla="*/ 420987 w 2539497"/>
                  <a:gd name="connsiteY44" fmla="*/ 1036622 h 1865159"/>
                  <a:gd name="connsiteX45" fmla="*/ 434567 w 2539497"/>
                  <a:gd name="connsiteY45" fmla="*/ 1045675 h 1865159"/>
                  <a:gd name="connsiteX46" fmla="*/ 461727 w 2539497"/>
                  <a:gd name="connsiteY46" fmla="*/ 1059255 h 1865159"/>
                  <a:gd name="connsiteX47" fmla="*/ 488888 w 2539497"/>
                  <a:gd name="connsiteY47" fmla="*/ 1095469 h 1865159"/>
                  <a:gd name="connsiteX48" fmla="*/ 525101 w 2539497"/>
                  <a:gd name="connsiteY48" fmla="*/ 1127156 h 1865159"/>
                  <a:gd name="connsiteX49" fmla="*/ 547735 w 2539497"/>
                  <a:gd name="connsiteY49" fmla="*/ 1145263 h 1865159"/>
                  <a:gd name="connsiteX50" fmla="*/ 561315 w 2539497"/>
                  <a:gd name="connsiteY50" fmla="*/ 1149790 h 1865159"/>
                  <a:gd name="connsiteX51" fmla="*/ 588476 w 2539497"/>
                  <a:gd name="connsiteY51" fmla="*/ 1163370 h 1865159"/>
                  <a:gd name="connsiteX52" fmla="*/ 602056 w 2539497"/>
                  <a:gd name="connsiteY52" fmla="*/ 1172424 h 1865159"/>
                  <a:gd name="connsiteX53" fmla="*/ 620163 w 2539497"/>
                  <a:gd name="connsiteY53" fmla="*/ 1176951 h 1865159"/>
                  <a:gd name="connsiteX54" fmla="*/ 737858 w 2539497"/>
                  <a:gd name="connsiteY54" fmla="*/ 1172424 h 1865159"/>
                  <a:gd name="connsiteX55" fmla="*/ 810286 w 2539497"/>
                  <a:gd name="connsiteY55" fmla="*/ 1154317 h 1865159"/>
                  <a:gd name="connsiteX56" fmla="*/ 837446 w 2539497"/>
                  <a:gd name="connsiteY56" fmla="*/ 1145263 h 1865159"/>
                  <a:gd name="connsiteX57" fmla="*/ 851026 w 2539497"/>
                  <a:gd name="connsiteY57" fmla="*/ 1140737 h 1865159"/>
                  <a:gd name="connsiteX58" fmla="*/ 887240 w 2539497"/>
                  <a:gd name="connsiteY58" fmla="*/ 1127156 h 1865159"/>
                  <a:gd name="connsiteX59" fmla="*/ 941561 w 2539497"/>
                  <a:gd name="connsiteY59" fmla="*/ 1136210 h 1865159"/>
                  <a:gd name="connsiteX60" fmla="*/ 959668 w 2539497"/>
                  <a:gd name="connsiteY60" fmla="*/ 1149790 h 1865159"/>
                  <a:gd name="connsiteX61" fmla="*/ 1013989 w 2539497"/>
                  <a:gd name="connsiteY61" fmla="*/ 1145263 h 1865159"/>
                  <a:gd name="connsiteX62" fmla="*/ 1045676 w 2539497"/>
                  <a:gd name="connsiteY62" fmla="*/ 1136210 h 1865159"/>
                  <a:gd name="connsiteX63" fmla="*/ 1054729 w 2539497"/>
                  <a:gd name="connsiteY63" fmla="*/ 1127156 h 1865159"/>
                  <a:gd name="connsiteX64" fmla="*/ 1090943 w 2539497"/>
                  <a:gd name="connsiteY64" fmla="*/ 1113576 h 1865159"/>
                  <a:gd name="connsiteX65" fmla="*/ 1118103 w 2539497"/>
                  <a:gd name="connsiteY65" fmla="*/ 1118103 h 1865159"/>
                  <a:gd name="connsiteX66" fmla="*/ 1145264 w 2539497"/>
                  <a:gd name="connsiteY66" fmla="*/ 1127156 h 1865159"/>
                  <a:gd name="connsiteX67" fmla="*/ 1199585 w 2539497"/>
                  <a:gd name="connsiteY67" fmla="*/ 1122630 h 1865159"/>
                  <a:gd name="connsiteX68" fmla="*/ 1208638 w 2539497"/>
                  <a:gd name="connsiteY68" fmla="*/ 1113576 h 1865159"/>
                  <a:gd name="connsiteX69" fmla="*/ 1249379 w 2539497"/>
                  <a:gd name="connsiteY69" fmla="*/ 1118103 h 1865159"/>
                  <a:gd name="connsiteX70" fmla="*/ 1262959 w 2539497"/>
                  <a:gd name="connsiteY70" fmla="*/ 1131683 h 1865159"/>
                  <a:gd name="connsiteX71" fmla="*/ 1267486 w 2539497"/>
                  <a:gd name="connsiteY71" fmla="*/ 1145263 h 1865159"/>
                  <a:gd name="connsiteX72" fmla="*/ 1290119 w 2539497"/>
                  <a:gd name="connsiteY72" fmla="*/ 1167897 h 1865159"/>
                  <a:gd name="connsiteX73" fmla="*/ 1299173 w 2539497"/>
                  <a:gd name="connsiteY73" fmla="*/ 1176951 h 1865159"/>
                  <a:gd name="connsiteX74" fmla="*/ 1308226 w 2539497"/>
                  <a:gd name="connsiteY74" fmla="*/ 1190531 h 1865159"/>
                  <a:gd name="connsiteX75" fmla="*/ 1326333 w 2539497"/>
                  <a:gd name="connsiteY75" fmla="*/ 1208638 h 1865159"/>
                  <a:gd name="connsiteX76" fmla="*/ 1344440 w 2539497"/>
                  <a:gd name="connsiteY76" fmla="*/ 1226745 h 1865159"/>
                  <a:gd name="connsiteX77" fmla="*/ 1353493 w 2539497"/>
                  <a:gd name="connsiteY77" fmla="*/ 1240325 h 1865159"/>
                  <a:gd name="connsiteX78" fmla="*/ 1380654 w 2539497"/>
                  <a:gd name="connsiteY78" fmla="*/ 1262958 h 1865159"/>
                  <a:gd name="connsiteX79" fmla="*/ 1407814 w 2539497"/>
                  <a:gd name="connsiteY79" fmla="*/ 1272012 h 1865159"/>
                  <a:gd name="connsiteX80" fmla="*/ 1425921 w 2539497"/>
                  <a:gd name="connsiteY80" fmla="*/ 1276539 h 1865159"/>
                  <a:gd name="connsiteX81" fmla="*/ 1453082 w 2539497"/>
                  <a:gd name="connsiteY81" fmla="*/ 1285592 h 1865159"/>
                  <a:gd name="connsiteX82" fmla="*/ 1471189 w 2539497"/>
                  <a:gd name="connsiteY82" fmla="*/ 1303699 h 1865159"/>
                  <a:gd name="connsiteX83" fmla="*/ 1480242 w 2539497"/>
                  <a:gd name="connsiteY83" fmla="*/ 1330859 h 1865159"/>
                  <a:gd name="connsiteX84" fmla="*/ 1489295 w 2539497"/>
                  <a:gd name="connsiteY84" fmla="*/ 1339913 h 1865159"/>
                  <a:gd name="connsiteX85" fmla="*/ 1498349 w 2539497"/>
                  <a:gd name="connsiteY85" fmla="*/ 1353493 h 1865159"/>
                  <a:gd name="connsiteX86" fmla="*/ 1511929 w 2539497"/>
                  <a:gd name="connsiteY86" fmla="*/ 1362547 h 1865159"/>
                  <a:gd name="connsiteX87" fmla="*/ 1520983 w 2539497"/>
                  <a:gd name="connsiteY87" fmla="*/ 1371600 h 1865159"/>
                  <a:gd name="connsiteX88" fmla="*/ 1539090 w 2539497"/>
                  <a:gd name="connsiteY88" fmla="*/ 1394234 h 1865159"/>
                  <a:gd name="connsiteX89" fmla="*/ 1552670 w 2539497"/>
                  <a:gd name="connsiteY89" fmla="*/ 1412341 h 1865159"/>
                  <a:gd name="connsiteX90" fmla="*/ 1579830 w 2539497"/>
                  <a:gd name="connsiteY90" fmla="*/ 1434974 h 1865159"/>
                  <a:gd name="connsiteX91" fmla="*/ 1620571 w 2539497"/>
                  <a:gd name="connsiteY91" fmla="*/ 1480242 h 1865159"/>
                  <a:gd name="connsiteX92" fmla="*/ 1634151 w 2539497"/>
                  <a:gd name="connsiteY92" fmla="*/ 1489295 h 1865159"/>
                  <a:gd name="connsiteX93" fmla="*/ 1652258 w 2539497"/>
                  <a:gd name="connsiteY93" fmla="*/ 1498349 h 1865159"/>
                  <a:gd name="connsiteX94" fmla="*/ 1665838 w 2539497"/>
                  <a:gd name="connsiteY94" fmla="*/ 1511929 h 1865159"/>
                  <a:gd name="connsiteX95" fmla="*/ 1683945 w 2539497"/>
                  <a:gd name="connsiteY95" fmla="*/ 1520982 h 1865159"/>
                  <a:gd name="connsiteX96" fmla="*/ 1711105 w 2539497"/>
                  <a:gd name="connsiteY96" fmla="*/ 1534562 h 1865159"/>
                  <a:gd name="connsiteX97" fmla="*/ 1729212 w 2539497"/>
                  <a:gd name="connsiteY97" fmla="*/ 1561723 h 1865159"/>
                  <a:gd name="connsiteX98" fmla="*/ 1733739 w 2539497"/>
                  <a:gd name="connsiteY98" fmla="*/ 1575303 h 1865159"/>
                  <a:gd name="connsiteX99" fmla="*/ 1747319 w 2539497"/>
                  <a:gd name="connsiteY99" fmla="*/ 1593410 h 1865159"/>
                  <a:gd name="connsiteX100" fmla="*/ 1760899 w 2539497"/>
                  <a:gd name="connsiteY100" fmla="*/ 1616044 h 1865159"/>
                  <a:gd name="connsiteX101" fmla="*/ 1769953 w 2539497"/>
                  <a:gd name="connsiteY101" fmla="*/ 1629624 h 1865159"/>
                  <a:gd name="connsiteX102" fmla="*/ 1783533 w 2539497"/>
                  <a:gd name="connsiteY102" fmla="*/ 1638677 h 1865159"/>
                  <a:gd name="connsiteX103" fmla="*/ 1801640 w 2539497"/>
                  <a:gd name="connsiteY103" fmla="*/ 1652257 h 1865159"/>
                  <a:gd name="connsiteX104" fmla="*/ 1815220 w 2539497"/>
                  <a:gd name="connsiteY104" fmla="*/ 1656784 h 1865159"/>
                  <a:gd name="connsiteX105" fmla="*/ 1928389 w 2539497"/>
                  <a:gd name="connsiteY105" fmla="*/ 1665838 h 1865159"/>
                  <a:gd name="connsiteX106" fmla="*/ 1941969 w 2539497"/>
                  <a:gd name="connsiteY106" fmla="*/ 1756372 h 1865159"/>
                  <a:gd name="connsiteX107" fmla="*/ 1960076 w 2539497"/>
                  <a:gd name="connsiteY107" fmla="*/ 1760899 h 1865159"/>
                  <a:gd name="connsiteX108" fmla="*/ 1991763 w 2539497"/>
                  <a:gd name="connsiteY108" fmla="*/ 1779006 h 1865159"/>
                  <a:gd name="connsiteX109" fmla="*/ 2005343 w 2539497"/>
                  <a:gd name="connsiteY109" fmla="*/ 1788059 h 1865159"/>
                  <a:gd name="connsiteX110" fmla="*/ 2082297 w 2539497"/>
                  <a:gd name="connsiteY110" fmla="*/ 1797113 h 1865159"/>
                  <a:gd name="connsiteX111" fmla="*/ 2095878 w 2539497"/>
                  <a:gd name="connsiteY111" fmla="*/ 1801640 h 1865159"/>
                  <a:gd name="connsiteX112" fmla="*/ 2141145 w 2539497"/>
                  <a:gd name="connsiteY112" fmla="*/ 1810693 h 1865159"/>
                  <a:gd name="connsiteX113" fmla="*/ 2159252 w 2539497"/>
                  <a:gd name="connsiteY113" fmla="*/ 1819747 h 1865159"/>
                  <a:gd name="connsiteX114" fmla="*/ 2195466 w 2539497"/>
                  <a:gd name="connsiteY114" fmla="*/ 1828800 h 1865159"/>
                  <a:gd name="connsiteX115" fmla="*/ 2231680 w 2539497"/>
                  <a:gd name="connsiteY115" fmla="*/ 1837854 h 1865159"/>
                  <a:gd name="connsiteX116" fmla="*/ 2254313 w 2539497"/>
                  <a:gd name="connsiteY116" fmla="*/ 1842380 h 1865159"/>
                  <a:gd name="connsiteX117" fmla="*/ 2290527 w 2539497"/>
                  <a:gd name="connsiteY117" fmla="*/ 1846907 h 1865159"/>
                  <a:gd name="connsiteX118" fmla="*/ 2326741 w 2539497"/>
                  <a:gd name="connsiteY118" fmla="*/ 1855960 h 1865159"/>
                  <a:gd name="connsiteX119" fmla="*/ 2344848 w 2539497"/>
                  <a:gd name="connsiteY119" fmla="*/ 1865014 h 1865159"/>
                  <a:gd name="connsiteX120" fmla="*/ 2381062 w 2539497"/>
                  <a:gd name="connsiteY120" fmla="*/ 1860487 h 1865159"/>
                  <a:gd name="connsiteX121" fmla="*/ 2453490 w 2539497"/>
                  <a:gd name="connsiteY121" fmla="*/ 1855960 h 1865159"/>
                  <a:gd name="connsiteX122" fmla="*/ 2467070 w 2539497"/>
                  <a:gd name="connsiteY122" fmla="*/ 1842380 h 1865159"/>
                  <a:gd name="connsiteX123" fmla="*/ 2480650 w 2539497"/>
                  <a:gd name="connsiteY123" fmla="*/ 1815220 h 1865159"/>
                  <a:gd name="connsiteX124" fmla="*/ 2494230 w 2539497"/>
                  <a:gd name="connsiteY124" fmla="*/ 1806166 h 1865159"/>
                  <a:gd name="connsiteX125" fmla="*/ 2516864 w 2539497"/>
                  <a:gd name="connsiteY125" fmla="*/ 1783533 h 1865159"/>
                  <a:gd name="connsiteX126" fmla="*/ 2525917 w 2539497"/>
                  <a:gd name="connsiteY126" fmla="*/ 1774479 h 1865159"/>
                  <a:gd name="connsiteX127" fmla="*/ 2534971 w 2539497"/>
                  <a:gd name="connsiteY127" fmla="*/ 1747319 h 1865159"/>
                  <a:gd name="connsiteX128" fmla="*/ 2539497 w 2539497"/>
                  <a:gd name="connsiteY128" fmla="*/ 1733739 h 1865159"/>
                  <a:gd name="connsiteX129" fmla="*/ 2534971 w 2539497"/>
                  <a:gd name="connsiteY129" fmla="*/ 1697525 h 1865159"/>
                  <a:gd name="connsiteX130" fmla="*/ 2525917 w 2539497"/>
                  <a:gd name="connsiteY130" fmla="*/ 1688471 h 1865159"/>
                  <a:gd name="connsiteX131" fmla="*/ 2516864 w 2539497"/>
                  <a:gd name="connsiteY131" fmla="*/ 1674891 h 1865159"/>
                  <a:gd name="connsiteX132" fmla="*/ 2503284 w 2539497"/>
                  <a:gd name="connsiteY132" fmla="*/ 1643204 h 1865159"/>
                  <a:gd name="connsiteX133" fmla="*/ 2485177 w 2539497"/>
                  <a:gd name="connsiteY133" fmla="*/ 1602463 h 1865159"/>
                  <a:gd name="connsiteX134" fmla="*/ 2480650 w 2539497"/>
                  <a:gd name="connsiteY134" fmla="*/ 1584356 h 1865159"/>
                  <a:gd name="connsiteX135" fmla="*/ 2476123 w 2539497"/>
                  <a:gd name="connsiteY135" fmla="*/ 1570776 h 1865159"/>
                  <a:gd name="connsiteX136" fmla="*/ 2458016 w 2539497"/>
                  <a:gd name="connsiteY136" fmla="*/ 1566250 h 1865159"/>
                  <a:gd name="connsiteX137" fmla="*/ 2439909 w 2539497"/>
                  <a:gd name="connsiteY137" fmla="*/ 1543616 h 1865159"/>
                  <a:gd name="connsiteX138" fmla="*/ 2430856 w 2539497"/>
                  <a:gd name="connsiteY138" fmla="*/ 1516455 h 1865159"/>
                  <a:gd name="connsiteX139" fmla="*/ 2417276 w 2539497"/>
                  <a:gd name="connsiteY139" fmla="*/ 1489295 h 1865159"/>
                  <a:gd name="connsiteX140" fmla="*/ 2403695 w 2539497"/>
                  <a:gd name="connsiteY140" fmla="*/ 1484768 h 1865159"/>
                  <a:gd name="connsiteX141" fmla="*/ 2372008 w 2539497"/>
                  <a:gd name="connsiteY141" fmla="*/ 1475715 h 1865159"/>
                  <a:gd name="connsiteX142" fmla="*/ 2349375 w 2539497"/>
                  <a:gd name="connsiteY142" fmla="*/ 1453081 h 1865159"/>
                  <a:gd name="connsiteX143" fmla="*/ 2335794 w 2539497"/>
                  <a:gd name="connsiteY143" fmla="*/ 1444028 h 1865159"/>
                  <a:gd name="connsiteX144" fmla="*/ 2331268 w 2539497"/>
                  <a:gd name="connsiteY144" fmla="*/ 1425921 h 1865159"/>
                  <a:gd name="connsiteX145" fmla="*/ 2326741 w 2539497"/>
                  <a:gd name="connsiteY145" fmla="*/ 1344440 h 1865159"/>
                  <a:gd name="connsiteX146" fmla="*/ 2317688 w 2539497"/>
                  <a:gd name="connsiteY146" fmla="*/ 1335386 h 1865159"/>
                  <a:gd name="connsiteX147" fmla="*/ 2286000 w 2539497"/>
                  <a:gd name="connsiteY147" fmla="*/ 1330859 h 1865159"/>
                  <a:gd name="connsiteX148" fmla="*/ 2258840 w 2539497"/>
                  <a:gd name="connsiteY148" fmla="*/ 1308226 h 1865159"/>
                  <a:gd name="connsiteX149" fmla="*/ 2240733 w 2539497"/>
                  <a:gd name="connsiteY149" fmla="*/ 1294646 h 1865159"/>
                  <a:gd name="connsiteX150" fmla="*/ 2222626 w 2539497"/>
                  <a:gd name="connsiteY150" fmla="*/ 1276539 h 1865159"/>
                  <a:gd name="connsiteX151" fmla="*/ 2218099 w 2539497"/>
                  <a:gd name="connsiteY151" fmla="*/ 1262958 h 1865159"/>
                  <a:gd name="connsiteX152" fmla="*/ 2177359 w 2539497"/>
                  <a:gd name="connsiteY152" fmla="*/ 1262958 h 1865159"/>
                  <a:gd name="connsiteX153" fmla="*/ 2109458 w 2539497"/>
                  <a:gd name="connsiteY153" fmla="*/ 1258432 h 1865159"/>
                  <a:gd name="connsiteX154" fmla="*/ 2077771 w 2539497"/>
                  <a:gd name="connsiteY154" fmla="*/ 1262958 h 1865159"/>
                  <a:gd name="connsiteX155" fmla="*/ 2032503 w 2539497"/>
                  <a:gd name="connsiteY155" fmla="*/ 1253905 h 1865159"/>
                  <a:gd name="connsiteX156" fmla="*/ 2018923 w 2539497"/>
                  <a:gd name="connsiteY156" fmla="*/ 1244852 h 18651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</a:cxnLst>
                <a:rect l="l" t="t" r="r" b="b"/>
                <a:pathLst>
                  <a:path w="2539497" h="1865159">
                    <a:moveTo>
                      <a:pt x="72428" y="0"/>
                    </a:moveTo>
                    <a:cubicBezTo>
                      <a:pt x="83506" y="55387"/>
                      <a:pt x="71040" y="-2076"/>
                      <a:pt x="81482" y="36214"/>
                    </a:cubicBezTo>
                    <a:cubicBezTo>
                      <a:pt x="84756" y="48218"/>
                      <a:pt x="81737" y="63630"/>
                      <a:pt x="90535" y="72428"/>
                    </a:cubicBezTo>
                    <a:lnTo>
                      <a:pt x="104115" y="86008"/>
                    </a:lnTo>
                    <a:cubicBezTo>
                      <a:pt x="105624" y="90535"/>
                      <a:pt x="106508" y="95320"/>
                      <a:pt x="108642" y="99588"/>
                    </a:cubicBezTo>
                    <a:cubicBezTo>
                      <a:pt x="119831" y="121967"/>
                      <a:pt x="141061" y="124059"/>
                      <a:pt x="108642" y="162962"/>
                    </a:cubicBezTo>
                    <a:cubicBezTo>
                      <a:pt x="100854" y="172308"/>
                      <a:pt x="84499" y="165980"/>
                      <a:pt x="72428" y="167489"/>
                    </a:cubicBezTo>
                    <a:cubicBezTo>
                      <a:pt x="37969" y="178976"/>
                      <a:pt x="54626" y="174672"/>
                      <a:pt x="22634" y="181069"/>
                    </a:cubicBezTo>
                    <a:cubicBezTo>
                      <a:pt x="11357" y="226174"/>
                      <a:pt x="24839" y="167954"/>
                      <a:pt x="13581" y="258024"/>
                    </a:cubicBezTo>
                    <a:cubicBezTo>
                      <a:pt x="12989" y="262759"/>
                      <a:pt x="10089" y="266946"/>
                      <a:pt x="9054" y="271604"/>
                    </a:cubicBezTo>
                    <a:cubicBezTo>
                      <a:pt x="-1570" y="319408"/>
                      <a:pt x="10191" y="281771"/>
                      <a:pt x="0" y="312345"/>
                    </a:cubicBezTo>
                    <a:cubicBezTo>
                      <a:pt x="1509" y="318381"/>
                      <a:pt x="640" y="325594"/>
                      <a:pt x="4527" y="330452"/>
                    </a:cubicBezTo>
                    <a:cubicBezTo>
                      <a:pt x="7508" y="334178"/>
                      <a:pt x="13839" y="332844"/>
                      <a:pt x="18107" y="334978"/>
                    </a:cubicBezTo>
                    <a:cubicBezTo>
                      <a:pt x="22973" y="337411"/>
                      <a:pt x="27161" y="341014"/>
                      <a:pt x="31688" y="344032"/>
                    </a:cubicBezTo>
                    <a:cubicBezTo>
                      <a:pt x="34706" y="348559"/>
                      <a:pt x="38532" y="352641"/>
                      <a:pt x="40741" y="357612"/>
                    </a:cubicBezTo>
                    <a:cubicBezTo>
                      <a:pt x="44617" y="366333"/>
                      <a:pt x="49794" y="384772"/>
                      <a:pt x="49794" y="384772"/>
                    </a:cubicBezTo>
                    <a:cubicBezTo>
                      <a:pt x="45686" y="421749"/>
                      <a:pt x="37283" y="417795"/>
                      <a:pt x="54321" y="439093"/>
                    </a:cubicBezTo>
                    <a:cubicBezTo>
                      <a:pt x="56987" y="442426"/>
                      <a:pt x="60357" y="445129"/>
                      <a:pt x="63375" y="448147"/>
                    </a:cubicBezTo>
                    <a:cubicBezTo>
                      <a:pt x="66393" y="457200"/>
                      <a:pt x="65680" y="468559"/>
                      <a:pt x="72428" y="475307"/>
                    </a:cubicBezTo>
                    <a:cubicBezTo>
                      <a:pt x="75446" y="478325"/>
                      <a:pt x="78921" y="480946"/>
                      <a:pt x="81482" y="484360"/>
                    </a:cubicBezTo>
                    <a:cubicBezTo>
                      <a:pt x="88011" y="493065"/>
                      <a:pt x="91895" y="503827"/>
                      <a:pt x="99589" y="511521"/>
                    </a:cubicBezTo>
                    <a:cubicBezTo>
                      <a:pt x="117016" y="528948"/>
                      <a:pt x="107842" y="521550"/>
                      <a:pt x="126749" y="534154"/>
                    </a:cubicBezTo>
                    <a:cubicBezTo>
                      <a:pt x="129767" y="543208"/>
                      <a:pt x="130508" y="553375"/>
                      <a:pt x="135802" y="561315"/>
                    </a:cubicBezTo>
                    <a:cubicBezTo>
                      <a:pt x="149041" y="581172"/>
                      <a:pt x="141592" y="570543"/>
                      <a:pt x="158436" y="593002"/>
                    </a:cubicBezTo>
                    <a:cubicBezTo>
                      <a:pt x="161454" y="602055"/>
                      <a:pt x="160742" y="613414"/>
                      <a:pt x="167490" y="620162"/>
                    </a:cubicBezTo>
                    <a:cubicBezTo>
                      <a:pt x="170508" y="623180"/>
                      <a:pt x="173210" y="626550"/>
                      <a:pt x="176543" y="629216"/>
                    </a:cubicBezTo>
                    <a:cubicBezTo>
                      <a:pt x="183637" y="634891"/>
                      <a:pt x="200267" y="644669"/>
                      <a:pt x="208230" y="647323"/>
                    </a:cubicBezTo>
                    <a:cubicBezTo>
                      <a:pt x="215529" y="649756"/>
                      <a:pt x="223319" y="650341"/>
                      <a:pt x="230864" y="651850"/>
                    </a:cubicBezTo>
                    <a:cubicBezTo>
                      <a:pt x="233882" y="656377"/>
                      <a:pt x="237707" y="660459"/>
                      <a:pt x="239917" y="665430"/>
                    </a:cubicBezTo>
                    <a:cubicBezTo>
                      <a:pt x="239928" y="665454"/>
                      <a:pt x="251230" y="699367"/>
                      <a:pt x="253497" y="706170"/>
                    </a:cubicBezTo>
                    <a:lnTo>
                      <a:pt x="258024" y="719751"/>
                    </a:lnTo>
                    <a:cubicBezTo>
                      <a:pt x="259533" y="724278"/>
                      <a:pt x="261394" y="728702"/>
                      <a:pt x="262551" y="733331"/>
                    </a:cubicBezTo>
                    <a:cubicBezTo>
                      <a:pt x="265569" y="745402"/>
                      <a:pt x="267669" y="757741"/>
                      <a:pt x="271604" y="769545"/>
                    </a:cubicBezTo>
                    <a:cubicBezTo>
                      <a:pt x="273113" y="774072"/>
                      <a:pt x="273676" y="779034"/>
                      <a:pt x="276131" y="783125"/>
                    </a:cubicBezTo>
                    <a:cubicBezTo>
                      <a:pt x="278327" y="786785"/>
                      <a:pt x="282167" y="789160"/>
                      <a:pt x="285185" y="792178"/>
                    </a:cubicBezTo>
                    <a:cubicBezTo>
                      <a:pt x="290473" y="829202"/>
                      <a:pt x="288286" y="821655"/>
                      <a:pt x="298765" y="860079"/>
                    </a:cubicBezTo>
                    <a:cubicBezTo>
                      <a:pt x="300020" y="864682"/>
                      <a:pt x="300836" y="869567"/>
                      <a:pt x="303291" y="873659"/>
                    </a:cubicBezTo>
                    <a:cubicBezTo>
                      <a:pt x="305487" y="877319"/>
                      <a:pt x="309327" y="879695"/>
                      <a:pt x="312345" y="882713"/>
                    </a:cubicBezTo>
                    <a:lnTo>
                      <a:pt x="330452" y="937034"/>
                    </a:lnTo>
                    <a:cubicBezTo>
                      <a:pt x="331961" y="941561"/>
                      <a:pt x="332332" y="946644"/>
                      <a:pt x="334979" y="950614"/>
                    </a:cubicBezTo>
                    <a:cubicBezTo>
                      <a:pt x="337997" y="955141"/>
                      <a:pt x="341822" y="959223"/>
                      <a:pt x="344032" y="964194"/>
                    </a:cubicBezTo>
                    <a:cubicBezTo>
                      <a:pt x="355309" y="989566"/>
                      <a:pt x="347507" y="987375"/>
                      <a:pt x="362139" y="1004935"/>
                    </a:cubicBezTo>
                    <a:cubicBezTo>
                      <a:pt x="366237" y="1009853"/>
                      <a:pt x="370393" y="1014964"/>
                      <a:pt x="375719" y="1018515"/>
                    </a:cubicBezTo>
                    <a:cubicBezTo>
                      <a:pt x="379689" y="1021162"/>
                      <a:pt x="384772" y="1021533"/>
                      <a:pt x="389299" y="1023042"/>
                    </a:cubicBezTo>
                    <a:cubicBezTo>
                      <a:pt x="407960" y="1041700"/>
                      <a:pt x="386658" y="1023749"/>
                      <a:pt x="420987" y="1036622"/>
                    </a:cubicBezTo>
                    <a:cubicBezTo>
                      <a:pt x="426081" y="1038532"/>
                      <a:pt x="429701" y="1043242"/>
                      <a:pt x="434567" y="1045675"/>
                    </a:cubicBezTo>
                    <a:cubicBezTo>
                      <a:pt x="456876" y="1056830"/>
                      <a:pt x="440108" y="1041960"/>
                      <a:pt x="461727" y="1059255"/>
                    </a:cubicBezTo>
                    <a:cubicBezTo>
                      <a:pt x="481801" y="1075314"/>
                      <a:pt x="459935" y="1066514"/>
                      <a:pt x="488888" y="1095469"/>
                    </a:cubicBezTo>
                    <a:cubicBezTo>
                      <a:pt x="544726" y="1151310"/>
                      <a:pt x="487674" y="1097215"/>
                      <a:pt x="525101" y="1127156"/>
                    </a:cubicBezTo>
                    <a:cubicBezTo>
                      <a:pt x="539137" y="1138385"/>
                      <a:pt x="529156" y="1135974"/>
                      <a:pt x="547735" y="1145263"/>
                    </a:cubicBezTo>
                    <a:cubicBezTo>
                      <a:pt x="552003" y="1147397"/>
                      <a:pt x="557047" y="1147656"/>
                      <a:pt x="561315" y="1149790"/>
                    </a:cubicBezTo>
                    <a:cubicBezTo>
                      <a:pt x="596405" y="1167336"/>
                      <a:pt x="554350" y="1151997"/>
                      <a:pt x="588476" y="1163370"/>
                    </a:cubicBezTo>
                    <a:cubicBezTo>
                      <a:pt x="593003" y="1166388"/>
                      <a:pt x="597055" y="1170281"/>
                      <a:pt x="602056" y="1172424"/>
                    </a:cubicBezTo>
                    <a:cubicBezTo>
                      <a:pt x="607774" y="1174875"/>
                      <a:pt x="613942" y="1176951"/>
                      <a:pt x="620163" y="1176951"/>
                    </a:cubicBezTo>
                    <a:cubicBezTo>
                      <a:pt x="659424" y="1176951"/>
                      <a:pt x="698626" y="1173933"/>
                      <a:pt x="737858" y="1172424"/>
                    </a:cubicBezTo>
                    <a:cubicBezTo>
                      <a:pt x="788720" y="1155470"/>
                      <a:pt x="764427" y="1160868"/>
                      <a:pt x="810286" y="1154317"/>
                    </a:cubicBezTo>
                    <a:lnTo>
                      <a:pt x="837446" y="1145263"/>
                    </a:lnTo>
                    <a:cubicBezTo>
                      <a:pt x="841973" y="1143754"/>
                      <a:pt x="846758" y="1142871"/>
                      <a:pt x="851026" y="1140737"/>
                    </a:cubicBezTo>
                    <a:cubicBezTo>
                      <a:pt x="874698" y="1128901"/>
                      <a:pt x="862586" y="1133320"/>
                      <a:pt x="887240" y="1127156"/>
                    </a:cubicBezTo>
                    <a:cubicBezTo>
                      <a:pt x="893412" y="1127842"/>
                      <a:pt x="928746" y="1128887"/>
                      <a:pt x="941561" y="1136210"/>
                    </a:cubicBezTo>
                    <a:cubicBezTo>
                      <a:pt x="948111" y="1139953"/>
                      <a:pt x="953632" y="1145263"/>
                      <a:pt x="959668" y="1149790"/>
                    </a:cubicBezTo>
                    <a:cubicBezTo>
                      <a:pt x="977775" y="1148281"/>
                      <a:pt x="995960" y="1147517"/>
                      <a:pt x="1013989" y="1145263"/>
                    </a:cubicBezTo>
                    <a:cubicBezTo>
                      <a:pt x="1023086" y="1144126"/>
                      <a:pt x="1036655" y="1139217"/>
                      <a:pt x="1045676" y="1136210"/>
                    </a:cubicBezTo>
                    <a:cubicBezTo>
                      <a:pt x="1048694" y="1133192"/>
                      <a:pt x="1051023" y="1129273"/>
                      <a:pt x="1054729" y="1127156"/>
                    </a:cubicBezTo>
                    <a:cubicBezTo>
                      <a:pt x="1062302" y="1122829"/>
                      <a:pt x="1081100" y="1116857"/>
                      <a:pt x="1090943" y="1113576"/>
                    </a:cubicBezTo>
                    <a:cubicBezTo>
                      <a:pt x="1099996" y="1115085"/>
                      <a:pt x="1109199" y="1115877"/>
                      <a:pt x="1118103" y="1118103"/>
                    </a:cubicBezTo>
                    <a:cubicBezTo>
                      <a:pt x="1127361" y="1120418"/>
                      <a:pt x="1145264" y="1127156"/>
                      <a:pt x="1145264" y="1127156"/>
                    </a:cubicBezTo>
                    <a:cubicBezTo>
                      <a:pt x="1163371" y="1125647"/>
                      <a:pt x="1181819" y="1126437"/>
                      <a:pt x="1199585" y="1122630"/>
                    </a:cubicBezTo>
                    <a:cubicBezTo>
                      <a:pt x="1203758" y="1121736"/>
                      <a:pt x="1204388" y="1113962"/>
                      <a:pt x="1208638" y="1113576"/>
                    </a:cubicBezTo>
                    <a:cubicBezTo>
                      <a:pt x="1222246" y="1112339"/>
                      <a:pt x="1235799" y="1116594"/>
                      <a:pt x="1249379" y="1118103"/>
                    </a:cubicBezTo>
                    <a:cubicBezTo>
                      <a:pt x="1253906" y="1122630"/>
                      <a:pt x="1259408" y="1126357"/>
                      <a:pt x="1262959" y="1131683"/>
                    </a:cubicBezTo>
                    <a:cubicBezTo>
                      <a:pt x="1265606" y="1135653"/>
                      <a:pt x="1264623" y="1141446"/>
                      <a:pt x="1267486" y="1145263"/>
                    </a:cubicBezTo>
                    <a:cubicBezTo>
                      <a:pt x="1273888" y="1153799"/>
                      <a:pt x="1282575" y="1160352"/>
                      <a:pt x="1290119" y="1167897"/>
                    </a:cubicBezTo>
                    <a:cubicBezTo>
                      <a:pt x="1293137" y="1170915"/>
                      <a:pt x="1296806" y="1173400"/>
                      <a:pt x="1299173" y="1176951"/>
                    </a:cubicBezTo>
                    <a:cubicBezTo>
                      <a:pt x="1302191" y="1181478"/>
                      <a:pt x="1304686" y="1186400"/>
                      <a:pt x="1308226" y="1190531"/>
                    </a:cubicBezTo>
                    <a:cubicBezTo>
                      <a:pt x="1313781" y="1197012"/>
                      <a:pt x="1326333" y="1208638"/>
                      <a:pt x="1326333" y="1208638"/>
                    </a:cubicBezTo>
                    <a:cubicBezTo>
                      <a:pt x="1336210" y="1238268"/>
                      <a:pt x="1322492" y="1209186"/>
                      <a:pt x="1344440" y="1226745"/>
                    </a:cubicBezTo>
                    <a:cubicBezTo>
                      <a:pt x="1348688" y="1230144"/>
                      <a:pt x="1350010" y="1236146"/>
                      <a:pt x="1353493" y="1240325"/>
                    </a:cubicBezTo>
                    <a:cubicBezTo>
                      <a:pt x="1359763" y="1247849"/>
                      <a:pt x="1371229" y="1258769"/>
                      <a:pt x="1380654" y="1262958"/>
                    </a:cubicBezTo>
                    <a:cubicBezTo>
                      <a:pt x="1389375" y="1266834"/>
                      <a:pt x="1398556" y="1269697"/>
                      <a:pt x="1407814" y="1272012"/>
                    </a:cubicBezTo>
                    <a:cubicBezTo>
                      <a:pt x="1413850" y="1273521"/>
                      <a:pt x="1419962" y="1274751"/>
                      <a:pt x="1425921" y="1276539"/>
                    </a:cubicBezTo>
                    <a:cubicBezTo>
                      <a:pt x="1435062" y="1279281"/>
                      <a:pt x="1453082" y="1285592"/>
                      <a:pt x="1453082" y="1285592"/>
                    </a:cubicBezTo>
                    <a:cubicBezTo>
                      <a:pt x="1459118" y="1291628"/>
                      <a:pt x="1468490" y="1295601"/>
                      <a:pt x="1471189" y="1303699"/>
                    </a:cubicBezTo>
                    <a:cubicBezTo>
                      <a:pt x="1474207" y="1312752"/>
                      <a:pt x="1473494" y="1324111"/>
                      <a:pt x="1480242" y="1330859"/>
                    </a:cubicBezTo>
                    <a:cubicBezTo>
                      <a:pt x="1483260" y="1333877"/>
                      <a:pt x="1486629" y="1336580"/>
                      <a:pt x="1489295" y="1339913"/>
                    </a:cubicBezTo>
                    <a:cubicBezTo>
                      <a:pt x="1492694" y="1344161"/>
                      <a:pt x="1494502" y="1349646"/>
                      <a:pt x="1498349" y="1353493"/>
                    </a:cubicBezTo>
                    <a:cubicBezTo>
                      <a:pt x="1502196" y="1357340"/>
                      <a:pt x="1507681" y="1359148"/>
                      <a:pt x="1511929" y="1362547"/>
                    </a:cubicBezTo>
                    <a:cubicBezTo>
                      <a:pt x="1515262" y="1365213"/>
                      <a:pt x="1517965" y="1368582"/>
                      <a:pt x="1520983" y="1371600"/>
                    </a:cubicBezTo>
                    <a:cubicBezTo>
                      <a:pt x="1529794" y="1398037"/>
                      <a:pt x="1518614" y="1373758"/>
                      <a:pt x="1539090" y="1394234"/>
                    </a:cubicBezTo>
                    <a:cubicBezTo>
                      <a:pt x="1544425" y="1399569"/>
                      <a:pt x="1547760" y="1406613"/>
                      <a:pt x="1552670" y="1412341"/>
                    </a:cubicBezTo>
                    <a:cubicBezTo>
                      <a:pt x="1564288" y="1425895"/>
                      <a:pt x="1565860" y="1425661"/>
                      <a:pt x="1579830" y="1434974"/>
                    </a:cubicBezTo>
                    <a:cubicBezTo>
                      <a:pt x="1591518" y="1450559"/>
                      <a:pt x="1604323" y="1469410"/>
                      <a:pt x="1620571" y="1480242"/>
                    </a:cubicBezTo>
                    <a:cubicBezTo>
                      <a:pt x="1625098" y="1483260"/>
                      <a:pt x="1629427" y="1486596"/>
                      <a:pt x="1634151" y="1489295"/>
                    </a:cubicBezTo>
                    <a:cubicBezTo>
                      <a:pt x="1640010" y="1492643"/>
                      <a:pt x="1646767" y="1494427"/>
                      <a:pt x="1652258" y="1498349"/>
                    </a:cubicBezTo>
                    <a:cubicBezTo>
                      <a:pt x="1657467" y="1502070"/>
                      <a:pt x="1660629" y="1508208"/>
                      <a:pt x="1665838" y="1511929"/>
                    </a:cubicBezTo>
                    <a:cubicBezTo>
                      <a:pt x="1671329" y="1515851"/>
                      <a:pt x="1678086" y="1517634"/>
                      <a:pt x="1683945" y="1520982"/>
                    </a:cubicBezTo>
                    <a:cubicBezTo>
                      <a:pt x="1708517" y="1535023"/>
                      <a:pt x="1686205" y="1526263"/>
                      <a:pt x="1711105" y="1534562"/>
                    </a:cubicBezTo>
                    <a:cubicBezTo>
                      <a:pt x="1723198" y="1546655"/>
                      <a:pt x="1720990" y="1542538"/>
                      <a:pt x="1729212" y="1561723"/>
                    </a:cubicBezTo>
                    <a:cubicBezTo>
                      <a:pt x="1731092" y="1566109"/>
                      <a:pt x="1731372" y="1571160"/>
                      <a:pt x="1733739" y="1575303"/>
                    </a:cubicBezTo>
                    <a:cubicBezTo>
                      <a:pt x="1737482" y="1581853"/>
                      <a:pt x="1742792" y="1587374"/>
                      <a:pt x="1747319" y="1593410"/>
                    </a:cubicBezTo>
                    <a:cubicBezTo>
                      <a:pt x="1755180" y="1616991"/>
                      <a:pt x="1746697" y="1598292"/>
                      <a:pt x="1760899" y="1616044"/>
                    </a:cubicBezTo>
                    <a:cubicBezTo>
                      <a:pt x="1764298" y="1620292"/>
                      <a:pt x="1766106" y="1625777"/>
                      <a:pt x="1769953" y="1629624"/>
                    </a:cubicBezTo>
                    <a:cubicBezTo>
                      <a:pt x="1773800" y="1633471"/>
                      <a:pt x="1779106" y="1635515"/>
                      <a:pt x="1783533" y="1638677"/>
                    </a:cubicBezTo>
                    <a:cubicBezTo>
                      <a:pt x="1789672" y="1643062"/>
                      <a:pt x="1795090" y="1648514"/>
                      <a:pt x="1801640" y="1652257"/>
                    </a:cubicBezTo>
                    <a:cubicBezTo>
                      <a:pt x="1805783" y="1654624"/>
                      <a:pt x="1810541" y="1655848"/>
                      <a:pt x="1815220" y="1656784"/>
                    </a:cubicBezTo>
                    <a:cubicBezTo>
                      <a:pt x="1850647" y="1663870"/>
                      <a:pt x="1895375" y="1664004"/>
                      <a:pt x="1928389" y="1665838"/>
                    </a:cubicBezTo>
                    <a:cubicBezTo>
                      <a:pt x="1958242" y="1710620"/>
                      <a:pt x="1906198" y="1627599"/>
                      <a:pt x="1941969" y="1756372"/>
                    </a:cubicBezTo>
                    <a:cubicBezTo>
                      <a:pt x="1943634" y="1762366"/>
                      <a:pt x="1954040" y="1759390"/>
                      <a:pt x="1960076" y="1760899"/>
                    </a:cubicBezTo>
                    <a:cubicBezTo>
                      <a:pt x="1993151" y="1782951"/>
                      <a:pt x="1951574" y="1756042"/>
                      <a:pt x="1991763" y="1779006"/>
                    </a:cubicBezTo>
                    <a:cubicBezTo>
                      <a:pt x="1996487" y="1781705"/>
                      <a:pt x="2000008" y="1786992"/>
                      <a:pt x="2005343" y="1788059"/>
                    </a:cubicBezTo>
                    <a:cubicBezTo>
                      <a:pt x="2030670" y="1793124"/>
                      <a:pt x="2056646" y="1794095"/>
                      <a:pt x="2082297" y="1797113"/>
                    </a:cubicBezTo>
                    <a:cubicBezTo>
                      <a:pt x="2086824" y="1798622"/>
                      <a:pt x="2091228" y="1800567"/>
                      <a:pt x="2095878" y="1801640"/>
                    </a:cubicBezTo>
                    <a:cubicBezTo>
                      <a:pt x="2110872" y="1805100"/>
                      <a:pt x="2126349" y="1806466"/>
                      <a:pt x="2141145" y="1810693"/>
                    </a:cubicBezTo>
                    <a:cubicBezTo>
                      <a:pt x="2147634" y="1812547"/>
                      <a:pt x="2152850" y="1817613"/>
                      <a:pt x="2159252" y="1819747"/>
                    </a:cubicBezTo>
                    <a:cubicBezTo>
                      <a:pt x="2171056" y="1823682"/>
                      <a:pt x="2183395" y="1825782"/>
                      <a:pt x="2195466" y="1828800"/>
                    </a:cubicBezTo>
                    <a:cubicBezTo>
                      <a:pt x="2207537" y="1831818"/>
                      <a:pt x="2219479" y="1835414"/>
                      <a:pt x="2231680" y="1837854"/>
                    </a:cubicBezTo>
                    <a:cubicBezTo>
                      <a:pt x="2239224" y="1839363"/>
                      <a:pt x="2246709" y="1841210"/>
                      <a:pt x="2254313" y="1842380"/>
                    </a:cubicBezTo>
                    <a:cubicBezTo>
                      <a:pt x="2266337" y="1844230"/>
                      <a:pt x="2278570" y="1844665"/>
                      <a:pt x="2290527" y="1846907"/>
                    </a:cubicBezTo>
                    <a:cubicBezTo>
                      <a:pt x="2302757" y="1849200"/>
                      <a:pt x="2314670" y="1852942"/>
                      <a:pt x="2326741" y="1855960"/>
                    </a:cubicBezTo>
                    <a:cubicBezTo>
                      <a:pt x="2332777" y="1858978"/>
                      <a:pt x="2338123" y="1864454"/>
                      <a:pt x="2344848" y="1865014"/>
                    </a:cubicBezTo>
                    <a:cubicBezTo>
                      <a:pt x="2356971" y="1866024"/>
                      <a:pt x="2368939" y="1861497"/>
                      <a:pt x="2381062" y="1860487"/>
                    </a:cubicBezTo>
                    <a:cubicBezTo>
                      <a:pt x="2405168" y="1858478"/>
                      <a:pt x="2429347" y="1857469"/>
                      <a:pt x="2453490" y="1855960"/>
                    </a:cubicBezTo>
                    <a:cubicBezTo>
                      <a:pt x="2458017" y="1851433"/>
                      <a:pt x="2463519" y="1847707"/>
                      <a:pt x="2467070" y="1842380"/>
                    </a:cubicBezTo>
                    <a:cubicBezTo>
                      <a:pt x="2481799" y="1820286"/>
                      <a:pt x="2459277" y="1836593"/>
                      <a:pt x="2480650" y="1815220"/>
                    </a:cubicBezTo>
                    <a:cubicBezTo>
                      <a:pt x="2484497" y="1811373"/>
                      <a:pt x="2490136" y="1809749"/>
                      <a:pt x="2494230" y="1806166"/>
                    </a:cubicBezTo>
                    <a:cubicBezTo>
                      <a:pt x="2502260" y="1799140"/>
                      <a:pt x="2509319" y="1791078"/>
                      <a:pt x="2516864" y="1783533"/>
                    </a:cubicBezTo>
                    <a:lnTo>
                      <a:pt x="2525917" y="1774479"/>
                    </a:lnTo>
                    <a:lnTo>
                      <a:pt x="2534971" y="1747319"/>
                    </a:lnTo>
                    <a:lnTo>
                      <a:pt x="2539497" y="1733739"/>
                    </a:lnTo>
                    <a:cubicBezTo>
                      <a:pt x="2537988" y="1721668"/>
                      <a:pt x="2538467" y="1709177"/>
                      <a:pt x="2534971" y="1697525"/>
                    </a:cubicBezTo>
                    <a:cubicBezTo>
                      <a:pt x="2533745" y="1693437"/>
                      <a:pt x="2528583" y="1691804"/>
                      <a:pt x="2525917" y="1688471"/>
                    </a:cubicBezTo>
                    <a:cubicBezTo>
                      <a:pt x="2522518" y="1684223"/>
                      <a:pt x="2519882" y="1679418"/>
                      <a:pt x="2516864" y="1674891"/>
                    </a:cubicBezTo>
                    <a:cubicBezTo>
                      <a:pt x="2504889" y="1626995"/>
                      <a:pt x="2521147" y="1683394"/>
                      <a:pt x="2503284" y="1643204"/>
                    </a:cubicBezTo>
                    <a:cubicBezTo>
                      <a:pt x="2481734" y="1594718"/>
                      <a:pt x="2505666" y="1633200"/>
                      <a:pt x="2485177" y="1602463"/>
                    </a:cubicBezTo>
                    <a:cubicBezTo>
                      <a:pt x="2483668" y="1596427"/>
                      <a:pt x="2482359" y="1590338"/>
                      <a:pt x="2480650" y="1584356"/>
                    </a:cubicBezTo>
                    <a:cubicBezTo>
                      <a:pt x="2479339" y="1579768"/>
                      <a:pt x="2479849" y="1573757"/>
                      <a:pt x="2476123" y="1570776"/>
                    </a:cubicBezTo>
                    <a:cubicBezTo>
                      <a:pt x="2471265" y="1566890"/>
                      <a:pt x="2464052" y="1567759"/>
                      <a:pt x="2458016" y="1566250"/>
                    </a:cubicBezTo>
                    <a:cubicBezTo>
                      <a:pt x="2450493" y="1558727"/>
                      <a:pt x="2444476" y="1553892"/>
                      <a:pt x="2439909" y="1543616"/>
                    </a:cubicBezTo>
                    <a:cubicBezTo>
                      <a:pt x="2436033" y="1534895"/>
                      <a:pt x="2433874" y="1525509"/>
                      <a:pt x="2430856" y="1516455"/>
                    </a:cubicBezTo>
                    <a:cubicBezTo>
                      <a:pt x="2427875" y="1507510"/>
                      <a:pt x="2425252" y="1495676"/>
                      <a:pt x="2417276" y="1489295"/>
                    </a:cubicBezTo>
                    <a:cubicBezTo>
                      <a:pt x="2413550" y="1486314"/>
                      <a:pt x="2408283" y="1486079"/>
                      <a:pt x="2403695" y="1484768"/>
                    </a:cubicBezTo>
                    <a:cubicBezTo>
                      <a:pt x="2363906" y="1473400"/>
                      <a:pt x="2404572" y="1486570"/>
                      <a:pt x="2372008" y="1475715"/>
                    </a:cubicBezTo>
                    <a:cubicBezTo>
                      <a:pt x="2335786" y="1451565"/>
                      <a:pt x="2379561" y="1483265"/>
                      <a:pt x="2349375" y="1453081"/>
                    </a:cubicBezTo>
                    <a:cubicBezTo>
                      <a:pt x="2345528" y="1449234"/>
                      <a:pt x="2340321" y="1447046"/>
                      <a:pt x="2335794" y="1444028"/>
                    </a:cubicBezTo>
                    <a:cubicBezTo>
                      <a:pt x="2334285" y="1437992"/>
                      <a:pt x="2331831" y="1432117"/>
                      <a:pt x="2331268" y="1425921"/>
                    </a:cubicBezTo>
                    <a:cubicBezTo>
                      <a:pt x="2328805" y="1398830"/>
                      <a:pt x="2330776" y="1371341"/>
                      <a:pt x="2326741" y="1344440"/>
                    </a:cubicBezTo>
                    <a:cubicBezTo>
                      <a:pt x="2326108" y="1340219"/>
                      <a:pt x="2321737" y="1336736"/>
                      <a:pt x="2317688" y="1335386"/>
                    </a:cubicBezTo>
                    <a:cubicBezTo>
                      <a:pt x="2307566" y="1332012"/>
                      <a:pt x="2296563" y="1332368"/>
                      <a:pt x="2286000" y="1330859"/>
                    </a:cubicBezTo>
                    <a:cubicBezTo>
                      <a:pt x="2255986" y="1310851"/>
                      <a:pt x="2289337" y="1334366"/>
                      <a:pt x="2258840" y="1308226"/>
                    </a:cubicBezTo>
                    <a:cubicBezTo>
                      <a:pt x="2253112" y="1303316"/>
                      <a:pt x="2246411" y="1299614"/>
                      <a:pt x="2240733" y="1294646"/>
                    </a:cubicBezTo>
                    <a:cubicBezTo>
                      <a:pt x="2234309" y="1289025"/>
                      <a:pt x="2222626" y="1276539"/>
                      <a:pt x="2222626" y="1276539"/>
                    </a:cubicBezTo>
                    <a:cubicBezTo>
                      <a:pt x="2221117" y="1272012"/>
                      <a:pt x="2221473" y="1266332"/>
                      <a:pt x="2218099" y="1262958"/>
                    </a:cubicBezTo>
                    <a:cubicBezTo>
                      <a:pt x="2208549" y="1253408"/>
                      <a:pt x="2184726" y="1261730"/>
                      <a:pt x="2177359" y="1262958"/>
                    </a:cubicBezTo>
                    <a:cubicBezTo>
                      <a:pt x="2154725" y="1261449"/>
                      <a:pt x="2132142" y="1258432"/>
                      <a:pt x="2109458" y="1258432"/>
                    </a:cubicBezTo>
                    <a:cubicBezTo>
                      <a:pt x="2098788" y="1258432"/>
                      <a:pt x="2088422" y="1263585"/>
                      <a:pt x="2077771" y="1262958"/>
                    </a:cubicBezTo>
                    <a:cubicBezTo>
                      <a:pt x="2062409" y="1262054"/>
                      <a:pt x="2032503" y="1253905"/>
                      <a:pt x="2032503" y="1253905"/>
                    </a:cubicBezTo>
                    <a:lnTo>
                      <a:pt x="2018923" y="1244852"/>
                    </a:lnTo>
                  </a:path>
                </a:pathLst>
              </a:custGeom>
              <a:noFill/>
              <a:ln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54" name="Flowchart: Connector 53"/>
              <p:cNvSpPr/>
              <p:nvPr/>
            </p:nvSpPr>
            <p:spPr>
              <a:xfrm>
                <a:off x="7423038" y="3573404"/>
                <a:ext cx="45719" cy="45719"/>
              </a:xfrm>
              <a:prstGeom prst="flowChartConnector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9" name="TextBox 58"/>
          <p:cNvSpPr txBox="1"/>
          <p:nvPr/>
        </p:nvSpPr>
        <p:spPr>
          <a:xfrm>
            <a:off x="6228577" y="3350042"/>
            <a:ext cx="8876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 err="1">
                <a:solidFill>
                  <a:srgbClr val="FF0000"/>
                </a:solidFill>
              </a:rPr>
              <a:t>Ewarton</a:t>
            </a:r>
            <a:endParaRPr lang="en-GB" sz="10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5895" y="4074026"/>
            <a:ext cx="2342273" cy="160043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9050" cmpd="dbl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solidFill>
                  <a:prstClr val="black"/>
                </a:solidFill>
              </a:rPr>
              <a:t>JAMAICA</a:t>
            </a:r>
          </a:p>
          <a:p>
            <a:r>
              <a:rPr lang="en-US" sz="800" dirty="0">
                <a:solidFill>
                  <a:prstClr val="black"/>
                </a:solidFill>
              </a:rPr>
              <a:t>                   Parish boundary</a:t>
            </a:r>
          </a:p>
          <a:p>
            <a:r>
              <a:rPr lang="en-US" sz="800" dirty="0">
                <a:solidFill>
                  <a:prstClr val="black"/>
                </a:solidFill>
              </a:rPr>
              <a:t>                   National capital</a:t>
            </a:r>
          </a:p>
          <a:p>
            <a:r>
              <a:rPr lang="en-US" sz="800" dirty="0">
                <a:solidFill>
                  <a:prstClr val="black"/>
                </a:solidFill>
              </a:rPr>
              <a:t>                   Proposed SEZs</a:t>
            </a:r>
          </a:p>
          <a:p>
            <a:r>
              <a:rPr lang="en-US" sz="800" dirty="0">
                <a:solidFill>
                  <a:prstClr val="black"/>
                </a:solidFill>
              </a:rPr>
              <a:t>                   Existing Free Zones</a:t>
            </a:r>
          </a:p>
          <a:p>
            <a:r>
              <a:rPr lang="en-US" sz="800" dirty="0">
                <a:solidFill>
                  <a:prstClr val="black"/>
                </a:solidFill>
              </a:rPr>
              <a:t>                   Stand  - Alone Free Zones</a:t>
            </a:r>
          </a:p>
          <a:p>
            <a:r>
              <a:rPr lang="en-US" sz="800" dirty="0">
                <a:solidFill>
                  <a:prstClr val="black"/>
                </a:solidFill>
              </a:rPr>
              <a:t>                   Parish capital</a:t>
            </a:r>
          </a:p>
          <a:p>
            <a:r>
              <a:rPr lang="en-US" sz="800" dirty="0">
                <a:solidFill>
                  <a:prstClr val="black"/>
                </a:solidFill>
              </a:rPr>
              <a:t>                   Major railway stops</a:t>
            </a:r>
          </a:p>
          <a:p>
            <a:r>
              <a:rPr lang="en-US" sz="800" dirty="0">
                <a:solidFill>
                  <a:prstClr val="black"/>
                </a:solidFill>
              </a:rPr>
              <a:t>                   Railway</a:t>
            </a:r>
          </a:p>
          <a:p>
            <a:r>
              <a:rPr lang="en-US" sz="800" dirty="0">
                <a:solidFill>
                  <a:prstClr val="black"/>
                </a:solidFill>
              </a:rPr>
              <a:t>                   North Coast Highway</a:t>
            </a:r>
          </a:p>
          <a:p>
            <a:r>
              <a:rPr lang="en-US" sz="800" dirty="0">
                <a:solidFill>
                  <a:prstClr val="black"/>
                </a:solidFill>
              </a:rPr>
              <a:t>                   Highway 2000  Toll Road</a:t>
            </a:r>
          </a:p>
          <a:p>
            <a:r>
              <a:rPr lang="en-US" sz="800" dirty="0">
                <a:solidFill>
                  <a:prstClr val="black"/>
                </a:solidFill>
              </a:rPr>
              <a:t>                   Highway Dev. Underway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736856" y="4325748"/>
            <a:ext cx="460856" cy="0"/>
          </a:xfrm>
          <a:prstGeom prst="line">
            <a:avLst/>
          </a:prstGeom>
          <a:ln w="15875"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flipV="1">
            <a:off x="730600" y="5211799"/>
            <a:ext cx="460856" cy="2104"/>
          </a:xfrm>
          <a:prstGeom prst="line">
            <a:avLst/>
          </a:prstGeom>
          <a:ln w="19050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V="1">
            <a:off x="725420" y="5344990"/>
            <a:ext cx="460856" cy="2104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V="1">
            <a:off x="736856" y="5468698"/>
            <a:ext cx="460856" cy="210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 flipV="1">
            <a:off x="736856" y="5560414"/>
            <a:ext cx="460856" cy="2104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Flowchart: Connector 60"/>
          <p:cNvSpPr/>
          <p:nvPr/>
        </p:nvSpPr>
        <p:spPr>
          <a:xfrm>
            <a:off x="886957" y="4906439"/>
            <a:ext cx="68891" cy="66945"/>
          </a:xfrm>
          <a:prstGeom prst="flowChartConnector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pic>
        <p:nvPicPr>
          <p:cNvPr id="6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521" y="4399833"/>
            <a:ext cx="149825" cy="79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3" name="Flowchart: Connector 62"/>
          <p:cNvSpPr/>
          <p:nvPr/>
        </p:nvSpPr>
        <p:spPr>
          <a:xfrm>
            <a:off x="896607" y="5040370"/>
            <a:ext cx="70689" cy="50793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9819808" y="3538517"/>
            <a:ext cx="12289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rgbClr val="FF0000"/>
                </a:solidFill>
              </a:rPr>
              <a:t>Port Antonio</a:t>
            </a:r>
            <a:endParaRPr lang="en-GB" sz="1000" b="1" dirty="0">
              <a:solidFill>
                <a:srgbClr val="FF0000"/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7951304" y="4262735"/>
            <a:ext cx="12289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rgbClr val="FF0000"/>
                </a:solidFill>
              </a:rPr>
              <a:t>Kingston</a:t>
            </a:r>
            <a:endParaRPr lang="en-GB" sz="1000" b="1" dirty="0">
              <a:solidFill>
                <a:srgbClr val="FF0000"/>
              </a:solidFill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649" y="4497582"/>
            <a:ext cx="113507" cy="94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8" name="5-Point Star 47"/>
          <p:cNvSpPr/>
          <p:nvPr/>
        </p:nvSpPr>
        <p:spPr>
          <a:xfrm>
            <a:off x="2944647" y="3908794"/>
            <a:ext cx="139700" cy="110756"/>
          </a:xfrm>
          <a:prstGeom prst="star5">
            <a:avLst/>
          </a:prstGeom>
          <a:solidFill>
            <a:srgbClr val="FF00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55" name="5-Point Star 54"/>
          <p:cNvSpPr/>
          <p:nvPr/>
        </p:nvSpPr>
        <p:spPr>
          <a:xfrm>
            <a:off x="2792704" y="2471954"/>
            <a:ext cx="307144" cy="234581"/>
          </a:xfrm>
          <a:prstGeom prst="star5">
            <a:avLst/>
          </a:prstGeom>
          <a:solidFill>
            <a:srgbClr val="00FFFF"/>
          </a:solidFill>
          <a:ln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66" name="5-Point Star 65"/>
          <p:cNvSpPr/>
          <p:nvPr/>
        </p:nvSpPr>
        <p:spPr>
          <a:xfrm>
            <a:off x="2978151" y="2308594"/>
            <a:ext cx="139700" cy="110756"/>
          </a:xfrm>
          <a:prstGeom prst="star5">
            <a:avLst/>
          </a:prstGeom>
          <a:solidFill>
            <a:srgbClr val="FF00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67" name="5-Point Star 66"/>
          <p:cNvSpPr/>
          <p:nvPr/>
        </p:nvSpPr>
        <p:spPr>
          <a:xfrm>
            <a:off x="7687295" y="3981335"/>
            <a:ext cx="139700" cy="110756"/>
          </a:xfrm>
          <a:prstGeom prst="star5">
            <a:avLst/>
          </a:prstGeom>
          <a:solidFill>
            <a:srgbClr val="FF00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68" name="5-Point Star 67"/>
          <p:cNvSpPr/>
          <p:nvPr/>
        </p:nvSpPr>
        <p:spPr>
          <a:xfrm>
            <a:off x="9040555" y="4493643"/>
            <a:ext cx="139700" cy="110756"/>
          </a:xfrm>
          <a:prstGeom prst="star5">
            <a:avLst/>
          </a:prstGeom>
          <a:solidFill>
            <a:srgbClr val="FF00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69" name="5-Point Star 68"/>
          <p:cNvSpPr/>
          <p:nvPr/>
        </p:nvSpPr>
        <p:spPr>
          <a:xfrm>
            <a:off x="10299703" y="4532128"/>
            <a:ext cx="139700" cy="110756"/>
          </a:xfrm>
          <a:prstGeom prst="star5">
            <a:avLst/>
          </a:prstGeom>
          <a:solidFill>
            <a:srgbClr val="FF00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70" name="5-Point Star 69"/>
          <p:cNvSpPr/>
          <p:nvPr/>
        </p:nvSpPr>
        <p:spPr>
          <a:xfrm>
            <a:off x="6845299" y="4333875"/>
            <a:ext cx="139700" cy="110756"/>
          </a:xfrm>
          <a:prstGeom prst="star5">
            <a:avLst/>
          </a:prstGeom>
          <a:solidFill>
            <a:srgbClr val="FF00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71" name="5-Point Star 70"/>
          <p:cNvSpPr/>
          <p:nvPr/>
        </p:nvSpPr>
        <p:spPr>
          <a:xfrm>
            <a:off x="6311899" y="4453491"/>
            <a:ext cx="139700" cy="110756"/>
          </a:xfrm>
          <a:prstGeom prst="star5">
            <a:avLst/>
          </a:prstGeom>
          <a:solidFill>
            <a:srgbClr val="FF00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72" name="5-Point Star 71"/>
          <p:cNvSpPr/>
          <p:nvPr/>
        </p:nvSpPr>
        <p:spPr>
          <a:xfrm>
            <a:off x="6049591" y="5010342"/>
            <a:ext cx="139700" cy="110756"/>
          </a:xfrm>
          <a:prstGeom prst="star5">
            <a:avLst/>
          </a:prstGeom>
          <a:solidFill>
            <a:srgbClr val="FF00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73" name="5-Point Star 72"/>
          <p:cNvSpPr/>
          <p:nvPr/>
        </p:nvSpPr>
        <p:spPr>
          <a:xfrm>
            <a:off x="5607051" y="4476750"/>
            <a:ext cx="139700" cy="110756"/>
          </a:xfrm>
          <a:prstGeom prst="star5">
            <a:avLst/>
          </a:prstGeom>
          <a:solidFill>
            <a:srgbClr val="FF00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74" name="5-Point Star 73"/>
          <p:cNvSpPr/>
          <p:nvPr/>
        </p:nvSpPr>
        <p:spPr>
          <a:xfrm>
            <a:off x="1860551" y="2518144"/>
            <a:ext cx="139700" cy="110756"/>
          </a:xfrm>
          <a:prstGeom prst="star5">
            <a:avLst/>
          </a:prstGeom>
          <a:solidFill>
            <a:srgbClr val="FF00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75" name="5-Point Star 74"/>
          <p:cNvSpPr/>
          <p:nvPr/>
        </p:nvSpPr>
        <p:spPr>
          <a:xfrm>
            <a:off x="8350479" y="4428777"/>
            <a:ext cx="139700" cy="110756"/>
          </a:xfrm>
          <a:prstGeom prst="star5">
            <a:avLst/>
          </a:prstGeom>
          <a:solidFill>
            <a:srgbClr val="FF00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76" name="5-Point Star 75"/>
          <p:cNvSpPr/>
          <p:nvPr/>
        </p:nvSpPr>
        <p:spPr>
          <a:xfrm>
            <a:off x="8585787" y="4207310"/>
            <a:ext cx="139700" cy="110756"/>
          </a:xfrm>
          <a:prstGeom prst="star5">
            <a:avLst/>
          </a:prstGeom>
          <a:solidFill>
            <a:srgbClr val="FF00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77" name="5-Point Star 76"/>
          <p:cNvSpPr/>
          <p:nvPr/>
        </p:nvSpPr>
        <p:spPr>
          <a:xfrm>
            <a:off x="7958243" y="4092091"/>
            <a:ext cx="139700" cy="110756"/>
          </a:xfrm>
          <a:prstGeom prst="star5">
            <a:avLst/>
          </a:prstGeom>
          <a:solidFill>
            <a:srgbClr val="FF00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78" name="5-Point Star 77"/>
          <p:cNvSpPr/>
          <p:nvPr/>
        </p:nvSpPr>
        <p:spPr>
          <a:xfrm>
            <a:off x="8165647" y="4102306"/>
            <a:ext cx="139700" cy="110756"/>
          </a:xfrm>
          <a:prstGeom prst="star5">
            <a:avLst/>
          </a:prstGeom>
          <a:solidFill>
            <a:srgbClr val="FF00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79" name="5-Point Star 78"/>
          <p:cNvSpPr/>
          <p:nvPr/>
        </p:nvSpPr>
        <p:spPr>
          <a:xfrm>
            <a:off x="7888390" y="4198573"/>
            <a:ext cx="139700" cy="110756"/>
          </a:xfrm>
          <a:prstGeom prst="star5">
            <a:avLst/>
          </a:prstGeom>
          <a:solidFill>
            <a:srgbClr val="FF00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80" name="5-Point Star 79"/>
          <p:cNvSpPr/>
          <p:nvPr/>
        </p:nvSpPr>
        <p:spPr>
          <a:xfrm>
            <a:off x="8059871" y="4183796"/>
            <a:ext cx="268599" cy="235455"/>
          </a:xfrm>
          <a:prstGeom prst="star5">
            <a:avLst/>
          </a:prstGeom>
          <a:solidFill>
            <a:srgbClr val="00FFFF"/>
          </a:solidFill>
          <a:ln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85" name="Frame 84"/>
          <p:cNvSpPr/>
          <p:nvPr/>
        </p:nvSpPr>
        <p:spPr>
          <a:xfrm>
            <a:off x="3283124" y="3769359"/>
            <a:ext cx="96472" cy="139436"/>
          </a:xfrm>
          <a:prstGeom prst="fram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90" name="Frame 89"/>
          <p:cNvSpPr/>
          <p:nvPr/>
        </p:nvSpPr>
        <p:spPr>
          <a:xfrm>
            <a:off x="9659835" y="4426501"/>
            <a:ext cx="96472" cy="139436"/>
          </a:xfrm>
          <a:prstGeom prst="fram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91" name="Frame 90"/>
          <p:cNvSpPr/>
          <p:nvPr/>
        </p:nvSpPr>
        <p:spPr>
          <a:xfrm>
            <a:off x="7068004" y="3443284"/>
            <a:ext cx="96472" cy="139436"/>
          </a:xfrm>
          <a:prstGeom prst="fram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93" name="Frame 92"/>
          <p:cNvSpPr/>
          <p:nvPr/>
        </p:nvSpPr>
        <p:spPr>
          <a:xfrm>
            <a:off x="7017736" y="4157684"/>
            <a:ext cx="96472" cy="139436"/>
          </a:xfrm>
          <a:prstGeom prst="fram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94" name="Frame 93"/>
          <p:cNvSpPr/>
          <p:nvPr/>
        </p:nvSpPr>
        <p:spPr>
          <a:xfrm>
            <a:off x="6826248" y="3004437"/>
            <a:ext cx="96472" cy="139436"/>
          </a:xfrm>
          <a:prstGeom prst="fram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95" name="Frame 94"/>
          <p:cNvSpPr/>
          <p:nvPr/>
        </p:nvSpPr>
        <p:spPr>
          <a:xfrm>
            <a:off x="8446087" y="3934990"/>
            <a:ext cx="139700" cy="278072"/>
          </a:xfrm>
          <a:prstGeom prst="fram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96" name="5-Point Star 95"/>
          <p:cNvSpPr/>
          <p:nvPr/>
        </p:nvSpPr>
        <p:spPr>
          <a:xfrm>
            <a:off x="878916" y="4655058"/>
            <a:ext cx="88441" cy="58646"/>
          </a:xfrm>
          <a:prstGeom prst="star5">
            <a:avLst/>
          </a:prstGeom>
          <a:solidFill>
            <a:srgbClr val="00FFFF"/>
          </a:solidFill>
          <a:ln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97" name="Frame 96"/>
          <p:cNvSpPr/>
          <p:nvPr/>
        </p:nvSpPr>
        <p:spPr>
          <a:xfrm>
            <a:off x="888672" y="4771084"/>
            <a:ext cx="60959" cy="97023"/>
          </a:xfrm>
          <a:prstGeom prst="fram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98" name="5-Point Star 97"/>
          <p:cNvSpPr/>
          <p:nvPr/>
        </p:nvSpPr>
        <p:spPr>
          <a:xfrm>
            <a:off x="7541251" y="4047149"/>
            <a:ext cx="162849" cy="117728"/>
          </a:xfrm>
          <a:prstGeom prst="star5">
            <a:avLst/>
          </a:prstGeom>
          <a:solidFill>
            <a:srgbClr val="00FFFF"/>
          </a:solidFill>
          <a:ln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99" name="Frame 98"/>
          <p:cNvSpPr/>
          <p:nvPr/>
        </p:nvSpPr>
        <p:spPr>
          <a:xfrm>
            <a:off x="5038171" y="3601945"/>
            <a:ext cx="96472" cy="139436"/>
          </a:xfrm>
          <a:prstGeom prst="fram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100" name="Frame 99"/>
          <p:cNvSpPr/>
          <p:nvPr/>
        </p:nvSpPr>
        <p:spPr>
          <a:xfrm>
            <a:off x="3283124" y="2471907"/>
            <a:ext cx="96472" cy="165276"/>
          </a:xfrm>
          <a:prstGeom prst="fram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81" name="5-Point Star 80"/>
          <p:cNvSpPr/>
          <p:nvPr/>
        </p:nvSpPr>
        <p:spPr>
          <a:xfrm>
            <a:off x="6710456" y="4412643"/>
            <a:ext cx="162849" cy="117728"/>
          </a:xfrm>
          <a:prstGeom prst="star5">
            <a:avLst/>
          </a:prstGeom>
          <a:solidFill>
            <a:srgbClr val="00FFFF"/>
          </a:solidFill>
          <a:ln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82" name="5-Point Star 81"/>
          <p:cNvSpPr/>
          <p:nvPr/>
        </p:nvSpPr>
        <p:spPr>
          <a:xfrm>
            <a:off x="4332602" y="2363660"/>
            <a:ext cx="162849" cy="117728"/>
          </a:xfrm>
          <a:prstGeom prst="star5">
            <a:avLst/>
          </a:prstGeom>
          <a:solidFill>
            <a:srgbClr val="00FFFF"/>
          </a:solidFill>
          <a:ln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83" name="Frame 82"/>
          <p:cNvSpPr/>
          <p:nvPr/>
        </p:nvSpPr>
        <p:spPr>
          <a:xfrm>
            <a:off x="4847292" y="3889861"/>
            <a:ext cx="96472" cy="139436"/>
          </a:xfrm>
          <a:prstGeom prst="fram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84" name="Frame 83"/>
          <p:cNvSpPr/>
          <p:nvPr/>
        </p:nvSpPr>
        <p:spPr>
          <a:xfrm>
            <a:off x="9721223" y="3467266"/>
            <a:ext cx="96472" cy="139436"/>
          </a:xfrm>
          <a:prstGeom prst="fram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489955" y="4343447"/>
            <a:ext cx="237756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16255" y="2152697"/>
            <a:ext cx="237756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" name="Picture 2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8028" y="4457746"/>
            <a:ext cx="291541" cy="203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75555" y="2533697"/>
            <a:ext cx="237756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9" name="Picture 2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228" y="2305096"/>
            <a:ext cx="291541" cy="203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14955" y="4295822"/>
            <a:ext cx="237756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1" name="Picture 2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2628" y="4714921"/>
            <a:ext cx="291541" cy="203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3" name="Straight Arrow Connector 102"/>
          <p:cNvCxnSpPr>
            <a:stCxn id="87" idx="3"/>
            <a:endCxn id="14" idx="1"/>
          </p:cNvCxnSpPr>
          <p:nvPr/>
        </p:nvCxnSpPr>
        <p:spPr>
          <a:xfrm flipV="1">
            <a:off x="8249598" y="4452985"/>
            <a:ext cx="240385" cy="106687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Arrow Connector 104"/>
          <p:cNvCxnSpPr>
            <a:stCxn id="101" idx="3"/>
            <a:endCxn id="87" idx="1"/>
          </p:cNvCxnSpPr>
          <p:nvPr/>
        </p:nvCxnSpPr>
        <p:spPr>
          <a:xfrm flipV="1">
            <a:off x="6954169" y="4559672"/>
            <a:ext cx="1003859" cy="257175"/>
          </a:xfrm>
          <a:prstGeom prst="straightConnector1">
            <a:avLst/>
          </a:prstGeom>
          <a:ln w="9525">
            <a:solidFill>
              <a:srgbClr val="0070C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Arrow Connector 106"/>
          <p:cNvCxnSpPr/>
          <p:nvPr/>
        </p:nvCxnSpPr>
        <p:spPr>
          <a:xfrm flipH="1" flipV="1">
            <a:off x="5616208" y="4424410"/>
            <a:ext cx="1109917" cy="411487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Arrow Connector 108"/>
          <p:cNvCxnSpPr>
            <a:stCxn id="92" idx="3"/>
            <a:endCxn id="78" idx="0"/>
          </p:cNvCxnSpPr>
          <p:nvPr/>
        </p:nvCxnSpPr>
        <p:spPr>
          <a:xfrm flipV="1">
            <a:off x="5552709" y="4102309"/>
            <a:ext cx="2682787" cy="303007"/>
          </a:xfrm>
          <a:prstGeom prst="straightConnector1">
            <a:avLst/>
          </a:prstGeom>
          <a:ln w="9525">
            <a:solidFill>
              <a:schemeClr val="accent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Arrow Connector 110"/>
          <p:cNvCxnSpPr>
            <a:stCxn id="14" idx="1"/>
            <a:endCxn id="86" idx="2"/>
          </p:cNvCxnSpPr>
          <p:nvPr/>
        </p:nvCxnSpPr>
        <p:spPr>
          <a:xfrm flipH="1" flipV="1">
            <a:off x="3135132" y="2371772"/>
            <a:ext cx="5354821" cy="2081213"/>
          </a:xfrm>
          <a:prstGeom prst="straightConnector1">
            <a:avLst/>
          </a:prstGeom>
          <a:ln w="127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111"/>
          <p:cNvCxnSpPr>
            <a:stCxn id="101" idx="0"/>
            <a:endCxn id="88" idx="2"/>
          </p:cNvCxnSpPr>
          <p:nvPr/>
        </p:nvCxnSpPr>
        <p:spPr>
          <a:xfrm flipV="1">
            <a:off x="6808397" y="2752725"/>
            <a:ext cx="886035" cy="1962149"/>
          </a:xfrm>
          <a:prstGeom prst="straightConnector1">
            <a:avLst/>
          </a:prstGeom>
          <a:ln w="127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>
            <a:stCxn id="95" idx="1"/>
            <a:endCxn id="99" idx="1"/>
          </p:cNvCxnSpPr>
          <p:nvPr/>
        </p:nvCxnSpPr>
        <p:spPr>
          <a:xfrm flipH="1" flipV="1">
            <a:off x="5038171" y="3671668"/>
            <a:ext cx="3407916" cy="402363"/>
          </a:xfrm>
          <a:prstGeom prst="straightConnector1">
            <a:avLst/>
          </a:prstGeom>
          <a:ln w="127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Arrow Connector 117"/>
          <p:cNvCxnSpPr>
            <a:stCxn id="95" idx="3"/>
            <a:endCxn id="84" idx="1"/>
          </p:cNvCxnSpPr>
          <p:nvPr/>
        </p:nvCxnSpPr>
        <p:spPr>
          <a:xfrm flipV="1">
            <a:off x="8585787" y="3536984"/>
            <a:ext cx="1135436" cy="537042"/>
          </a:xfrm>
          <a:prstGeom prst="straightConnector1">
            <a:avLst/>
          </a:prstGeom>
          <a:ln w="9525">
            <a:solidFill>
              <a:schemeClr val="accent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51414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4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9" grpId="0" animBg="1"/>
      <p:bldP spid="10" grpId="0" animBg="1"/>
      <p:bldP spid="22" grpId="0" animBg="1"/>
      <p:bldP spid="59" grpId="0"/>
      <p:bldP spid="64" grpId="0"/>
      <p:bldP spid="65" grpId="0"/>
      <p:bldP spid="48" grpId="0" animBg="1"/>
      <p:bldP spid="5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5" grpId="0" animBg="1"/>
      <p:bldP spid="90" grpId="0" animBg="1"/>
      <p:bldP spid="91" grpId="0" animBg="1"/>
      <p:bldP spid="93" grpId="0" animBg="1"/>
      <p:bldP spid="94" grpId="0" animBg="1"/>
      <p:bldP spid="95" grpId="0" animBg="1"/>
      <p:bldP spid="98" grpId="0" animBg="1"/>
      <p:bldP spid="99" grpId="0" animBg="1"/>
      <p:bldP spid="100" grpId="0" animBg="1"/>
      <p:bldP spid="81" grpId="0" animBg="1"/>
      <p:bldP spid="82" grpId="0" animBg="1"/>
      <p:bldP spid="83" grpId="0" animBg="1"/>
      <p:bldP spid="8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 descr="Handshake">
            <a:extLst>
              <a:ext uri="{FF2B5EF4-FFF2-40B4-BE49-F238E27FC236}">
                <a16:creationId xmlns:a16="http://schemas.microsoft.com/office/drawing/2014/main" id="{28AA707F-D16B-4E00-B1AC-0EDDCC9575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82099" y="4215619"/>
            <a:ext cx="1748971" cy="174897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BE0D1C4-52E8-4C76-8985-0054E7E6270D}"/>
              </a:ext>
            </a:extLst>
          </p:cNvPr>
          <p:cNvSpPr/>
          <p:nvPr/>
        </p:nvSpPr>
        <p:spPr>
          <a:xfrm>
            <a:off x="609599" y="1611086"/>
            <a:ext cx="4554570" cy="181791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1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1">
                  <a:lumMod val="40000"/>
                  <a:lumOff val="6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accent6"/>
                </a:solidFill>
              </a:rPr>
              <a:t>Trade Facilitation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000" i="1" dirty="0">
                <a:solidFill>
                  <a:schemeClr val="accent6"/>
                </a:solidFill>
              </a:rPr>
              <a:t>Special Customs Regime for Zones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000" i="1" dirty="0">
                <a:solidFill>
                  <a:schemeClr val="accent6"/>
                </a:solidFill>
              </a:rPr>
              <a:t>National Single Electronic Window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A2889CC-5D4D-4AE1-8568-A99CBFFA4F19}"/>
              </a:ext>
            </a:extLst>
          </p:cNvPr>
          <p:cNvSpPr/>
          <p:nvPr/>
        </p:nvSpPr>
        <p:spPr>
          <a:xfrm>
            <a:off x="7031070" y="1611086"/>
            <a:ext cx="4551331" cy="181791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1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1">
                  <a:lumMod val="40000"/>
                  <a:lumOff val="60000"/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>
              <a:solidFill>
                <a:schemeClr val="accent2"/>
              </a:solidFill>
            </a:endParaRPr>
          </a:p>
          <a:p>
            <a:pPr algn="ctr"/>
            <a:endParaRPr lang="en-US" sz="2800" b="1" dirty="0">
              <a:solidFill>
                <a:schemeClr val="accent6"/>
              </a:solidFill>
            </a:endParaRPr>
          </a:p>
          <a:p>
            <a:pPr algn="ctr"/>
            <a:endParaRPr lang="en-US" sz="2800" b="1" dirty="0">
              <a:solidFill>
                <a:schemeClr val="accent6"/>
              </a:solidFill>
            </a:endParaRPr>
          </a:p>
          <a:p>
            <a:pPr algn="ctr"/>
            <a:r>
              <a:rPr lang="en-US" sz="2800" b="1" dirty="0">
                <a:solidFill>
                  <a:schemeClr val="accent6"/>
                </a:solidFill>
              </a:rPr>
              <a:t>Business Facilitation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000" i="1" dirty="0">
                <a:solidFill>
                  <a:schemeClr val="accent6"/>
                </a:solidFill>
              </a:rPr>
              <a:t>One Stop Shop for SEZ investors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000" i="1" dirty="0">
                <a:solidFill>
                  <a:schemeClr val="accent6"/>
                </a:solidFill>
              </a:rPr>
              <a:t>Modern SEZ regime </a:t>
            </a:r>
            <a:endParaRPr lang="en-US" sz="2800" dirty="0">
              <a:solidFill>
                <a:schemeClr val="accent6"/>
              </a:solidFill>
            </a:endParaRPr>
          </a:p>
          <a:p>
            <a:pPr algn="ctr"/>
            <a:endParaRPr lang="en-US" sz="2800" b="1" dirty="0">
              <a:solidFill>
                <a:schemeClr val="accent6"/>
              </a:solidFill>
            </a:endParaRPr>
          </a:p>
          <a:p>
            <a:pPr algn="ctr"/>
            <a:endParaRPr lang="en-US" sz="2800" b="1" dirty="0">
              <a:solidFill>
                <a:schemeClr val="accent6"/>
              </a:solidFill>
            </a:endParaRPr>
          </a:p>
          <a:p>
            <a:pPr algn="ctr"/>
            <a:endParaRPr lang="en-US" sz="2800" b="1" dirty="0">
              <a:solidFill>
                <a:schemeClr val="accent6"/>
              </a:solidFill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92BB5D1-7175-4EC9-8CF6-AF3C1E0ECD6E}"/>
              </a:ext>
            </a:extLst>
          </p:cNvPr>
          <p:cNvCxnSpPr>
            <a:cxnSpLocks/>
            <a:stCxn id="8" idx="2"/>
          </p:cNvCxnSpPr>
          <p:nvPr/>
        </p:nvCxnSpPr>
        <p:spPr>
          <a:xfrm>
            <a:off x="2886884" y="3429000"/>
            <a:ext cx="2236659" cy="1738086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1F7A864F-5FB1-4368-924E-91D40530E8AB}"/>
              </a:ext>
            </a:extLst>
          </p:cNvPr>
          <p:cNvCxnSpPr>
            <a:cxnSpLocks/>
            <a:stCxn id="9" idx="2"/>
          </p:cNvCxnSpPr>
          <p:nvPr/>
        </p:nvCxnSpPr>
        <p:spPr>
          <a:xfrm flipH="1">
            <a:off x="7121784" y="3429000"/>
            <a:ext cx="2184952" cy="1738086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0D1A80AE-C1F1-4032-B895-BE4A05101C47}"/>
              </a:ext>
            </a:extLst>
          </p:cNvPr>
          <p:cNvSpPr txBox="1"/>
          <p:nvPr/>
        </p:nvSpPr>
        <p:spPr>
          <a:xfrm>
            <a:off x="4133850" y="5595258"/>
            <a:ext cx="45545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2"/>
                </a:solidFill>
              </a:rPr>
              <a:t>Business-friendly environment</a:t>
            </a: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A02D84B4-447B-4F71-87E7-2BEBC322B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2728"/>
            <a:ext cx="10515600" cy="1017616"/>
          </a:xfrm>
        </p:spPr>
        <p:txBody>
          <a:bodyPr>
            <a:normAutofit/>
          </a:bodyPr>
          <a:lstStyle/>
          <a:p>
            <a:r>
              <a:rPr lang="en-US" dirty="0"/>
              <a:t>Regulatory and Fiscal Regime - SEZ Regime </a:t>
            </a:r>
          </a:p>
        </p:txBody>
      </p:sp>
    </p:spTree>
    <p:extLst>
      <p:ext uri="{BB962C8B-B14F-4D97-AF65-F5344CB8AC3E}">
        <p14:creationId xmlns:p14="http://schemas.microsoft.com/office/powerpoint/2010/main" val="36074720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75F38-BEF7-42F1-A8FC-CAC57A3EE0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Regulatory and Fiscal Regime - SEZ Regime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CF267D7-3D94-4260-9051-6AED7D0672B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21174" y="1120693"/>
          <a:ext cx="10949651" cy="48290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7934">
                  <a:extLst>
                    <a:ext uri="{9D8B030D-6E8A-4147-A177-3AD203B41FA5}">
                      <a16:colId xmlns:a16="http://schemas.microsoft.com/office/drawing/2014/main" val="1662629518"/>
                    </a:ext>
                  </a:extLst>
                </a:gridCol>
                <a:gridCol w="4707413">
                  <a:extLst>
                    <a:ext uri="{9D8B030D-6E8A-4147-A177-3AD203B41FA5}">
                      <a16:colId xmlns:a16="http://schemas.microsoft.com/office/drawing/2014/main" val="319710811"/>
                    </a:ext>
                  </a:extLst>
                </a:gridCol>
                <a:gridCol w="4444304">
                  <a:extLst>
                    <a:ext uri="{9D8B030D-6E8A-4147-A177-3AD203B41FA5}">
                      <a16:colId xmlns:a16="http://schemas.microsoft.com/office/drawing/2014/main" val="2029248077"/>
                    </a:ext>
                  </a:extLst>
                </a:gridCol>
              </a:tblGrid>
              <a:tr h="40633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Developers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Occupants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7691539"/>
                  </a:ext>
                </a:extLst>
              </a:tr>
              <a:tr h="553880">
                <a:tc>
                  <a:txBody>
                    <a:bodyPr/>
                    <a:lstStyle/>
                    <a:p>
                      <a:r>
                        <a:rPr lang="en-US" sz="1400" b="1" dirty="0"/>
                        <a:t>Fiscal Incentives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Corporate income tax of 12.5 percent</a:t>
                      </a: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Exemption from customs duties, income tax, general consumption tax, stamp duties, transfer tax</a:t>
                      </a: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Promotional tax credit up to a maximum of 10 percent of income tax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Corporate income tax of 12.5 percent</a:t>
                      </a: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Exemption from assets tax, customs duties, general consumption tax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8238721"/>
                  </a:ext>
                </a:extLst>
              </a:tr>
              <a:tr h="956011">
                <a:tc>
                  <a:txBody>
                    <a:bodyPr/>
                    <a:lstStyle/>
                    <a:p>
                      <a:r>
                        <a:rPr lang="en-US" sz="1400" b="1" dirty="0"/>
                        <a:t>Permitted Business Activities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vl="0"/>
                      <a:r>
                        <a:rPr lang="en-US" sz="1400" dirty="0"/>
                        <a:t>All </a:t>
                      </a:r>
                      <a:r>
                        <a:rPr lang="en-US" sz="1400" u="sng" dirty="0"/>
                        <a:t>except</a:t>
                      </a:r>
                      <a:r>
                        <a:rPr lang="en-US" sz="1400" dirty="0"/>
                        <a:t>: </a:t>
                      </a: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Extractive industries, tourism services, telecommunications services, public utilities*, financial services, construction services (unless as part of manufacturing process within a Zone), real estate, health services (excluding R&amp;D), catering services, and retail trade.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5575664"/>
                  </a:ext>
                </a:extLst>
              </a:tr>
              <a:tr h="956011">
                <a:tc>
                  <a:txBody>
                    <a:bodyPr/>
                    <a:lstStyle/>
                    <a:p>
                      <a:r>
                        <a:rPr lang="en-US" sz="1400" b="1" dirty="0"/>
                        <a:t>Minimum Eligibility Requirements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 a company incorporated under the Companies Act of Jamaica </a:t>
                      </a: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Have issued and paid up share capital, not less than US$1.5 million 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Have a minimum of three occupants**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 a company incorporated under the Companies Act of Jamaica </a:t>
                      </a: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Have issued and paid up share capital, not less than US$25,000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Minimum US$50,000 investments in zone-related buildings, machines, etc. in first year of  </a:t>
                      </a:r>
                      <a:r>
                        <a:rPr lang="en-US" sz="14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subconcession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4657688"/>
                  </a:ext>
                </a:extLst>
              </a:tr>
              <a:tr h="383024">
                <a:tc>
                  <a:txBody>
                    <a:bodyPr/>
                    <a:lstStyle/>
                    <a:p>
                      <a:r>
                        <a:rPr lang="en-US" sz="1400" b="1" dirty="0"/>
                        <a:t>Contract Awarded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License-agreements or Master Concessions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/>
                        <a:t>Subconcession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5970870"/>
                  </a:ext>
                </a:extLst>
              </a:tr>
              <a:tr h="553880">
                <a:tc>
                  <a:txBody>
                    <a:bodyPr/>
                    <a:lstStyle/>
                    <a:p>
                      <a:r>
                        <a:rPr lang="en-US" sz="1400" b="1" dirty="0"/>
                        <a:t>Applicable Law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 environmental permitting, labor, and utility regulation laws; British common-law business law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Normal environmental permitting, labor, and utility regulation laws; British common-law business law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4029240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8CECE3AF-DC38-4427-8C0D-FA52B4B38457}"/>
              </a:ext>
            </a:extLst>
          </p:cNvPr>
          <p:cNvSpPr txBox="1"/>
          <p:nvPr/>
        </p:nvSpPr>
        <p:spPr>
          <a:xfrm>
            <a:off x="1944547" y="6292638"/>
            <a:ext cx="69767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*Excluding generation of electricity by a developer or an occupant solely for its own use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B7BDB9F-8D36-4362-815A-4098D5F6C2F0}"/>
              </a:ext>
            </a:extLst>
          </p:cNvPr>
          <p:cNvSpPr txBox="1"/>
          <p:nvPr/>
        </p:nvSpPr>
        <p:spPr>
          <a:xfrm>
            <a:off x="1827316" y="6506037"/>
            <a:ext cx="69767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**</a:t>
            </a:r>
            <a:r>
              <a:rPr lang="en-US" sz="1400" i="1" dirty="0">
                <a:solidFill>
                  <a:schemeClr val="dk1"/>
                </a:solidFill>
              </a:rPr>
              <a:t>Except if in receipt of special approval of a single-entity specialized zone</a:t>
            </a:r>
            <a:endParaRPr lang="en-US" sz="1400" i="1" dirty="0"/>
          </a:p>
        </p:txBody>
      </p:sp>
    </p:spTree>
    <p:extLst>
      <p:ext uri="{BB962C8B-B14F-4D97-AF65-F5344CB8AC3E}">
        <p14:creationId xmlns:p14="http://schemas.microsoft.com/office/powerpoint/2010/main" val="8693087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B4DB4B-5D4C-4EEA-8730-098C218D8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Market Demand Drivers for SEZ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A3AA34D-F201-415A-A4C1-913C6942CE7F}"/>
              </a:ext>
            </a:extLst>
          </p:cNvPr>
          <p:cNvGrpSpPr/>
          <p:nvPr/>
        </p:nvGrpSpPr>
        <p:grpSpPr>
          <a:xfrm>
            <a:off x="629855" y="1548250"/>
            <a:ext cx="7353560" cy="4642862"/>
            <a:chOff x="629855" y="1382741"/>
            <a:chExt cx="7353560" cy="4642862"/>
          </a:xfrm>
          <a:solidFill>
            <a:schemeClr val="accent2">
              <a:lumMod val="75000"/>
            </a:schemeClr>
          </a:solidFill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2B8D1715-9D2A-4722-8D2F-E7B8FE4F9F7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052350" y="5636871"/>
              <a:ext cx="2931065" cy="0"/>
            </a:xfrm>
            <a:prstGeom prst="line">
              <a:avLst/>
            </a:prstGeom>
            <a:grpFill/>
            <a:ln w="19050">
              <a:solidFill>
                <a:srgbClr val="00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DD01832A-9499-4E20-9281-0BB3D56064F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052350" y="1875099"/>
              <a:ext cx="2931065" cy="0"/>
            </a:xfrm>
            <a:prstGeom prst="line">
              <a:avLst/>
            </a:prstGeom>
            <a:grpFill/>
            <a:ln w="19050">
              <a:solidFill>
                <a:srgbClr val="00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237A92E-302E-4FEE-82CE-421FAF3909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052350" y="2999772"/>
              <a:ext cx="2931065" cy="0"/>
            </a:xfrm>
            <a:prstGeom prst="line">
              <a:avLst/>
            </a:prstGeom>
            <a:grpFill/>
            <a:ln w="19050">
              <a:solidFill>
                <a:srgbClr val="00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E4E854EC-6D53-473F-B60D-2816F713CDC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052350" y="4355939"/>
              <a:ext cx="2931065" cy="0"/>
            </a:xfrm>
            <a:prstGeom prst="line">
              <a:avLst/>
            </a:prstGeom>
            <a:grpFill/>
            <a:ln w="19050">
              <a:solidFill>
                <a:srgbClr val="00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4A218F47-B77D-4D45-B03E-55FF7E36FD2E}"/>
                </a:ext>
              </a:extLst>
            </p:cNvPr>
            <p:cNvSpPr/>
            <p:nvPr/>
          </p:nvSpPr>
          <p:spPr>
            <a:xfrm>
              <a:off x="629855" y="1382741"/>
              <a:ext cx="5053314" cy="909046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US" sz="2400" b="1" dirty="0"/>
                <a:t>Transforming economy</a:t>
              </a:r>
            </a:p>
          </p:txBody>
        </p:sp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A2D2D003-8B14-4A37-9832-BF10D5CF87D0}"/>
                </a:ext>
              </a:extLst>
            </p:cNvPr>
            <p:cNvSpPr/>
            <p:nvPr/>
          </p:nvSpPr>
          <p:spPr>
            <a:xfrm>
              <a:off x="629855" y="2588515"/>
              <a:ext cx="5053314" cy="909046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US" sz="2400" b="1" dirty="0"/>
                <a:t>Positive momentum from GLHI</a:t>
              </a:r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A4320446-C3CC-47BE-A630-0EDB885BC236}"/>
                </a:ext>
              </a:extLst>
            </p:cNvPr>
            <p:cNvSpPr/>
            <p:nvPr/>
          </p:nvSpPr>
          <p:spPr>
            <a:xfrm>
              <a:off x="629855" y="3869681"/>
              <a:ext cx="5053314" cy="909046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US" sz="2400" b="1" dirty="0"/>
                <a:t>Filling an urgent need</a:t>
              </a:r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EB7FDDE8-BF46-4354-B157-E8AC05469BAB}"/>
                </a:ext>
              </a:extLst>
            </p:cNvPr>
            <p:cNvSpPr/>
            <p:nvPr/>
          </p:nvSpPr>
          <p:spPr>
            <a:xfrm>
              <a:off x="629855" y="5116557"/>
              <a:ext cx="5053314" cy="909046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US" sz="2400" b="1" dirty="0"/>
                <a:t>Regionally competitive offering</a:t>
              </a:r>
            </a:p>
          </p:txBody>
        </p:sp>
      </p:grpSp>
      <p:sp>
        <p:nvSpPr>
          <p:cNvPr id="34" name="Rectangle 33">
            <a:extLst>
              <a:ext uri="{FF2B5EF4-FFF2-40B4-BE49-F238E27FC236}">
                <a16:creationId xmlns:a16="http://schemas.microsoft.com/office/drawing/2014/main" id="{DA13F68B-2541-446B-8341-E63F9BB916A1}"/>
              </a:ext>
            </a:extLst>
          </p:cNvPr>
          <p:cNvSpPr/>
          <p:nvPr/>
        </p:nvSpPr>
        <p:spPr>
          <a:xfrm>
            <a:off x="6986953" y="5379827"/>
            <a:ext cx="3657601" cy="811285"/>
          </a:xfrm>
          <a:prstGeom prst="rect">
            <a:avLst/>
          </a:prstGeom>
          <a:solidFill>
            <a:schemeClr val="bg1"/>
          </a:solidFill>
          <a:ln w="38100"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2"/>
                </a:solidFill>
                <a:sym typeface="Wingdings" panose="05000000000000000000" pitchFamily="2" charset="2"/>
              </a:rPr>
              <a:t>Competitive land and facility prices, attractive fiscal regime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CA6FA05-A70A-4382-B0C0-43F72106B5FF}"/>
              </a:ext>
            </a:extLst>
          </p:cNvPr>
          <p:cNvSpPr/>
          <p:nvPr/>
        </p:nvSpPr>
        <p:spPr>
          <a:xfrm>
            <a:off x="6986953" y="4202192"/>
            <a:ext cx="3657601" cy="811285"/>
          </a:xfrm>
          <a:prstGeom prst="rect">
            <a:avLst/>
          </a:prstGeom>
          <a:solidFill>
            <a:schemeClr val="bg1"/>
          </a:solidFill>
          <a:ln w="38100"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2"/>
              </a:solidFill>
              <a:sym typeface="Wingdings" panose="05000000000000000000" pitchFamily="2" charset="2"/>
            </a:endParaRPr>
          </a:p>
          <a:p>
            <a:pPr algn="ctr"/>
            <a:r>
              <a:rPr lang="en-US" dirty="0">
                <a:solidFill>
                  <a:schemeClr val="accent2"/>
                </a:solidFill>
                <a:sym typeface="Wingdings" panose="05000000000000000000" pitchFamily="2" charset="2"/>
              </a:rPr>
              <a:t>Turnkey building solutions for manufacturing, logistics and services sectors</a:t>
            </a:r>
          </a:p>
          <a:p>
            <a:pPr algn="ctr"/>
            <a:endParaRPr lang="en-US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DB2722E-87CE-4683-8A18-41AC39FE6413}"/>
              </a:ext>
            </a:extLst>
          </p:cNvPr>
          <p:cNvSpPr/>
          <p:nvPr/>
        </p:nvSpPr>
        <p:spPr>
          <a:xfrm>
            <a:off x="6986953" y="2851785"/>
            <a:ext cx="3657601" cy="811285"/>
          </a:xfrm>
          <a:prstGeom prst="rect">
            <a:avLst/>
          </a:prstGeom>
          <a:solidFill>
            <a:schemeClr val="bg1"/>
          </a:solidFill>
          <a:ln w="38100"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2"/>
                </a:solidFill>
                <a:sym typeface="Wingdings" panose="05000000000000000000" pitchFamily="2" charset="2"/>
              </a:rPr>
              <a:t>Increasing # of shipping lines, destinations served, and volumes of container traffic at Port of Kingston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3312433-8487-4986-9BA1-305BA113B6A6}"/>
              </a:ext>
            </a:extLst>
          </p:cNvPr>
          <p:cNvSpPr/>
          <p:nvPr/>
        </p:nvSpPr>
        <p:spPr>
          <a:xfrm>
            <a:off x="6986953" y="1597130"/>
            <a:ext cx="3657601" cy="811285"/>
          </a:xfrm>
          <a:prstGeom prst="rect">
            <a:avLst/>
          </a:prstGeom>
          <a:solidFill>
            <a:schemeClr val="bg1"/>
          </a:solidFill>
          <a:ln w="38100"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2"/>
                </a:solidFill>
                <a:sym typeface="Wingdings" panose="05000000000000000000" pitchFamily="2" charset="2"/>
              </a:rPr>
              <a:t>From tourism and agriculture to export-oriented sectors</a:t>
            </a:r>
            <a:endParaRPr lang="en-US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84657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41808D01-3390-4BEE-85A7-98DD4449E2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34755" y="4768570"/>
            <a:ext cx="1889080" cy="1158537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047E5D9D-FF06-4A7D-BFB3-02CE40A68466}"/>
              </a:ext>
            </a:extLst>
          </p:cNvPr>
          <p:cNvSpPr txBox="1"/>
          <p:nvPr/>
        </p:nvSpPr>
        <p:spPr>
          <a:xfrm>
            <a:off x="7671305" y="6051514"/>
            <a:ext cx="28870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Dry dock</a:t>
            </a:r>
            <a:r>
              <a:rPr lang="en-US" sz="1400" dirty="0"/>
              <a:t>: Ship repair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7F1A09-141D-42D2-99D9-7A670C388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Potential Industries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B3FA5D8-2AA7-4A88-B38C-A61DEF464F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8659" y="2681315"/>
            <a:ext cx="2172927" cy="132724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7738734-87F1-43E7-96C3-698E81CE55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39547" y="2006605"/>
            <a:ext cx="1936854" cy="132724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1FB04AE-D3F8-40FD-8485-A91A1719A5B8}"/>
              </a:ext>
            </a:extLst>
          </p:cNvPr>
          <p:cNvSpPr txBox="1"/>
          <p:nvPr/>
        </p:nvSpPr>
        <p:spPr>
          <a:xfrm>
            <a:off x="9900751" y="3319384"/>
            <a:ext cx="219479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Global Services</a:t>
            </a:r>
            <a:r>
              <a:rPr lang="en-US" sz="1400" dirty="0"/>
              <a:t>: Professional services, KPOs, Digital services etc.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73752E-E7EC-4812-B9C5-0DC2E504E08E}"/>
              </a:ext>
            </a:extLst>
          </p:cNvPr>
          <p:cNvSpPr txBox="1"/>
          <p:nvPr/>
        </p:nvSpPr>
        <p:spPr>
          <a:xfrm>
            <a:off x="7471867" y="4057293"/>
            <a:ext cx="227444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Warehousing</a:t>
            </a:r>
            <a:r>
              <a:rPr lang="en-US" sz="1400" dirty="0"/>
              <a:t>: Open storage, containers, logistics and distribution 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24C783-FA80-49AF-8DBB-13298A91CF81}"/>
              </a:ext>
            </a:extLst>
          </p:cNvPr>
          <p:cNvSpPr txBox="1"/>
          <p:nvPr/>
        </p:nvSpPr>
        <p:spPr>
          <a:xfrm>
            <a:off x="9843951" y="5512968"/>
            <a:ext cx="22744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Textiles</a:t>
            </a:r>
            <a:r>
              <a:rPr lang="en-US" sz="1400" dirty="0"/>
              <a:t>: Apparel, uniforms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938B094-8AA0-4919-967D-237B684E525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9447" b="9690"/>
          <a:stretch/>
        </p:blipFill>
        <p:spPr>
          <a:xfrm>
            <a:off x="9843951" y="4215645"/>
            <a:ext cx="2286000" cy="132724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1579F91-9DF0-4641-B13C-08F1E002C9F2}"/>
              </a:ext>
            </a:extLst>
          </p:cNvPr>
          <p:cNvSpPr txBox="1"/>
          <p:nvPr/>
        </p:nvSpPr>
        <p:spPr>
          <a:xfrm>
            <a:off x="5121584" y="2746848"/>
            <a:ext cx="21729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Pharmaceuticals</a:t>
            </a:r>
            <a:r>
              <a:rPr lang="en-US" sz="1400" dirty="0"/>
              <a:t>: Health and beauty, specialty oils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AF3F5D8-528B-4ACF-9BD3-E18C764FB9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44748" y="1369208"/>
            <a:ext cx="1905950" cy="135016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436FE1D-A47F-419C-A677-2E4DEA7A0BCE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4896"/>
          <a:stretch/>
        </p:blipFill>
        <p:spPr>
          <a:xfrm>
            <a:off x="338008" y="1155774"/>
            <a:ext cx="2274443" cy="132724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0C537EB-7A81-4079-A6F9-9D66BEB4772D}"/>
              </a:ext>
            </a:extLst>
          </p:cNvPr>
          <p:cNvSpPr txBox="1"/>
          <p:nvPr/>
        </p:nvSpPr>
        <p:spPr>
          <a:xfrm>
            <a:off x="338007" y="2513511"/>
            <a:ext cx="2274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Creative</a:t>
            </a:r>
            <a:r>
              <a:rPr lang="en-US" sz="1400" dirty="0"/>
              <a:t>: Fashion and Jewelry, Advertising, etc.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7421A83-466C-436C-A285-469797BFBA4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13755" y="811275"/>
            <a:ext cx="2138963" cy="135016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7BBD5E6-F8CD-4B71-A20C-01A87B3D160D}"/>
              </a:ext>
            </a:extLst>
          </p:cNvPr>
          <p:cNvSpPr txBox="1"/>
          <p:nvPr/>
        </p:nvSpPr>
        <p:spPr>
          <a:xfrm>
            <a:off x="7356444" y="2176341"/>
            <a:ext cx="23930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Furniture</a:t>
            </a:r>
            <a:r>
              <a:rPr lang="en-US" sz="1400" dirty="0"/>
              <a:t>: Traditional wood, mattresses, etc.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5F24368-6B66-4FDE-A3A9-A9C6CF203AC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6968" y="3169334"/>
            <a:ext cx="2103775" cy="1454916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E824A89F-1FB1-4289-B94A-B7362B45B2C1}"/>
              </a:ext>
            </a:extLst>
          </p:cNvPr>
          <p:cNvSpPr txBox="1"/>
          <p:nvPr/>
        </p:nvSpPr>
        <p:spPr>
          <a:xfrm>
            <a:off x="232327" y="4598616"/>
            <a:ext cx="23930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Paper</a:t>
            </a:r>
            <a:r>
              <a:rPr lang="en-US" sz="1400" dirty="0"/>
              <a:t>: Paper products, packaging and labeling, etc.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7554B999-3CF4-40C1-9185-4D73E54D737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728529" y="4300511"/>
            <a:ext cx="2195087" cy="14549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08F1D28C-BDBA-4592-9427-DC8C1222F72D}"/>
              </a:ext>
            </a:extLst>
          </p:cNvPr>
          <p:cNvSpPr txBox="1"/>
          <p:nvPr/>
        </p:nvSpPr>
        <p:spPr>
          <a:xfrm>
            <a:off x="2697287" y="5747957"/>
            <a:ext cx="23930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Repairs</a:t>
            </a:r>
            <a:r>
              <a:rPr lang="en-US" sz="1400" dirty="0"/>
              <a:t>: Motor vehicles and parts, appliances, etc.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4A87818-4645-4BF3-ABF5-AD823DD21FE1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t="7637" b="9743"/>
          <a:stretch/>
        </p:blipFill>
        <p:spPr>
          <a:xfrm>
            <a:off x="5139312" y="3557638"/>
            <a:ext cx="2274443" cy="1454916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0E920674-D801-4BBD-9A22-61BB9F1B1644}"/>
              </a:ext>
            </a:extLst>
          </p:cNvPr>
          <p:cNvSpPr txBox="1"/>
          <p:nvPr/>
        </p:nvSpPr>
        <p:spPr>
          <a:xfrm>
            <a:off x="5121584" y="5088881"/>
            <a:ext cx="23930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Metal fabrication</a:t>
            </a:r>
            <a:r>
              <a:rPr lang="en-US" sz="1400" dirty="0"/>
              <a:t>: Building materials, fences, etc.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78F8DB29-5897-4D93-AF2D-DF74BE9EE63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72989" y="2000826"/>
            <a:ext cx="2421292" cy="1556812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14C3335C-854E-4315-9CC8-A6EFD8E39079}"/>
              </a:ext>
            </a:extLst>
          </p:cNvPr>
          <p:cNvSpPr txBox="1"/>
          <p:nvPr/>
        </p:nvSpPr>
        <p:spPr>
          <a:xfrm>
            <a:off x="2767228" y="3608523"/>
            <a:ext cx="2274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Food and beverage</a:t>
            </a:r>
            <a:r>
              <a:rPr lang="en-US" sz="1400" dirty="0"/>
              <a:t>: Canned goods, confectionery, etc.</a:t>
            </a:r>
          </a:p>
        </p:txBody>
      </p:sp>
    </p:spTree>
    <p:extLst>
      <p:ext uri="{BB962C8B-B14F-4D97-AF65-F5344CB8AC3E}">
        <p14:creationId xmlns:p14="http://schemas.microsoft.com/office/powerpoint/2010/main" val="41670271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Oval 38">
            <a:extLst>
              <a:ext uri="{FF2B5EF4-FFF2-40B4-BE49-F238E27FC236}">
                <a16:creationId xmlns:a16="http://schemas.microsoft.com/office/drawing/2014/main" id="{8EFCE263-BB8C-7A42-9A12-E05F4DAE4F4C}"/>
              </a:ext>
            </a:extLst>
          </p:cNvPr>
          <p:cNvSpPr/>
          <p:nvPr/>
        </p:nvSpPr>
        <p:spPr>
          <a:xfrm>
            <a:off x="1405467" y="2743199"/>
            <a:ext cx="9313333" cy="2322341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1E7BB69-A4A8-41F3-860B-9172BECA07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1016"/>
            <a:ext cx="10515600" cy="1017616"/>
          </a:xfrm>
        </p:spPr>
        <p:txBody>
          <a:bodyPr>
            <a:normAutofit/>
          </a:bodyPr>
          <a:lstStyle/>
          <a:p>
            <a:r>
              <a:rPr lang="en-US" dirty="0"/>
              <a:t>SEZs and SDGs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5B46634-79D1-496A-A7F8-511170D1F980}"/>
              </a:ext>
            </a:extLst>
          </p:cNvPr>
          <p:cNvSpPr/>
          <p:nvPr/>
        </p:nvSpPr>
        <p:spPr>
          <a:xfrm>
            <a:off x="9187262" y="1191264"/>
            <a:ext cx="2674374" cy="2192593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5F121491-BB09-478D-8953-94C6C668ACDE}"/>
              </a:ext>
            </a:extLst>
          </p:cNvPr>
          <p:cNvSpPr/>
          <p:nvPr/>
        </p:nvSpPr>
        <p:spPr>
          <a:xfrm>
            <a:off x="9274398" y="1924564"/>
            <a:ext cx="3346393" cy="1017616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ysClr val="windowText" lastClr="000000"/>
              </a:solidFill>
            </a:endParaRPr>
          </a:p>
        </p:txBody>
      </p:sp>
      <p:pic>
        <p:nvPicPr>
          <p:cNvPr id="9" name="Picture 8" descr="A picture containing food&#10;&#10;Description automatically generated">
            <a:extLst>
              <a:ext uri="{FF2B5EF4-FFF2-40B4-BE49-F238E27FC236}">
                <a16:creationId xmlns:a16="http://schemas.microsoft.com/office/drawing/2014/main" id="{011F6BAF-1777-EE40-A819-8D45535392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4149" y="1742949"/>
            <a:ext cx="1320800" cy="1320800"/>
          </a:xfrm>
          <a:prstGeom prst="rect">
            <a:avLst/>
          </a:prstGeom>
        </p:spPr>
      </p:pic>
      <p:pic>
        <p:nvPicPr>
          <p:cNvPr id="16" name="Picture 15" descr="A close up of a sign&#10;&#10;Description automatically generated">
            <a:extLst>
              <a:ext uri="{FF2B5EF4-FFF2-40B4-BE49-F238E27FC236}">
                <a16:creationId xmlns:a16="http://schemas.microsoft.com/office/drawing/2014/main" id="{53397546-1DA7-6E47-BBA9-7B6E793D7C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5836" y="2879600"/>
            <a:ext cx="1320800" cy="1295400"/>
          </a:xfrm>
          <a:prstGeom prst="rect">
            <a:avLst/>
          </a:prstGeom>
        </p:spPr>
      </p:pic>
      <p:pic>
        <p:nvPicPr>
          <p:cNvPr id="19" name="Picture 18" descr="A picture containing drawing&#10;&#10;Description automatically generated">
            <a:extLst>
              <a:ext uri="{FF2B5EF4-FFF2-40B4-BE49-F238E27FC236}">
                <a16:creationId xmlns:a16="http://schemas.microsoft.com/office/drawing/2014/main" id="{DDB7B294-914C-174F-A642-080DA760C3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5722" y="4345936"/>
            <a:ext cx="1295400" cy="1320800"/>
          </a:xfrm>
          <a:prstGeom prst="rect">
            <a:avLst/>
          </a:prstGeom>
        </p:spPr>
      </p:pic>
      <p:pic>
        <p:nvPicPr>
          <p:cNvPr id="21" name="Picture 20" descr="A picture containing drawing&#10;&#10;Description automatically generated">
            <a:extLst>
              <a:ext uri="{FF2B5EF4-FFF2-40B4-BE49-F238E27FC236}">
                <a16:creationId xmlns:a16="http://schemas.microsoft.com/office/drawing/2014/main" id="{0202BC1E-36EF-FC44-830B-71386544394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1982" y="4692136"/>
            <a:ext cx="1295400" cy="1295401"/>
          </a:xfrm>
          <a:prstGeom prst="rect">
            <a:avLst/>
          </a:prstGeom>
        </p:spPr>
      </p:pic>
      <p:pic>
        <p:nvPicPr>
          <p:cNvPr id="24" name="Picture 23" descr="A picture containing food&#10;&#10;Description automatically generated">
            <a:extLst>
              <a:ext uri="{FF2B5EF4-FFF2-40B4-BE49-F238E27FC236}">
                <a16:creationId xmlns:a16="http://schemas.microsoft.com/office/drawing/2014/main" id="{7E02484F-8A1A-8E43-8277-E62C4BA05E6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0346" y="4692136"/>
            <a:ext cx="1308100" cy="1295400"/>
          </a:xfrm>
          <a:prstGeom prst="rect">
            <a:avLst/>
          </a:prstGeom>
        </p:spPr>
      </p:pic>
      <p:pic>
        <p:nvPicPr>
          <p:cNvPr id="26" name="Picture 25" descr="A close up of a sign&#10;&#10;Description automatically generated">
            <a:extLst>
              <a:ext uri="{FF2B5EF4-FFF2-40B4-BE49-F238E27FC236}">
                <a16:creationId xmlns:a16="http://schemas.microsoft.com/office/drawing/2014/main" id="{A47116CB-014F-274E-A0FE-ABEE5A74FF3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8578" y="4667880"/>
            <a:ext cx="1270000" cy="1231900"/>
          </a:xfrm>
          <a:prstGeom prst="rect">
            <a:avLst/>
          </a:prstGeom>
        </p:spPr>
      </p:pic>
      <p:pic>
        <p:nvPicPr>
          <p:cNvPr id="28" name="Picture 27" descr="A close up of a sign&#10;&#10;Description automatically generated">
            <a:extLst>
              <a:ext uri="{FF2B5EF4-FFF2-40B4-BE49-F238E27FC236}">
                <a16:creationId xmlns:a16="http://schemas.microsoft.com/office/drawing/2014/main" id="{AE6AC14C-CD7D-8146-86D1-98F074E2960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4400" y="1718864"/>
            <a:ext cx="1270000" cy="1295400"/>
          </a:xfrm>
          <a:prstGeom prst="rect">
            <a:avLst/>
          </a:prstGeom>
        </p:spPr>
      </p:pic>
      <p:pic>
        <p:nvPicPr>
          <p:cNvPr id="30" name="Picture 29" descr="A close up of a sign&#10;&#10;Description automatically generated">
            <a:extLst>
              <a:ext uri="{FF2B5EF4-FFF2-40B4-BE49-F238E27FC236}">
                <a16:creationId xmlns:a16="http://schemas.microsoft.com/office/drawing/2014/main" id="{86607D73-9D46-384B-BEDD-84FAF8EC8BB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364" y="3383857"/>
            <a:ext cx="1295400" cy="1282700"/>
          </a:xfrm>
          <a:prstGeom prst="rect">
            <a:avLst/>
          </a:prstGeom>
        </p:spPr>
      </p:pic>
      <p:pic>
        <p:nvPicPr>
          <p:cNvPr id="32" name="Picture 31" descr="A picture containing drawing&#10;&#10;Description automatically generated">
            <a:extLst>
              <a:ext uri="{FF2B5EF4-FFF2-40B4-BE49-F238E27FC236}">
                <a16:creationId xmlns:a16="http://schemas.microsoft.com/office/drawing/2014/main" id="{2AEC6941-CCCA-D344-A81D-C9F06CECA4A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2945" y="1875267"/>
            <a:ext cx="1257300" cy="1295400"/>
          </a:xfrm>
          <a:prstGeom prst="rect">
            <a:avLst/>
          </a:prstGeom>
        </p:spPr>
      </p:pic>
      <p:pic>
        <p:nvPicPr>
          <p:cNvPr id="34" name="Picture 33" descr="A close up of a sign&#10;&#10;Description automatically generated">
            <a:extLst>
              <a:ext uri="{FF2B5EF4-FFF2-40B4-BE49-F238E27FC236}">
                <a16:creationId xmlns:a16="http://schemas.microsoft.com/office/drawing/2014/main" id="{DAA5BC01-0A8F-2041-9026-C8F961CDFCB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5245" y="1774699"/>
            <a:ext cx="1270000" cy="125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5281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02E92-5CFE-4719-A735-CB1E5B6C7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 and Timelines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DE70433-2718-4E9A-9B59-35DC98BEC65D}"/>
              </a:ext>
            </a:extLst>
          </p:cNvPr>
          <p:cNvGrpSpPr/>
          <p:nvPr/>
        </p:nvGrpSpPr>
        <p:grpSpPr>
          <a:xfrm>
            <a:off x="636072" y="2839932"/>
            <a:ext cx="10929755" cy="1256791"/>
            <a:chOff x="636072" y="2839932"/>
            <a:chExt cx="10929755" cy="1256791"/>
          </a:xfrm>
        </p:grpSpPr>
        <p:sp>
          <p:nvSpPr>
            <p:cNvPr id="3" name="Arrow: Right 2">
              <a:extLst>
                <a:ext uri="{FF2B5EF4-FFF2-40B4-BE49-F238E27FC236}">
                  <a16:creationId xmlns:a16="http://schemas.microsoft.com/office/drawing/2014/main" id="{C7FBAE39-E19D-4BFA-83DD-4309C2BA84C8}"/>
                </a:ext>
              </a:extLst>
            </p:cNvPr>
            <p:cNvSpPr/>
            <p:nvPr/>
          </p:nvSpPr>
          <p:spPr>
            <a:xfrm>
              <a:off x="6997011" y="2839932"/>
              <a:ext cx="4568816" cy="1256791"/>
            </a:xfrm>
            <a:prstGeom prst="rightArrow">
              <a:avLst>
                <a:gd name="adj1" fmla="val 48653"/>
                <a:gd name="adj2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ysClr val="windowText" lastClr="000000"/>
                  </a:solidFill>
                </a:rPr>
                <a:t>3. Monitoring and Evaluation</a:t>
              </a:r>
            </a:p>
            <a:p>
              <a:pPr algn="ctr"/>
              <a:endParaRPr lang="en-US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95F1913-2411-4E0C-B546-1382C61C71A3}"/>
                </a:ext>
              </a:extLst>
            </p:cNvPr>
            <p:cNvSpPr/>
            <p:nvPr/>
          </p:nvSpPr>
          <p:spPr>
            <a:xfrm rot="10800000" flipV="1">
              <a:off x="3567161" y="3149881"/>
              <a:ext cx="3449861" cy="623859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ysClr val="windowText" lastClr="000000"/>
                  </a:solidFill>
                </a:rPr>
                <a:t>2. Attract investors</a:t>
              </a:r>
            </a:p>
            <a:p>
              <a:pPr algn="ctr"/>
              <a:endParaRPr lang="en-US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D8CC176-0736-47C7-9E9B-686BD0E4EA2A}"/>
                </a:ext>
              </a:extLst>
            </p:cNvPr>
            <p:cNvSpPr/>
            <p:nvPr/>
          </p:nvSpPr>
          <p:spPr>
            <a:xfrm rot="10800000" flipV="1">
              <a:off x="636072" y="3150539"/>
              <a:ext cx="2931087" cy="61387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ysClr val="windowText" lastClr="000000"/>
                  </a:solidFill>
                </a:rPr>
                <a:t>1. Operationalisation</a:t>
              </a:r>
            </a:p>
            <a:p>
              <a:pPr algn="ctr"/>
              <a:endParaRPr lang="en-US" b="1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8D5AC4E5-38A8-4B21-823F-74F1AD5E8E66}"/>
              </a:ext>
            </a:extLst>
          </p:cNvPr>
          <p:cNvGrpSpPr/>
          <p:nvPr/>
        </p:nvGrpSpPr>
        <p:grpSpPr>
          <a:xfrm>
            <a:off x="25770" y="1093888"/>
            <a:ext cx="1600200" cy="2016644"/>
            <a:chOff x="25770" y="1114207"/>
            <a:chExt cx="1600200" cy="2040505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52B2F1D0-1376-4B62-9972-DA8F242AFA1C}"/>
                </a:ext>
              </a:extLst>
            </p:cNvPr>
            <p:cNvGrpSpPr/>
            <p:nvPr/>
          </p:nvGrpSpPr>
          <p:grpSpPr>
            <a:xfrm>
              <a:off x="732692" y="2160396"/>
              <a:ext cx="211016" cy="994316"/>
              <a:chOff x="732692" y="2160396"/>
              <a:chExt cx="211016" cy="994316"/>
            </a:xfrm>
          </p:grpSpPr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BA852549-0B7F-426A-A240-0F11987F7002}"/>
                  </a:ext>
                </a:extLst>
              </p:cNvPr>
              <p:cNvSpPr/>
              <p:nvPr/>
            </p:nvSpPr>
            <p:spPr>
              <a:xfrm>
                <a:off x="732692" y="2953745"/>
                <a:ext cx="211016" cy="200967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18408279-31CE-4546-9C37-8B2F911EDF8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38200" y="2160396"/>
                <a:ext cx="0" cy="793349"/>
              </a:xfrm>
              <a:prstGeom prst="line">
                <a:avLst/>
              </a:prstGeom>
              <a:solidFill>
                <a:schemeClr val="accent6"/>
              </a:solidFill>
              <a:ln w="1905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71052869-D530-448A-AA44-DC980A3BD4B2}"/>
                </a:ext>
              </a:extLst>
            </p:cNvPr>
            <p:cNvSpPr/>
            <p:nvPr/>
          </p:nvSpPr>
          <p:spPr>
            <a:xfrm>
              <a:off x="25770" y="1114207"/>
              <a:ext cx="1600200" cy="1038961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r>
                <a:rPr lang="en-US" sz="1600" dirty="0">
                  <a:solidFill>
                    <a:sysClr val="windowText" lastClr="000000"/>
                  </a:solidFill>
                </a:rPr>
                <a:t>Refine legislation and regulations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DB52CA7D-E7D7-44BF-8484-7F88559219E7}"/>
              </a:ext>
            </a:extLst>
          </p:cNvPr>
          <p:cNvGrpSpPr/>
          <p:nvPr/>
        </p:nvGrpSpPr>
        <p:grpSpPr>
          <a:xfrm rot="10800000">
            <a:off x="805736" y="3801295"/>
            <a:ext cx="1427479" cy="1876754"/>
            <a:chOff x="131730" y="1277958"/>
            <a:chExt cx="1427479" cy="1876754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58D89857-BC86-4DAB-BECC-D2A86FB56658}"/>
                </a:ext>
              </a:extLst>
            </p:cNvPr>
            <p:cNvGrpSpPr/>
            <p:nvPr/>
          </p:nvGrpSpPr>
          <p:grpSpPr>
            <a:xfrm>
              <a:off x="732692" y="2160396"/>
              <a:ext cx="211016" cy="994316"/>
              <a:chOff x="732692" y="2160396"/>
              <a:chExt cx="211016" cy="994316"/>
            </a:xfrm>
          </p:grpSpPr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DFD3E40C-6A40-4C40-AB9B-22C366042705}"/>
                  </a:ext>
                </a:extLst>
              </p:cNvPr>
              <p:cNvSpPr/>
              <p:nvPr/>
            </p:nvSpPr>
            <p:spPr>
              <a:xfrm>
                <a:off x="732692" y="2953745"/>
                <a:ext cx="211016" cy="200967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783EAC84-EADF-4AEC-AC37-C1415A4E5FBB}"/>
                  </a:ext>
                </a:extLst>
              </p:cNvPr>
              <p:cNvCxnSpPr>
                <a:cxnSpLocks/>
                <a:stCxn id="37" idx="0"/>
              </p:cNvCxnSpPr>
              <p:nvPr/>
            </p:nvCxnSpPr>
            <p:spPr>
              <a:xfrm flipV="1">
                <a:off x="838200" y="2160396"/>
                <a:ext cx="0" cy="793349"/>
              </a:xfrm>
              <a:prstGeom prst="line">
                <a:avLst/>
              </a:prstGeom>
              <a:solidFill>
                <a:schemeClr val="accent6"/>
              </a:solidFill>
              <a:ln w="1905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589BD226-122A-4BBA-BB68-4038C1E4C61B}"/>
                </a:ext>
              </a:extLst>
            </p:cNvPr>
            <p:cNvSpPr/>
            <p:nvPr/>
          </p:nvSpPr>
          <p:spPr>
            <a:xfrm rot="16200000">
              <a:off x="159670" y="1250018"/>
              <a:ext cx="1371600" cy="142747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US" sz="1600" b="1" dirty="0">
                  <a:solidFill>
                    <a:sysClr val="windowText" lastClr="000000"/>
                  </a:solidFill>
                </a:rPr>
                <a:t>Public Awareness Campaign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78D8956-910B-41F8-8636-1968C43A78FA}"/>
              </a:ext>
            </a:extLst>
          </p:cNvPr>
          <p:cNvGrpSpPr/>
          <p:nvPr/>
        </p:nvGrpSpPr>
        <p:grpSpPr>
          <a:xfrm>
            <a:off x="1771823" y="1184305"/>
            <a:ext cx="1486825" cy="1931969"/>
            <a:chOff x="148318" y="1199884"/>
            <a:chExt cx="1486825" cy="1954828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51019F54-4956-4C2D-8E6C-5D60ED30C24D}"/>
                </a:ext>
              </a:extLst>
            </p:cNvPr>
            <p:cNvGrpSpPr/>
            <p:nvPr/>
          </p:nvGrpSpPr>
          <p:grpSpPr>
            <a:xfrm>
              <a:off x="732692" y="2160396"/>
              <a:ext cx="211016" cy="994316"/>
              <a:chOff x="732692" y="2160396"/>
              <a:chExt cx="211016" cy="994316"/>
            </a:xfrm>
          </p:grpSpPr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4A449316-E415-49F1-8108-F2759A7E92BB}"/>
                  </a:ext>
                </a:extLst>
              </p:cNvPr>
              <p:cNvSpPr/>
              <p:nvPr/>
            </p:nvSpPr>
            <p:spPr>
              <a:xfrm>
                <a:off x="732692" y="2953745"/>
                <a:ext cx="211016" cy="200967"/>
              </a:xfrm>
              <a:prstGeom prst="ellipse">
                <a:avLst/>
              </a:prstGeom>
              <a:solidFill>
                <a:schemeClr val="accent6"/>
              </a:solidFill>
              <a:ln w="1905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54A502B9-83B0-416F-ABDF-29B76DFAD041}"/>
                  </a:ext>
                </a:extLst>
              </p:cNvPr>
              <p:cNvCxnSpPr>
                <a:cxnSpLocks/>
                <a:stCxn id="42" idx="0"/>
              </p:cNvCxnSpPr>
              <p:nvPr/>
            </p:nvCxnSpPr>
            <p:spPr>
              <a:xfrm flipV="1">
                <a:off x="838200" y="2160396"/>
                <a:ext cx="0" cy="793349"/>
              </a:xfrm>
              <a:prstGeom prst="line">
                <a:avLst/>
              </a:prstGeom>
              <a:solidFill>
                <a:schemeClr val="accent6"/>
              </a:solidFill>
              <a:ln w="1905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BDB81C1B-4865-4EA8-8EF6-D402AFBE0F87}"/>
                </a:ext>
              </a:extLst>
            </p:cNvPr>
            <p:cNvSpPr/>
            <p:nvPr/>
          </p:nvSpPr>
          <p:spPr>
            <a:xfrm>
              <a:off x="148318" y="1199884"/>
              <a:ext cx="1486825" cy="1038961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ysClr val="windowText" lastClr="000000"/>
                  </a:solidFill>
                </a:rPr>
                <a:t>Tweak administrative processes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90AECDBF-D2D9-40AD-A716-01B3666F0226}"/>
              </a:ext>
            </a:extLst>
          </p:cNvPr>
          <p:cNvGrpSpPr/>
          <p:nvPr/>
        </p:nvGrpSpPr>
        <p:grpSpPr>
          <a:xfrm rot="10800000">
            <a:off x="2567212" y="3801294"/>
            <a:ext cx="1335059" cy="2162285"/>
            <a:chOff x="300090" y="989849"/>
            <a:chExt cx="1335059" cy="2164863"/>
          </a:xfrm>
        </p:grpSpPr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9DB1A3E6-6BAF-451D-980F-BF4390E0ADBC}"/>
                </a:ext>
              </a:extLst>
            </p:cNvPr>
            <p:cNvGrpSpPr/>
            <p:nvPr/>
          </p:nvGrpSpPr>
          <p:grpSpPr>
            <a:xfrm>
              <a:off x="732692" y="2160396"/>
              <a:ext cx="211016" cy="994316"/>
              <a:chOff x="732692" y="2160396"/>
              <a:chExt cx="211016" cy="994316"/>
            </a:xfrm>
          </p:grpSpPr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F9ECA13E-A20B-49EF-99A1-7EBAB5590409}"/>
                  </a:ext>
                </a:extLst>
              </p:cNvPr>
              <p:cNvSpPr/>
              <p:nvPr/>
            </p:nvSpPr>
            <p:spPr>
              <a:xfrm>
                <a:off x="732692" y="2953745"/>
                <a:ext cx="211016" cy="200967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8" name="Straight Connector 57">
                <a:extLst>
                  <a:ext uri="{FF2B5EF4-FFF2-40B4-BE49-F238E27FC236}">
                    <a16:creationId xmlns:a16="http://schemas.microsoft.com/office/drawing/2014/main" id="{68ED81AC-95EE-4DCB-8840-FD32D4C53D3F}"/>
                  </a:ext>
                </a:extLst>
              </p:cNvPr>
              <p:cNvCxnSpPr>
                <a:cxnSpLocks/>
                <a:stCxn id="57" idx="0"/>
              </p:cNvCxnSpPr>
              <p:nvPr/>
            </p:nvCxnSpPr>
            <p:spPr>
              <a:xfrm flipV="1">
                <a:off x="838200" y="2160396"/>
                <a:ext cx="0" cy="793349"/>
              </a:xfrm>
              <a:prstGeom prst="line">
                <a:avLst/>
              </a:prstGeom>
              <a:solidFill>
                <a:schemeClr val="accent6"/>
              </a:solidFill>
              <a:ln w="1905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6" name="Rectangle: Rounded Corners 55">
              <a:extLst>
                <a:ext uri="{FF2B5EF4-FFF2-40B4-BE49-F238E27FC236}">
                  <a16:creationId xmlns:a16="http://schemas.microsoft.com/office/drawing/2014/main" id="{7FAD0C23-1D2B-4A69-96FA-754046074D05}"/>
                </a:ext>
              </a:extLst>
            </p:cNvPr>
            <p:cNvSpPr/>
            <p:nvPr/>
          </p:nvSpPr>
          <p:spPr>
            <a:xfrm rot="16200000">
              <a:off x="281820" y="1008119"/>
              <a:ext cx="1371600" cy="133505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US" sz="1600" b="1" dirty="0">
                  <a:solidFill>
                    <a:sysClr val="windowText" lastClr="000000"/>
                  </a:solidFill>
                </a:rPr>
                <a:t>Transition Free zones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4E5D5BB8-0C5E-43BE-9624-9C5F03A53287}"/>
              </a:ext>
            </a:extLst>
          </p:cNvPr>
          <p:cNvGrpSpPr/>
          <p:nvPr/>
        </p:nvGrpSpPr>
        <p:grpSpPr>
          <a:xfrm>
            <a:off x="3211113" y="1312285"/>
            <a:ext cx="1371600" cy="1803989"/>
            <a:chOff x="143013" y="1332749"/>
            <a:chExt cx="1371600" cy="1821963"/>
          </a:xfrm>
        </p:grpSpPr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88F9BDA7-7E75-458F-B003-6E461C03F5E7}"/>
                </a:ext>
              </a:extLst>
            </p:cNvPr>
            <p:cNvGrpSpPr/>
            <p:nvPr/>
          </p:nvGrpSpPr>
          <p:grpSpPr>
            <a:xfrm>
              <a:off x="732692" y="2160396"/>
              <a:ext cx="211016" cy="994316"/>
              <a:chOff x="732692" y="2160396"/>
              <a:chExt cx="211016" cy="994316"/>
            </a:xfrm>
          </p:grpSpPr>
          <p:sp>
            <p:nvSpPr>
              <p:cNvPr id="62" name="Oval 61">
                <a:extLst>
                  <a:ext uri="{FF2B5EF4-FFF2-40B4-BE49-F238E27FC236}">
                    <a16:creationId xmlns:a16="http://schemas.microsoft.com/office/drawing/2014/main" id="{5C03204A-B4FA-457F-B118-5C39F02F3438}"/>
                  </a:ext>
                </a:extLst>
              </p:cNvPr>
              <p:cNvSpPr/>
              <p:nvPr/>
            </p:nvSpPr>
            <p:spPr>
              <a:xfrm>
                <a:off x="732692" y="2953745"/>
                <a:ext cx="211016" cy="200967"/>
              </a:xfrm>
              <a:prstGeom prst="ellipse">
                <a:avLst/>
              </a:prstGeom>
              <a:solidFill>
                <a:schemeClr val="accent6"/>
              </a:solidFill>
              <a:ln w="1905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E1032DC5-36D6-4785-BD6F-0F5C6BD03D71}"/>
                  </a:ext>
                </a:extLst>
              </p:cNvPr>
              <p:cNvCxnSpPr>
                <a:cxnSpLocks/>
                <a:stCxn id="62" idx="0"/>
              </p:cNvCxnSpPr>
              <p:nvPr/>
            </p:nvCxnSpPr>
            <p:spPr>
              <a:xfrm flipV="1">
                <a:off x="838200" y="2160396"/>
                <a:ext cx="0" cy="793349"/>
              </a:xfrm>
              <a:prstGeom prst="line">
                <a:avLst/>
              </a:prstGeom>
              <a:solidFill>
                <a:schemeClr val="accent6"/>
              </a:solidFill>
              <a:ln w="1905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1" name="Rectangle: Rounded Corners 60">
              <a:extLst>
                <a:ext uri="{FF2B5EF4-FFF2-40B4-BE49-F238E27FC236}">
                  <a16:creationId xmlns:a16="http://schemas.microsoft.com/office/drawing/2014/main" id="{8450C444-1F50-439E-94A6-650E63A7F60F}"/>
                </a:ext>
              </a:extLst>
            </p:cNvPr>
            <p:cNvSpPr/>
            <p:nvPr/>
          </p:nvSpPr>
          <p:spPr>
            <a:xfrm>
              <a:off x="143013" y="1332749"/>
              <a:ext cx="1371600" cy="1038961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r>
                <a:rPr lang="en-US" sz="1600" b="1" dirty="0">
                  <a:solidFill>
                    <a:sysClr val="windowText" lastClr="000000"/>
                  </a:solidFill>
                </a:rPr>
                <a:t>Targeted marketing campaign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88DB0D29-1BF5-421F-93BB-32F3E38D1574}"/>
              </a:ext>
            </a:extLst>
          </p:cNvPr>
          <p:cNvGrpSpPr/>
          <p:nvPr/>
        </p:nvGrpSpPr>
        <p:grpSpPr>
          <a:xfrm rot="10800000">
            <a:off x="4036980" y="3817014"/>
            <a:ext cx="1335059" cy="2039777"/>
            <a:chOff x="51852" y="1114935"/>
            <a:chExt cx="1335059" cy="2039777"/>
          </a:xfrm>
        </p:grpSpPr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0DEF3E75-B9B3-4A43-ADE4-49FF1A99CA3E}"/>
                </a:ext>
              </a:extLst>
            </p:cNvPr>
            <p:cNvGrpSpPr/>
            <p:nvPr/>
          </p:nvGrpSpPr>
          <p:grpSpPr>
            <a:xfrm>
              <a:off x="732692" y="2160396"/>
              <a:ext cx="211016" cy="994316"/>
              <a:chOff x="732692" y="2160396"/>
              <a:chExt cx="211016" cy="994316"/>
            </a:xfrm>
          </p:grpSpPr>
          <p:sp>
            <p:nvSpPr>
              <p:cNvPr id="72" name="Oval 71">
                <a:extLst>
                  <a:ext uri="{FF2B5EF4-FFF2-40B4-BE49-F238E27FC236}">
                    <a16:creationId xmlns:a16="http://schemas.microsoft.com/office/drawing/2014/main" id="{3E07D018-EDB1-4B62-ACB4-D0A83F0DC797}"/>
                  </a:ext>
                </a:extLst>
              </p:cNvPr>
              <p:cNvSpPr/>
              <p:nvPr/>
            </p:nvSpPr>
            <p:spPr>
              <a:xfrm>
                <a:off x="732692" y="2953745"/>
                <a:ext cx="211016" cy="200967"/>
              </a:xfrm>
              <a:prstGeom prst="ellipse">
                <a:avLst/>
              </a:prstGeom>
              <a:solidFill>
                <a:schemeClr val="accent6"/>
              </a:solidFill>
              <a:ln w="1905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73" name="Straight Connector 72">
                <a:extLst>
                  <a:ext uri="{FF2B5EF4-FFF2-40B4-BE49-F238E27FC236}">
                    <a16:creationId xmlns:a16="http://schemas.microsoft.com/office/drawing/2014/main" id="{1A86EFBA-536A-4A25-BEEE-84EA97B459A1}"/>
                  </a:ext>
                </a:extLst>
              </p:cNvPr>
              <p:cNvCxnSpPr>
                <a:cxnSpLocks/>
                <a:stCxn id="72" idx="0"/>
              </p:cNvCxnSpPr>
              <p:nvPr/>
            </p:nvCxnSpPr>
            <p:spPr>
              <a:xfrm flipV="1">
                <a:off x="838200" y="2160396"/>
                <a:ext cx="0" cy="793349"/>
              </a:xfrm>
              <a:prstGeom prst="line">
                <a:avLst/>
              </a:prstGeom>
              <a:solidFill>
                <a:schemeClr val="accent6"/>
              </a:solidFill>
              <a:ln w="1905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id="{1654CEF8-3505-4C2A-91B1-670829B5E21F}"/>
                </a:ext>
              </a:extLst>
            </p:cNvPr>
            <p:cNvSpPr/>
            <p:nvPr/>
          </p:nvSpPr>
          <p:spPr>
            <a:xfrm rot="16200000">
              <a:off x="33582" y="1133205"/>
              <a:ext cx="1371600" cy="133505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US" sz="1600" dirty="0">
                  <a:solidFill>
                    <a:sysClr val="windowText" lastClr="000000"/>
                  </a:solidFill>
                </a:rPr>
                <a:t>Market engagement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A29990FA-62BD-45E8-8449-473C46233D56}"/>
              </a:ext>
            </a:extLst>
          </p:cNvPr>
          <p:cNvGrpSpPr/>
          <p:nvPr/>
        </p:nvGrpSpPr>
        <p:grpSpPr>
          <a:xfrm rot="10800000">
            <a:off x="5582947" y="3817015"/>
            <a:ext cx="1144469" cy="2039776"/>
            <a:chOff x="223189" y="1114936"/>
            <a:chExt cx="1144469" cy="2039776"/>
          </a:xfrm>
        </p:grpSpPr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856F30AA-A9B0-4458-AA5B-199B86F3C65C}"/>
                </a:ext>
              </a:extLst>
            </p:cNvPr>
            <p:cNvGrpSpPr/>
            <p:nvPr/>
          </p:nvGrpSpPr>
          <p:grpSpPr>
            <a:xfrm>
              <a:off x="732692" y="2160396"/>
              <a:ext cx="211016" cy="994316"/>
              <a:chOff x="732692" y="2160396"/>
              <a:chExt cx="211016" cy="994316"/>
            </a:xfrm>
          </p:grpSpPr>
          <p:sp>
            <p:nvSpPr>
              <p:cNvPr id="77" name="Oval 76">
                <a:extLst>
                  <a:ext uri="{FF2B5EF4-FFF2-40B4-BE49-F238E27FC236}">
                    <a16:creationId xmlns:a16="http://schemas.microsoft.com/office/drawing/2014/main" id="{576DEBEE-4B51-4CEB-B417-70BF34ED8C3A}"/>
                  </a:ext>
                </a:extLst>
              </p:cNvPr>
              <p:cNvSpPr/>
              <p:nvPr/>
            </p:nvSpPr>
            <p:spPr>
              <a:xfrm>
                <a:off x="732692" y="2953745"/>
                <a:ext cx="211016" cy="200967"/>
              </a:xfrm>
              <a:prstGeom prst="ellipse">
                <a:avLst/>
              </a:prstGeom>
              <a:solidFill>
                <a:schemeClr val="accent6"/>
              </a:solidFill>
              <a:ln w="1905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78" name="Straight Connector 77">
                <a:extLst>
                  <a:ext uri="{FF2B5EF4-FFF2-40B4-BE49-F238E27FC236}">
                    <a16:creationId xmlns:a16="http://schemas.microsoft.com/office/drawing/2014/main" id="{EEA6E97F-10D7-4981-ABBD-EB4D62C6AF7B}"/>
                  </a:ext>
                </a:extLst>
              </p:cNvPr>
              <p:cNvCxnSpPr>
                <a:cxnSpLocks/>
                <a:stCxn id="77" idx="0"/>
              </p:cNvCxnSpPr>
              <p:nvPr/>
            </p:nvCxnSpPr>
            <p:spPr>
              <a:xfrm flipV="1">
                <a:off x="838200" y="2160396"/>
                <a:ext cx="0" cy="793349"/>
              </a:xfrm>
              <a:prstGeom prst="line">
                <a:avLst/>
              </a:prstGeom>
              <a:solidFill>
                <a:schemeClr val="accent6"/>
              </a:solidFill>
              <a:ln w="1905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6" name="Rectangle: Rounded Corners 75">
              <a:extLst>
                <a:ext uri="{FF2B5EF4-FFF2-40B4-BE49-F238E27FC236}">
                  <a16:creationId xmlns:a16="http://schemas.microsoft.com/office/drawing/2014/main" id="{10FB1536-2850-449D-ABE5-2A489FDA9AF2}"/>
                </a:ext>
              </a:extLst>
            </p:cNvPr>
            <p:cNvSpPr/>
            <p:nvPr/>
          </p:nvSpPr>
          <p:spPr>
            <a:xfrm rot="16200000">
              <a:off x="109624" y="1228501"/>
              <a:ext cx="1371600" cy="114446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US" sz="1600" b="1" dirty="0">
                  <a:solidFill>
                    <a:sysClr val="windowText" lastClr="000000"/>
                  </a:solidFill>
                </a:rPr>
                <a:t>Convert Leads 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4F92DC86-3467-46A2-87E0-4F71EDC72BDA}"/>
              </a:ext>
            </a:extLst>
          </p:cNvPr>
          <p:cNvGrpSpPr/>
          <p:nvPr/>
        </p:nvGrpSpPr>
        <p:grpSpPr>
          <a:xfrm>
            <a:off x="4480182" y="1344216"/>
            <a:ext cx="1371600" cy="1785344"/>
            <a:chOff x="128820" y="1369368"/>
            <a:chExt cx="1371600" cy="1785344"/>
          </a:xfrm>
        </p:grpSpPr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3A385E78-D43A-4386-8212-B4EA5A1CB686}"/>
                </a:ext>
              </a:extLst>
            </p:cNvPr>
            <p:cNvGrpSpPr/>
            <p:nvPr/>
          </p:nvGrpSpPr>
          <p:grpSpPr>
            <a:xfrm>
              <a:off x="732692" y="2160396"/>
              <a:ext cx="211016" cy="994316"/>
              <a:chOff x="732692" y="2160396"/>
              <a:chExt cx="211016" cy="994316"/>
            </a:xfrm>
          </p:grpSpPr>
          <p:sp>
            <p:nvSpPr>
              <p:cNvPr id="82" name="Oval 81">
                <a:extLst>
                  <a:ext uri="{FF2B5EF4-FFF2-40B4-BE49-F238E27FC236}">
                    <a16:creationId xmlns:a16="http://schemas.microsoft.com/office/drawing/2014/main" id="{140FC6E7-72FD-4A03-8A61-1867FFDD29F4}"/>
                  </a:ext>
                </a:extLst>
              </p:cNvPr>
              <p:cNvSpPr/>
              <p:nvPr/>
            </p:nvSpPr>
            <p:spPr>
              <a:xfrm>
                <a:off x="732692" y="2953745"/>
                <a:ext cx="211016" cy="200967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83" name="Straight Connector 82">
                <a:extLst>
                  <a:ext uri="{FF2B5EF4-FFF2-40B4-BE49-F238E27FC236}">
                    <a16:creationId xmlns:a16="http://schemas.microsoft.com/office/drawing/2014/main" id="{A3FFEDF4-C4AF-4A64-803F-9A8F61E30235}"/>
                  </a:ext>
                </a:extLst>
              </p:cNvPr>
              <p:cNvCxnSpPr>
                <a:cxnSpLocks/>
                <a:stCxn id="82" idx="0"/>
              </p:cNvCxnSpPr>
              <p:nvPr/>
            </p:nvCxnSpPr>
            <p:spPr>
              <a:xfrm flipV="1">
                <a:off x="838200" y="2160396"/>
                <a:ext cx="0" cy="793349"/>
              </a:xfrm>
              <a:prstGeom prst="line">
                <a:avLst/>
              </a:prstGeom>
              <a:solidFill>
                <a:schemeClr val="accent6"/>
              </a:solidFill>
              <a:ln w="1905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1" name="Rectangle: Rounded Corners 80">
              <a:extLst>
                <a:ext uri="{FF2B5EF4-FFF2-40B4-BE49-F238E27FC236}">
                  <a16:creationId xmlns:a16="http://schemas.microsoft.com/office/drawing/2014/main" id="{08ECC7FA-F1A3-4E5F-877E-614851715283}"/>
                </a:ext>
              </a:extLst>
            </p:cNvPr>
            <p:cNvSpPr/>
            <p:nvPr/>
          </p:nvSpPr>
          <p:spPr>
            <a:xfrm>
              <a:off x="128820" y="1369368"/>
              <a:ext cx="1371600" cy="1038961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ysClr val="windowText" lastClr="000000"/>
                  </a:solidFill>
                </a:rPr>
                <a:t>Identify anchor companies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3F13A0CD-DE1E-4C92-8411-8CA8A85EF451}"/>
              </a:ext>
            </a:extLst>
          </p:cNvPr>
          <p:cNvGrpSpPr/>
          <p:nvPr/>
        </p:nvGrpSpPr>
        <p:grpSpPr>
          <a:xfrm>
            <a:off x="5734875" y="1330163"/>
            <a:ext cx="1371600" cy="1786112"/>
            <a:chOff x="44439" y="1345742"/>
            <a:chExt cx="1371600" cy="1808970"/>
          </a:xfrm>
        </p:grpSpPr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E63D5175-01BD-4A49-BB0F-4D8CF0130440}"/>
                </a:ext>
              </a:extLst>
            </p:cNvPr>
            <p:cNvGrpSpPr/>
            <p:nvPr/>
          </p:nvGrpSpPr>
          <p:grpSpPr>
            <a:xfrm>
              <a:off x="732692" y="2160396"/>
              <a:ext cx="211016" cy="994316"/>
              <a:chOff x="732692" y="2160396"/>
              <a:chExt cx="211016" cy="994316"/>
            </a:xfrm>
          </p:grpSpPr>
          <p:sp>
            <p:nvSpPr>
              <p:cNvPr id="87" name="Oval 86">
                <a:extLst>
                  <a:ext uri="{FF2B5EF4-FFF2-40B4-BE49-F238E27FC236}">
                    <a16:creationId xmlns:a16="http://schemas.microsoft.com/office/drawing/2014/main" id="{360524BB-9EAF-4FC0-B80E-578BCBB0C15E}"/>
                  </a:ext>
                </a:extLst>
              </p:cNvPr>
              <p:cNvSpPr/>
              <p:nvPr/>
            </p:nvSpPr>
            <p:spPr>
              <a:xfrm>
                <a:off x="732692" y="2953745"/>
                <a:ext cx="211016" cy="200967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88" name="Straight Connector 87">
                <a:extLst>
                  <a:ext uri="{FF2B5EF4-FFF2-40B4-BE49-F238E27FC236}">
                    <a16:creationId xmlns:a16="http://schemas.microsoft.com/office/drawing/2014/main" id="{BB207EF8-F157-4729-A78C-27EA0AD0950D}"/>
                  </a:ext>
                </a:extLst>
              </p:cNvPr>
              <p:cNvCxnSpPr>
                <a:cxnSpLocks/>
                <a:stCxn id="87" idx="0"/>
              </p:cNvCxnSpPr>
              <p:nvPr/>
            </p:nvCxnSpPr>
            <p:spPr>
              <a:xfrm flipV="1">
                <a:off x="838200" y="2160396"/>
                <a:ext cx="0" cy="793349"/>
              </a:xfrm>
              <a:prstGeom prst="line">
                <a:avLst/>
              </a:prstGeom>
              <a:solidFill>
                <a:schemeClr val="accent6"/>
              </a:solidFill>
              <a:ln w="1905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6" name="Rectangle: Rounded Corners 85">
              <a:extLst>
                <a:ext uri="{FF2B5EF4-FFF2-40B4-BE49-F238E27FC236}">
                  <a16:creationId xmlns:a16="http://schemas.microsoft.com/office/drawing/2014/main" id="{7E1311FD-DD23-43E7-8B19-10CE2B415AE9}"/>
                </a:ext>
              </a:extLst>
            </p:cNvPr>
            <p:cNvSpPr/>
            <p:nvPr/>
          </p:nvSpPr>
          <p:spPr>
            <a:xfrm>
              <a:off x="44439" y="1345742"/>
              <a:ext cx="1371600" cy="1038961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ysClr val="windowText" lastClr="000000"/>
                  </a:solidFill>
                </a:rPr>
                <a:t>Attract largescale developers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7A6BC0EE-0A68-45B9-B6B1-5216F6ACD9F3}"/>
              </a:ext>
            </a:extLst>
          </p:cNvPr>
          <p:cNvGrpSpPr/>
          <p:nvPr/>
        </p:nvGrpSpPr>
        <p:grpSpPr>
          <a:xfrm>
            <a:off x="7229188" y="1315918"/>
            <a:ext cx="1371599" cy="1800356"/>
            <a:chOff x="136656" y="1354356"/>
            <a:chExt cx="1371599" cy="1800356"/>
          </a:xfrm>
        </p:grpSpPr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7C9E90C3-0C73-472B-96A8-3BA3FA755E17}"/>
                </a:ext>
              </a:extLst>
            </p:cNvPr>
            <p:cNvGrpSpPr/>
            <p:nvPr/>
          </p:nvGrpSpPr>
          <p:grpSpPr>
            <a:xfrm>
              <a:off x="732692" y="2160396"/>
              <a:ext cx="211016" cy="994316"/>
              <a:chOff x="732692" y="2160396"/>
              <a:chExt cx="211016" cy="994316"/>
            </a:xfrm>
          </p:grpSpPr>
          <p:sp>
            <p:nvSpPr>
              <p:cNvPr id="92" name="Oval 91">
                <a:extLst>
                  <a:ext uri="{FF2B5EF4-FFF2-40B4-BE49-F238E27FC236}">
                    <a16:creationId xmlns:a16="http://schemas.microsoft.com/office/drawing/2014/main" id="{0A6CF876-D61D-4956-947F-D91F8BC2C37A}"/>
                  </a:ext>
                </a:extLst>
              </p:cNvPr>
              <p:cNvSpPr/>
              <p:nvPr/>
            </p:nvSpPr>
            <p:spPr>
              <a:xfrm>
                <a:off x="732692" y="2953745"/>
                <a:ext cx="211016" cy="200967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3" name="Straight Connector 92">
                <a:extLst>
                  <a:ext uri="{FF2B5EF4-FFF2-40B4-BE49-F238E27FC236}">
                    <a16:creationId xmlns:a16="http://schemas.microsoft.com/office/drawing/2014/main" id="{2F08E678-B6D5-463B-9D37-26CD31FB7373}"/>
                  </a:ext>
                </a:extLst>
              </p:cNvPr>
              <p:cNvCxnSpPr>
                <a:cxnSpLocks/>
                <a:stCxn id="92" idx="0"/>
              </p:cNvCxnSpPr>
              <p:nvPr/>
            </p:nvCxnSpPr>
            <p:spPr>
              <a:xfrm flipV="1">
                <a:off x="838200" y="2160396"/>
                <a:ext cx="0" cy="793349"/>
              </a:xfrm>
              <a:prstGeom prst="line">
                <a:avLst/>
              </a:prstGeom>
              <a:solidFill>
                <a:schemeClr val="accent6"/>
              </a:solidFill>
              <a:ln w="1905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1" name="Rectangle: Rounded Corners 90">
              <a:extLst>
                <a:ext uri="{FF2B5EF4-FFF2-40B4-BE49-F238E27FC236}">
                  <a16:creationId xmlns:a16="http://schemas.microsoft.com/office/drawing/2014/main" id="{F7F35D48-07F6-4F3F-9101-33DE702C69AE}"/>
                </a:ext>
              </a:extLst>
            </p:cNvPr>
            <p:cNvSpPr/>
            <p:nvPr/>
          </p:nvSpPr>
          <p:spPr>
            <a:xfrm>
              <a:off x="136656" y="1354356"/>
              <a:ext cx="1371599" cy="1038961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ysClr val="windowText" lastClr="000000"/>
                  </a:solidFill>
                </a:rPr>
                <a:t>Industry consultation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A52F5232-3923-4A8E-B509-DD43D55756AD}"/>
              </a:ext>
            </a:extLst>
          </p:cNvPr>
          <p:cNvGrpSpPr/>
          <p:nvPr/>
        </p:nvGrpSpPr>
        <p:grpSpPr>
          <a:xfrm rot="10800000">
            <a:off x="7256874" y="3811203"/>
            <a:ext cx="1038961" cy="1897934"/>
            <a:chOff x="308743" y="1256778"/>
            <a:chExt cx="1038961" cy="1897934"/>
          </a:xfrm>
        </p:grpSpPr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C2129010-133B-49DF-A579-8021E0700DD3}"/>
                </a:ext>
              </a:extLst>
            </p:cNvPr>
            <p:cNvGrpSpPr/>
            <p:nvPr/>
          </p:nvGrpSpPr>
          <p:grpSpPr>
            <a:xfrm>
              <a:off x="732692" y="2160396"/>
              <a:ext cx="211016" cy="994316"/>
              <a:chOff x="732692" y="2160396"/>
              <a:chExt cx="211016" cy="994316"/>
            </a:xfrm>
          </p:grpSpPr>
          <p:sp>
            <p:nvSpPr>
              <p:cNvPr id="98" name="Oval 97">
                <a:extLst>
                  <a:ext uri="{FF2B5EF4-FFF2-40B4-BE49-F238E27FC236}">
                    <a16:creationId xmlns:a16="http://schemas.microsoft.com/office/drawing/2014/main" id="{D411B80C-A4C8-43F1-BC90-6547E228CD40}"/>
                  </a:ext>
                </a:extLst>
              </p:cNvPr>
              <p:cNvSpPr/>
              <p:nvPr/>
            </p:nvSpPr>
            <p:spPr>
              <a:xfrm>
                <a:off x="732692" y="2953745"/>
                <a:ext cx="211016" cy="200967"/>
              </a:xfrm>
              <a:prstGeom prst="ellipse">
                <a:avLst/>
              </a:prstGeom>
              <a:solidFill>
                <a:schemeClr val="accent6"/>
              </a:solidFill>
              <a:ln w="1905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99" name="Straight Connector 98">
                <a:extLst>
                  <a:ext uri="{FF2B5EF4-FFF2-40B4-BE49-F238E27FC236}">
                    <a16:creationId xmlns:a16="http://schemas.microsoft.com/office/drawing/2014/main" id="{8976723A-5E48-49E5-BB3C-CEEC5B01544A}"/>
                  </a:ext>
                </a:extLst>
              </p:cNvPr>
              <p:cNvCxnSpPr>
                <a:cxnSpLocks/>
                <a:stCxn id="98" idx="0"/>
              </p:cNvCxnSpPr>
              <p:nvPr/>
            </p:nvCxnSpPr>
            <p:spPr>
              <a:xfrm flipV="1">
                <a:off x="838200" y="2160396"/>
                <a:ext cx="0" cy="793349"/>
              </a:xfrm>
              <a:prstGeom prst="line">
                <a:avLst/>
              </a:prstGeom>
              <a:solidFill>
                <a:schemeClr val="accent6"/>
              </a:solidFill>
              <a:ln w="1905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7" name="Rectangle: Rounded Corners 96">
              <a:extLst>
                <a:ext uri="{FF2B5EF4-FFF2-40B4-BE49-F238E27FC236}">
                  <a16:creationId xmlns:a16="http://schemas.microsoft.com/office/drawing/2014/main" id="{4135FF5B-C82B-4277-BDDA-2FE46F4D234B}"/>
                </a:ext>
              </a:extLst>
            </p:cNvPr>
            <p:cNvSpPr/>
            <p:nvPr/>
          </p:nvSpPr>
          <p:spPr>
            <a:xfrm rot="16200000">
              <a:off x="142424" y="1423097"/>
              <a:ext cx="1371600" cy="1038961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US" sz="1600" dirty="0">
                  <a:solidFill>
                    <a:sysClr val="windowText" lastClr="000000"/>
                  </a:solidFill>
                </a:rPr>
                <a:t>Assess admin processes</a:t>
              </a: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0972F8CA-394C-4B89-BDDA-A6510BB3F6A5}"/>
              </a:ext>
            </a:extLst>
          </p:cNvPr>
          <p:cNvGrpSpPr/>
          <p:nvPr/>
        </p:nvGrpSpPr>
        <p:grpSpPr>
          <a:xfrm rot="10800000">
            <a:off x="8739202" y="3821363"/>
            <a:ext cx="1038961" cy="2035428"/>
            <a:chOff x="276565" y="1119284"/>
            <a:chExt cx="1038961" cy="2035428"/>
          </a:xfrm>
        </p:grpSpPr>
        <p:grpSp>
          <p:nvGrpSpPr>
            <p:cNvPr id="106" name="Group 105">
              <a:extLst>
                <a:ext uri="{FF2B5EF4-FFF2-40B4-BE49-F238E27FC236}">
                  <a16:creationId xmlns:a16="http://schemas.microsoft.com/office/drawing/2014/main" id="{1AA0F10B-5813-4F93-8C00-9E7C521E9201}"/>
                </a:ext>
              </a:extLst>
            </p:cNvPr>
            <p:cNvGrpSpPr/>
            <p:nvPr/>
          </p:nvGrpSpPr>
          <p:grpSpPr>
            <a:xfrm>
              <a:off x="732692" y="2160396"/>
              <a:ext cx="211016" cy="994316"/>
              <a:chOff x="732692" y="2160396"/>
              <a:chExt cx="211016" cy="994316"/>
            </a:xfrm>
          </p:grpSpPr>
          <p:sp>
            <p:nvSpPr>
              <p:cNvPr id="108" name="Oval 107">
                <a:extLst>
                  <a:ext uri="{FF2B5EF4-FFF2-40B4-BE49-F238E27FC236}">
                    <a16:creationId xmlns:a16="http://schemas.microsoft.com/office/drawing/2014/main" id="{543241E5-A1B9-4228-A32B-69AB3926601E}"/>
                  </a:ext>
                </a:extLst>
              </p:cNvPr>
              <p:cNvSpPr/>
              <p:nvPr/>
            </p:nvSpPr>
            <p:spPr>
              <a:xfrm>
                <a:off x="732692" y="2953745"/>
                <a:ext cx="211016" cy="200967"/>
              </a:xfrm>
              <a:prstGeom prst="ellipse">
                <a:avLst/>
              </a:prstGeom>
              <a:solidFill>
                <a:schemeClr val="accent6"/>
              </a:solidFill>
              <a:ln w="1905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09" name="Straight Connector 108">
                <a:extLst>
                  <a:ext uri="{FF2B5EF4-FFF2-40B4-BE49-F238E27FC236}">
                    <a16:creationId xmlns:a16="http://schemas.microsoft.com/office/drawing/2014/main" id="{0EDCBD39-B2C3-4923-870A-870ED67D9224}"/>
                  </a:ext>
                </a:extLst>
              </p:cNvPr>
              <p:cNvCxnSpPr>
                <a:cxnSpLocks/>
                <a:stCxn id="108" idx="0"/>
              </p:cNvCxnSpPr>
              <p:nvPr/>
            </p:nvCxnSpPr>
            <p:spPr>
              <a:xfrm flipV="1">
                <a:off x="838200" y="2160396"/>
                <a:ext cx="0" cy="793349"/>
              </a:xfrm>
              <a:prstGeom prst="line">
                <a:avLst/>
              </a:prstGeom>
              <a:solidFill>
                <a:schemeClr val="accent6"/>
              </a:solidFill>
              <a:ln w="1905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7" name="Rectangle: Rounded Corners 106">
              <a:extLst>
                <a:ext uri="{FF2B5EF4-FFF2-40B4-BE49-F238E27FC236}">
                  <a16:creationId xmlns:a16="http://schemas.microsoft.com/office/drawing/2014/main" id="{08D99B56-E37D-4FE6-B153-598907F19253}"/>
                </a:ext>
              </a:extLst>
            </p:cNvPr>
            <p:cNvSpPr/>
            <p:nvPr/>
          </p:nvSpPr>
          <p:spPr>
            <a:xfrm rot="16200000">
              <a:off x="110246" y="1285603"/>
              <a:ext cx="1371600" cy="1038961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US" sz="1600" dirty="0">
                  <a:solidFill>
                    <a:sysClr val="windowText" lastClr="000000"/>
                  </a:solidFill>
                </a:rPr>
                <a:t>Train resources</a:t>
              </a:r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E9BBDEB9-76D9-4D93-AB2E-FBB714FFFE7C}"/>
              </a:ext>
            </a:extLst>
          </p:cNvPr>
          <p:cNvGrpSpPr/>
          <p:nvPr/>
        </p:nvGrpSpPr>
        <p:grpSpPr>
          <a:xfrm rot="10800000">
            <a:off x="9749333" y="3815412"/>
            <a:ext cx="1356471" cy="2021357"/>
            <a:chOff x="58029" y="1133355"/>
            <a:chExt cx="1356471" cy="2021357"/>
          </a:xfrm>
        </p:grpSpPr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id="{9B9F6390-45B4-4DBE-85B0-600DC9F61A4A}"/>
                </a:ext>
              </a:extLst>
            </p:cNvPr>
            <p:cNvGrpSpPr/>
            <p:nvPr/>
          </p:nvGrpSpPr>
          <p:grpSpPr>
            <a:xfrm>
              <a:off x="732692" y="2160396"/>
              <a:ext cx="211016" cy="994316"/>
              <a:chOff x="732692" y="2160396"/>
              <a:chExt cx="211016" cy="994316"/>
            </a:xfrm>
          </p:grpSpPr>
          <p:sp>
            <p:nvSpPr>
              <p:cNvPr id="113" name="Oval 112">
                <a:extLst>
                  <a:ext uri="{FF2B5EF4-FFF2-40B4-BE49-F238E27FC236}">
                    <a16:creationId xmlns:a16="http://schemas.microsoft.com/office/drawing/2014/main" id="{D19822FA-1389-4523-81A4-05500B257089}"/>
                  </a:ext>
                </a:extLst>
              </p:cNvPr>
              <p:cNvSpPr/>
              <p:nvPr/>
            </p:nvSpPr>
            <p:spPr>
              <a:xfrm>
                <a:off x="732692" y="2953745"/>
                <a:ext cx="211016" cy="200967"/>
              </a:xfrm>
              <a:prstGeom prst="ellipse">
                <a:avLst/>
              </a:prstGeom>
              <a:solidFill>
                <a:schemeClr val="accent6"/>
              </a:solidFill>
              <a:ln w="1905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114" name="Straight Connector 113">
                <a:extLst>
                  <a:ext uri="{FF2B5EF4-FFF2-40B4-BE49-F238E27FC236}">
                    <a16:creationId xmlns:a16="http://schemas.microsoft.com/office/drawing/2014/main" id="{15A0567E-D574-4AAB-B246-7B6ED7695123}"/>
                  </a:ext>
                </a:extLst>
              </p:cNvPr>
              <p:cNvCxnSpPr>
                <a:cxnSpLocks/>
                <a:stCxn id="113" idx="0"/>
              </p:cNvCxnSpPr>
              <p:nvPr/>
            </p:nvCxnSpPr>
            <p:spPr>
              <a:xfrm flipV="1">
                <a:off x="838200" y="2160396"/>
                <a:ext cx="0" cy="793349"/>
              </a:xfrm>
              <a:prstGeom prst="line">
                <a:avLst/>
              </a:prstGeom>
              <a:solidFill>
                <a:schemeClr val="accent6"/>
              </a:solidFill>
              <a:ln w="1905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2" name="Rectangle: Rounded Corners 111">
              <a:extLst>
                <a:ext uri="{FF2B5EF4-FFF2-40B4-BE49-F238E27FC236}">
                  <a16:creationId xmlns:a16="http://schemas.microsoft.com/office/drawing/2014/main" id="{710B6B78-0961-4AB4-A3E1-7E8F423C166F}"/>
                </a:ext>
              </a:extLst>
            </p:cNvPr>
            <p:cNvSpPr/>
            <p:nvPr/>
          </p:nvSpPr>
          <p:spPr>
            <a:xfrm rot="16200000">
              <a:off x="50465" y="1140919"/>
              <a:ext cx="1371600" cy="1356471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US" sz="1600" b="1" dirty="0">
                  <a:solidFill>
                    <a:sysClr val="windowText" lastClr="000000"/>
                  </a:solidFill>
                </a:rPr>
                <a:t>Monitor stakeholders</a:t>
              </a:r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C7B7EDC0-D67A-4D74-9CC6-D7B48637156A}"/>
              </a:ext>
            </a:extLst>
          </p:cNvPr>
          <p:cNvGrpSpPr/>
          <p:nvPr/>
        </p:nvGrpSpPr>
        <p:grpSpPr>
          <a:xfrm>
            <a:off x="8628741" y="1222695"/>
            <a:ext cx="1371600" cy="1921134"/>
            <a:chOff x="120962" y="1205293"/>
            <a:chExt cx="1371600" cy="1949419"/>
          </a:xfrm>
        </p:grpSpPr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6270B2A7-3639-4B5B-907F-18F1C4F792A8}"/>
                </a:ext>
              </a:extLst>
            </p:cNvPr>
            <p:cNvGrpSpPr/>
            <p:nvPr/>
          </p:nvGrpSpPr>
          <p:grpSpPr>
            <a:xfrm>
              <a:off x="732692" y="2160396"/>
              <a:ext cx="211016" cy="994316"/>
              <a:chOff x="732692" y="2160396"/>
              <a:chExt cx="211016" cy="994316"/>
            </a:xfrm>
          </p:grpSpPr>
          <p:sp>
            <p:nvSpPr>
              <p:cNvPr id="118" name="Oval 117">
                <a:extLst>
                  <a:ext uri="{FF2B5EF4-FFF2-40B4-BE49-F238E27FC236}">
                    <a16:creationId xmlns:a16="http://schemas.microsoft.com/office/drawing/2014/main" id="{34E495F6-E19B-4B37-8288-7A737CF12658}"/>
                  </a:ext>
                </a:extLst>
              </p:cNvPr>
              <p:cNvSpPr/>
              <p:nvPr/>
            </p:nvSpPr>
            <p:spPr>
              <a:xfrm>
                <a:off x="732692" y="2953745"/>
                <a:ext cx="211016" cy="200967"/>
              </a:xfrm>
              <a:prstGeom prst="ellipse">
                <a:avLst/>
              </a:prstGeom>
              <a:solidFill>
                <a:schemeClr val="accent6"/>
              </a:solidFill>
              <a:ln w="1905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19" name="Straight Connector 118">
                <a:extLst>
                  <a:ext uri="{FF2B5EF4-FFF2-40B4-BE49-F238E27FC236}">
                    <a16:creationId xmlns:a16="http://schemas.microsoft.com/office/drawing/2014/main" id="{37978793-EBBA-484D-9735-B2F911F49008}"/>
                  </a:ext>
                </a:extLst>
              </p:cNvPr>
              <p:cNvCxnSpPr>
                <a:cxnSpLocks/>
                <a:stCxn id="118" idx="0"/>
              </p:cNvCxnSpPr>
              <p:nvPr/>
            </p:nvCxnSpPr>
            <p:spPr>
              <a:xfrm flipV="1">
                <a:off x="838200" y="2160396"/>
                <a:ext cx="0" cy="793349"/>
              </a:xfrm>
              <a:prstGeom prst="line">
                <a:avLst/>
              </a:prstGeom>
              <a:solidFill>
                <a:schemeClr val="accent6"/>
              </a:solidFill>
              <a:ln w="1905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7" name="Rectangle: Rounded Corners 116">
              <a:extLst>
                <a:ext uri="{FF2B5EF4-FFF2-40B4-BE49-F238E27FC236}">
                  <a16:creationId xmlns:a16="http://schemas.microsoft.com/office/drawing/2014/main" id="{A1A7A554-BEA2-47DB-8B82-53BA80E661F6}"/>
                </a:ext>
              </a:extLst>
            </p:cNvPr>
            <p:cNvSpPr/>
            <p:nvPr/>
          </p:nvSpPr>
          <p:spPr>
            <a:xfrm>
              <a:off x="120962" y="1205293"/>
              <a:ext cx="1371600" cy="1038961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ysClr val="windowText" lastClr="000000"/>
                  </a:solidFill>
                </a:rPr>
                <a:t>Assess landscape against projections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AC2B2DC0-C37A-407C-A8A3-E40C43CAF3B6}"/>
              </a:ext>
            </a:extLst>
          </p:cNvPr>
          <p:cNvGrpSpPr/>
          <p:nvPr/>
        </p:nvGrpSpPr>
        <p:grpSpPr>
          <a:xfrm>
            <a:off x="9993050" y="1212056"/>
            <a:ext cx="1371600" cy="1922546"/>
            <a:chOff x="146866" y="1232166"/>
            <a:chExt cx="1371600" cy="1922546"/>
          </a:xfrm>
        </p:grpSpPr>
        <p:grpSp>
          <p:nvGrpSpPr>
            <p:cNvPr id="121" name="Group 120">
              <a:extLst>
                <a:ext uri="{FF2B5EF4-FFF2-40B4-BE49-F238E27FC236}">
                  <a16:creationId xmlns:a16="http://schemas.microsoft.com/office/drawing/2014/main" id="{16349892-4AA6-425A-9C16-FC19954AA3F9}"/>
                </a:ext>
              </a:extLst>
            </p:cNvPr>
            <p:cNvGrpSpPr/>
            <p:nvPr/>
          </p:nvGrpSpPr>
          <p:grpSpPr>
            <a:xfrm>
              <a:off x="732692" y="2160396"/>
              <a:ext cx="211016" cy="994316"/>
              <a:chOff x="732692" y="2160396"/>
              <a:chExt cx="211016" cy="994316"/>
            </a:xfrm>
          </p:grpSpPr>
          <p:sp>
            <p:nvSpPr>
              <p:cNvPr id="123" name="Oval 122">
                <a:extLst>
                  <a:ext uri="{FF2B5EF4-FFF2-40B4-BE49-F238E27FC236}">
                    <a16:creationId xmlns:a16="http://schemas.microsoft.com/office/drawing/2014/main" id="{DD7739B2-41A6-4D73-B5CA-2ABEEF2B8037}"/>
                  </a:ext>
                </a:extLst>
              </p:cNvPr>
              <p:cNvSpPr/>
              <p:nvPr/>
            </p:nvSpPr>
            <p:spPr>
              <a:xfrm>
                <a:off x="732692" y="2953745"/>
                <a:ext cx="211016" cy="200967"/>
              </a:xfrm>
              <a:prstGeom prst="ellipse">
                <a:avLst/>
              </a:prstGeom>
              <a:solidFill>
                <a:schemeClr val="accent6"/>
              </a:solidFill>
              <a:ln w="1905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124" name="Straight Connector 123">
                <a:extLst>
                  <a:ext uri="{FF2B5EF4-FFF2-40B4-BE49-F238E27FC236}">
                    <a16:creationId xmlns:a16="http://schemas.microsoft.com/office/drawing/2014/main" id="{276F561A-7C76-4B60-A43C-7B179A6B3164}"/>
                  </a:ext>
                </a:extLst>
              </p:cNvPr>
              <p:cNvCxnSpPr>
                <a:cxnSpLocks/>
                <a:stCxn id="123" idx="0"/>
              </p:cNvCxnSpPr>
              <p:nvPr/>
            </p:nvCxnSpPr>
            <p:spPr>
              <a:xfrm flipV="1">
                <a:off x="838200" y="2160396"/>
                <a:ext cx="0" cy="793349"/>
              </a:xfrm>
              <a:prstGeom prst="line">
                <a:avLst/>
              </a:prstGeom>
              <a:solidFill>
                <a:schemeClr val="accent6"/>
              </a:solidFill>
              <a:ln w="1905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2" name="Rectangle: Rounded Corners 121">
              <a:extLst>
                <a:ext uri="{FF2B5EF4-FFF2-40B4-BE49-F238E27FC236}">
                  <a16:creationId xmlns:a16="http://schemas.microsoft.com/office/drawing/2014/main" id="{D565FB4E-21E0-4125-9227-7F4262CE7746}"/>
                </a:ext>
              </a:extLst>
            </p:cNvPr>
            <p:cNvSpPr/>
            <p:nvPr/>
          </p:nvSpPr>
          <p:spPr>
            <a:xfrm>
              <a:off x="146866" y="1232166"/>
              <a:ext cx="1371600" cy="1038961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ysClr val="windowText" lastClr="000000"/>
                  </a:solidFill>
                </a:rPr>
                <a:t>Evaluate</a:t>
              </a:r>
            </a:p>
          </p:txBody>
        </p:sp>
      </p:grpSp>
      <p:cxnSp>
        <p:nvCxnSpPr>
          <p:cNvPr id="127" name="Straight Connector 126">
            <a:extLst>
              <a:ext uri="{FF2B5EF4-FFF2-40B4-BE49-F238E27FC236}">
                <a16:creationId xmlns:a16="http://schemas.microsoft.com/office/drawing/2014/main" id="{3A8B2428-BD7D-4270-802B-90F14EE05B68}"/>
              </a:ext>
            </a:extLst>
          </p:cNvPr>
          <p:cNvCxnSpPr>
            <a:cxnSpLocks/>
          </p:cNvCxnSpPr>
          <p:nvPr/>
        </p:nvCxnSpPr>
        <p:spPr>
          <a:xfrm>
            <a:off x="636071" y="3758870"/>
            <a:ext cx="6381868" cy="1487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085672F0-EC5F-4A1A-8279-9673875698BF}"/>
              </a:ext>
            </a:extLst>
          </p:cNvPr>
          <p:cNvCxnSpPr>
            <a:cxnSpLocks/>
          </p:cNvCxnSpPr>
          <p:nvPr/>
        </p:nvCxnSpPr>
        <p:spPr>
          <a:xfrm>
            <a:off x="636074" y="3143829"/>
            <a:ext cx="6390855" cy="19335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>
            <a:extLst>
              <a:ext uri="{FF2B5EF4-FFF2-40B4-BE49-F238E27FC236}">
                <a16:creationId xmlns:a16="http://schemas.microsoft.com/office/drawing/2014/main" id="{0B9B415B-5562-4F59-AF54-74B5E8C5C5A8}"/>
              </a:ext>
            </a:extLst>
          </p:cNvPr>
          <p:cNvCxnSpPr>
            <a:cxnSpLocks/>
          </p:cNvCxnSpPr>
          <p:nvPr/>
        </p:nvCxnSpPr>
        <p:spPr>
          <a:xfrm>
            <a:off x="650366" y="3129560"/>
            <a:ext cx="0" cy="634857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2B536DE7-2F87-EF42-B29E-738F5916285C}"/>
              </a:ext>
            </a:extLst>
          </p:cNvPr>
          <p:cNvSpPr txBox="1"/>
          <p:nvPr/>
        </p:nvSpPr>
        <p:spPr>
          <a:xfrm>
            <a:off x="1625970" y="4141740"/>
            <a:ext cx="8426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0070C0"/>
                </a:solidFill>
              </a:rPr>
              <a:t>Actively Incorporate SDGs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3A951CAC-128E-AB4D-B53B-AE7CC84D8FF1}"/>
              </a:ext>
            </a:extLst>
          </p:cNvPr>
          <p:cNvSpPr txBox="1"/>
          <p:nvPr/>
        </p:nvSpPr>
        <p:spPr>
          <a:xfrm>
            <a:off x="1644945" y="2262067"/>
            <a:ext cx="8426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0070C0"/>
                </a:solidFill>
              </a:rPr>
              <a:t>Actively Incorporate SDGs</a:t>
            </a:r>
          </a:p>
        </p:txBody>
      </p:sp>
    </p:spTree>
    <p:extLst>
      <p:ext uri="{BB962C8B-B14F-4D97-AF65-F5344CB8AC3E}">
        <p14:creationId xmlns:p14="http://schemas.microsoft.com/office/powerpoint/2010/main" val="21524704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CCCEC72-7A18-4D3C-B7BF-4C76DCF8DD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1407" y="2197459"/>
            <a:ext cx="8549186" cy="2463082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44B74B87-87B0-43A9-8D6D-E27DE5A3B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76541"/>
            <a:ext cx="10515600" cy="1017616"/>
          </a:xfrm>
        </p:spPr>
        <p:txBody>
          <a:bodyPr>
            <a:normAutofit/>
          </a:bodyPr>
          <a:lstStyle/>
          <a:p>
            <a:pPr algn="ctr"/>
            <a:r>
              <a:rPr lang="en-JM" sz="6000" dirty="0"/>
              <a:t>Thank You!!!</a:t>
            </a:r>
          </a:p>
        </p:txBody>
      </p:sp>
    </p:spTree>
    <p:extLst>
      <p:ext uri="{BB962C8B-B14F-4D97-AF65-F5344CB8AC3E}">
        <p14:creationId xmlns:p14="http://schemas.microsoft.com/office/powerpoint/2010/main" val="3925598431"/>
      </p:ext>
    </p:extLst>
  </p:cSld>
  <p:clrMapOvr>
    <a:masterClrMapping/>
  </p:clrMapOvr>
</p:sld>
</file>

<file path=ppt/theme/theme1.xml><?xml version="1.0" encoding="utf-8"?>
<a:theme xmlns:a="http://schemas.openxmlformats.org/drawingml/2006/main" name="JAMPRO_CorporatePresentationTemplateNEW">
  <a:themeElements>
    <a:clrScheme name="JAMPRO">
      <a:dk1>
        <a:srgbClr val="3F3F3F"/>
      </a:dk1>
      <a:lt1>
        <a:sysClr val="window" lastClr="FFFFFF"/>
      </a:lt1>
      <a:dk2>
        <a:srgbClr val="FFCA00"/>
      </a:dk2>
      <a:lt2>
        <a:srgbClr val="E7E6E6"/>
      </a:lt2>
      <a:accent1>
        <a:srgbClr val="82B71A"/>
      </a:accent1>
      <a:accent2>
        <a:srgbClr val="238A2E"/>
      </a:accent2>
      <a:accent3>
        <a:srgbClr val="9D9D9D"/>
      </a:accent3>
      <a:accent4>
        <a:srgbClr val="FFC000"/>
      </a:accent4>
      <a:accent5>
        <a:srgbClr val="FFDA53"/>
      </a:accent5>
      <a:accent6>
        <a:srgbClr val="3F3F3F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JAMPRO_CorporatePresentationTemplateNEW" id="{309970B9-60E3-4443-AB05-4A0C00B28149}" vid="{55A35F78-D61C-4C9E-B12F-469CDA0B741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BAD879414EDDB40A3FAC25A9524AF38" ma:contentTypeVersion="0" ma:contentTypeDescription="Create a new document." ma:contentTypeScope="" ma:versionID="9dfad0cd6d45e62fde8898ac4b915027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d413257cd9829394d17656a545d5fa4e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15EDAAB-BC0F-410A-A66C-27BF8F42ACB6}"/>
</file>

<file path=customXml/itemProps2.xml><?xml version="1.0" encoding="utf-8"?>
<ds:datastoreItem xmlns:ds="http://schemas.openxmlformats.org/officeDocument/2006/customXml" ds:itemID="{5EC9C39E-8026-4278-98CF-316B232EAE2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177E41C-DA9F-4D98-9C75-447A13DF2A8A}">
  <ds:schemaRefs>
    <ds:schemaRef ds:uri="http://purl.org/dc/terms/"/>
    <ds:schemaRef ds:uri="http://schemas.microsoft.com/office/2006/documentManagement/types"/>
    <ds:schemaRef ds:uri="http://purl.org/dc/dcmitype/"/>
    <ds:schemaRef ds:uri="http://schemas.microsoft.com/office/2006/metadata/properties"/>
    <ds:schemaRef ds:uri="2f66b5a2-adff-4dcc-9f81-6f206a2b168e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JAMPRO_CorporatePresentationTemplateNEW</Template>
  <TotalTime>7697</TotalTime>
  <Words>1023</Words>
  <Application>Microsoft Office PowerPoint</Application>
  <PresentationFormat>Widescreen</PresentationFormat>
  <Paragraphs>199</Paragraphs>
  <Slides>16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Calibri</vt:lpstr>
      <vt:lpstr>Calibri Light</vt:lpstr>
      <vt:lpstr>Courier New</vt:lpstr>
      <vt:lpstr>Franklin Gothic Medium Cond</vt:lpstr>
      <vt:lpstr>Wingdings</vt:lpstr>
      <vt:lpstr>JAMPRO_CorporatePresentationTemplateNEW</vt:lpstr>
      <vt:lpstr>Special Economic Zones </vt:lpstr>
      <vt:lpstr>Contents</vt:lpstr>
      <vt:lpstr>Experience Timeline</vt:lpstr>
      <vt:lpstr>Objectives of the SEZ Regime</vt:lpstr>
      <vt:lpstr>Regulatory Authority</vt:lpstr>
      <vt:lpstr>Vision</vt:lpstr>
      <vt:lpstr>Strategic Rationale—Growth in Transshipment</vt:lpstr>
      <vt:lpstr>Strategic Rationale—Integrated Infrastructure</vt:lpstr>
      <vt:lpstr>Potential SEZ Locations</vt:lpstr>
      <vt:lpstr>Regulatory and Fiscal Regime - SEZ Regime </vt:lpstr>
      <vt:lpstr>Regulatory and Fiscal Regime - SEZ Regime </vt:lpstr>
      <vt:lpstr>Market Demand Drivers for SEZ</vt:lpstr>
      <vt:lpstr>Potential Industries </vt:lpstr>
      <vt:lpstr>SEZs and SDGs</vt:lpstr>
      <vt:lpstr>Next Steps and Timelines</vt:lpstr>
      <vt:lpstr>Thank You!!!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Board Update on National Business Portal</dc:title>
  <dc:creator>Shullette Cox</dc:creator>
  <cp:lastModifiedBy>Natalia Guerra</cp:lastModifiedBy>
  <cp:revision>60</cp:revision>
  <cp:lastPrinted>2019-07-22T14:28:52Z</cp:lastPrinted>
  <dcterms:created xsi:type="dcterms:W3CDTF">2018-11-19T18:27:47Z</dcterms:created>
  <dcterms:modified xsi:type="dcterms:W3CDTF">2019-11-27T13:08:38Z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0x010100FBAD879414EDDB40A3FAC25A9524AF38</vt:lpwstr>
  </property>
</Properties>
</file>