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4" r:id="rId2"/>
  </p:sldMasterIdLst>
  <p:notesMasterIdLst>
    <p:notesMasterId r:id="rId20"/>
  </p:notesMasterIdLst>
  <p:sldIdLst>
    <p:sldId id="284" r:id="rId3"/>
    <p:sldId id="329" r:id="rId4"/>
    <p:sldId id="320" r:id="rId5"/>
    <p:sldId id="321" r:id="rId6"/>
    <p:sldId id="314" r:id="rId7"/>
    <p:sldId id="315" r:id="rId8"/>
    <p:sldId id="316" r:id="rId9"/>
    <p:sldId id="317" r:id="rId10"/>
    <p:sldId id="318" r:id="rId11"/>
    <p:sldId id="331" r:id="rId12"/>
    <p:sldId id="332" r:id="rId13"/>
    <p:sldId id="340" r:id="rId14"/>
    <p:sldId id="338" r:id="rId15"/>
    <p:sldId id="333" r:id="rId16"/>
    <p:sldId id="334" r:id="rId17"/>
    <p:sldId id="339" r:id="rId18"/>
    <p:sldId id="336" r:id="rId1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D9A6180-726D-41D0-8C88-133CEEF7BBCF}">
          <p14:sldIdLst>
            <p14:sldId id="284"/>
            <p14:sldId id="329"/>
            <p14:sldId id="320"/>
            <p14:sldId id="321"/>
            <p14:sldId id="314"/>
            <p14:sldId id="315"/>
            <p14:sldId id="316"/>
            <p14:sldId id="317"/>
            <p14:sldId id="318"/>
            <p14:sldId id="331"/>
            <p14:sldId id="332"/>
            <p14:sldId id="340"/>
            <p14:sldId id="338"/>
            <p14:sldId id="333"/>
            <p14:sldId id="334"/>
            <p14:sldId id="339"/>
            <p14:sldId id="336"/>
          </p14:sldIdLst>
        </p14:section>
        <p14:section name="Info Adicional" id="{9B917BA6-7D9A-4DB5-9041-6A2D7ABEEA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524B57-685F-4B6A-92C7-180A59190BCE}" type="doc">
      <dgm:prSet loTypeId="urn:microsoft.com/office/officeart/2008/layout/RadialCluster" loCatId="cycl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s-MX"/>
        </a:p>
      </dgm:t>
    </dgm:pt>
    <dgm:pt modelId="{F5DF28AD-6815-4110-9800-C438AB368ACF}">
      <dgm:prSet phldrT="[Texto]" custT="1"/>
      <dgm:spPr/>
      <dgm:t>
        <a:bodyPr/>
        <a:lstStyle/>
        <a:p>
          <a:r>
            <a:rPr lang="en-US" sz="1400" b="1" noProof="0" dirty="0" smtClean="0"/>
            <a:t>Create long term value,</a:t>
          </a:r>
          <a:r>
            <a:rPr lang="en-US" sz="1400" noProof="0" dirty="0" smtClean="0"/>
            <a:t> aligned with the UN Global Goals for sustainable development</a:t>
          </a:r>
          <a:endParaRPr lang="en-US" sz="1400" noProof="0" dirty="0"/>
        </a:p>
      </dgm:t>
    </dgm:pt>
    <dgm:pt modelId="{A759783C-CF65-4557-8351-9E81DFFDA9CD}" type="parTrans" cxnId="{5F41B713-68AD-4D91-9437-C7D7EA361E25}">
      <dgm:prSet/>
      <dgm:spPr/>
      <dgm:t>
        <a:bodyPr/>
        <a:lstStyle/>
        <a:p>
          <a:endParaRPr lang="en-US" noProof="0" dirty="0"/>
        </a:p>
      </dgm:t>
    </dgm:pt>
    <dgm:pt modelId="{ADE441C9-3049-404A-9366-7B79DD2F0F93}" type="sibTrans" cxnId="{5F41B713-68AD-4D91-9437-C7D7EA361E25}">
      <dgm:prSet/>
      <dgm:spPr/>
      <dgm:t>
        <a:bodyPr/>
        <a:lstStyle/>
        <a:p>
          <a:endParaRPr lang="en-US" noProof="0" dirty="0"/>
        </a:p>
      </dgm:t>
    </dgm:pt>
    <dgm:pt modelId="{1026DDF4-5DC5-4B32-8F17-45F682CD9822}">
      <dgm:prSet phldrT="[Texto]"/>
      <dgm:spPr/>
      <dgm:t>
        <a:bodyPr/>
        <a:lstStyle/>
        <a:p>
          <a:r>
            <a:rPr lang="en-US" b="1" noProof="0" dirty="0" smtClean="0"/>
            <a:t>Education</a:t>
          </a:r>
        </a:p>
        <a:p>
          <a:r>
            <a:rPr lang="en-US" noProof="0" dirty="0" smtClean="0"/>
            <a:t>Enjoy reading and making the learning of a science a rewarding experience</a:t>
          </a:r>
          <a:endParaRPr lang="en-US" noProof="0" dirty="0"/>
        </a:p>
      </dgm:t>
    </dgm:pt>
    <dgm:pt modelId="{6DB2F02B-40A1-4BB7-94C8-057E33D56E32}" type="parTrans" cxnId="{DA01CD8E-1A99-440C-A9D9-8B59EDFD81BD}">
      <dgm:prSet/>
      <dgm:spPr/>
      <dgm:t>
        <a:bodyPr/>
        <a:lstStyle/>
        <a:p>
          <a:endParaRPr lang="en-US" noProof="0" dirty="0"/>
        </a:p>
      </dgm:t>
    </dgm:pt>
    <dgm:pt modelId="{35147EBB-2215-4EC3-8070-DC480D724F12}" type="sibTrans" cxnId="{DA01CD8E-1A99-440C-A9D9-8B59EDFD81BD}">
      <dgm:prSet/>
      <dgm:spPr/>
      <dgm:t>
        <a:bodyPr/>
        <a:lstStyle/>
        <a:p>
          <a:endParaRPr lang="en-US" noProof="0" dirty="0"/>
        </a:p>
      </dgm:t>
    </dgm:pt>
    <dgm:pt modelId="{5DFE7E91-962E-4322-A767-E4621A163F56}">
      <dgm:prSet phldrT="[Texto]" custT="1"/>
      <dgm:spPr/>
      <dgm:t>
        <a:bodyPr/>
        <a:lstStyle/>
        <a:p>
          <a:r>
            <a:rPr lang="en-US" sz="1400" b="1" noProof="0" dirty="0" smtClean="0"/>
            <a:t>Water</a:t>
          </a:r>
          <a:endParaRPr lang="en-US" sz="800" b="1" noProof="0" dirty="0" smtClean="0"/>
        </a:p>
        <a:p>
          <a:r>
            <a:rPr lang="en-US" sz="1200" noProof="0" dirty="0" smtClean="0"/>
            <a:t>Partner with communities to increase safe water access</a:t>
          </a:r>
          <a:endParaRPr lang="en-US" sz="1200" noProof="0" dirty="0"/>
        </a:p>
      </dgm:t>
    </dgm:pt>
    <dgm:pt modelId="{F209A49A-192A-44A7-B5BE-5E54435FC5F7}" type="parTrans" cxnId="{46A43E7A-4B8D-4BB4-97A7-9E20E1B300F0}">
      <dgm:prSet/>
      <dgm:spPr/>
      <dgm:t>
        <a:bodyPr/>
        <a:lstStyle/>
        <a:p>
          <a:endParaRPr lang="en-US" noProof="0" dirty="0"/>
        </a:p>
      </dgm:t>
    </dgm:pt>
    <dgm:pt modelId="{39C1C389-0E77-4B90-A9F6-3D96D9D346A7}" type="sibTrans" cxnId="{46A43E7A-4B8D-4BB4-97A7-9E20E1B300F0}">
      <dgm:prSet/>
      <dgm:spPr/>
      <dgm:t>
        <a:bodyPr/>
        <a:lstStyle/>
        <a:p>
          <a:endParaRPr lang="en-US" noProof="0" dirty="0"/>
        </a:p>
      </dgm:t>
    </dgm:pt>
    <dgm:pt modelId="{C7EC15CF-986C-4555-A70A-28AF2982CC75}">
      <dgm:prSet phldrT="[Texto]" custT="1"/>
      <dgm:spPr/>
      <dgm:t>
        <a:bodyPr/>
        <a:lstStyle/>
        <a:p>
          <a:r>
            <a:rPr lang="en-US" sz="1400" b="1" noProof="0" dirty="0" smtClean="0"/>
            <a:t>Build capacities</a:t>
          </a:r>
        </a:p>
        <a:p>
          <a:r>
            <a:rPr lang="en-US" sz="1200" noProof="0" dirty="0" smtClean="0"/>
            <a:t>Develop entrepreneurs to diversify local economies making them more resilient and less dependent on mining</a:t>
          </a:r>
          <a:endParaRPr lang="en-US" sz="1200" noProof="0" dirty="0"/>
        </a:p>
      </dgm:t>
    </dgm:pt>
    <dgm:pt modelId="{61D8DE74-2B67-4BB0-B676-6AA7AE2C0557}" type="parTrans" cxnId="{6EFF1616-2DA9-4EA6-B941-82265A7053DD}">
      <dgm:prSet/>
      <dgm:spPr/>
      <dgm:t>
        <a:bodyPr/>
        <a:lstStyle/>
        <a:p>
          <a:endParaRPr lang="en-US" noProof="0" dirty="0"/>
        </a:p>
      </dgm:t>
    </dgm:pt>
    <dgm:pt modelId="{705C138C-C01D-4FAA-9EFB-E7A3174FF9FF}" type="sibTrans" cxnId="{6EFF1616-2DA9-4EA6-B941-82265A7053DD}">
      <dgm:prSet/>
      <dgm:spPr/>
      <dgm:t>
        <a:bodyPr/>
        <a:lstStyle/>
        <a:p>
          <a:endParaRPr lang="en-US" noProof="0" dirty="0"/>
        </a:p>
      </dgm:t>
    </dgm:pt>
    <dgm:pt modelId="{3D700CF9-4F7B-4A5A-8E28-8C1242FADE86}">
      <dgm:prSet phldrT="[Texto]" custT="1"/>
      <dgm:spPr/>
      <dgm:t>
        <a:bodyPr/>
        <a:lstStyle/>
        <a:p>
          <a:r>
            <a:rPr lang="en-US" sz="1200" b="1" noProof="0" dirty="0" smtClean="0"/>
            <a:t>Health</a:t>
          </a:r>
        </a:p>
        <a:p>
          <a:r>
            <a:rPr lang="en-US" sz="1200" noProof="0" dirty="0" smtClean="0"/>
            <a:t>Partner with communities to improve their health</a:t>
          </a:r>
          <a:endParaRPr lang="en-US" sz="1200" noProof="0" dirty="0"/>
        </a:p>
      </dgm:t>
    </dgm:pt>
    <dgm:pt modelId="{8897C637-2361-4A0C-B94C-5B6982A5FCC2}" type="parTrans" cxnId="{8062EDA8-9C65-421B-AC1B-99224CDF5FBE}">
      <dgm:prSet/>
      <dgm:spPr/>
      <dgm:t>
        <a:bodyPr/>
        <a:lstStyle/>
        <a:p>
          <a:endParaRPr lang="es-MX"/>
        </a:p>
      </dgm:t>
    </dgm:pt>
    <dgm:pt modelId="{039F2B40-B3F3-4008-A98E-E133BF8499FA}" type="sibTrans" cxnId="{8062EDA8-9C65-421B-AC1B-99224CDF5FBE}">
      <dgm:prSet/>
      <dgm:spPr/>
      <dgm:t>
        <a:bodyPr/>
        <a:lstStyle/>
        <a:p>
          <a:endParaRPr lang="es-MX"/>
        </a:p>
      </dgm:t>
    </dgm:pt>
    <dgm:pt modelId="{B1855C4A-8285-4477-9700-1D296A3EC40E}">
      <dgm:prSet phldrT="[Texto]" custT="1"/>
      <dgm:spPr/>
      <dgm:t>
        <a:bodyPr/>
        <a:lstStyle/>
        <a:p>
          <a:endParaRPr lang="es-MX" sz="1200" noProof="0" dirty="0"/>
        </a:p>
      </dgm:t>
    </dgm:pt>
    <dgm:pt modelId="{2E66F2CD-DD4F-4EC3-A3C0-1B90DBF34573}" type="parTrans" cxnId="{B881C69F-18FA-4FCB-B722-8B2C312B06EF}">
      <dgm:prSet/>
      <dgm:spPr/>
      <dgm:t>
        <a:bodyPr/>
        <a:lstStyle/>
        <a:p>
          <a:endParaRPr lang="es-MX"/>
        </a:p>
      </dgm:t>
    </dgm:pt>
    <dgm:pt modelId="{224D6269-A5CD-49A6-961B-A316FAA7F807}" type="sibTrans" cxnId="{B881C69F-18FA-4FCB-B722-8B2C312B06EF}">
      <dgm:prSet/>
      <dgm:spPr/>
      <dgm:t>
        <a:bodyPr/>
        <a:lstStyle/>
        <a:p>
          <a:endParaRPr lang="es-MX"/>
        </a:p>
      </dgm:t>
    </dgm:pt>
    <dgm:pt modelId="{08F24062-C39D-4759-80BE-9A6071D387A2}" type="pres">
      <dgm:prSet presAssocID="{94524B57-685F-4B6A-92C7-180A59190BC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AFF4A2FB-6656-4C89-A32B-24719B2E5F7B}" type="pres">
      <dgm:prSet presAssocID="{F5DF28AD-6815-4110-9800-C438AB368ACF}" presName="singleCycle" presStyleCnt="0"/>
      <dgm:spPr/>
    </dgm:pt>
    <dgm:pt modelId="{28B5CCC9-C38C-4F3D-96EF-0B314018DD5C}" type="pres">
      <dgm:prSet presAssocID="{F5DF28AD-6815-4110-9800-C438AB368ACF}" presName="singleCenter" presStyleLbl="node1" presStyleIdx="0" presStyleCnt="5" custScaleX="177606" custScaleY="66928" custLinFactNeighborX="-993" custLinFactNeighborY="-5073">
        <dgm:presLayoutVars>
          <dgm:chMax val="7"/>
          <dgm:chPref val="7"/>
        </dgm:presLayoutVars>
      </dgm:prSet>
      <dgm:spPr/>
      <dgm:t>
        <a:bodyPr/>
        <a:lstStyle/>
        <a:p>
          <a:endParaRPr lang="es-MX"/>
        </a:p>
      </dgm:t>
    </dgm:pt>
    <dgm:pt modelId="{5FD0D103-74C8-4505-A989-D1DB0B6FB01C}" type="pres">
      <dgm:prSet presAssocID="{6DB2F02B-40A1-4BB7-94C8-057E33D56E32}" presName="Name56" presStyleLbl="parChTrans1D2" presStyleIdx="0" presStyleCnt="4"/>
      <dgm:spPr/>
      <dgm:t>
        <a:bodyPr/>
        <a:lstStyle/>
        <a:p>
          <a:endParaRPr lang="es-MX"/>
        </a:p>
      </dgm:t>
    </dgm:pt>
    <dgm:pt modelId="{837D51C3-7AC5-4715-BCED-482EC4859300}" type="pres">
      <dgm:prSet presAssocID="{1026DDF4-5DC5-4B32-8F17-45F682CD9822}" presName="text0" presStyleLbl="node1" presStyleIdx="1" presStyleCnt="5" custScaleX="226294" custScaleY="128593" custRadScaleRad="85493" custRadScaleInc="-42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5CE4C60-0138-4D1D-BBE0-852A7597BF4B}" type="pres">
      <dgm:prSet presAssocID="{F209A49A-192A-44A7-B5BE-5E54435FC5F7}" presName="Name56" presStyleLbl="parChTrans1D2" presStyleIdx="1" presStyleCnt="4"/>
      <dgm:spPr/>
      <dgm:t>
        <a:bodyPr/>
        <a:lstStyle/>
        <a:p>
          <a:endParaRPr lang="es-MX"/>
        </a:p>
      </dgm:t>
    </dgm:pt>
    <dgm:pt modelId="{5B288828-B0C6-4124-8B46-E48CCEC37A55}" type="pres">
      <dgm:prSet presAssocID="{5DFE7E91-962E-4322-A767-E4621A163F56}" presName="text0" presStyleLbl="node1" presStyleIdx="2" presStyleCnt="5" custScaleX="159319" custScaleY="143186" custRadScaleRad="141664" custRadScaleInc="-866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CFAA126-F7B1-4B79-BB29-DFBE056CD75D}" type="pres">
      <dgm:prSet presAssocID="{61D8DE74-2B67-4BB0-B676-6AA7AE2C0557}" presName="Name56" presStyleLbl="parChTrans1D2" presStyleIdx="2" presStyleCnt="4"/>
      <dgm:spPr/>
      <dgm:t>
        <a:bodyPr/>
        <a:lstStyle/>
        <a:p>
          <a:endParaRPr lang="es-MX"/>
        </a:p>
      </dgm:t>
    </dgm:pt>
    <dgm:pt modelId="{F6336742-05D5-42C0-A015-51CF9787D411}" type="pres">
      <dgm:prSet presAssocID="{C7EC15CF-986C-4555-A70A-28AF2982CC75}" presName="text0" presStyleLbl="node1" presStyleIdx="3" presStyleCnt="5" custScaleX="249522" custScaleY="169003" custRadScaleRad="84535" custRadScaleInc="-290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171D2E6-87FB-49A8-AA0C-903204138F76}" type="pres">
      <dgm:prSet presAssocID="{8897C637-2361-4A0C-B94C-5B6982A5FCC2}" presName="Name56" presStyleLbl="parChTrans1D2" presStyleIdx="3" presStyleCnt="4"/>
      <dgm:spPr/>
      <dgm:t>
        <a:bodyPr/>
        <a:lstStyle/>
        <a:p>
          <a:endParaRPr lang="es-MX"/>
        </a:p>
      </dgm:t>
    </dgm:pt>
    <dgm:pt modelId="{03255ABB-E809-4F33-A535-07744C891A8B}" type="pres">
      <dgm:prSet presAssocID="{3D700CF9-4F7B-4A5A-8E28-8C1242FADE86}" presName="text0" presStyleLbl="node1" presStyleIdx="4" presStyleCnt="5" custScaleX="167239" custScaleY="155445" custRadScaleRad="132111" custRadScaleInc="1056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46D645D-1514-42E0-B62D-22FA08FFF03D}" type="presOf" srcId="{94524B57-685F-4B6A-92C7-180A59190BCE}" destId="{08F24062-C39D-4759-80BE-9A6071D387A2}" srcOrd="0" destOrd="0" presId="urn:microsoft.com/office/officeart/2008/layout/RadialCluster"/>
    <dgm:cxn modelId="{3D4D4B7A-08D3-4F71-9FF4-46484D6472FA}" type="presOf" srcId="{F209A49A-192A-44A7-B5BE-5E54435FC5F7}" destId="{B5CE4C60-0138-4D1D-BBE0-852A7597BF4B}" srcOrd="0" destOrd="0" presId="urn:microsoft.com/office/officeart/2008/layout/RadialCluster"/>
    <dgm:cxn modelId="{46A43E7A-4B8D-4BB4-97A7-9E20E1B300F0}" srcId="{F5DF28AD-6815-4110-9800-C438AB368ACF}" destId="{5DFE7E91-962E-4322-A767-E4621A163F56}" srcOrd="1" destOrd="0" parTransId="{F209A49A-192A-44A7-B5BE-5E54435FC5F7}" sibTransId="{39C1C389-0E77-4B90-A9F6-3D96D9D346A7}"/>
    <dgm:cxn modelId="{8062EDA8-9C65-421B-AC1B-99224CDF5FBE}" srcId="{F5DF28AD-6815-4110-9800-C438AB368ACF}" destId="{3D700CF9-4F7B-4A5A-8E28-8C1242FADE86}" srcOrd="3" destOrd="0" parTransId="{8897C637-2361-4A0C-B94C-5B6982A5FCC2}" sibTransId="{039F2B40-B3F3-4008-A98E-E133BF8499FA}"/>
    <dgm:cxn modelId="{9B60835E-A99C-4B14-BEB8-0FE8C88E855C}" type="presOf" srcId="{8897C637-2361-4A0C-B94C-5B6982A5FCC2}" destId="{6171D2E6-87FB-49A8-AA0C-903204138F76}" srcOrd="0" destOrd="0" presId="urn:microsoft.com/office/officeart/2008/layout/RadialCluster"/>
    <dgm:cxn modelId="{B881C69F-18FA-4FCB-B722-8B2C312B06EF}" srcId="{94524B57-685F-4B6A-92C7-180A59190BCE}" destId="{B1855C4A-8285-4477-9700-1D296A3EC40E}" srcOrd="1" destOrd="0" parTransId="{2E66F2CD-DD4F-4EC3-A3C0-1B90DBF34573}" sibTransId="{224D6269-A5CD-49A6-961B-A316FAA7F807}"/>
    <dgm:cxn modelId="{5F41B713-68AD-4D91-9437-C7D7EA361E25}" srcId="{94524B57-685F-4B6A-92C7-180A59190BCE}" destId="{F5DF28AD-6815-4110-9800-C438AB368ACF}" srcOrd="0" destOrd="0" parTransId="{A759783C-CF65-4557-8351-9E81DFFDA9CD}" sibTransId="{ADE441C9-3049-404A-9366-7B79DD2F0F93}"/>
    <dgm:cxn modelId="{DA01CD8E-1A99-440C-A9D9-8B59EDFD81BD}" srcId="{F5DF28AD-6815-4110-9800-C438AB368ACF}" destId="{1026DDF4-5DC5-4B32-8F17-45F682CD9822}" srcOrd="0" destOrd="0" parTransId="{6DB2F02B-40A1-4BB7-94C8-057E33D56E32}" sibTransId="{35147EBB-2215-4EC3-8070-DC480D724F12}"/>
    <dgm:cxn modelId="{29ECA626-BD7E-4170-ADD1-0A6BA0DA070B}" type="presOf" srcId="{6DB2F02B-40A1-4BB7-94C8-057E33D56E32}" destId="{5FD0D103-74C8-4505-A989-D1DB0B6FB01C}" srcOrd="0" destOrd="0" presId="urn:microsoft.com/office/officeart/2008/layout/RadialCluster"/>
    <dgm:cxn modelId="{2A910F42-6108-4DBC-87A9-F2613144AC80}" type="presOf" srcId="{1026DDF4-5DC5-4B32-8F17-45F682CD9822}" destId="{837D51C3-7AC5-4715-BCED-482EC4859300}" srcOrd="0" destOrd="0" presId="urn:microsoft.com/office/officeart/2008/layout/RadialCluster"/>
    <dgm:cxn modelId="{582A4A95-FE78-49D9-8170-6AD554D30A5E}" type="presOf" srcId="{61D8DE74-2B67-4BB0-B676-6AA7AE2C0557}" destId="{2CFAA126-F7B1-4B79-BB29-DFBE056CD75D}" srcOrd="0" destOrd="0" presId="urn:microsoft.com/office/officeart/2008/layout/RadialCluster"/>
    <dgm:cxn modelId="{1600FAB9-311B-4648-9BE4-945BB842911A}" type="presOf" srcId="{3D700CF9-4F7B-4A5A-8E28-8C1242FADE86}" destId="{03255ABB-E809-4F33-A535-07744C891A8B}" srcOrd="0" destOrd="0" presId="urn:microsoft.com/office/officeart/2008/layout/RadialCluster"/>
    <dgm:cxn modelId="{38C077A4-D7F8-4E1C-8F0A-FACD08FC4C52}" type="presOf" srcId="{F5DF28AD-6815-4110-9800-C438AB368ACF}" destId="{28B5CCC9-C38C-4F3D-96EF-0B314018DD5C}" srcOrd="0" destOrd="0" presId="urn:microsoft.com/office/officeart/2008/layout/RadialCluster"/>
    <dgm:cxn modelId="{6EFF1616-2DA9-4EA6-B941-82265A7053DD}" srcId="{F5DF28AD-6815-4110-9800-C438AB368ACF}" destId="{C7EC15CF-986C-4555-A70A-28AF2982CC75}" srcOrd="2" destOrd="0" parTransId="{61D8DE74-2B67-4BB0-B676-6AA7AE2C0557}" sibTransId="{705C138C-C01D-4FAA-9EFB-E7A3174FF9FF}"/>
    <dgm:cxn modelId="{0822F3C3-4E0F-4DEC-8FBB-0A57A744D8B1}" type="presOf" srcId="{C7EC15CF-986C-4555-A70A-28AF2982CC75}" destId="{F6336742-05D5-42C0-A015-51CF9787D411}" srcOrd="0" destOrd="0" presId="urn:microsoft.com/office/officeart/2008/layout/RadialCluster"/>
    <dgm:cxn modelId="{E385A66C-4FAF-4FD2-A6F9-1C1359C3EC5A}" type="presOf" srcId="{5DFE7E91-962E-4322-A767-E4621A163F56}" destId="{5B288828-B0C6-4124-8B46-E48CCEC37A55}" srcOrd="0" destOrd="0" presId="urn:microsoft.com/office/officeart/2008/layout/RadialCluster"/>
    <dgm:cxn modelId="{68F26A2B-9AFE-415A-94C3-A4FC6A726913}" type="presParOf" srcId="{08F24062-C39D-4759-80BE-9A6071D387A2}" destId="{AFF4A2FB-6656-4C89-A32B-24719B2E5F7B}" srcOrd="0" destOrd="0" presId="urn:microsoft.com/office/officeart/2008/layout/RadialCluster"/>
    <dgm:cxn modelId="{7907231B-1BD9-460E-A118-C64B2C25018A}" type="presParOf" srcId="{AFF4A2FB-6656-4C89-A32B-24719B2E5F7B}" destId="{28B5CCC9-C38C-4F3D-96EF-0B314018DD5C}" srcOrd="0" destOrd="0" presId="urn:microsoft.com/office/officeart/2008/layout/RadialCluster"/>
    <dgm:cxn modelId="{D7736E2D-F968-4245-99AF-7F5FC522DE36}" type="presParOf" srcId="{AFF4A2FB-6656-4C89-A32B-24719B2E5F7B}" destId="{5FD0D103-74C8-4505-A989-D1DB0B6FB01C}" srcOrd="1" destOrd="0" presId="urn:microsoft.com/office/officeart/2008/layout/RadialCluster"/>
    <dgm:cxn modelId="{0D6B6492-852E-4959-9E3C-CD5D35618A29}" type="presParOf" srcId="{AFF4A2FB-6656-4C89-A32B-24719B2E5F7B}" destId="{837D51C3-7AC5-4715-BCED-482EC4859300}" srcOrd="2" destOrd="0" presId="urn:microsoft.com/office/officeart/2008/layout/RadialCluster"/>
    <dgm:cxn modelId="{5CA435F3-7C38-4130-A30D-BE648FBFCC9A}" type="presParOf" srcId="{AFF4A2FB-6656-4C89-A32B-24719B2E5F7B}" destId="{B5CE4C60-0138-4D1D-BBE0-852A7597BF4B}" srcOrd="3" destOrd="0" presId="urn:microsoft.com/office/officeart/2008/layout/RadialCluster"/>
    <dgm:cxn modelId="{0B734DCF-4514-4D6B-AB3D-C6A69E4BA37F}" type="presParOf" srcId="{AFF4A2FB-6656-4C89-A32B-24719B2E5F7B}" destId="{5B288828-B0C6-4124-8B46-E48CCEC37A55}" srcOrd="4" destOrd="0" presId="urn:microsoft.com/office/officeart/2008/layout/RadialCluster"/>
    <dgm:cxn modelId="{6D47E970-7B17-4254-A165-33F7DA9BCA94}" type="presParOf" srcId="{AFF4A2FB-6656-4C89-A32B-24719B2E5F7B}" destId="{2CFAA126-F7B1-4B79-BB29-DFBE056CD75D}" srcOrd="5" destOrd="0" presId="urn:microsoft.com/office/officeart/2008/layout/RadialCluster"/>
    <dgm:cxn modelId="{46BEFE96-EE30-4E12-AFCB-58A1BB38D7B4}" type="presParOf" srcId="{AFF4A2FB-6656-4C89-A32B-24719B2E5F7B}" destId="{F6336742-05D5-42C0-A015-51CF9787D411}" srcOrd="6" destOrd="0" presId="urn:microsoft.com/office/officeart/2008/layout/RadialCluster"/>
    <dgm:cxn modelId="{364C4A09-1443-4A7B-B0B7-CA17EB552F19}" type="presParOf" srcId="{AFF4A2FB-6656-4C89-A32B-24719B2E5F7B}" destId="{6171D2E6-87FB-49A8-AA0C-903204138F76}" srcOrd="7" destOrd="0" presId="urn:microsoft.com/office/officeart/2008/layout/RadialCluster"/>
    <dgm:cxn modelId="{55F4AECE-42BC-49DD-8461-DCE62F5ACEEF}" type="presParOf" srcId="{AFF4A2FB-6656-4C89-A32B-24719B2E5F7B}" destId="{03255ABB-E809-4F33-A535-07744C891A8B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5CCC9-C38C-4F3D-96EF-0B314018DD5C}">
      <dsp:nvSpPr>
        <dsp:cNvPr id="0" name=""/>
        <dsp:cNvSpPr/>
      </dsp:nvSpPr>
      <dsp:spPr>
        <a:xfrm>
          <a:off x="2850413" y="1526266"/>
          <a:ext cx="2400461" cy="9045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noProof="0" dirty="0" smtClean="0"/>
            <a:t>Create long term value,</a:t>
          </a:r>
          <a:r>
            <a:rPr lang="en-US" sz="1400" kern="1200" noProof="0" dirty="0" smtClean="0"/>
            <a:t> aligned with the UN Global Goals for sustainable development</a:t>
          </a:r>
          <a:endParaRPr lang="en-US" sz="1400" kern="1200" noProof="0" dirty="0"/>
        </a:p>
      </dsp:txBody>
      <dsp:txXfrm>
        <a:off x="2894571" y="1570424"/>
        <a:ext cx="2312145" cy="816259"/>
      </dsp:txXfrm>
    </dsp:sp>
    <dsp:sp modelId="{5FD0D103-74C8-4505-A989-D1DB0B6FB01C}">
      <dsp:nvSpPr>
        <dsp:cNvPr id="0" name=""/>
        <dsp:cNvSpPr/>
      </dsp:nvSpPr>
      <dsp:spPr>
        <a:xfrm rot="16277733">
          <a:off x="3903816" y="1365617"/>
          <a:ext cx="3213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1379" y="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D51C3-7AC5-4715-BCED-482EC4859300}">
      <dsp:nvSpPr>
        <dsp:cNvPr id="0" name=""/>
        <dsp:cNvSpPr/>
      </dsp:nvSpPr>
      <dsp:spPr>
        <a:xfrm>
          <a:off x="3056705" y="40496"/>
          <a:ext cx="2049203" cy="11644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noProof="0" dirty="0" smtClean="0"/>
            <a:t>Education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Enjoy reading and making the learning of a science a rewarding experience</a:t>
          </a:r>
          <a:endParaRPr lang="en-US" sz="1200" kern="1200" noProof="0" dirty="0"/>
        </a:p>
      </dsp:txBody>
      <dsp:txXfrm>
        <a:off x="3113550" y="97341"/>
        <a:ext cx="1935513" cy="1050782"/>
      </dsp:txXfrm>
    </dsp:sp>
    <dsp:sp modelId="{B5CE4C60-0138-4D1D-BBE0-852A7597BF4B}">
      <dsp:nvSpPr>
        <dsp:cNvPr id="0" name=""/>
        <dsp:cNvSpPr/>
      </dsp:nvSpPr>
      <dsp:spPr>
        <a:xfrm rot="12400">
          <a:off x="5250873" y="1984069"/>
          <a:ext cx="65742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7428" y="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288828-B0C6-4124-8B46-E48CCEC37A55}">
      <dsp:nvSpPr>
        <dsp:cNvPr id="0" name=""/>
        <dsp:cNvSpPr/>
      </dsp:nvSpPr>
      <dsp:spPr>
        <a:xfrm>
          <a:off x="5908299" y="1339547"/>
          <a:ext cx="1442711" cy="12966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noProof="0" dirty="0" smtClean="0"/>
            <a:t>Water</a:t>
          </a:r>
          <a:endParaRPr lang="en-US" sz="800" b="1" kern="1200" noProof="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Partner with communities to increase safe water access</a:t>
          </a:r>
          <a:endParaRPr lang="en-US" sz="1200" kern="1200" noProof="0" dirty="0"/>
        </a:p>
      </dsp:txBody>
      <dsp:txXfrm>
        <a:off x="5971595" y="1402843"/>
        <a:ext cx="1316119" cy="1170027"/>
      </dsp:txXfrm>
    </dsp:sp>
    <dsp:sp modelId="{2CFAA126-F7B1-4B79-BB29-DFBE056CD75D}">
      <dsp:nvSpPr>
        <dsp:cNvPr id="0" name=""/>
        <dsp:cNvSpPr/>
      </dsp:nvSpPr>
      <dsp:spPr>
        <a:xfrm rot="5257843">
          <a:off x="3836277" y="2673766"/>
          <a:ext cx="4862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6263" y="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336742-05D5-42C0-A015-51CF9787D411}">
      <dsp:nvSpPr>
        <dsp:cNvPr id="0" name=""/>
        <dsp:cNvSpPr/>
      </dsp:nvSpPr>
      <dsp:spPr>
        <a:xfrm>
          <a:off x="2991348" y="2916690"/>
          <a:ext cx="2259544" cy="15304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noProof="0" dirty="0" smtClean="0"/>
            <a:t>Build capacities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Develop entrepreneurs to diversify local economies making them more resilient and less dependent on mining</a:t>
          </a:r>
          <a:endParaRPr lang="en-US" sz="1200" kern="1200" noProof="0" dirty="0"/>
        </a:p>
      </dsp:txBody>
      <dsp:txXfrm>
        <a:off x="3066056" y="2991398"/>
        <a:ext cx="2110128" cy="1380989"/>
      </dsp:txXfrm>
    </dsp:sp>
    <dsp:sp modelId="{6171D2E6-87FB-49A8-AA0C-903204138F76}">
      <dsp:nvSpPr>
        <dsp:cNvPr id="0" name=""/>
        <dsp:cNvSpPr/>
      </dsp:nvSpPr>
      <dsp:spPr>
        <a:xfrm rot="10821360">
          <a:off x="2474507" y="1969928"/>
          <a:ext cx="3759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5909" y="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255ABB-E809-4F33-A535-07744C891A8B}">
      <dsp:nvSpPr>
        <dsp:cNvPr id="0" name=""/>
        <dsp:cNvSpPr/>
      </dsp:nvSpPr>
      <dsp:spPr>
        <a:xfrm>
          <a:off x="960079" y="1260240"/>
          <a:ext cx="1514431" cy="14076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noProof="0" dirty="0" smtClean="0"/>
            <a:t>Health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 smtClean="0"/>
            <a:t>Partner with communities to improve their health</a:t>
          </a:r>
          <a:endParaRPr lang="en-US" sz="1200" kern="1200" noProof="0" dirty="0"/>
        </a:p>
      </dsp:txBody>
      <dsp:txXfrm>
        <a:off x="1028794" y="1328955"/>
        <a:ext cx="1377001" cy="1270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6EB23-0CF0-48E7-8BD3-0BD1814CFFE2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631FB-AC9B-422B-ACB3-0AAA0B1F960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508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 userDrawn="1"/>
        </p:nvGrpSpPr>
        <p:grpSpPr bwMode="auto">
          <a:xfrm>
            <a:off x="323850" y="755650"/>
            <a:ext cx="8496300" cy="1017588"/>
            <a:chOff x="204" y="476"/>
            <a:chExt cx="5352" cy="641"/>
          </a:xfrm>
        </p:grpSpPr>
        <p:grpSp>
          <p:nvGrpSpPr>
            <p:cNvPr id="5" name="Group 5"/>
            <p:cNvGrpSpPr>
              <a:grpSpLocks/>
            </p:cNvGrpSpPr>
            <p:nvPr userDrawn="1"/>
          </p:nvGrpSpPr>
          <p:grpSpPr bwMode="auto">
            <a:xfrm>
              <a:off x="204" y="476"/>
              <a:ext cx="5352" cy="51"/>
              <a:chOff x="204" y="476"/>
              <a:chExt cx="5352" cy="51"/>
            </a:xfrm>
          </p:grpSpPr>
          <p:sp>
            <p:nvSpPr>
              <p:cNvPr id="7" name="Line 6"/>
              <p:cNvSpPr>
                <a:spLocks noChangeShapeType="1"/>
              </p:cNvSpPr>
              <p:nvPr userDrawn="1"/>
            </p:nvSpPr>
            <p:spPr bwMode="auto">
              <a:xfrm>
                <a:off x="204" y="476"/>
                <a:ext cx="5352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Line 7"/>
              <p:cNvSpPr>
                <a:spLocks noChangeShapeType="1"/>
              </p:cNvSpPr>
              <p:nvPr userDrawn="1"/>
            </p:nvSpPr>
            <p:spPr bwMode="auto">
              <a:xfrm>
                <a:off x="204" y="527"/>
                <a:ext cx="5352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Line 8"/>
            <p:cNvSpPr>
              <a:spLocks noChangeShapeType="1"/>
            </p:cNvSpPr>
            <p:nvPr userDrawn="1"/>
          </p:nvSpPr>
          <p:spPr bwMode="auto">
            <a:xfrm>
              <a:off x="204" y="1117"/>
              <a:ext cx="5352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GB" dirty="0">
                <a:solidFill>
                  <a:srgbClr val="000000"/>
                </a:solidFill>
              </a:endParaRPr>
            </a:p>
          </p:txBody>
        </p:sp>
      </p:grpSp>
      <p:pic>
        <p:nvPicPr>
          <p:cNvPr id="9" name="Picture 11" descr="fresnillo-158x50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13684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600" y="878400"/>
            <a:ext cx="8492400" cy="856800"/>
          </a:xfrm>
        </p:spPr>
        <p:txBody>
          <a:bodyPr>
            <a:norm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600" y="2466000"/>
            <a:ext cx="8492400" cy="963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19200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09600" y="2109600"/>
            <a:ext cx="8492400" cy="4071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270000" indent="-270000">
              <a:lnSpc>
                <a:spcPct val="100000"/>
              </a:lnSpc>
              <a:defRPr/>
            </a:lvl2pPr>
            <a:lvl3pPr marL="539750" indent="-270000">
              <a:lnSpc>
                <a:spcPct val="100000"/>
              </a:lnSpc>
              <a:defRPr/>
            </a:lvl3pPr>
            <a:lvl4pPr marL="810000" indent="-270000">
              <a:lnSpc>
                <a:spcPct val="100000"/>
              </a:lnSpc>
              <a:defRPr/>
            </a:lvl4pPr>
            <a:lvl5pPr marL="1081088" indent="-271463">
              <a:lnSpc>
                <a:spcPct val="100000"/>
              </a:lnSpc>
              <a:defRPr/>
            </a:lvl5pPr>
          </a:lstStyle>
          <a:p>
            <a:pPr lvl="0"/>
            <a:r>
              <a:rPr lang="en-GB" dirty="0" smtClean="0"/>
              <a:t>Click to edit Master text </a:t>
            </a:r>
            <a:r>
              <a:rPr lang="en-GB" noProof="0" dirty="0" smtClean="0"/>
              <a:t>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4098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1025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7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09600" y="2109600"/>
            <a:ext cx="8492400" cy="13194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68656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7956550" y="6572250"/>
            <a:ext cx="1066800" cy="328613"/>
          </a:xfrm>
          <a:prstGeom prst="rect">
            <a:avLst/>
          </a:prstGeom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fld id="{FB2B8A28-BEC9-434B-97A2-E2754FE805B9}" type="slidenum">
              <a:rPr lang="en-GB" altLang="es-MX" sz="1400" b="1" smtClean="0">
                <a:solidFill>
                  <a:srgbClr val="7F7F7F"/>
                </a:solidFill>
              </a:rPr>
              <a:pPr algn="r" eaLnBrk="1" hangingPunct="1">
                <a:defRPr/>
              </a:pPr>
              <a:t>‹Nº›</a:t>
            </a:fld>
            <a:endParaRPr lang="en-GB" altLang="es-MX" sz="1400" b="1" smtClean="0">
              <a:solidFill>
                <a:srgbClr val="7F7F7F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24075" y="215900"/>
            <a:ext cx="6562725" cy="831850"/>
          </a:xfrm>
          <a:prstGeom prst="rect">
            <a:avLst/>
          </a:prstGeom>
        </p:spPr>
        <p:txBody>
          <a:bodyPr anchorCtr="0"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824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27988" y="6453188"/>
            <a:ext cx="1066800" cy="328612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88C828-819E-4651-868E-B8B2AE1A14E5}" type="slidenum">
              <a:rPr lang="en-GB" altLang="es-MX"/>
              <a:pPr>
                <a:defRPr/>
              </a:pPr>
              <a:t>‹Nº›</a:t>
            </a:fld>
            <a:endParaRPr lang="en-GB" altLang="es-MX"/>
          </a:p>
        </p:txBody>
      </p:sp>
    </p:spTree>
    <p:extLst>
      <p:ext uri="{BB962C8B-B14F-4D97-AF65-F5344CB8AC3E}">
        <p14:creationId xmlns:p14="http://schemas.microsoft.com/office/powerpoint/2010/main" val="269254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 userDrawn="1"/>
        </p:nvGrpSpPr>
        <p:grpSpPr bwMode="auto">
          <a:xfrm>
            <a:off x="323850" y="755650"/>
            <a:ext cx="8496300" cy="1017588"/>
            <a:chOff x="204" y="476"/>
            <a:chExt cx="5352" cy="641"/>
          </a:xfrm>
        </p:grpSpPr>
        <p:grpSp>
          <p:nvGrpSpPr>
            <p:cNvPr id="5" name="Group 5"/>
            <p:cNvGrpSpPr>
              <a:grpSpLocks/>
            </p:cNvGrpSpPr>
            <p:nvPr userDrawn="1"/>
          </p:nvGrpSpPr>
          <p:grpSpPr bwMode="auto">
            <a:xfrm>
              <a:off x="204" y="476"/>
              <a:ext cx="5352" cy="51"/>
              <a:chOff x="204" y="476"/>
              <a:chExt cx="5352" cy="51"/>
            </a:xfrm>
          </p:grpSpPr>
          <p:sp>
            <p:nvSpPr>
              <p:cNvPr id="7" name="Line 6"/>
              <p:cNvSpPr>
                <a:spLocks noChangeShapeType="1"/>
              </p:cNvSpPr>
              <p:nvPr userDrawn="1"/>
            </p:nvSpPr>
            <p:spPr bwMode="auto">
              <a:xfrm>
                <a:off x="204" y="476"/>
                <a:ext cx="5352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Line 7"/>
              <p:cNvSpPr>
                <a:spLocks noChangeShapeType="1"/>
              </p:cNvSpPr>
              <p:nvPr userDrawn="1"/>
            </p:nvSpPr>
            <p:spPr bwMode="auto">
              <a:xfrm>
                <a:off x="204" y="527"/>
                <a:ext cx="5352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Line 8"/>
            <p:cNvSpPr>
              <a:spLocks noChangeShapeType="1"/>
            </p:cNvSpPr>
            <p:nvPr userDrawn="1"/>
          </p:nvSpPr>
          <p:spPr bwMode="auto">
            <a:xfrm>
              <a:off x="204" y="1117"/>
              <a:ext cx="5352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GB" dirty="0">
                <a:solidFill>
                  <a:srgbClr val="000000"/>
                </a:solidFill>
              </a:endParaRPr>
            </a:p>
          </p:txBody>
        </p:sp>
      </p:grpSp>
      <p:pic>
        <p:nvPicPr>
          <p:cNvPr id="9" name="Picture 11" descr="fresnillo-158x50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13684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 userDrawn="1"/>
        </p:nvSpPr>
        <p:spPr>
          <a:xfrm>
            <a:off x="6542088" y="6245225"/>
            <a:ext cx="2422525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>
              <a:defRPr/>
            </a:pPr>
            <a:r>
              <a:rPr lang="en-GB" sz="1000" dirty="0">
                <a:solidFill>
                  <a:srgbClr val="000000"/>
                </a:solidFill>
              </a:rPr>
              <a:t/>
            </a:r>
            <a:br>
              <a:rPr lang="en-GB" sz="1000" dirty="0">
                <a:solidFill>
                  <a:srgbClr val="000000"/>
                </a:solidFill>
              </a:rPr>
            </a:br>
            <a:r>
              <a:rPr lang="en-GB" sz="1000" dirty="0">
                <a:solidFill>
                  <a:srgbClr val="000000"/>
                </a:solidFill>
              </a:rPr>
              <a:t/>
            </a:r>
            <a:br>
              <a:rPr lang="en-GB" sz="1000" dirty="0">
                <a:solidFill>
                  <a:srgbClr val="000000"/>
                </a:solidFill>
              </a:rPr>
            </a:br>
            <a:fld id="{313E099E-F55B-45BA-8EA3-53AC1D9BE85F}" type="slidenum">
              <a:rPr lang="en-GB" sz="1000">
                <a:solidFill>
                  <a:srgbClr val="000000"/>
                </a:solidFill>
              </a:rPr>
              <a:pPr algn="r">
                <a:defRPr/>
              </a:pPr>
              <a:t>‹Nº›</a:t>
            </a:fld>
            <a:endParaRPr lang="en-GB" sz="10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600" y="878400"/>
            <a:ext cx="8492400" cy="856800"/>
          </a:xfrm>
        </p:spPr>
        <p:txBody>
          <a:bodyPr>
            <a:norm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600" y="2466000"/>
            <a:ext cx="8492400" cy="963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7403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09600" y="2109600"/>
            <a:ext cx="8492400" cy="4071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270000" indent="-270000">
              <a:lnSpc>
                <a:spcPct val="100000"/>
              </a:lnSpc>
              <a:defRPr/>
            </a:lvl2pPr>
            <a:lvl3pPr marL="539750" indent="-270000">
              <a:lnSpc>
                <a:spcPct val="100000"/>
              </a:lnSpc>
              <a:defRPr/>
            </a:lvl3pPr>
            <a:lvl4pPr marL="810000" indent="-270000">
              <a:lnSpc>
                <a:spcPct val="100000"/>
              </a:lnSpc>
              <a:defRPr/>
            </a:lvl4pPr>
            <a:lvl5pPr marL="1081088" indent="-271463">
              <a:lnSpc>
                <a:spcPct val="100000"/>
              </a:lnSpc>
              <a:defRPr/>
            </a:lvl5pPr>
          </a:lstStyle>
          <a:p>
            <a:pPr lvl="0"/>
            <a:r>
              <a:rPr lang="en-GB" dirty="0" smtClean="0"/>
              <a:t>Click to edit Master text </a:t>
            </a:r>
            <a:r>
              <a:rPr lang="en-GB" noProof="0" dirty="0" smtClean="0"/>
              <a:t>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258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10140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06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09600" y="2109600"/>
            <a:ext cx="8492400" cy="13194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73234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539552" y="3390775"/>
            <a:ext cx="4176464" cy="792000"/>
          </a:xfrm>
        </p:spPr>
        <p:txBody>
          <a:bodyPr>
            <a:noAutofit/>
          </a:bodyPr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39750" y="4619625"/>
            <a:ext cx="2160588" cy="328613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lang="en-US" sz="1800">
                <a:solidFill>
                  <a:srgbClr val="DF0000"/>
                </a:solidFill>
                <a:latin typeface="+mn-lt"/>
              </a:defRPr>
            </a:lvl1pPr>
          </a:lstStyle>
          <a:p>
            <a:pPr>
              <a:buClr>
                <a:srgbClr val="AF005F"/>
              </a:buClr>
              <a:defRPr/>
            </a:pPr>
            <a:endParaRPr lang="es-MX" dirty="0"/>
          </a:p>
        </p:txBody>
      </p:sp>
      <p:grpSp>
        <p:nvGrpSpPr>
          <p:cNvPr id="8" name="Group 4"/>
          <p:cNvGrpSpPr>
            <a:grpSpLocks/>
          </p:cNvGrpSpPr>
          <p:nvPr userDrawn="1"/>
        </p:nvGrpSpPr>
        <p:grpSpPr bwMode="auto">
          <a:xfrm>
            <a:off x="323850" y="755228"/>
            <a:ext cx="8496300" cy="1017588"/>
            <a:chOff x="204" y="476"/>
            <a:chExt cx="5352" cy="641"/>
          </a:xfrm>
        </p:grpSpPr>
        <p:grpSp>
          <p:nvGrpSpPr>
            <p:cNvPr id="9" name="Group 5"/>
            <p:cNvGrpSpPr>
              <a:grpSpLocks/>
            </p:cNvGrpSpPr>
            <p:nvPr userDrawn="1"/>
          </p:nvGrpSpPr>
          <p:grpSpPr bwMode="auto">
            <a:xfrm>
              <a:off x="204" y="476"/>
              <a:ext cx="5352" cy="51"/>
              <a:chOff x="204" y="476"/>
              <a:chExt cx="5352" cy="51"/>
            </a:xfrm>
          </p:grpSpPr>
          <p:sp>
            <p:nvSpPr>
              <p:cNvPr id="11" name="Line 6"/>
              <p:cNvSpPr>
                <a:spLocks noChangeShapeType="1"/>
              </p:cNvSpPr>
              <p:nvPr userDrawn="1"/>
            </p:nvSpPr>
            <p:spPr bwMode="auto">
              <a:xfrm>
                <a:off x="204" y="476"/>
                <a:ext cx="5352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 userDrawn="1"/>
            </p:nvSpPr>
            <p:spPr bwMode="auto">
              <a:xfrm>
                <a:off x="204" y="527"/>
                <a:ext cx="5352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Line 8"/>
            <p:cNvSpPr>
              <a:spLocks noChangeShapeType="1"/>
            </p:cNvSpPr>
            <p:nvPr userDrawn="1"/>
          </p:nvSpPr>
          <p:spPr bwMode="auto">
            <a:xfrm>
              <a:off x="204" y="1117"/>
              <a:ext cx="5352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GB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3" name="Picture 11" descr="fresnillo-158x50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13684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16016" y="2518591"/>
            <a:ext cx="3937272" cy="400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35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09563" y="877888"/>
            <a:ext cx="84931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9563" y="2109788"/>
            <a:ext cx="84931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323850" y="755650"/>
            <a:ext cx="8496300" cy="1017588"/>
            <a:chOff x="204" y="476"/>
            <a:chExt cx="5352" cy="641"/>
          </a:xfrm>
        </p:grpSpPr>
        <p:grpSp>
          <p:nvGrpSpPr>
            <p:cNvPr id="1031" name="Group 5"/>
            <p:cNvGrpSpPr>
              <a:grpSpLocks/>
            </p:cNvGrpSpPr>
            <p:nvPr userDrawn="1"/>
          </p:nvGrpSpPr>
          <p:grpSpPr bwMode="auto">
            <a:xfrm>
              <a:off x="204" y="476"/>
              <a:ext cx="5352" cy="51"/>
              <a:chOff x="204" y="476"/>
              <a:chExt cx="5352" cy="51"/>
            </a:xfrm>
          </p:grpSpPr>
          <p:sp>
            <p:nvSpPr>
              <p:cNvPr id="10" name="Line 6"/>
              <p:cNvSpPr>
                <a:spLocks noChangeShapeType="1"/>
              </p:cNvSpPr>
              <p:nvPr userDrawn="1"/>
            </p:nvSpPr>
            <p:spPr bwMode="auto">
              <a:xfrm>
                <a:off x="204" y="476"/>
                <a:ext cx="5352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Line 7"/>
              <p:cNvSpPr>
                <a:spLocks noChangeShapeType="1"/>
              </p:cNvSpPr>
              <p:nvPr userDrawn="1"/>
            </p:nvSpPr>
            <p:spPr bwMode="auto">
              <a:xfrm>
                <a:off x="204" y="527"/>
                <a:ext cx="5352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" name="Line 8"/>
            <p:cNvSpPr>
              <a:spLocks noChangeShapeType="1"/>
            </p:cNvSpPr>
            <p:nvPr userDrawn="1"/>
          </p:nvSpPr>
          <p:spPr bwMode="auto">
            <a:xfrm>
              <a:off x="204" y="1117"/>
              <a:ext cx="5352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GB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030" name="Picture 11" descr="fresnillo-158x50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850" y="188913"/>
            <a:ext cx="13684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027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82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1200"/>
        </a:spcAft>
        <a:buFont typeface="Arial" pitchFamily="34" charset="0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69875" indent="-269875" algn="l" rtl="0" eaLnBrk="0" fontAlgn="base" hangingPunct="0">
        <a:spcBef>
          <a:spcPct val="0"/>
        </a:spcBef>
        <a:spcAft>
          <a:spcPts val="1200"/>
        </a:spcAft>
        <a:buFont typeface="TradeGothic"/>
        <a:buChar char="&gt;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39750" indent="-269875" algn="l" rtl="0" eaLnBrk="0" fontAlgn="base" hangingPunct="0">
        <a:spcBef>
          <a:spcPct val="0"/>
        </a:spcBef>
        <a:spcAft>
          <a:spcPts val="1200"/>
        </a:spcAft>
        <a:buFont typeface="TradeGothic"/>
        <a:buChar char="&gt;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09625" indent="-269875" algn="l" rtl="0" eaLnBrk="0" fontAlgn="base" hangingPunct="0">
        <a:spcBef>
          <a:spcPct val="0"/>
        </a:spcBef>
        <a:spcAft>
          <a:spcPts val="1200"/>
        </a:spcAft>
        <a:buFont typeface="TradeGothic"/>
        <a:buChar char="&gt;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079500" indent="-269875" algn="l" rtl="0" eaLnBrk="0" fontAlgn="base" hangingPunct="0">
        <a:spcBef>
          <a:spcPct val="0"/>
        </a:spcBef>
        <a:spcAft>
          <a:spcPts val="1200"/>
        </a:spcAft>
        <a:buFont typeface="TradeGothic"/>
        <a:buChar char="&gt;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09563" y="877888"/>
            <a:ext cx="84931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9563" y="2109788"/>
            <a:ext cx="84931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323850" y="755650"/>
            <a:ext cx="8496300" cy="1017588"/>
            <a:chOff x="204" y="476"/>
            <a:chExt cx="5352" cy="641"/>
          </a:xfrm>
        </p:grpSpPr>
        <p:grpSp>
          <p:nvGrpSpPr>
            <p:cNvPr id="1031" name="Group 5"/>
            <p:cNvGrpSpPr>
              <a:grpSpLocks/>
            </p:cNvGrpSpPr>
            <p:nvPr userDrawn="1"/>
          </p:nvGrpSpPr>
          <p:grpSpPr bwMode="auto">
            <a:xfrm>
              <a:off x="204" y="476"/>
              <a:ext cx="5352" cy="51"/>
              <a:chOff x="204" y="476"/>
              <a:chExt cx="5352" cy="51"/>
            </a:xfrm>
          </p:grpSpPr>
          <p:sp>
            <p:nvSpPr>
              <p:cNvPr id="10" name="Line 6"/>
              <p:cNvSpPr>
                <a:spLocks noChangeShapeType="1"/>
              </p:cNvSpPr>
              <p:nvPr userDrawn="1"/>
            </p:nvSpPr>
            <p:spPr bwMode="auto">
              <a:xfrm>
                <a:off x="204" y="476"/>
                <a:ext cx="5352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Line 7"/>
              <p:cNvSpPr>
                <a:spLocks noChangeShapeType="1"/>
              </p:cNvSpPr>
              <p:nvPr userDrawn="1"/>
            </p:nvSpPr>
            <p:spPr bwMode="auto">
              <a:xfrm>
                <a:off x="204" y="527"/>
                <a:ext cx="5352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GB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" name="Line 8"/>
            <p:cNvSpPr>
              <a:spLocks noChangeShapeType="1"/>
            </p:cNvSpPr>
            <p:nvPr userDrawn="1"/>
          </p:nvSpPr>
          <p:spPr bwMode="auto">
            <a:xfrm>
              <a:off x="204" y="1117"/>
              <a:ext cx="5352" cy="0"/>
            </a:xfrm>
            <a:prstGeom prst="line">
              <a:avLst/>
            </a:prstGeom>
            <a:noFill/>
            <a:ln w="6350">
              <a:solidFill>
                <a:srgbClr val="C0C0C0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GB" dirty="0">
                <a:solidFill>
                  <a:srgbClr val="000000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542088" y="6245225"/>
            <a:ext cx="2422525" cy="476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r">
              <a:defRPr/>
            </a:pPr>
            <a:r>
              <a:rPr lang="en-GB" sz="1000" dirty="0">
                <a:solidFill>
                  <a:srgbClr val="000000"/>
                </a:solidFill>
              </a:rPr>
              <a:t/>
            </a:r>
            <a:br>
              <a:rPr lang="en-GB" sz="1000" dirty="0">
                <a:solidFill>
                  <a:srgbClr val="000000"/>
                </a:solidFill>
              </a:rPr>
            </a:br>
            <a:r>
              <a:rPr lang="en-GB" sz="1000" dirty="0">
                <a:solidFill>
                  <a:srgbClr val="000000"/>
                </a:solidFill>
              </a:rPr>
              <a:t/>
            </a:r>
            <a:br>
              <a:rPr lang="en-GB" sz="1000" dirty="0">
                <a:solidFill>
                  <a:srgbClr val="000000"/>
                </a:solidFill>
              </a:rPr>
            </a:br>
            <a:r>
              <a:rPr lang="en-GB" sz="1000" dirty="0">
                <a:solidFill>
                  <a:srgbClr val="000000"/>
                </a:solidFill>
              </a:rPr>
              <a:t>   </a:t>
            </a:r>
            <a:fld id="{DBE465BD-ED80-4DC2-8E02-64F680D798C6}" type="slidenum">
              <a:rPr lang="en-GB" sz="1000">
                <a:solidFill>
                  <a:srgbClr val="000000"/>
                </a:solidFill>
              </a:rPr>
              <a:pPr algn="r">
                <a:defRPr/>
              </a:pPr>
              <a:t>‹Nº›</a:t>
            </a:fld>
            <a:endParaRPr lang="en-GB" sz="1000" dirty="0">
              <a:solidFill>
                <a:srgbClr val="000000"/>
              </a:solidFill>
            </a:endParaRPr>
          </a:p>
        </p:txBody>
      </p:sp>
      <p:pic>
        <p:nvPicPr>
          <p:cNvPr id="1030" name="Picture 11" descr="fresnillo-158x50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850" y="188913"/>
            <a:ext cx="13684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763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1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1200"/>
        </a:spcAft>
        <a:buFont typeface="Arial" pitchFamily="34" charset="0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69875" indent="-269875" algn="l" rtl="0" eaLnBrk="0" fontAlgn="base" hangingPunct="0">
        <a:spcBef>
          <a:spcPct val="0"/>
        </a:spcBef>
        <a:spcAft>
          <a:spcPts val="1200"/>
        </a:spcAft>
        <a:buFont typeface="TradeGothic"/>
        <a:buChar char="&gt;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39750" indent="-269875" algn="l" rtl="0" eaLnBrk="0" fontAlgn="base" hangingPunct="0">
        <a:spcBef>
          <a:spcPct val="0"/>
        </a:spcBef>
        <a:spcAft>
          <a:spcPts val="1200"/>
        </a:spcAft>
        <a:buFont typeface="TradeGothic"/>
        <a:buChar char="&gt;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09625" indent="-269875" algn="l" rtl="0" eaLnBrk="0" fontAlgn="base" hangingPunct="0">
        <a:spcBef>
          <a:spcPct val="0"/>
        </a:spcBef>
        <a:spcAft>
          <a:spcPts val="1200"/>
        </a:spcAft>
        <a:buFont typeface="TradeGothic"/>
        <a:buChar char="&gt;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079500" indent="-269875" algn="l" rtl="0" eaLnBrk="0" fontAlgn="base" hangingPunct="0">
        <a:spcBef>
          <a:spcPct val="0"/>
        </a:spcBef>
        <a:spcAft>
          <a:spcPts val="1200"/>
        </a:spcAft>
        <a:buFont typeface="TradeGothic"/>
        <a:buChar char="&gt;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diagramLayout" Target="../diagrams/layout1.xml"/><Relationship Id="rId3" Type="http://schemas.openxmlformats.org/officeDocument/2006/relationships/image" Target="../media/image34.png"/><Relationship Id="rId7" Type="http://schemas.openxmlformats.org/officeDocument/2006/relationships/image" Target="../media/image23.png"/><Relationship Id="rId12" Type="http://schemas.openxmlformats.org/officeDocument/2006/relationships/diagramData" Target="../diagrams/data1.xml"/><Relationship Id="rId2" Type="http://schemas.openxmlformats.org/officeDocument/2006/relationships/image" Target="../media/image33.gif"/><Relationship Id="rId16" Type="http://schemas.microsoft.com/office/2007/relationships/diagramDrawing" Target="../diagrams/drawing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11" Type="http://schemas.openxmlformats.org/officeDocument/2006/relationships/image" Target="../media/image38.png"/><Relationship Id="rId5" Type="http://schemas.openxmlformats.org/officeDocument/2006/relationships/image" Target="../media/image36.png"/><Relationship Id="rId15" Type="http://schemas.openxmlformats.org/officeDocument/2006/relationships/diagramColors" Target="../diagrams/colors1.xml"/><Relationship Id="rId10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24.png"/><Relationship Id="rId1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Relationship Id="rId9" Type="http://schemas.openxmlformats.org/officeDocument/2006/relationships/image" Target="../media/image7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72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2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91.png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ubTitle" idx="4294967295"/>
          </p:nvPr>
        </p:nvSpPr>
        <p:spPr>
          <a:xfrm>
            <a:off x="282706" y="2220727"/>
            <a:ext cx="3624916" cy="2257144"/>
          </a:xfrm>
        </p:spPr>
        <p:txBody>
          <a:bodyPr rtlCol="0">
            <a:noAutofit/>
          </a:bodyPr>
          <a:lstStyle/>
          <a:p>
            <a:pPr marL="0" indent="0" eaLnBrk="1" hangingPunct="1">
              <a:buFontTx/>
              <a:buNone/>
              <a:defRPr/>
            </a:pPr>
            <a:endParaRPr lang="en-US" sz="2400" b="1" kern="12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2400" b="1" kern="12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Fresnillo plc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1600" dirty="0" smtClean="0">
                <a:latin typeface="Verdana" pitchFamily="34" charset="0"/>
              </a:rPr>
              <a:t>Sustainability Strategy aligned with the UN Sustainable Development Goals (SDG´s)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1600" dirty="0" smtClean="0">
                <a:latin typeface="Verdana" pitchFamily="34" charset="0"/>
              </a:rPr>
              <a:t>November 8th, 2017</a:t>
            </a:r>
          </a:p>
          <a:p>
            <a:pPr marL="0" indent="0" eaLnBrk="1" hangingPunct="1">
              <a:buFontTx/>
              <a:buNone/>
              <a:defRPr/>
            </a:pPr>
            <a:endParaRPr lang="en-US" sz="2400" kern="1200" dirty="0" smtClean="0">
              <a:solidFill>
                <a:srgbClr val="57576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sz="2400" kern="1200" dirty="0" smtClean="0">
              <a:solidFill>
                <a:srgbClr val="57576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sz="2400" kern="1200" dirty="0" smtClean="0">
              <a:solidFill>
                <a:srgbClr val="57576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en-US" sz="2400" kern="1200" dirty="0" smtClean="0">
              <a:solidFill>
                <a:srgbClr val="57576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733" y="2220727"/>
            <a:ext cx="4521967" cy="30146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50" y="5692717"/>
            <a:ext cx="2039340" cy="77546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238" y="5491160"/>
            <a:ext cx="1474767" cy="1178579"/>
          </a:xfrm>
          <a:prstGeom prst="rect">
            <a:avLst/>
          </a:prstGeom>
        </p:spPr>
      </p:pic>
      <p:pic>
        <p:nvPicPr>
          <p:cNvPr id="3090" name="Picture 18" descr="Resultado de imagen para industria limpia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2982" y="5448068"/>
            <a:ext cx="1192615" cy="118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Resultado de imagen para esr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3575" y="5692717"/>
            <a:ext cx="1830152" cy="69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17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smtClean="0"/>
              <a:t>Agenda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Fresnillo at a glance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SDG alignment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Social Strategy and SDG’s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Environmental Strategy and SDG’s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0339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Fresnillo at a Glance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1"/>
          </p:nvPr>
        </p:nvSpPr>
        <p:spPr>
          <a:xfrm>
            <a:off x="0" y="1840149"/>
            <a:ext cx="4033106" cy="4636043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en-GB" dirty="0" smtClean="0"/>
              <a:t>6 mining operations in Mexico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en-GB" dirty="0" smtClean="0"/>
              <a:t>World’s </a:t>
            </a:r>
            <a:r>
              <a:rPr lang="en-GB" dirty="0"/>
              <a:t>largest silver producer (50.3 </a:t>
            </a:r>
            <a:r>
              <a:rPr lang="en-GB" dirty="0" err="1"/>
              <a:t>moz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2016) </a:t>
            </a:r>
            <a:endParaRPr lang="en-GB" dirty="0" smtClean="0"/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en-GB" dirty="0" smtClean="0"/>
              <a:t>Mexico’s </a:t>
            </a:r>
            <a:r>
              <a:rPr lang="en-GB" dirty="0" smtClean="0"/>
              <a:t>largest </a:t>
            </a:r>
            <a:r>
              <a:rPr lang="en-GB" dirty="0"/>
              <a:t>gold producer (935.5 </a:t>
            </a:r>
            <a:r>
              <a:rPr lang="en-GB" dirty="0" err="1"/>
              <a:t>Koz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2016)</a:t>
            </a:r>
          </a:p>
          <a:p>
            <a:pPr marL="171450" lvl="1" indent="-171450">
              <a:buFont typeface="Wingdings" panose="05000000000000000000" pitchFamily="2" charset="2"/>
              <a:buChar char="Ø"/>
              <a:defRPr/>
            </a:pPr>
            <a:r>
              <a:rPr lang="en-US" dirty="0" smtClean="0"/>
              <a:t>Market </a:t>
            </a:r>
            <a:r>
              <a:rPr lang="en-US" dirty="0"/>
              <a:t>cap of </a:t>
            </a:r>
            <a:r>
              <a:rPr lang="en-US" dirty="0" smtClean="0"/>
              <a:t>US$12.4 billion</a:t>
            </a:r>
            <a:endParaRPr lang="en-US" sz="1000" dirty="0" smtClean="0"/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en-GB" dirty="0" smtClean="0"/>
              <a:t>Silver </a:t>
            </a:r>
            <a:r>
              <a:rPr lang="en-GB" dirty="0"/>
              <a:t>resources of </a:t>
            </a:r>
            <a:r>
              <a:rPr lang="en-GB" dirty="0" smtClean="0"/>
              <a:t>2.2 </a:t>
            </a:r>
            <a:r>
              <a:rPr lang="en-GB" dirty="0"/>
              <a:t>billion ounces and gold resources of </a:t>
            </a:r>
            <a:r>
              <a:rPr lang="en-GB" dirty="0" smtClean="0"/>
              <a:t>38.4 </a:t>
            </a:r>
            <a:r>
              <a:rPr lang="en-GB" dirty="0"/>
              <a:t>million ounces</a:t>
            </a:r>
          </a:p>
          <a:p>
            <a:pPr marL="171450" indent="-171450">
              <a:buFont typeface="Wingdings" panose="05000000000000000000" pitchFamily="2" charset="2"/>
              <a:buChar char="Ø"/>
              <a:defRPr/>
            </a:pPr>
            <a:r>
              <a:rPr lang="en-GB" dirty="0" smtClean="0"/>
              <a:t>Mining </a:t>
            </a:r>
            <a:r>
              <a:rPr lang="en-GB" dirty="0"/>
              <a:t>concessions of </a:t>
            </a:r>
            <a:r>
              <a:rPr lang="en-GB" dirty="0" smtClean="0"/>
              <a:t>1.8 </a:t>
            </a:r>
            <a:r>
              <a:rPr lang="en-GB" dirty="0"/>
              <a:t>million hectares in </a:t>
            </a:r>
            <a:r>
              <a:rPr lang="en-GB" dirty="0" smtClean="0"/>
              <a:t>Mexico and 350 thousand hectares in Peru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7419" y="6072647"/>
            <a:ext cx="1681853" cy="53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Resultado de imagen para peñole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5173" y="5903349"/>
            <a:ext cx="701797" cy="70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538" y="1969103"/>
            <a:ext cx="4629150" cy="29146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3538" y="4874830"/>
            <a:ext cx="2247900" cy="4857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6944" y="5340938"/>
            <a:ext cx="497205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49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67744" y="874505"/>
            <a:ext cx="6562725" cy="831850"/>
          </a:xfrm>
        </p:spPr>
        <p:txBody>
          <a:bodyPr>
            <a:normAutofit fontScale="90000"/>
          </a:bodyPr>
          <a:lstStyle/>
          <a:p>
            <a:r>
              <a:rPr lang="en-GB" sz="2700" dirty="0"/>
              <a:t>Fresnillo at a Glance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700" i="1" dirty="0" smtClean="0">
                <a:solidFill>
                  <a:schemeClr val="tx1"/>
                </a:solidFill>
              </a:rPr>
              <a:t>Mining heritage</a:t>
            </a:r>
            <a:endParaRPr lang="es-MX" sz="2700" i="1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836868"/>
            <a:ext cx="3096344" cy="329713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478" y="1836868"/>
            <a:ext cx="1224135" cy="141102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3485437"/>
            <a:ext cx="4699825" cy="2647568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5130904" y="6169795"/>
            <a:ext cx="3852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 smtClean="0"/>
              <a:t>Modern beneficiation Plant </a:t>
            </a:r>
            <a:endParaRPr lang="en-US" sz="1800" i="1" dirty="0"/>
          </a:p>
          <a:p>
            <a:r>
              <a:rPr lang="en-US" sz="1800" i="1" dirty="0" smtClean="0"/>
              <a:t>“El Saucito Mine”</a:t>
            </a:r>
            <a:endParaRPr lang="en-US" sz="1800" i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0" y="5181362"/>
            <a:ext cx="401418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err="1" smtClean="0"/>
              <a:t>Proaño</a:t>
            </a:r>
            <a:r>
              <a:rPr lang="en-US" sz="1600" i="1" dirty="0" smtClean="0"/>
              <a:t> Mine</a:t>
            </a:r>
          </a:p>
          <a:p>
            <a:r>
              <a:rPr lang="en-US" sz="1400" i="1" dirty="0" smtClean="0"/>
              <a:t>Photo: Beneficiation hacienda and the building hosting the Mine Dewatering Pumps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400" i="1" dirty="0" smtClean="0"/>
          </a:p>
          <a:p>
            <a:r>
              <a:rPr lang="es-MX" sz="1400" i="1" dirty="0" err="1" smtClean="0"/>
              <a:t>Discovered</a:t>
            </a:r>
            <a:r>
              <a:rPr lang="es-MX" sz="1400" i="1" dirty="0" smtClean="0"/>
              <a:t> in 1554 </a:t>
            </a:r>
            <a:r>
              <a:rPr lang="es-MX" sz="1400" i="1" dirty="0" err="1" smtClean="0"/>
              <a:t>by</a:t>
            </a:r>
            <a:r>
              <a:rPr lang="es-MX" sz="1400" i="1" dirty="0" smtClean="0"/>
              <a:t> </a:t>
            </a:r>
            <a:r>
              <a:rPr lang="es-MX" sz="1400" i="1" dirty="0" err="1" smtClean="0"/>
              <a:t>the</a:t>
            </a:r>
            <a:r>
              <a:rPr lang="es-MX" sz="1400" i="1" dirty="0" smtClean="0"/>
              <a:t> </a:t>
            </a:r>
            <a:r>
              <a:rPr lang="es-MX" sz="1400" i="1" dirty="0" err="1" smtClean="0"/>
              <a:t>Spanish</a:t>
            </a:r>
            <a:r>
              <a:rPr lang="es-MX" sz="1400" i="1" dirty="0" smtClean="0"/>
              <a:t> </a:t>
            </a:r>
            <a:r>
              <a:rPr lang="es-MX" sz="1400" i="1" dirty="0" err="1" smtClean="0"/>
              <a:t>Capitain</a:t>
            </a:r>
            <a:r>
              <a:rPr lang="es-MX" sz="1400" i="1" dirty="0" smtClean="0"/>
              <a:t> Diego </a:t>
            </a:r>
            <a:r>
              <a:rPr lang="es-MX" sz="1400" i="1" dirty="0"/>
              <a:t>Fernández de Proaño</a:t>
            </a:r>
            <a:endParaRPr lang="en-US" sz="1400" i="1" dirty="0"/>
          </a:p>
        </p:txBody>
      </p:sp>
      <p:sp>
        <p:nvSpPr>
          <p:cNvPr id="14" name="Rectángulo 13"/>
          <p:cNvSpPr/>
          <p:nvPr/>
        </p:nvSpPr>
        <p:spPr>
          <a:xfrm>
            <a:off x="6805423" y="2188288"/>
            <a:ext cx="20250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/>
              <a:t>Ancient building </a:t>
            </a:r>
            <a:r>
              <a:rPr lang="en-US" sz="1400" i="1" dirty="0"/>
              <a:t>hosting the Mine Dewatering Pumps</a:t>
            </a:r>
          </a:p>
        </p:txBody>
      </p:sp>
    </p:spTree>
    <p:extLst>
      <p:ext uri="{BB962C8B-B14F-4D97-AF65-F5344CB8AC3E}">
        <p14:creationId xmlns:p14="http://schemas.microsoft.com/office/powerpoint/2010/main" val="51667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961261"/>
              </p:ext>
            </p:extLst>
          </p:nvPr>
        </p:nvGraphicFramePr>
        <p:xfrm>
          <a:off x="342900" y="1367123"/>
          <a:ext cx="8510155" cy="5396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2136"/>
                <a:gridCol w="3106208"/>
                <a:gridCol w="4311811"/>
              </a:tblGrid>
              <a:tr h="408502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Leverage and collaboration</a:t>
                      </a:r>
                      <a:endParaRPr lang="es-MX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Core Business</a:t>
                      </a:r>
                      <a:endParaRPr lang="es-MX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170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Enhance</a:t>
                      </a:r>
                      <a:endParaRPr lang="es-MX" sz="16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7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Mitigate</a:t>
                      </a:r>
                      <a:endParaRPr lang="es-MX" sz="16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218" y="1853923"/>
            <a:ext cx="1129553" cy="112955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4877" y="1853923"/>
            <a:ext cx="1250576" cy="125057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957" y="3228068"/>
            <a:ext cx="1026074" cy="10260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2863" y="3228068"/>
            <a:ext cx="1183721" cy="11837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5593" y="1799474"/>
            <a:ext cx="1216129" cy="121612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100" y="2999712"/>
            <a:ext cx="1263881" cy="126388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508" y="3036132"/>
            <a:ext cx="1135981" cy="113598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1986" y="1815869"/>
            <a:ext cx="1141512" cy="114151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041" y="1815869"/>
            <a:ext cx="1183341" cy="118334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218" y="4502934"/>
            <a:ext cx="1197606" cy="119760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2864" y="4535359"/>
            <a:ext cx="1183720" cy="118372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82" y="5580822"/>
            <a:ext cx="1143142" cy="1143142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793" y="5580822"/>
            <a:ext cx="1070597" cy="107059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332" y="4556510"/>
            <a:ext cx="1148381" cy="1148381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6989" y="4668680"/>
            <a:ext cx="1172442" cy="1172442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3941" y="5468371"/>
            <a:ext cx="1183048" cy="1183048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227" b="9488"/>
          <a:stretch/>
        </p:blipFill>
        <p:spPr>
          <a:xfrm>
            <a:off x="4386333" y="113261"/>
            <a:ext cx="4070920" cy="58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52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90256" y="28605"/>
            <a:ext cx="7372168" cy="809873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>
                <a:latin typeface="Calibri" panose="020F0502020204030204" pitchFamily="34" charset="0"/>
              </a:rPr>
              <a:t>Purposeful and aspirational engagement </a:t>
            </a: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with </a:t>
            </a:r>
            <a:r>
              <a:rPr lang="en-US" dirty="0">
                <a:latin typeface="Calibri" panose="020F0502020204030204" pitchFamily="34" charset="0"/>
              </a:rPr>
              <a:t>our communities</a:t>
            </a:r>
          </a:p>
        </p:txBody>
      </p:sp>
      <p:pic>
        <p:nvPicPr>
          <p:cNvPr id="1032" name="Picture 8" descr="Resultado de imagen para silver saves live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6370" y="4237927"/>
            <a:ext cx="1236052" cy="71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593" y="5967658"/>
            <a:ext cx="1683017" cy="55642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3590" y="1861645"/>
            <a:ext cx="2176269" cy="6323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58" y="3465130"/>
            <a:ext cx="1059217" cy="93547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0205" y="3012963"/>
            <a:ext cx="1148381" cy="114838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148"/>
          <a:stretch/>
        </p:blipFill>
        <p:spPr>
          <a:xfrm>
            <a:off x="137910" y="2374289"/>
            <a:ext cx="1141512" cy="101425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4121" y="5524714"/>
            <a:ext cx="1135981" cy="1135981"/>
          </a:xfrm>
          <a:prstGeom prst="rect">
            <a:avLst/>
          </a:prstGeom>
        </p:spPr>
      </p:pic>
      <p:sp>
        <p:nvSpPr>
          <p:cNvPr id="16" name="Redondear rectángulo de esquina del mismo lado 15"/>
          <p:cNvSpPr/>
          <p:nvPr/>
        </p:nvSpPr>
        <p:spPr>
          <a:xfrm>
            <a:off x="155951" y="1302333"/>
            <a:ext cx="8773165" cy="59574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8592" y="1102189"/>
            <a:ext cx="1183341" cy="118334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4573" y="1189587"/>
            <a:ext cx="1395078" cy="6843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8911" y="1111772"/>
            <a:ext cx="920576" cy="749873"/>
          </a:xfrm>
          <a:prstGeom prst="rect">
            <a:avLst/>
          </a:prstGeom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74266692"/>
              </p:ext>
            </p:extLst>
          </p:nvPr>
        </p:nvGraphicFramePr>
        <p:xfrm>
          <a:off x="474081" y="1587486"/>
          <a:ext cx="8136903" cy="4505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415463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0576" y="1821690"/>
            <a:ext cx="1146857" cy="114685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18508" y="129743"/>
            <a:ext cx="6184179" cy="536504"/>
          </a:xfrm>
        </p:spPr>
        <p:txBody>
          <a:bodyPr>
            <a:normAutofit/>
          </a:bodyPr>
          <a:lstStyle/>
          <a:p>
            <a:pPr algn="r"/>
            <a:r>
              <a:rPr lang="es-MX" sz="2500" dirty="0" smtClean="0">
                <a:latin typeface="Calibri" panose="020F0502020204030204" pitchFamily="34" charset="0"/>
              </a:rPr>
              <a:t>Reading – </a:t>
            </a:r>
            <a:r>
              <a:rPr lang="es-MX" sz="2500" i="1" dirty="0" smtClean="0">
                <a:latin typeface="Calibri" panose="020F0502020204030204" pitchFamily="34" charset="0"/>
              </a:rPr>
              <a:t>A </a:t>
            </a:r>
            <a:r>
              <a:rPr lang="es-MX" sz="2500" i="1" dirty="0" err="1" smtClean="0">
                <a:latin typeface="Calibri" panose="020F0502020204030204" pitchFamily="34" charset="0"/>
              </a:rPr>
              <a:t>proposeful</a:t>
            </a:r>
            <a:r>
              <a:rPr lang="es-MX" sz="2500" i="1" dirty="0" smtClean="0">
                <a:latin typeface="Calibri" panose="020F0502020204030204" pitchFamily="34" charset="0"/>
              </a:rPr>
              <a:t> </a:t>
            </a:r>
            <a:r>
              <a:rPr lang="es-MX" sz="2500" i="1" dirty="0" err="1" smtClean="0">
                <a:latin typeface="Calibri" panose="020F0502020204030204" pitchFamily="34" charset="0"/>
              </a:rPr>
              <a:t>story</a:t>
            </a:r>
            <a:r>
              <a:rPr lang="es-MX" sz="2500" i="1" dirty="0" smtClean="0">
                <a:latin typeface="Calibri" panose="020F0502020204030204" pitchFamily="34" charset="0"/>
              </a:rPr>
              <a:t>, </a:t>
            </a:r>
            <a:r>
              <a:rPr lang="es-MX" sz="2500" i="1" dirty="0" err="1" smtClean="0">
                <a:latin typeface="Calibri" panose="020F0502020204030204" pitchFamily="34" charset="0"/>
              </a:rPr>
              <a:t>we</a:t>
            </a:r>
            <a:r>
              <a:rPr lang="es-MX" sz="2500" i="1" dirty="0" smtClean="0">
                <a:latin typeface="Calibri" panose="020F0502020204030204" pitchFamily="34" charset="0"/>
              </a:rPr>
              <a:t> stand </a:t>
            </a:r>
            <a:r>
              <a:rPr lang="es-MX" sz="2500" i="1" dirty="0" err="1" smtClean="0">
                <a:latin typeface="Calibri" panose="020F0502020204030204" pitchFamily="34" charset="0"/>
              </a:rPr>
              <a:t>for</a:t>
            </a:r>
            <a:endParaRPr lang="es-MX" sz="2500" i="1" dirty="0">
              <a:latin typeface="Calibri" panose="020F0502020204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461963" y="1221844"/>
            <a:ext cx="674039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Picando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Letras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n-US" b="1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Bringing books and children together.</a:t>
            </a:r>
          </a:p>
          <a:p>
            <a:endParaRPr lang="en-US" b="1" i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66 schools, benefiting 8,186 children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Fresnillo district, Guanajuato, </a:t>
            </a:r>
            <a:r>
              <a:rPr lang="en-U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Penmont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San Julian and La </a:t>
            </a:r>
            <a:r>
              <a:rPr lang="en-U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Ciénega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s-MX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355" y="1043743"/>
            <a:ext cx="1395078" cy="684377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309561" y="2767881"/>
            <a:ext cx="84931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</a:rPr>
              <a:t>"We seek to create a space where teachers, parents, youngsters and children interact, raise awareness and reflect as a result of reading; in an enjoyable, free and meaningful manner. By doing this we strengthen our community bonds, educate people so they can self-reflect, express their feelings and thoughts and really listen to others in a tolerant and respectful environment."</a:t>
            </a:r>
            <a:endParaRPr lang="es-MX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09561" y="4407807"/>
            <a:ext cx="8493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Benefits to our social acceptability :</a:t>
            </a:r>
          </a:p>
          <a:p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Develops the competences of teachers, hence supporting the education reform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Direct engagement with parents, teachers and students with a purposeful 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Communication skills, dialogue and science support community development in the long term</a:t>
            </a:r>
          </a:p>
        </p:txBody>
      </p:sp>
    </p:spTree>
    <p:extLst>
      <p:ext uri="{BB962C8B-B14F-4D97-AF65-F5344CB8AC3E}">
        <p14:creationId xmlns:p14="http://schemas.microsoft.com/office/powerpoint/2010/main" val="66686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25170" y="3361442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Reading session with parent and their children in the Guanajuato district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082770" y="3311596"/>
            <a:ext cx="4719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000000"/>
                </a:solidFill>
              </a:rPr>
              <a:t>Reading session in the </a:t>
            </a:r>
            <a:r>
              <a:rPr lang="en-US" sz="1600" i="1" dirty="0" err="1" smtClean="0">
                <a:solidFill>
                  <a:srgbClr val="000000"/>
                </a:solidFill>
              </a:rPr>
              <a:t>Penmont</a:t>
            </a:r>
            <a:r>
              <a:rPr lang="en-US" sz="1600" i="1" dirty="0" smtClean="0">
                <a:solidFill>
                  <a:srgbClr val="000000"/>
                </a:solidFill>
              </a:rPr>
              <a:t> district</a:t>
            </a:r>
            <a:endParaRPr lang="en-US" sz="1600" i="1" dirty="0">
              <a:solidFill>
                <a:srgbClr val="00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2297" y="4180147"/>
            <a:ext cx="3470416" cy="194872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14" y="4182034"/>
            <a:ext cx="3467056" cy="194683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25170" y="6253369"/>
            <a:ext cx="3918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Training session for teachers of San Julian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965792" y="6253369"/>
            <a:ext cx="3506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000000"/>
                </a:solidFill>
              </a:rPr>
              <a:t>Reading session in San Julian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4771319" y="119346"/>
            <a:ext cx="4031369" cy="589031"/>
          </a:xfrm>
        </p:spPr>
        <p:txBody>
          <a:bodyPr/>
          <a:lstStyle/>
          <a:p>
            <a:pPr algn="r"/>
            <a:r>
              <a:rPr lang="es-MX" sz="2500" dirty="0" smtClean="0">
                <a:latin typeface="Calibri" panose="020F0502020204030204" pitchFamily="34" charset="0"/>
              </a:rPr>
              <a:t>Picando Letras “IBBY”</a:t>
            </a:r>
            <a:endParaRPr lang="es-MX" sz="2500" dirty="0">
              <a:latin typeface="Calibri" panose="020F0502020204030204" pitchFamily="34" charset="0"/>
            </a:endParaRPr>
          </a:p>
        </p:txBody>
      </p:sp>
      <p:sp>
        <p:nvSpPr>
          <p:cNvPr id="3" name="Redondear rectángulo de esquina del mismo lado 2"/>
          <p:cNvSpPr/>
          <p:nvPr/>
        </p:nvSpPr>
        <p:spPr>
          <a:xfrm>
            <a:off x="155951" y="1551709"/>
            <a:ext cx="8773165" cy="59574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869" y="1022444"/>
            <a:ext cx="3052202" cy="228915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792" y="1109687"/>
            <a:ext cx="3231578" cy="213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96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25170" y="3361442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</a:rPr>
              <a:t>Training session for teachers of </a:t>
            </a:r>
            <a:r>
              <a:rPr lang="en-US" sz="1600" i="1" dirty="0" err="1" smtClean="0">
                <a:solidFill>
                  <a:srgbClr val="000000"/>
                </a:solidFill>
              </a:rPr>
              <a:t>Penmont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082770" y="3311596"/>
            <a:ext cx="4719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000000"/>
                </a:solidFill>
              </a:rPr>
              <a:t>Cutting ribbon ceremony in el Saucito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25170" y="6253369"/>
            <a:ext cx="3918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00"/>
                </a:solidFill>
              </a:rPr>
              <a:t>Training session for parents in </a:t>
            </a:r>
            <a:r>
              <a:rPr lang="en-US" sz="1600" i="1" dirty="0" err="1" smtClean="0">
                <a:solidFill>
                  <a:srgbClr val="000000"/>
                </a:solidFill>
              </a:rPr>
              <a:t>Penmont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456112" y="6253369"/>
            <a:ext cx="4016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rgbClr val="000000"/>
                </a:solidFill>
              </a:rPr>
              <a:t>Reading session with parents in el Saucito</a:t>
            </a:r>
            <a:endParaRPr lang="en-US" sz="1600" i="1" dirty="0">
              <a:solidFill>
                <a:srgbClr val="000000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882" y="3996063"/>
            <a:ext cx="3409264" cy="225730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5255" y="3946217"/>
            <a:ext cx="3394948" cy="2264404"/>
          </a:xfrm>
          <a:prstGeom prst="rect">
            <a:avLst/>
          </a:prstGeom>
        </p:spPr>
      </p:pic>
      <p:sp>
        <p:nvSpPr>
          <p:cNvPr id="14" name="Redondear rectángulo de esquina del mismo lado 13"/>
          <p:cNvSpPr/>
          <p:nvPr/>
        </p:nvSpPr>
        <p:spPr>
          <a:xfrm>
            <a:off x="155951" y="1551709"/>
            <a:ext cx="8773165" cy="595746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170" y="1054289"/>
            <a:ext cx="3791401" cy="21326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058" y="997572"/>
            <a:ext cx="3469341" cy="2314024"/>
          </a:xfrm>
          <a:prstGeom prst="rect">
            <a:avLst/>
          </a:prstGeom>
        </p:spPr>
      </p:pic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4686299" y="144237"/>
            <a:ext cx="4031369" cy="589031"/>
          </a:xfrm>
        </p:spPr>
        <p:txBody>
          <a:bodyPr/>
          <a:lstStyle/>
          <a:p>
            <a:pPr algn="r"/>
            <a:r>
              <a:rPr lang="es-MX" sz="2500" dirty="0" smtClean="0">
                <a:latin typeface="Calibri" panose="020F0502020204030204" pitchFamily="34" charset="0"/>
              </a:rPr>
              <a:t>Picando Letras “IBBY”</a:t>
            </a:r>
            <a:endParaRPr lang="es-MX" sz="25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855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 descr="https://lh3.googleusercontent.com/XIknRXDx27Q9U1x35v5-6xjTDF10fdMpHn96fM8LgB4BWf-4ieD_ykHznNGEuWx8zbczHd4rfj3IY8WADi1I21tOBLKtVtHbQ-3FotF4xQNTlajoKaCxXby1pLmzOt3GlnP5aPLHee6gIsFqviVsPZCLTYSLBdJ8kenERQg9Jx7v3JXzCT5YxiFReM01Y4kVcVhEv1iVpdy5ve3YiGnJ5lGlMVxPEjWJwbSMCiWlLtmI8ftV0aRG6ftMFePkxmgQhLU_-9kTJqlhnpZaTshjf05JCqJ6m5oO8cApO4blgn_Tsb5AcwmVEOfqxcNDaeVKmauiGy05a-1o1ue7JLjaQsv8NI_0OvdG8-4JcAYaI6XwJN-q8krjwvWplG9iWnHRTpCax_O9ZLaorW160vGcmwiOcBDKEWPiCF8D14-rb7IkTA9OcOuz4NzumdPbCg_I5qOjUbfBt2dEZU3Z55uO0HfFog-6o_nMF6hSVoJyjX2ANg5XxXNStXi_Mi0eGt3bpNAz5hR0dtpK3ZvyIiMIwKFMY3LTARnWNG_ohnruo1rQ3V1_KFwBpg_bOWti3FdDbYRwP4KVPGqMDvrVDhI2ESayUENlOOk852irlaXmrjML8ZLifqZWRw=w1270-h714-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sp>
        <p:nvSpPr>
          <p:cNvPr id="18" name="AutoShape 4" descr="blob:https://web.whatsapp.com/50f615d4-3ca2-40c5-b7b0-e01d8f297942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sp>
        <p:nvSpPr>
          <p:cNvPr id="3" name="AutoShape 2" descr="blob:https://web.whatsapp.com/ea60e53d-c8d9-4f34-b398-c5889cfe9e1e"/>
          <p:cNvSpPr>
            <a:spLocks noChangeAspect="1" noChangeArrowheads="1"/>
          </p:cNvSpPr>
          <p:nvPr/>
        </p:nvSpPr>
        <p:spPr bwMode="auto">
          <a:xfrm>
            <a:off x="345281" y="9775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0822" y="2880319"/>
            <a:ext cx="1355645" cy="18075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AutoShape 4" descr="blob:https://web.whatsapp.com/79aab218-5d93-4fd5-b70b-043679d94e7e"/>
          <p:cNvSpPr>
            <a:spLocks noChangeAspect="1" noChangeArrowheads="1"/>
          </p:cNvSpPr>
          <p:nvPr/>
        </p:nvSpPr>
        <p:spPr bwMode="auto">
          <a:xfrm>
            <a:off x="459581" y="10918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119" y="2882881"/>
            <a:ext cx="1351802" cy="18024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0073" y="4842148"/>
            <a:ext cx="2403203" cy="18024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574" y="2859768"/>
            <a:ext cx="2403203" cy="18024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1" y="2881129"/>
            <a:ext cx="2407877" cy="180590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8232" y="4842148"/>
            <a:ext cx="1347768" cy="18062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6" name="AutoShape 6" descr="blob:https://web.whatsapp.com/5e69a879-9886-4f48-82c0-f68bd3feff8f"/>
          <p:cNvSpPr>
            <a:spLocks noChangeAspect="1" noChangeArrowheads="1"/>
          </p:cNvSpPr>
          <p:nvPr/>
        </p:nvSpPr>
        <p:spPr bwMode="auto">
          <a:xfrm>
            <a:off x="573881" y="12061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469" y="4813426"/>
            <a:ext cx="2364691" cy="17735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309563" y="877888"/>
            <a:ext cx="8493125" cy="857250"/>
          </a:xfrm>
        </p:spPr>
        <p:txBody>
          <a:bodyPr/>
          <a:lstStyle/>
          <a:p>
            <a:pPr algn="r"/>
            <a:r>
              <a:rPr lang="es-MX" dirty="0" err="1" smtClean="0"/>
              <a:t>Health</a:t>
            </a:r>
            <a:r>
              <a:rPr lang="es-MX" dirty="0" smtClean="0"/>
              <a:t> </a:t>
            </a:r>
            <a:r>
              <a:rPr lang="es-MX" dirty="0" err="1" smtClean="0"/>
              <a:t>Week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2" name="CuadroTexto 1"/>
          <p:cNvSpPr txBox="1"/>
          <p:nvPr/>
        </p:nvSpPr>
        <p:spPr>
          <a:xfrm>
            <a:off x="459581" y="1860168"/>
            <a:ext cx="849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program benefited 1,144 persons from 27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Eye care, dental care, vaccination, diabetes detection, eating habits and raising awareness</a:t>
            </a:r>
            <a:endParaRPr lang="en-US" dirty="0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281" y="897062"/>
            <a:ext cx="927221" cy="818901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1401" y="740870"/>
            <a:ext cx="1465357" cy="112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1" y="2108198"/>
            <a:ext cx="2290242" cy="1287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878" y="2108198"/>
            <a:ext cx="2290242" cy="1287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2" y="4916553"/>
            <a:ext cx="2263037" cy="12875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0352" y="3502950"/>
            <a:ext cx="2290242" cy="1287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795" y="2108198"/>
            <a:ext cx="2290242" cy="1287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582" y="3502950"/>
            <a:ext cx="2270060" cy="1287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AutoShape 2" descr="https://lh3.googleusercontent.com/XIknRXDx27Q9U1x35v5-6xjTDF10fdMpHn96fM8LgB4BWf-4ieD_ykHznNGEuWx8zbczHd4rfj3IY8WADi1I21tOBLKtVtHbQ-3FotF4xQNTlajoKaCxXby1pLmzOt3GlnP5aPLHee6gIsFqviVsPZCLTYSLBdJ8kenERQg9Jx7v3JXzCT5YxiFReM01Y4kVcVhEv1iVpdy5ve3YiGnJ5lGlMVxPEjWJwbSMCiWlLtmI8ftV0aRG6ftMFePkxmgQhLU_-9kTJqlhnpZaTshjf05JCqJ6m5oO8cApO4blgn_Tsb5AcwmVEOfqxcNDaeVKmauiGy05a-1o1ue7JLjaQsv8NI_0OvdG8-4JcAYaI6XwJN-q8krjwvWplG9iWnHRTpCax_O9ZLaorW160vGcmwiOcBDKEWPiCF8D14-rb7IkTA9OcOuz4NzumdPbCg_I5qOjUbfBt2dEZU3Z55uO0HfFog-6o_nMF6hSVoJyjX2ANg5XxXNStXi_Mi0eGt3bpNAz5hR0dtpK3ZvyIiMIwKFMY3LTARnWNG_ohnruo1rQ3V1_KFwBpg_bOWti3FdDbYRwP4KVPGqMDvrVDhI2ESayUENlOOk852irlaXmrjML8ZLifqZWRw=w1270-h714-no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795" y="4916552"/>
            <a:ext cx="2290242" cy="1287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8" name="AutoShape 4" descr="blob:https://web.whatsapp.com/50f615d4-3ca2-40c5-b7b0-e01d8f297942"/>
          <p:cNvSpPr>
            <a:spLocks noChangeAspect="1" noChangeArrowheads="1"/>
          </p:cNvSpPr>
          <p:nvPr/>
        </p:nvSpPr>
        <p:spPr bwMode="auto">
          <a:xfrm>
            <a:off x="230981" y="8632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915" y="4931260"/>
            <a:ext cx="2283436" cy="1287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794" y="3523732"/>
            <a:ext cx="2290242" cy="12875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309563" y="877888"/>
            <a:ext cx="8493125" cy="857250"/>
          </a:xfrm>
        </p:spPr>
        <p:txBody>
          <a:bodyPr/>
          <a:lstStyle/>
          <a:p>
            <a:pPr algn="r"/>
            <a:r>
              <a:rPr lang="es-MX" dirty="0" err="1" smtClean="0"/>
              <a:t>Health</a:t>
            </a:r>
            <a:r>
              <a:rPr lang="es-MX" dirty="0" smtClean="0"/>
              <a:t> </a:t>
            </a:r>
            <a:r>
              <a:rPr lang="es-MX" dirty="0" err="1" smtClean="0"/>
              <a:t>Week</a:t>
            </a:r>
            <a:r>
              <a:rPr lang="es-MX" dirty="0" smtClean="0"/>
              <a:t> </a:t>
            </a:r>
            <a:endParaRPr lang="es-MX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63" y="930318"/>
            <a:ext cx="891980" cy="78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4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Local procurement – Capacity building</a:t>
            </a:r>
            <a:endParaRPr lang="en-US" dirty="0"/>
          </a:p>
        </p:txBody>
      </p:sp>
      <p:sp>
        <p:nvSpPr>
          <p:cNvPr id="4" name="Rectángulo 3"/>
          <p:cNvSpPr>
            <a:spLocks noChangeArrowheads="1"/>
          </p:cNvSpPr>
          <p:nvPr/>
        </p:nvSpPr>
        <p:spPr bwMode="auto">
          <a:xfrm>
            <a:off x="309563" y="1735138"/>
            <a:ext cx="5022092" cy="3448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just">
              <a:lnSpc>
                <a:spcPct val="115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Tortilla bakery in “Las Papas”.</a:t>
            </a:r>
          </a:p>
          <a:p>
            <a:pPr algn="just">
              <a:lnSpc>
                <a:spcPct val="115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Tortilla bakery in “San Julián”.</a:t>
            </a:r>
          </a:p>
          <a:p>
            <a:pPr algn="just">
              <a:lnSpc>
                <a:spcPct val="115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Bottled water “El </a:t>
            </a:r>
            <a:r>
              <a:rPr lang="en-US" alt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Chorrito</a:t>
            </a: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” in San Julián.</a:t>
            </a:r>
          </a:p>
          <a:p>
            <a:pPr algn="just">
              <a:lnSpc>
                <a:spcPct val="115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Trout farm in “</a:t>
            </a:r>
            <a:r>
              <a:rPr lang="en-US" alt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Chinatu</a:t>
            </a: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algn="just">
              <a:lnSpc>
                <a:spcPct val="115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Water tank truck service in “San Julian”.</a:t>
            </a:r>
          </a:p>
          <a:p>
            <a:pPr algn="just">
              <a:lnSpc>
                <a:spcPct val="115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 maintenance in “La </a:t>
            </a:r>
            <a:r>
              <a:rPr lang="en-US" alt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Catedral</a:t>
            </a: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algn="just">
              <a:lnSpc>
                <a:spcPct val="115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Grocery supplier “</a:t>
            </a:r>
            <a:r>
              <a:rPr lang="en-US" alt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ServiAval</a:t>
            </a: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” in “El </a:t>
            </a:r>
            <a:r>
              <a:rPr lang="en-US" alt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Vergel</a:t>
            </a:r>
            <a:r>
              <a:rPr lang="en-US" alt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 algn="just">
              <a:lnSpc>
                <a:spcPct val="115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endParaRPr lang="en-US" alt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1160" y="4849860"/>
            <a:ext cx="2124847" cy="164359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220" y="4849860"/>
            <a:ext cx="1919135" cy="164359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3582" y="1963415"/>
            <a:ext cx="2550630" cy="218579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 preferRelativeResize="0"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0168" y="4849860"/>
            <a:ext cx="2128402" cy="164359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5775254" y="4208210"/>
            <a:ext cx="1449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Tortilla bakery</a:t>
            </a:r>
            <a:endParaRPr lang="en-US" sz="1600" i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420239" y="6531887"/>
            <a:ext cx="2549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i="1" dirty="0" err="1" smtClean="0"/>
              <a:t>Bottled</a:t>
            </a:r>
            <a:r>
              <a:rPr lang="es-MX" sz="1600" i="1" dirty="0" smtClean="0"/>
              <a:t> </a:t>
            </a:r>
            <a:r>
              <a:rPr lang="es-MX" sz="1600" i="1" dirty="0" err="1" smtClean="0"/>
              <a:t>water</a:t>
            </a:r>
            <a:r>
              <a:rPr lang="es-MX" sz="1600" i="1" dirty="0" smtClean="0"/>
              <a:t> “El Chorrito”</a:t>
            </a:r>
            <a:endParaRPr lang="es-MX" sz="1600" i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063583" y="6501473"/>
            <a:ext cx="2097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Trout farm in </a:t>
            </a:r>
            <a:r>
              <a:rPr lang="en-US" sz="1600" i="1" dirty="0" err="1" smtClean="0"/>
              <a:t>Chinatu</a:t>
            </a:r>
            <a:endParaRPr lang="en-US" sz="1600" i="1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946" y="1735138"/>
            <a:ext cx="1135981" cy="113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3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 Water Access through Silver </a:t>
            </a:r>
            <a:endParaRPr lang="en-US" dirty="0"/>
          </a:p>
        </p:txBody>
      </p:sp>
      <p:pic>
        <p:nvPicPr>
          <p:cNvPr id="4" name="Picture 2" descr="ANÁLISIS DE AGUA DE NUESTROS BENEFICIAROS DE LA SIERRA TARAHUM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847" y="1979453"/>
            <a:ext cx="4559829" cy="223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933" y="3521337"/>
            <a:ext cx="3174066" cy="32069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1148" y="1979453"/>
            <a:ext cx="1421568" cy="142156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17847" y="4669564"/>
            <a:ext cx="42383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Use silver to remove bacteria and enhance safe water access as part of our commitment with the United Nations Sustainable Development Goals.</a:t>
            </a:r>
          </a:p>
        </p:txBody>
      </p:sp>
    </p:spTree>
    <p:extLst>
      <p:ext uri="{BB962C8B-B14F-4D97-AF65-F5344CB8AC3E}">
        <p14:creationId xmlns:p14="http://schemas.microsoft.com/office/powerpoint/2010/main" val="237448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err="1" smtClean="0"/>
              <a:t>Water</a:t>
            </a:r>
            <a:r>
              <a:rPr lang="es-MX" dirty="0" smtClean="0"/>
              <a:t> – </a:t>
            </a:r>
            <a:r>
              <a:rPr lang="es-MX" dirty="0" err="1" smtClean="0"/>
              <a:t>Rainwater</a:t>
            </a:r>
            <a:r>
              <a:rPr lang="es-MX" dirty="0" smtClean="0"/>
              <a:t> </a:t>
            </a:r>
            <a:r>
              <a:rPr lang="es-MX" dirty="0" err="1" smtClean="0"/>
              <a:t>harvest</a:t>
            </a:r>
            <a:endParaRPr lang="es-MX" dirty="0"/>
          </a:p>
        </p:txBody>
      </p:sp>
      <p:pic>
        <p:nvPicPr>
          <p:cNvPr id="3" name="Picture 8" descr="Resultado de imagen para silver saves live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563" y="1012922"/>
            <a:ext cx="1256028" cy="72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089" y="877888"/>
            <a:ext cx="948490" cy="86226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2505" y="1855055"/>
            <a:ext cx="8951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Increase access to safe water through rainwater harvesting. In partnership with the NGO </a:t>
            </a:r>
            <a:r>
              <a:rPr lang="en-US" dirty="0" err="1" smtClean="0"/>
              <a:t>Captar</a:t>
            </a:r>
            <a:r>
              <a:rPr lang="en-US" dirty="0" smtClean="0"/>
              <a:t> AC. This NGO has great experience working with </a:t>
            </a:r>
            <a:r>
              <a:rPr lang="en-US" dirty="0" err="1" smtClean="0"/>
              <a:t>Raramuri</a:t>
            </a:r>
            <a:r>
              <a:rPr lang="en-US" dirty="0" smtClean="0"/>
              <a:t> communities.</a:t>
            </a: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362" y="4856808"/>
            <a:ext cx="2187074" cy="164030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520" y="4795043"/>
            <a:ext cx="2269428" cy="17020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776" y="2715161"/>
            <a:ext cx="2147212" cy="161040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894" y="2746044"/>
            <a:ext cx="2147212" cy="161040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032" y="4834227"/>
            <a:ext cx="2187074" cy="1640306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417456" y="261628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1</a:t>
            </a:r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144614" y="261628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2</a:t>
            </a:r>
            <a:endParaRPr lang="es-MX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954126" y="261628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3</a:t>
            </a:r>
            <a:endParaRPr lang="es-MX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17456" y="479504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4</a:t>
            </a:r>
            <a:endParaRPr lang="es-MX" dirty="0"/>
          </a:p>
        </p:txBody>
      </p:sp>
      <p:sp>
        <p:nvSpPr>
          <p:cNvPr id="16" name="CuadroTexto 15"/>
          <p:cNvSpPr txBox="1"/>
          <p:nvPr/>
        </p:nvSpPr>
        <p:spPr>
          <a:xfrm>
            <a:off x="3144614" y="479504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5</a:t>
            </a:r>
            <a:endParaRPr lang="es-MX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954126" y="479504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6</a:t>
            </a:r>
            <a:endParaRPr lang="es-MX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383" y="2746044"/>
            <a:ext cx="2374390" cy="156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1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err="1" smtClean="0"/>
              <a:t>Water</a:t>
            </a:r>
            <a:r>
              <a:rPr lang="es-MX" dirty="0" smtClean="0"/>
              <a:t> – </a:t>
            </a:r>
            <a:r>
              <a:rPr lang="es-MX" dirty="0" err="1" smtClean="0"/>
              <a:t>Rainwater</a:t>
            </a:r>
            <a:r>
              <a:rPr lang="es-MX" dirty="0" smtClean="0"/>
              <a:t> </a:t>
            </a:r>
            <a:r>
              <a:rPr lang="es-MX" dirty="0" err="1" smtClean="0"/>
              <a:t>harvest</a:t>
            </a:r>
            <a:endParaRPr lang="es-MX" dirty="0"/>
          </a:p>
        </p:txBody>
      </p:sp>
      <p:pic>
        <p:nvPicPr>
          <p:cNvPr id="4" name="Picture 8" descr="Resultado de imagen para silver saves live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563" y="1012922"/>
            <a:ext cx="1256028" cy="72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51" y="1870171"/>
            <a:ext cx="2754479" cy="206585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8886" y="1870172"/>
            <a:ext cx="2754478" cy="20658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002" y="1870172"/>
            <a:ext cx="2769093" cy="207682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229" y="4082026"/>
            <a:ext cx="3475791" cy="26068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9089" y="877888"/>
            <a:ext cx="948490" cy="86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6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err="1" smtClean="0"/>
              <a:t>Water</a:t>
            </a:r>
            <a:r>
              <a:rPr lang="es-MX" dirty="0" smtClean="0"/>
              <a:t> </a:t>
            </a:r>
            <a:r>
              <a:rPr lang="es-MX" dirty="0" err="1" smtClean="0"/>
              <a:t>stewardship</a:t>
            </a:r>
            <a:r>
              <a:rPr lang="es-MX" dirty="0" smtClean="0"/>
              <a:t> - </a:t>
            </a:r>
            <a:r>
              <a:rPr lang="es-MX" dirty="0" err="1" smtClean="0"/>
              <a:t>Technology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0700" y="4352720"/>
            <a:ext cx="2642598" cy="1766136"/>
          </a:xfrm>
          <a:prstGeom prst="rect">
            <a:avLst/>
          </a:prstGeom>
        </p:spPr>
      </p:pic>
      <p:pic>
        <p:nvPicPr>
          <p:cNvPr id="4098" name="Picture 2" descr="Imagen relacionada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138" y="1988320"/>
            <a:ext cx="2400987" cy="190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80" y="4386425"/>
            <a:ext cx="2598645" cy="173243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339472" y="2016861"/>
            <a:ext cx="2602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Reduction of the water footprint </a:t>
            </a:r>
            <a:r>
              <a:rPr lang="en-US" dirty="0"/>
              <a:t>w</a:t>
            </a:r>
            <a:r>
              <a:rPr lang="en-US" dirty="0" smtClean="0"/>
              <a:t>ith High density thickeners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4182" y="2068735"/>
            <a:ext cx="2734991" cy="182332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7099" y="6190619"/>
            <a:ext cx="2994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Reuse of </a:t>
            </a:r>
            <a:r>
              <a:rPr lang="en-US" sz="1600" dirty="0" smtClean="0"/>
              <a:t>municipal wastewater</a:t>
            </a:r>
            <a:endParaRPr lang="en-US" sz="1600" dirty="0"/>
          </a:p>
        </p:txBody>
      </p:sp>
      <p:sp>
        <p:nvSpPr>
          <p:cNvPr id="13" name="Rectángulo 12"/>
          <p:cNvSpPr/>
          <p:nvPr/>
        </p:nvSpPr>
        <p:spPr>
          <a:xfrm>
            <a:off x="3326365" y="6179111"/>
            <a:ext cx="31535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Protection </a:t>
            </a:r>
            <a:r>
              <a:rPr lang="en-US" sz="1600" dirty="0"/>
              <a:t>of groundwater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8637" y="4342772"/>
            <a:ext cx="2664127" cy="1776084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6265047" y="6136782"/>
            <a:ext cx="27077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Reclaimed tailings converted in parks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54554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MX" dirty="0" err="1" smtClean="0"/>
              <a:t>Climate</a:t>
            </a:r>
            <a:r>
              <a:rPr lang="es-MX" dirty="0" smtClean="0"/>
              <a:t> </a:t>
            </a:r>
            <a:r>
              <a:rPr lang="es-MX" dirty="0" err="1" smtClean="0"/>
              <a:t>Action</a:t>
            </a:r>
            <a:endParaRPr lang="es-MX" dirty="0"/>
          </a:p>
        </p:txBody>
      </p:sp>
      <p:pic>
        <p:nvPicPr>
          <p:cNvPr id="4" name="Picture 2" descr="Resultado de imagen para eolica de coahuila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4371" y="2001225"/>
            <a:ext cx="3223756" cy="193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esultado de imagen para solar A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407" y="2001224"/>
            <a:ext cx="1934253" cy="193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Resultado de imagen para COP 2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128" y="4355123"/>
            <a:ext cx="2041970" cy="204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Resultado de imagen para CD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3078" name="Picture 6" descr="Resultado de imagen para CD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9581" y="4157153"/>
            <a:ext cx="2575278" cy="231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6011779" y="3502758"/>
            <a:ext cx="2947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Reduction of the carbon footprint of mining operations through energy efficiency and renewables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004163" y="5032179"/>
            <a:ext cx="2947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Transparency and strong commitment with the Paris  agreement</a:t>
            </a:r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838" y="2001224"/>
            <a:ext cx="1172442" cy="117244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8032" y="1973337"/>
            <a:ext cx="1220491" cy="12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04576"/>
      </p:ext>
    </p:extLst>
  </p:cSld>
  <p:clrMapOvr>
    <a:masterClrMapping/>
  </p:clrMapOvr>
</p:sld>
</file>

<file path=ppt/theme/theme1.xml><?xml version="1.0" encoding="utf-8"?>
<a:theme xmlns:a="http://schemas.openxmlformats.org/drawingml/2006/main" name="1_LL HS">
  <a:themeElements>
    <a:clrScheme name="LL HS">
      <a:dk1>
        <a:srgbClr val="000000"/>
      </a:dk1>
      <a:lt1>
        <a:srgbClr val="FFFFFF"/>
      </a:lt1>
      <a:dk2>
        <a:srgbClr val="AF005F"/>
      </a:dk2>
      <a:lt2>
        <a:srgbClr val="969696"/>
      </a:lt2>
      <a:accent1>
        <a:srgbClr val="AF005F"/>
      </a:accent1>
      <a:accent2>
        <a:srgbClr val="BF337F"/>
      </a:accent2>
      <a:accent3>
        <a:srgbClr val="CC5C99"/>
      </a:accent3>
      <a:accent4>
        <a:srgbClr val="808080"/>
      </a:accent4>
      <a:accent5>
        <a:srgbClr val="969696"/>
      </a:accent5>
      <a:accent6>
        <a:srgbClr val="C3C3C3"/>
      </a:accent6>
      <a:hlink>
        <a:srgbClr val="D985B2"/>
      </a:hlink>
      <a:folHlink>
        <a:srgbClr val="ECC4DA"/>
      </a:folHlink>
    </a:clrScheme>
    <a:fontScheme name="LL H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LL HS">
  <a:themeElements>
    <a:clrScheme name="LL HS">
      <a:dk1>
        <a:srgbClr val="000000"/>
      </a:dk1>
      <a:lt1>
        <a:srgbClr val="FFFFFF"/>
      </a:lt1>
      <a:dk2>
        <a:srgbClr val="AF005F"/>
      </a:dk2>
      <a:lt2>
        <a:srgbClr val="969696"/>
      </a:lt2>
      <a:accent1>
        <a:srgbClr val="AF005F"/>
      </a:accent1>
      <a:accent2>
        <a:srgbClr val="BF337F"/>
      </a:accent2>
      <a:accent3>
        <a:srgbClr val="CC5C99"/>
      </a:accent3>
      <a:accent4>
        <a:srgbClr val="808080"/>
      </a:accent4>
      <a:accent5>
        <a:srgbClr val="969696"/>
      </a:accent5>
      <a:accent6>
        <a:srgbClr val="C3C3C3"/>
      </a:accent6>
      <a:hlink>
        <a:srgbClr val="D985B2"/>
      </a:hlink>
      <a:folHlink>
        <a:srgbClr val="ECC4DA"/>
      </a:folHlink>
    </a:clrScheme>
    <a:fontScheme name="LL H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640</Words>
  <Application>Microsoft Office PowerPoint</Application>
  <PresentationFormat>Presentación en pantalla (4:3)</PresentationFormat>
  <Paragraphs>95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8" baseType="lpstr">
      <vt:lpstr>SimSun</vt:lpstr>
      <vt:lpstr>Arial</vt:lpstr>
      <vt:lpstr>Calibri</vt:lpstr>
      <vt:lpstr>Gill Sans</vt:lpstr>
      <vt:lpstr>Helvetica</vt:lpstr>
      <vt:lpstr>TradeGothic</vt:lpstr>
      <vt:lpstr>Verdana</vt:lpstr>
      <vt:lpstr>Wingdings</vt:lpstr>
      <vt:lpstr>ヒラギノ角ゴ ProN W3</vt:lpstr>
      <vt:lpstr>1_LL HS</vt:lpstr>
      <vt:lpstr>2_LL HS</vt:lpstr>
      <vt:lpstr>Presentación de PowerPoint</vt:lpstr>
      <vt:lpstr>Agenda</vt:lpstr>
      <vt:lpstr>Fresnillo at a Glance</vt:lpstr>
      <vt:lpstr>Fresnillo at a Glance  Mining heritage</vt:lpstr>
      <vt:lpstr>Presentación de PowerPoint</vt:lpstr>
      <vt:lpstr>Purposeful and aspirational engagement  with our communities</vt:lpstr>
      <vt:lpstr>Reading – A proposeful story, we stand for</vt:lpstr>
      <vt:lpstr>Picando Letras “IBBY”</vt:lpstr>
      <vt:lpstr>Picando Letras “IBBY”</vt:lpstr>
      <vt:lpstr>Health Week </vt:lpstr>
      <vt:lpstr>Health Week </vt:lpstr>
      <vt:lpstr>Local procurement – Capacity building</vt:lpstr>
      <vt:lpstr>Clean Water Access through Silver </vt:lpstr>
      <vt:lpstr>Water – Rainwater harvest</vt:lpstr>
      <vt:lpstr>Water – Rainwater harvest</vt:lpstr>
      <vt:lpstr>Water stewardship - Technology</vt:lpstr>
      <vt:lpstr>Climate Action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Estudios de percepción</dc:title>
  <dc:creator>Usuario_Asignado</dc:creator>
  <cp:lastModifiedBy>Usuario_Asignado</cp:lastModifiedBy>
  <cp:revision>66</cp:revision>
  <dcterms:created xsi:type="dcterms:W3CDTF">2017-10-16T23:11:04Z</dcterms:created>
  <dcterms:modified xsi:type="dcterms:W3CDTF">2017-11-08T14:36:36Z</dcterms:modified>
</cp:coreProperties>
</file>