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  <p:sldMasterId id="2147483722" r:id="rId2"/>
    <p:sldMasterId id="2147484256" r:id="rId3"/>
    <p:sldMasterId id="2147484259" r:id="rId4"/>
  </p:sldMasterIdLst>
  <p:notesMasterIdLst>
    <p:notesMasterId r:id="rId14"/>
  </p:notesMasterIdLst>
  <p:handoutMasterIdLst>
    <p:handoutMasterId r:id="rId15"/>
  </p:handoutMasterIdLst>
  <p:sldIdLst>
    <p:sldId id="1052" r:id="rId5"/>
    <p:sldId id="1059" r:id="rId6"/>
    <p:sldId id="1060" r:id="rId7"/>
    <p:sldId id="1027" r:id="rId8"/>
    <p:sldId id="1051" r:id="rId9"/>
    <p:sldId id="1062" r:id="rId10"/>
    <p:sldId id="1063" r:id="rId11"/>
    <p:sldId id="1050" r:id="rId12"/>
    <p:sldId id="916" r:id="rId13"/>
  </p:sldIdLst>
  <p:sldSz cx="9144000" cy="6858000" type="screen4x3"/>
  <p:notesSz cx="6865938" cy="95408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663">
          <p15:clr>
            <a:srgbClr val="A4A3A4"/>
          </p15:clr>
        </p15:guide>
        <p15:guide id="2" orient="horz" pos="186">
          <p15:clr>
            <a:srgbClr val="A4A3A4"/>
          </p15:clr>
        </p15:guide>
        <p15:guide id="3" orient="horz" pos="1541">
          <p15:clr>
            <a:srgbClr val="A4A3A4"/>
          </p15:clr>
        </p15:guide>
        <p15:guide id="4" pos="2166">
          <p15:clr>
            <a:srgbClr val="A4A3A4"/>
          </p15:clr>
        </p15:guide>
        <p15:guide id="5" pos="324">
          <p15:clr>
            <a:srgbClr val="A4A3A4"/>
          </p15:clr>
        </p15:guide>
        <p15:guide id="6" pos="4086">
          <p15:clr>
            <a:srgbClr val="A4A3A4"/>
          </p15:clr>
        </p15:guide>
        <p15:guide id="7" pos="1542">
          <p15:clr>
            <a:srgbClr val="A4A3A4"/>
          </p15:clr>
        </p15:guide>
        <p15:guide id="8" pos="5586">
          <p15:clr>
            <a:srgbClr val="A4A3A4"/>
          </p15:clr>
        </p15:guide>
        <p15:guide id="9" pos="32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33" userDrawn="1">
          <p15:clr>
            <a:srgbClr val="A4A3A4"/>
          </p15:clr>
        </p15:guide>
        <p15:guide id="2" pos="2199" userDrawn="1">
          <p15:clr>
            <a:srgbClr val="A4A3A4"/>
          </p15:clr>
        </p15:guide>
        <p15:guide id="3" orient="horz" pos="2842" userDrawn="1">
          <p15:clr>
            <a:srgbClr val="A4A3A4"/>
          </p15:clr>
        </p15:guide>
        <p15:guide id="4" pos="2261" userDrawn="1">
          <p15:clr>
            <a:srgbClr val="A4A3A4"/>
          </p15:clr>
        </p15:guide>
        <p15:guide id="5" orient="horz" pos="3206" userDrawn="1">
          <p15:clr>
            <a:srgbClr val="A4A3A4"/>
          </p15:clr>
        </p15:guide>
        <p15:guide id="6" orient="horz" pos="3005" userDrawn="1">
          <p15:clr>
            <a:srgbClr val="A4A3A4"/>
          </p15:clr>
        </p15:guide>
        <p15:guide id="7" pos="2104" userDrawn="1">
          <p15:clr>
            <a:srgbClr val="A4A3A4"/>
          </p15:clr>
        </p15:guide>
        <p15:guide id="8" pos="216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17F"/>
    <a:srgbClr val="0F8367"/>
    <a:srgbClr val="15B790"/>
    <a:srgbClr val="119374"/>
    <a:srgbClr val="138E91"/>
    <a:srgbClr val="177B4E"/>
    <a:srgbClr val="A94E35"/>
    <a:srgbClr val="225054"/>
    <a:srgbClr val="C8927E"/>
    <a:srgbClr val="9F5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48" autoAdjust="0"/>
    <p:restoredTop sz="98431" autoAdjust="0"/>
  </p:normalViewPr>
  <p:slideViewPr>
    <p:cSldViewPr snapToGrid="0">
      <p:cViewPr varScale="1">
        <p:scale>
          <a:sx n="71" d="100"/>
          <a:sy n="71" d="100"/>
        </p:scale>
        <p:origin x="276" y="-180"/>
      </p:cViewPr>
      <p:guideLst>
        <p:guide orient="horz" pos="2663"/>
        <p:guide orient="horz" pos="186"/>
        <p:guide orient="horz" pos="1541"/>
        <p:guide pos="2166"/>
        <p:guide pos="324"/>
        <p:guide pos="4086"/>
        <p:guide pos="1542"/>
        <p:guide pos="5586"/>
        <p:guide pos="32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706"/>
    </p:cViewPr>
  </p:sorterViewPr>
  <p:notesViewPr>
    <p:cSldViewPr snapToGrid="0">
      <p:cViewPr varScale="1">
        <p:scale>
          <a:sx n="80" d="100"/>
          <a:sy n="80" d="100"/>
        </p:scale>
        <p:origin x="-3912" y="-78"/>
      </p:cViewPr>
      <p:guideLst>
        <p:guide orient="horz" pos="3033"/>
        <p:guide pos="2199"/>
        <p:guide orient="horz" pos="2842"/>
        <p:guide pos="2261"/>
        <p:guide orient="horz" pos="3206"/>
        <p:guide orient="horz" pos="3005"/>
        <p:guide pos="2104"/>
        <p:guide pos="2163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0172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7ECAB8D-AC35-4B97-BE46-5C69F1B63E23}" type="datetimeFigureOut">
              <a:rPr lang="en-US"/>
              <a:pPr/>
              <a:t>11/8/2017</a:t>
            </a:fld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0172" y="9062306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0245EED6-FBC2-4757-B4F4-BE88C0A5814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45596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0172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9C5005E-EE71-481D-81CC-31014D01673E}" type="datetimeFigureOut">
              <a:rPr lang="en-US"/>
              <a:pPr/>
              <a:t>11/8/2017</a:t>
            </a:fld>
            <a:endParaRPr lang="en-US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0" y="715963"/>
            <a:ext cx="4770438" cy="3576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595" y="4533451"/>
            <a:ext cx="5492750" cy="429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0172" y="9062306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77DFE80C-8A22-4432-9225-1622960B7C9C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52527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65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00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2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3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75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60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088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350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496" indent="-228496"/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5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chemeClr val="tx2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chemeClr val="tx2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chemeClr val="bg1"/>
                </a:solidFill>
              </a:rPr>
              <a:t>DIVISION ON INVESTMENT AND ENTERPRISE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74838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54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69126" y="692697"/>
            <a:ext cx="7772400" cy="6059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7772400" cy="3312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254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01989-35AE-427D-A674-E7BC879802F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64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BBBC1-30B1-4798-AC8A-117E4EF832BF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74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0100C-CF4F-40B7-99E1-9772D06AC36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698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3CA117-6D96-4D82-A51A-1473DC1FB61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75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A8DC-BAED-41A7-B141-810E9579927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64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81D1E-658F-4D9A-8192-59904335707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90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2EEBD-C7F3-4DFE-BFDF-C555CBC52F3B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16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750999-9D02-4DFF-8F7C-E2B796CB2E61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1597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E25C0-F09B-48FB-873F-EF857321440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771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ACE90-1A6B-41B5-A31F-0316A974853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424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1E5CD-0FC0-4F03-AB02-DD5E7829767C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3849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rgbClr val="000000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rgbClr val="FFFFFF"/>
                </a:solidFill>
              </a:rPr>
              <a:t>DIVISION ON INVESTMENT AND ENTERPRISE</a:t>
            </a:r>
            <a:endParaRPr lang="en-US" altLang="en-US" sz="1200" dirty="0">
              <a:solidFill>
                <a:srgbClr val="FFFFFF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728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0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rgbClr val="000000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rgbClr val="FFFFFF"/>
                </a:solidFill>
              </a:rPr>
              <a:t>DIVISION ON INVESTMENT AND ENTERPRISE</a:t>
            </a:r>
            <a:endParaRPr lang="en-US" altLang="en-US" sz="1200" dirty="0">
              <a:solidFill>
                <a:srgbClr val="FFFFFF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519798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9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42" r:id="rId2"/>
    <p:sldLayoutId id="2147484255" r:id="rId3"/>
  </p:sldLayoutIdLst>
  <p:transition spd="slow" advClick="0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</a:defRPr>
            </a:lvl1pPr>
          </a:lstStyle>
          <a:p>
            <a:fld id="{5FC9DB2D-1941-452C-A590-C18EDEB36070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2055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01EE375F-8470-4116-B293-BEB4E24886E4}" type="slidenum">
              <a:rPr lang="en-GB" altLang="en-US" sz="1000">
                <a:solidFill>
                  <a:schemeClr val="tx2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ransition spd="slow" advClick="0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3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</p:sldLayoutIdLst>
  <p:transition spd="slow"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9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</p:sldLayoutIdLst>
  <p:transition spd="slow"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11A79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4"/>
                    </a14:imgEffect>
                    <a14:imgEffect>
                      <a14:saturation sat="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1" r="856" b="12425"/>
          <a:stretch/>
        </p:blipFill>
        <p:spPr>
          <a:xfrm>
            <a:off x="0" y="1"/>
            <a:ext cx="9144000" cy="611028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2479"/>
            <a:ext cx="9144000" cy="6110288"/>
          </a:xfrm>
          <a:prstGeom prst="rect">
            <a:avLst/>
          </a:prstGeom>
          <a:solidFill>
            <a:srgbClr val="E3F1F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-10800" y="6034087"/>
            <a:ext cx="9154800" cy="88680"/>
          </a:xfrm>
          <a:prstGeom prst="rect">
            <a:avLst/>
          </a:prstGeom>
          <a:solidFill>
            <a:srgbClr val="11A7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" y="1755894"/>
            <a:ext cx="91331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-10799" y="1671926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-10800" y="1755894"/>
            <a:ext cx="9165605" cy="2185465"/>
          </a:xfrm>
          <a:prstGeom prst="rect">
            <a:avLst/>
          </a:prstGeom>
          <a:solidFill>
            <a:srgbClr val="0F8F7A">
              <a:alpha val="6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800" y="3941360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-212821" y="2125226"/>
            <a:ext cx="9548037" cy="20005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3000" b="0" i="1" dirty="0" smtClean="0">
                <a:solidFill>
                  <a:schemeClr val="bg1"/>
                </a:solidFill>
                <a:latin typeface="HelveticaNeueLT Std Lt" pitchFamily="34" charset="0"/>
              </a:rPr>
              <a:t>Building an IPA pipeline of SDG </a:t>
            </a:r>
            <a:r>
              <a:rPr lang="en-GB" sz="3000" b="0" i="1" dirty="0">
                <a:solidFill>
                  <a:schemeClr val="bg1"/>
                </a:solidFill>
                <a:latin typeface="HelveticaNeueLT Std Lt" pitchFamily="34" charset="0"/>
              </a:rPr>
              <a:t>project proposals</a:t>
            </a:r>
          </a:p>
          <a:p>
            <a:r>
              <a:rPr lang="en-US" sz="2200" b="0" dirty="0" smtClean="0">
                <a:solidFill>
                  <a:schemeClr val="bg1"/>
                </a:solidFill>
                <a:latin typeface="HelveticaNeueLT Std Lt" pitchFamily="34" charset="0"/>
              </a:rPr>
              <a:t>Regional </a:t>
            </a:r>
            <a:r>
              <a:rPr lang="en-US" sz="2200" b="0" dirty="0">
                <a:solidFill>
                  <a:schemeClr val="bg1"/>
                </a:solidFill>
                <a:latin typeface="HelveticaNeueLT Std Lt" pitchFamily="34" charset="0"/>
              </a:rPr>
              <a:t>Seminar on the Promotion of </a:t>
            </a:r>
          </a:p>
          <a:p>
            <a:r>
              <a:rPr lang="en-US" sz="2200" b="0" dirty="0">
                <a:solidFill>
                  <a:schemeClr val="bg1"/>
                </a:solidFill>
                <a:latin typeface="HelveticaNeueLT Std Lt" pitchFamily="34" charset="0"/>
              </a:rPr>
              <a:t>Bankable Sustainable Development Goal Projects</a:t>
            </a:r>
          </a:p>
          <a:p>
            <a:r>
              <a:rPr lang="en-GB" altLang="en-US" sz="2200" b="0" dirty="0" smtClean="0">
                <a:solidFill>
                  <a:schemeClr val="bg1"/>
                </a:solidFill>
                <a:latin typeface="HelveticaNeueLT Std Lt" pitchFamily="34" charset="0"/>
              </a:rPr>
              <a:t>7-8 November 2017, Mexico City</a:t>
            </a:r>
          </a:p>
          <a:p>
            <a:r>
              <a:rPr lang="fr-CH" sz="2800" b="0" dirty="0" smtClean="0">
                <a:solidFill>
                  <a:schemeClr val="bg1"/>
                </a:solidFill>
                <a:latin typeface="HelveticaNeueLT Std Lt" pitchFamily="34" charset="0"/>
              </a:rPr>
              <a:t> </a:t>
            </a:r>
            <a:endParaRPr lang="en-GB" sz="2800" b="0" dirty="0">
              <a:solidFill>
                <a:schemeClr val="bg1"/>
              </a:solidFill>
              <a:latin typeface="HelveticaNeueLT Std Lt" pitchFamily="34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4634248"/>
            <a:ext cx="9165608" cy="105632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b="1" dirty="0" smtClean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Carlos Griffin</a:t>
            </a:r>
            <a:endParaRPr lang="en-GB" altLang="en-US" sz="1800" b="1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 smtClean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 consultant</a:t>
            </a:r>
            <a:endParaRPr lang="en-GB" altLang="en-US" sz="180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en-GB" altLang="en-US" sz="180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1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HelveticaNeueLT Std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7809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10800" y="0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Examples of real projects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2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484095" y="960854"/>
            <a:ext cx="8148918" cy="462857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endParaRPr lang="en-US" sz="15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Moldova: Plant to hull, clean, &amp; sort sunflower seeds, w/ GAP training to farmers</a:t>
            </a:r>
            <a:endParaRPr lang="en-US" sz="1600" b="1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Background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Seeds exported for processing into oil. Intermediate steps of hulling, cleaning, and sorting done in Netherlands before re-export to oil producers.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Existing plants in Moldova could not meet quality and/or volume requirements of 3,000 tons per year at 99.9% purity.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L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ocal processor sought investment, skills, technology, and better raw seeds</a:t>
            </a:r>
          </a:p>
          <a:p>
            <a:pPr marL="342900" indent="-342900" algn="l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SDGs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served: 8 (growth), 1 (poverty), 2 (hunger) </a:t>
            </a:r>
            <a:endParaRPr lang="en-US" sz="15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120 farmers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given better seed varieties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and trained in GAP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More revenue to farmers and local processor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Higher industrial skills &amp; technology, better agricultural practices in Moldova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Increased export value</a:t>
            </a:r>
          </a:p>
          <a:p>
            <a:pPr marL="342900" indent="-342900" algn="l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Investment needed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: €1.5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million</a:t>
            </a:r>
          </a:p>
          <a:p>
            <a:pPr marL="342900" indent="-342900" algn="l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Financial partners:</a:t>
            </a: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Local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firm willing and able to be responsible for 50% through equity and debt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Netherlands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Enterprise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Agency willing to lend half to companies meeting financial and CSR requirements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1085850" lvl="1" indent="-342900">
              <a:spcBef>
                <a:spcPts val="0"/>
              </a:spcBef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Two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Dutch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firms found to each take a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25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% share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10282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10800" y="0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Examples of real projects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3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484095" y="866725"/>
            <a:ext cx="8148918" cy="462857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endParaRPr lang="en-US" sz="15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</a:pPr>
            <a:r>
              <a:rPr lang="en-US" sz="1600" b="1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Lesotho: Construction and operation of a public hospital</a:t>
            </a:r>
            <a:endParaRPr lang="en-US" sz="1600" b="1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Background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Min. of Health determined that quality was falling, prices were rising, and facilities at Queen Elizabeth II Hospital needed to be replaced or extensively refurbished.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Government enlisted World Bank Group (IFC) to advise. An open-bid PPP was chosen as the best vehicle.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Hospital to have 425 public beds, 35 private beds, 3 off-site filter clinics, and 1 gateway clinic. To be managed under an 18-year contract.</a:t>
            </a:r>
          </a:p>
          <a:p>
            <a:pPr marL="342900" indent="-342900" algn="l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SDGs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served: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#3 (health and wellbeing), as assessed by a Boston University study…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Maternal and infant mortality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Post-surgical mortality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Clinical management of HIV/AIDS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PLUS, an increase in demand for services</a:t>
            </a:r>
          </a:p>
          <a:p>
            <a:pPr marL="342900" indent="-342900" algn="l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Financial partners: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Govt. paid $58 million up front to reduce risk and committed to $30 million per year starting when construction completed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$500,000 equity from winning bidder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$95 million financed by Development Bank of South Africa</a:t>
            </a:r>
          </a:p>
          <a:p>
            <a:pPr marL="1085850" lvl="1" indent="-342900">
              <a:spcBef>
                <a:spcPts val="0"/>
              </a:spcBef>
              <a:spcAft>
                <a:spcPts val="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Period from start of construction to start of operations bridged by $6.25 million grant </a:t>
            </a:r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from World Bank’s Global Partnership for Output-Based Aid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44635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1"/>
              <a:ext cx="9144000" cy="563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A process for mainstreaming SDGs </a:t>
              </a:r>
              <a:r>
                <a:rPr lang="en-GB" sz="28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at IPAs</a:t>
              </a:r>
              <a:endParaRPr lang="en-US" sz="28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4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87225" y="1404709"/>
            <a:ext cx="3594097" cy="4371143"/>
            <a:chOff x="3161030" y="1520825"/>
            <a:chExt cx="2821940" cy="3703975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3184507" y="1520825"/>
              <a:ext cx="2774326" cy="465312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en-GB" sz="1400" b="1" kern="1200" dirty="0" smtClean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Consider SDGs at the strategy-setting level, along with other development plans</a:t>
              </a:r>
              <a:endPara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3161030" y="2758724"/>
              <a:ext cx="2821305" cy="271776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3. Select and rank SDG projects </a:t>
              </a:r>
              <a:endParaRPr lang="en-US" sz="14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3184512" y="2184138"/>
              <a:ext cx="2774393" cy="365932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2. Identify and select SDG target sectors </a:t>
              </a:r>
              <a:endParaRPr lang="en-US" sz="14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3161030" y="3784236"/>
              <a:ext cx="2821356" cy="478033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5. Promote the projects and identify OIA partners </a:t>
              </a:r>
              <a:endPara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2"/>
            <p:cNvSpPr txBox="1">
              <a:spLocks noChangeArrowheads="1"/>
            </p:cNvSpPr>
            <p:nvPr/>
          </p:nvSpPr>
          <p:spPr bwMode="auto">
            <a:xfrm>
              <a:off x="3161030" y="4953024"/>
              <a:ext cx="2821305" cy="271776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7. Feedback to SDG stakeholders</a:t>
              </a:r>
              <a:endPara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2"/>
            <p:cNvSpPr txBox="1">
              <a:spLocks noChangeArrowheads="1"/>
            </p:cNvSpPr>
            <p:nvPr/>
          </p:nvSpPr>
          <p:spPr bwMode="auto">
            <a:xfrm>
              <a:off x="3161030" y="3232967"/>
              <a:ext cx="2821356" cy="342542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4. Develop a pipeline of project proposals </a:t>
              </a:r>
              <a:endParaRPr lang="en-US" sz="14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3161030" y="4430051"/>
              <a:ext cx="2821940" cy="271776"/>
            </a:xfrm>
            <a:prstGeom prst="rect">
              <a:avLst/>
            </a:prstGeom>
            <a:solidFill>
              <a:srgbClr val="15B79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 eaLnBrk="0" fontAlgn="base" hangingPunct="0">
                <a:lnSpc>
                  <a:spcPct val="106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1400" b="1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6. Follow-up, facilitate and provide aftercare </a:t>
              </a:r>
              <a:endPara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ight Brace 4"/>
          <p:cNvSpPr/>
          <p:nvPr/>
        </p:nvSpPr>
        <p:spPr bwMode="auto">
          <a:xfrm>
            <a:off x="5620875" y="2756649"/>
            <a:ext cx="621249" cy="1990165"/>
          </a:xfrm>
          <a:prstGeom prst="rightBrace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264081" y="3025732"/>
            <a:ext cx="2268731" cy="1721082"/>
          </a:xfrm>
          <a:prstGeom prst="round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  <a:cs typeface="Arial" charset="0"/>
              </a:rPr>
              <a:t>UNCTAD’s SDG project profile template is a tool for these steps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3924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UNCTAD’s SDG project profile template</a:t>
              </a:r>
              <a:r>
                <a:rPr lang="en-GB" sz="3200" b="0" dirty="0" smtClean="0">
                  <a:solidFill>
                    <a:srgbClr val="FFFFFF"/>
                  </a:solidFill>
                  <a:latin typeface="HelveticaNeueLT Std Lt Cn"/>
                  <a:cs typeface="Calibri" panose="020F0502020204030204" pitchFamily="34" charset="0"/>
                </a:rPr>
                <a:t>–Data</a:t>
              </a:r>
              <a:endParaRPr lang="en-GB" sz="3200" b="0" dirty="0">
                <a:solidFill>
                  <a:srgbClr val="FFFFFF"/>
                </a:solidFill>
                <a:latin typeface="HelveticaNeueLT Std Lt Cn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5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271831" y="1133822"/>
            <a:ext cx="4300170" cy="4628573"/>
          </a:xfrm>
        </p:spPr>
        <p:txBody>
          <a:bodyPr>
            <a:noAutofit/>
          </a:bodyPr>
          <a:lstStyle/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Kind of project data included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+mj-lt"/>
              <a:buAutoNum type="alphaUcPeriod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General: Sector/subsector/product, SDGs served, status, scale, location, </a:t>
            </a:r>
            <a:r>
              <a:rPr lang="en-US" sz="1600" dirty="0">
                <a:solidFill>
                  <a:srgbClr val="002060"/>
                </a:solidFill>
                <a:latin typeface="HelveticaNeueLT Std Lt Cn" pitchFamily="34" charset="0"/>
              </a:rPr>
              <a:t>investment needed, </a:t>
            </a:r>
            <a:r>
              <a:rPr lang="en-US" sz="1600" dirty="0" smtClean="0">
                <a:solidFill>
                  <a:srgbClr val="002060"/>
                </a:solidFill>
                <a:latin typeface="HelveticaNeueLT Std Lt Cn" pitchFamily="34" charset="0"/>
              </a:rPr>
              <a:t>investment already made available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(by whom w/ what requirement)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+mj-lt"/>
              <a:buAutoNum type="alphaUcPeriod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Project specifics: </a:t>
            </a:r>
            <a:r>
              <a:rPr lang="en-US" sz="1600" dirty="0" smtClean="0">
                <a:solidFill>
                  <a:srgbClr val="002060"/>
                </a:solidFill>
                <a:latin typeface="HelveticaNeueLT Std Lt Cn" pitchFamily="34" charset="0"/>
              </a:rPr>
              <a:t>Business case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, detailed project requirements (inputs, infrastructure, legal/regulatory framework)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+mj-lt"/>
              <a:buAutoNum type="alphaUcPeriod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Government requirements and monitoring: Need, </a:t>
            </a:r>
            <a:r>
              <a:rPr lang="en-US" sz="1600" dirty="0" smtClean="0">
                <a:solidFill>
                  <a:srgbClr val="002060"/>
                </a:solidFill>
                <a:latin typeface="HelveticaNeueLT Std Lt Cn" pitchFamily="34" charset="0"/>
              </a:rPr>
              <a:t>procedures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, and status of regulatory clearances (environmental, social, etc.); compliance monitoring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+mj-lt"/>
              <a:buAutoNum type="alphaUcPeriod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Government </a:t>
            </a:r>
            <a:r>
              <a:rPr lang="en-US" sz="1600" dirty="0" smtClean="0">
                <a:solidFill>
                  <a:srgbClr val="002060"/>
                </a:solidFill>
                <a:latin typeface="HelveticaNeueLT Std Lt Cn" pitchFamily="34" charset="0"/>
              </a:rPr>
              <a:t>support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and monitoring: Incentives, facilitation, public programs offering worker training and other potentially useful services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+mj-lt"/>
              <a:buAutoNum type="alphaUcPeriod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Project </a:t>
            </a:r>
            <a:r>
              <a:rPr lang="en-US" sz="1600" dirty="0" smtClean="0">
                <a:solidFill>
                  <a:srgbClr val="002060"/>
                </a:solidFill>
                <a:latin typeface="HelveticaNeueLT Std Lt Cn" pitchFamily="34" charset="0"/>
              </a:rPr>
              <a:t>partners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and contacts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613858"/>
              </p:ext>
            </p:extLst>
          </p:nvPr>
        </p:nvGraphicFramePr>
        <p:xfrm>
          <a:off x="4571999" y="1142254"/>
          <a:ext cx="4343400" cy="4744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2171700"/>
              </a:tblGrid>
              <a:tr h="3387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Moldova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Lesotho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25000"/>
                      </a:schemeClr>
                    </a:solidFill>
                  </a:tcPr>
                </a:tc>
              </a:tr>
              <a:tr h="76217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Product, v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olume, l</a:t>
                      </a:r>
                      <a:r>
                        <a:rPr lang="en-US" sz="1600" dirty="0" smtClean="0">
                          <a:latin typeface="HelveticaNeueLT Std Lt Cn"/>
                        </a:rPr>
                        <a:t>ocal firm’s history/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financial strength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Location, market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characteristics, </a:t>
                      </a:r>
                      <a:r>
                        <a:rPr lang="en-US" sz="1600" baseline="0" dirty="0" err="1" smtClean="0">
                          <a:latin typeface="HelveticaNeueLT Std Lt Cn"/>
                        </a:rPr>
                        <a:t>govt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funding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98800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Export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vols./value, value chain, quality </a:t>
                      </a:r>
                      <a:r>
                        <a:rPr lang="en-US" sz="1600" baseline="0" dirty="0" err="1" smtClean="0">
                          <a:latin typeface="HelveticaNeueLT Std Lt Cn"/>
                        </a:rPr>
                        <a:t>stds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/challenges, timeframe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HelveticaNeueLT Std Lt Cn"/>
                        </a:rPr>
                        <a:t>Mkt</a:t>
                      </a:r>
                      <a:r>
                        <a:rPr lang="en-US" sz="1600" dirty="0" smtClean="0">
                          <a:latin typeface="HelveticaNeueLT Std Lt Cn"/>
                        </a:rPr>
                        <a:t>, service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demand, revenue sources, competition, costs of </a:t>
                      </a:r>
                      <a:r>
                        <a:rPr lang="en-US" sz="1600" baseline="0" dirty="0" err="1" smtClean="0">
                          <a:latin typeface="HelveticaNeueLT Std Lt Cn"/>
                        </a:rPr>
                        <a:t>construc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./operation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98800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Pre-clearance in hand. NEA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to do CSR audit. Plant needs to be HACCP certified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Regulatory pre-clearance and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 EIA in hand. No other statutory </a:t>
                      </a:r>
                      <a:r>
                        <a:rPr lang="en-US" sz="1600" baseline="0" dirty="0" err="1" smtClean="0">
                          <a:latin typeface="HelveticaNeueLT Std Lt Cn"/>
                        </a:rPr>
                        <a:t>requ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.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76217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Export facilitation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HelveticaNeueLT Std Lt Cn"/>
                        </a:rPr>
                        <a:t>Govt</a:t>
                      </a:r>
                      <a:r>
                        <a:rPr lang="en-US" sz="1600" dirty="0" smtClean="0">
                          <a:latin typeface="HelveticaNeueLT Std Lt Cn"/>
                        </a:rPr>
                        <a:t> funding, feasibility study in hand</a:t>
                      </a:r>
                      <a:r>
                        <a:rPr lang="en-US" sz="1600" baseline="0" dirty="0" smtClean="0">
                          <a:latin typeface="HelveticaNeueLT Std Lt Cn"/>
                        </a:rPr>
                        <a:t>, training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59916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NEA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NeueLT Std Lt Cn"/>
                        </a:rPr>
                        <a:t>LNDC</a:t>
                      </a:r>
                      <a:endParaRPr lang="en-US" sz="1600" dirty="0">
                        <a:latin typeface="HelveticaNeueLT Std Lt Cn"/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467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1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UNCTAD’s SDG project profile template</a:t>
              </a:r>
              <a:r>
                <a:rPr lang="en-GB" sz="3200" b="0" dirty="0" smtClean="0">
                  <a:solidFill>
                    <a:srgbClr val="FFFFFF"/>
                  </a:solidFill>
                  <a:latin typeface="HelveticaNeueLT Std Lt Cn"/>
                  <a:cs typeface="Calibri" panose="020F0502020204030204" pitchFamily="34" charset="0"/>
                </a:rPr>
                <a:t>–USE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6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524435" y="1187610"/>
            <a:ext cx="8008377" cy="1569037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Systematically collecting, storing, and presenting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data on each project allows IPAs to understand, compare, aggregate, and quickly analyze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projects for the purposes of</a:t>
            </a: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:</a:t>
            </a:r>
          </a:p>
          <a:p>
            <a:pPr marL="342900" lvl="0" indent="-342900" algn="l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Organizing</a:t>
            </a:r>
            <a:r>
              <a:rPr lang="en-US" sz="1800" dirty="0">
                <a:solidFill>
                  <a:srgbClr val="808080">
                    <a:lumMod val="50000"/>
                  </a:srgbClr>
                </a:solidFill>
                <a:latin typeface="HelveticaNeueLT Std Lt Cn" pitchFamily="34" charset="0"/>
                <a:ea typeface="+mj-ea"/>
                <a:cs typeface="+mj-cs"/>
              </a:rPr>
              <a:t> their “pipeline” of highly diverse projects with SDG benefits</a:t>
            </a:r>
          </a:p>
          <a:p>
            <a:pPr algn="l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94449"/>
              </p:ext>
            </p:extLst>
          </p:nvPr>
        </p:nvGraphicFramePr>
        <p:xfrm>
          <a:off x="4114800" y="2874019"/>
          <a:ext cx="4766500" cy="230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625">
                  <a:extLst>
                    <a:ext uri="{9D8B030D-6E8A-4147-A177-3AD203B41FA5}">
                      <a16:colId xmlns="" xmlns:a16="http://schemas.microsoft.com/office/drawing/2014/main" val="3740963620"/>
                    </a:ext>
                  </a:extLst>
                </a:gridCol>
                <a:gridCol w="655394">
                  <a:extLst>
                    <a:ext uri="{9D8B030D-6E8A-4147-A177-3AD203B41FA5}">
                      <a16:colId xmlns="" xmlns:a16="http://schemas.microsoft.com/office/drawing/2014/main" val="4025146435"/>
                    </a:ext>
                  </a:extLst>
                </a:gridCol>
                <a:gridCol w="1290142">
                  <a:extLst>
                    <a:ext uri="{9D8B030D-6E8A-4147-A177-3AD203B41FA5}">
                      <a16:colId xmlns="" xmlns:a16="http://schemas.microsoft.com/office/drawing/2014/main" val="2318350599"/>
                    </a:ext>
                  </a:extLst>
                </a:gridCol>
                <a:gridCol w="1629339">
                  <a:extLst>
                    <a:ext uri="{9D8B030D-6E8A-4147-A177-3AD203B41FA5}">
                      <a16:colId xmlns="" xmlns:a16="http://schemas.microsoft.com/office/drawing/2014/main" val="2270061760"/>
                    </a:ext>
                  </a:extLst>
                </a:gridCol>
              </a:tblGrid>
              <a:tr h="32273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olidFill>
                            <a:srgbClr val="002060"/>
                          </a:solidFill>
                        </a:rPr>
                        <a:t>Two-factor</a:t>
                      </a:r>
                      <a:r>
                        <a:rPr lang="en-GB" sz="1600" baseline="0" dirty="0" smtClean="0">
                          <a:solidFill>
                            <a:srgbClr val="002060"/>
                          </a:solidFill>
                        </a:rPr>
                        <a:t> prioritization</a:t>
                      </a:r>
                      <a:endParaRPr 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1151759"/>
                  </a:ext>
                </a:extLst>
              </a:tr>
              <a:tr h="616051">
                <a:tc rowSpan="2"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</a:endParaRPr>
                    </a:p>
                    <a:p>
                      <a:endParaRPr lang="en-GB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600" dirty="0">
                          <a:solidFill>
                            <a:srgbClr val="002060"/>
                          </a:solidFill>
                        </a:rPr>
                        <a:t>Desirable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High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25371473"/>
                  </a:ext>
                </a:extLst>
              </a:tr>
              <a:tr h="6160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Low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5482142"/>
                  </a:ext>
                </a:extLst>
              </a:tr>
              <a:tr h="368509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Low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High</a:t>
                      </a:r>
                      <a:endParaRPr lang="en-US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36305313"/>
                  </a:ext>
                </a:extLst>
              </a:tr>
              <a:tr h="368509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rgbClr val="002060"/>
                          </a:solidFill>
                        </a:rPr>
                        <a:t>Promotable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9316193"/>
                  </a:ext>
                </a:extLst>
              </a:tr>
            </a:tbl>
          </a:graphicData>
        </a:graphic>
      </p:graphicFrame>
      <p:sp>
        <p:nvSpPr>
          <p:cNvPr id="19" name="Subtitle 2"/>
          <p:cNvSpPr txBox="1">
            <a:spLocks/>
          </p:cNvSpPr>
          <p:nvPr/>
        </p:nvSpPr>
        <p:spPr bwMode="auto">
          <a:xfrm>
            <a:off x="524436" y="2460811"/>
            <a:ext cx="3590364" cy="478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800" b="0" kern="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Assessing</a:t>
            </a:r>
            <a:r>
              <a:rPr lang="en-US" sz="1800" b="0" kern="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competitiveness and, therefore, </a:t>
            </a:r>
            <a:r>
              <a:rPr lang="en-US" sz="1800" b="0" kern="0" dirty="0" err="1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promotability</a:t>
            </a:r>
            <a:endParaRPr lang="en-US" sz="1800" b="0" kern="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1085850" lvl="1" indent="-342900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800" b="0" kern="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At least, within your pipeline. Still needs to be compared against competitors</a:t>
            </a:r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800" b="0" kern="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Prioritizing</a:t>
            </a:r>
            <a:r>
              <a:rPr lang="en-US" sz="1800" b="0" kern="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your pipeline</a:t>
            </a:r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800" b="0" kern="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Marketing</a:t>
            </a:r>
            <a:r>
              <a:rPr lang="en-US" sz="1800" b="0" kern="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projects by presenting crucial information to potential investors succinctly and persuasively</a:t>
            </a:r>
            <a:endParaRPr lang="en-US" sz="1800" b="0" kern="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77410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1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UNCTAD’s SDG project profile template</a:t>
              </a:r>
              <a:r>
                <a:rPr lang="en-GB" sz="3200" b="0" dirty="0" smtClean="0">
                  <a:solidFill>
                    <a:srgbClr val="FFFFFF"/>
                  </a:solidFill>
                  <a:latin typeface="HelveticaNeueLT Std Lt Cn"/>
                  <a:cs typeface="Calibri" panose="020F0502020204030204" pitchFamily="34" charset="0"/>
                </a:rPr>
                <a:t>–USE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7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524435" y="1577227"/>
            <a:ext cx="8148917" cy="4238956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12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The completed template can take the forms of: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HelveticaNeueLT Std Lt Cn" pitchFamily="34" charset="0"/>
              </a:rPr>
              <a:t>Individual project profiles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, for example, in the form of a prospectus or brochure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HelveticaNeueLT Std Lt Cn" pitchFamily="34" charset="0"/>
              </a:rPr>
              <a:t>An entry in an IPA database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(as simple as an Excel spreadsheet), which represents the SDG project “pipeline”</a:t>
            </a:r>
          </a:p>
          <a:p>
            <a:pPr algn="l">
              <a:spcBef>
                <a:spcPts val="600"/>
              </a:spcBef>
              <a:spcAft>
                <a:spcPts val="12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Through you CRM or even the MS suite of software (with some help from your IT dept.) this can even be turned into a powerful tool for </a:t>
            </a:r>
            <a:r>
              <a:rPr lang="en-US" sz="2000" dirty="0" smtClean="0">
                <a:solidFill>
                  <a:srgbClr val="002060"/>
                </a:solidFill>
                <a:latin typeface="HelveticaNeueLT Std Lt Cn" pitchFamily="34" charset="0"/>
              </a:rPr>
              <a:t>strategy-setting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or into project-specific </a:t>
            </a:r>
            <a:r>
              <a:rPr lang="en-US" sz="2000" dirty="0" smtClean="0">
                <a:solidFill>
                  <a:srgbClr val="002060"/>
                </a:solidFill>
                <a:latin typeface="HelveticaNeueLT Std Lt Cn" pitchFamily="34" charset="0"/>
              </a:rPr>
              <a:t>marketing materials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and </a:t>
            </a:r>
            <a:r>
              <a:rPr lang="en-US" sz="2000" dirty="0" smtClean="0">
                <a:solidFill>
                  <a:srgbClr val="002060"/>
                </a:solidFill>
                <a:latin typeface="HelveticaNeueLT Std Lt Cn" pitchFamily="34" charset="0"/>
              </a:rPr>
              <a:t>pipeline performance reports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30947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433" y="0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497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2400" b="0" dirty="0">
                <a:solidFill>
                  <a:schemeClr val="bg1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8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874" y="212217"/>
            <a:ext cx="8487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0" dirty="0" smtClean="0">
                <a:solidFill>
                  <a:srgbClr val="FFFFFF"/>
                </a:solidFill>
                <a:latin typeface="HelveticaNeueLT Std Lt" pitchFamily="34" charset="0"/>
              </a:rPr>
              <a:t>Exercise: Group discussion and presentation</a:t>
            </a:r>
            <a:endParaRPr lang="en-US" sz="3200" b="0" dirty="0">
              <a:solidFill>
                <a:srgbClr val="FFFFFF"/>
              </a:solidFill>
              <a:latin typeface="HelveticaNeueLT Std Lt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753035" y="1238261"/>
            <a:ext cx="757069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Break into four groups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Share the promotable SDG project you selected from your country (2-3 minutes each)</a:t>
            </a:r>
            <a:endParaRPr lang="en-US" altLang="en-US" sz="2000" b="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the most promotable project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among your </a:t>
            </a:r>
            <a:r>
              <a:rPr lang="en-US" altLang="en-US" sz="2000" b="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groupmates</a:t>
            </a:r>
            <a:endParaRPr lang="en-US" altLang="en-US" sz="2000" b="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Select 1 person to report on the group’s work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Do three things for the selected project (45 minutes):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Fill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out the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template,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to the extent possible using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your knowledge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and online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research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Highlight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the template information fields where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you have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the most trouble finding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information. Why? What partners can help?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Brainstorm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investors and institutions that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you might </a:t>
            </a:r>
            <a:r>
              <a:rPr lang="en-US" altLang="en-US" sz="2000" b="0" dirty="0">
                <a:latin typeface="Calibri" panose="020F0502020204030204" pitchFamily="34" charset="0"/>
                <a:cs typeface="Times New Roman" panose="02020603050405020304" pitchFamily="18" charset="0"/>
              </a:rPr>
              <a:t>want to pitch the project </a:t>
            </a:r>
            <a:r>
              <a:rPr lang="en-US" altLang="en-US" sz="2000" b="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to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In plenary, report</a:t>
            </a:r>
            <a:r>
              <a:rPr kumimoji="0" lang="en-US" alt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on the results of your group’s work (5 minutes per group)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59974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0803" y="0"/>
            <a:ext cx="9144000" cy="6122767"/>
          </a:xfrm>
          <a:prstGeom prst="rect">
            <a:avLst/>
          </a:prstGeom>
          <a:solidFill>
            <a:srgbClr val="0F8F7A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-10800" y="6034087"/>
            <a:ext cx="9154800" cy="88680"/>
          </a:xfrm>
          <a:prstGeom prst="rect">
            <a:avLst/>
          </a:prstGeom>
          <a:solidFill>
            <a:srgbClr val="11A7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" y="1755894"/>
            <a:ext cx="91331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" y="1"/>
            <a:ext cx="9154804" cy="6034086"/>
          </a:xfrm>
          <a:prstGeom prst="rect">
            <a:avLst/>
          </a:prstGeom>
          <a:solidFill>
            <a:srgbClr val="0F8F7A">
              <a:alpha val="7254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" y="1"/>
            <a:ext cx="9133198" cy="603408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-10799" y="1587959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-10800" y="3941360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-10798" y="1755894"/>
            <a:ext cx="91439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-10803" y="4405033"/>
            <a:ext cx="9165608" cy="105632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b="1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Paul Wessendorp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Chief, Investment Promotion Section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</a:t>
            </a: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 bwMode="auto">
          <a:xfrm>
            <a:off x="1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1"/>
                </a:solidFill>
                <a:latin typeface="HelveticaNeueLT Std Med Cn" pitchFamily="34" charset="0"/>
              </a:rPr>
              <a:t>8 December 2015, Geneva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10798" y="231001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0" dirty="0">
                <a:solidFill>
                  <a:schemeClr val="bg1"/>
                </a:solidFill>
                <a:latin typeface="HelveticaNeueLT Std Thin" pitchFamily="34" charset="0"/>
              </a:rPr>
              <a:t>UNCTAD’s</a:t>
            </a:r>
          </a:p>
          <a:p>
            <a:pPr algn="ctr"/>
            <a:r>
              <a:rPr lang="en-GB" sz="3200" b="0" dirty="0">
                <a:solidFill>
                  <a:schemeClr val="bg1"/>
                </a:solidFill>
                <a:latin typeface="HelveticaNeueLT Std Thin" pitchFamily="34" charset="0"/>
              </a:rPr>
              <a:t>Investment Promotion Programme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36" y="269565"/>
            <a:ext cx="818933" cy="101616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 bwMode="auto">
          <a:xfrm>
            <a:off x="-10798" y="2"/>
            <a:ext cx="9165603" cy="6034084"/>
          </a:xfrm>
          <a:prstGeom prst="rect">
            <a:avLst/>
          </a:prstGeom>
          <a:gradFill>
            <a:gsLst>
              <a:gs pos="19000">
                <a:srgbClr val="58AD9E"/>
              </a:gs>
              <a:gs pos="0">
                <a:srgbClr val="34948A"/>
              </a:gs>
              <a:gs pos="100000">
                <a:srgbClr val="349486"/>
              </a:gs>
            </a:gsLst>
            <a:lin ang="90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-10798" y="1755892"/>
            <a:ext cx="9165603" cy="2185467"/>
          </a:xfrm>
          <a:prstGeom prst="rect">
            <a:avLst/>
          </a:prstGeom>
          <a:gradFill>
            <a:gsLst>
              <a:gs pos="0">
                <a:srgbClr val="389E8B"/>
              </a:gs>
              <a:gs pos="31000">
                <a:srgbClr val="82C0B6"/>
              </a:gs>
              <a:gs pos="100000">
                <a:srgbClr val="389E8B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-10804" y="1587959"/>
            <a:ext cx="9165609" cy="167935"/>
          </a:xfrm>
          <a:prstGeom prst="rect">
            <a:avLst/>
          </a:prstGeom>
          <a:gradFill>
            <a:gsLst>
              <a:gs pos="29000">
                <a:srgbClr val="B5DBD4"/>
              </a:gs>
              <a:gs pos="0">
                <a:srgbClr val="9CCFC5"/>
              </a:gs>
              <a:gs pos="100000">
                <a:srgbClr val="9CCFC5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-10805" y="3941359"/>
            <a:ext cx="9165609" cy="167935"/>
          </a:xfrm>
          <a:prstGeom prst="rect">
            <a:avLst/>
          </a:prstGeom>
          <a:gradFill>
            <a:gsLst>
              <a:gs pos="29000">
                <a:srgbClr val="B5DBD4"/>
              </a:gs>
              <a:gs pos="0">
                <a:srgbClr val="9CCFC5"/>
              </a:gs>
              <a:gs pos="100000">
                <a:srgbClr val="9CCFC5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Rectangle 5"/>
          <p:cNvSpPr txBox="1">
            <a:spLocks noChangeArrowheads="1"/>
          </p:cNvSpPr>
          <p:nvPr/>
        </p:nvSpPr>
        <p:spPr bwMode="auto">
          <a:xfrm>
            <a:off x="-10551" y="4405033"/>
            <a:ext cx="9165608" cy="105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1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Jan SMIT</a:t>
            </a:r>
          </a:p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Partner, CSES</a:t>
            </a:r>
          </a:p>
          <a:p>
            <a:pPr>
              <a:lnSpc>
                <a:spcPct val="90000"/>
              </a:lnSpc>
            </a:pPr>
            <a:endParaRPr lang="en-GB" altLang="en-US" sz="1800" b="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</p:txBody>
      </p:sp>
      <p:sp>
        <p:nvSpPr>
          <p:cNvPr id="42" name="Rectangle 5"/>
          <p:cNvSpPr txBox="1">
            <a:spLocks noChangeArrowheads="1"/>
          </p:cNvSpPr>
          <p:nvPr/>
        </p:nvSpPr>
        <p:spPr bwMode="auto">
          <a:xfrm>
            <a:off x="253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1"/>
                </a:solidFill>
                <a:latin typeface="HelveticaNeueLT Std Med Cn" pitchFamily="34" charset="0"/>
              </a:rPr>
              <a:t>jsmit@cses.co.uk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-10546" y="237533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0" dirty="0">
                <a:solidFill>
                  <a:schemeClr val="bg1"/>
                </a:solidFill>
                <a:latin typeface="HelveticaNeueLT Std Thin" pitchFamily="34" charset="0"/>
              </a:rPr>
              <a:t>Thank you!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36" y="171490"/>
            <a:ext cx="634934" cy="7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246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50287</TotalTime>
  <Words>1136</Words>
  <Application>Microsoft Office PowerPoint</Application>
  <PresentationFormat>On-screen Show (4:3)</PresentationFormat>
  <Paragraphs>143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HelveticaNeueLT Std Ext</vt:lpstr>
      <vt:lpstr>HelveticaNeueLT Std Lt</vt:lpstr>
      <vt:lpstr>HelveticaNeueLT Std Lt Cn</vt:lpstr>
      <vt:lpstr>HelveticaNeueLT Std Med Cn</vt:lpstr>
      <vt:lpstr>HelveticaNeueLT Std Thin</vt:lpstr>
      <vt:lpstr>Arial</vt:lpstr>
      <vt:lpstr>Calibri</vt:lpstr>
      <vt:lpstr>Garamond</vt:lpstr>
      <vt:lpstr>Times New Roman</vt:lpstr>
      <vt:lpstr>Verdana</vt:lpstr>
      <vt:lpstr>Wingdings</vt:lpstr>
      <vt:lpstr>6_Custom Design</vt:lpstr>
      <vt:lpstr>Custom Design</vt:lpstr>
      <vt:lpstr>7_Custom Design</vt:lpstr>
      <vt:lpstr>8_Custom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UNCTAD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Unctad User</dc:creator>
  <cp:lastModifiedBy>CARLOS GRIFFIN</cp:lastModifiedBy>
  <cp:revision>1919</cp:revision>
  <cp:lastPrinted>2017-05-20T09:36:43Z</cp:lastPrinted>
  <dcterms:created xsi:type="dcterms:W3CDTF">2007-09-19T10:18:24Z</dcterms:created>
  <dcterms:modified xsi:type="dcterms:W3CDTF">2017-11-08T19:55:50Z</dcterms:modified>
</cp:coreProperties>
</file>