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drawings/drawing3.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media/image27.jpg" ContentType="image/png"/>
  <Override PartName="/ppt/notesSlides/notesSlide14.xml" ContentType="application/vnd.openxmlformats-officedocument.presentationml.notesSl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handoutMasterIdLst>
    <p:handoutMasterId r:id="rId29"/>
  </p:handoutMasterIdLst>
  <p:sldIdLst>
    <p:sldId id="361" r:id="rId5"/>
    <p:sldId id="363" r:id="rId6"/>
    <p:sldId id="392" r:id="rId7"/>
    <p:sldId id="364" r:id="rId8"/>
    <p:sldId id="393" r:id="rId9"/>
    <p:sldId id="411" r:id="rId10"/>
    <p:sldId id="369" r:id="rId11"/>
    <p:sldId id="400" r:id="rId12"/>
    <p:sldId id="384" r:id="rId13"/>
    <p:sldId id="370" r:id="rId14"/>
    <p:sldId id="371" r:id="rId15"/>
    <p:sldId id="383" r:id="rId16"/>
    <p:sldId id="409" r:id="rId17"/>
    <p:sldId id="412" r:id="rId18"/>
    <p:sldId id="395" r:id="rId19"/>
    <p:sldId id="403" r:id="rId20"/>
    <p:sldId id="404" r:id="rId21"/>
    <p:sldId id="405" r:id="rId22"/>
    <p:sldId id="406" r:id="rId23"/>
    <p:sldId id="407" r:id="rId24"/>
    <p:sldId id="408" r:id="rId25"/>
    <p:sldId id="410" r:id="rId26"/>
    <p:sldId id="391" r:id="rId27"/>
  </p:sldIdLst>
  <p:sldSz cx="9144000" cy="5143500" type="screen16x9"/>
  <p:notesSz cx="6934200" cy="9220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
          <p15:clr>
            <a:srgbClr val="A4A3A4"/>
          </p15:clr>
        </p15:guide>
        <p15:guide id="2" orient="horz" pos="1619">
          <p15:clr>
            <a:srgbClr val="A4A3A4"/>
          </p15:clr>
        </p15:guide>
        <p15:guide id="3" orient="horz" pos="2981">
          <p15:clr>
            <a:srgbClr val="A4A3A4"/>
          </p15:clr>
        </p15:guide>
        <p15:guide id="4" orient="horz" pos="942">
          <p15:clr>
            <a:srgbClr val="A4A3A4"/>
          </p15:clr>
        </p15:guide>
        <p15:guide id="5" orient="horz" pos="2307">
          <p15:clr>
            <a:srgbClr val="A4A3A4"/>
          </p15:clr>
        </p15:guide>
        <p15:guide id="6" pos="5603">
          <p15:clr>
            <a:srgbClr val="A4A3A4"/>
          </p15:clr>
        </p15:guide>
        <p15:guide id="7" pos="2879">
          <p15:clr>
            <a:srgbClr val="A4A3A4"/>
          </p15:clr>
        </p15:guide>
        <p15:guide id="8" pos="2202">
          <p15:clr>
            <a:srgbClr val="A4A3A4"/>
          </p15:clr>
        </p15:guide>
        <p15:guide id="9" pos="838">
          <p15:clr>
            <a:srgbClr val="A4A3A4"/>
          </p15:clr>
        </p15:guide>
        <p15:guide id="10" pos="155">
          <p15:clr>
            <a:srgbClr val="A4A3A4"/>
          </p15:clr>
        </p15:guide>
        <p15:guide id="11" pos="3559">
          <p15:clr>
            <a:srgbClr val="A4A3A4"/>
          </p15:clr>
        </p15:guide>
        <p15:guide id="12" pos="4242">
          <p15:clr>
            <a:srgbClr val="A4A3A4"/>
          </p15:clr>
        </p15:guide>
        <p15:guide id="13" pos="4924">
          <p15:clr>
            <a:srgbClr val="A4A3A4"/>
          </p15:clr>
        </p15:guide>
        <p15:guide id="14" pos="151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GOSTINI, EDUARDO" initials="AE" lastIdx="1" clrIdx="0">
    <p:extLst>
      <p:ext uri="{19B8F6BF-5375-455C-9EA6-DF929625EA0E}">
        <p15:presenceInfo xmlns:p15="http://schemas.microsoft.com/office/powerpoint/2012/main" userId="S-1-5-21-223822166-274089773-2058619225-514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688"/>
    <a:srgbClr val="00436B"/>
    <a:srgbClr val="4FBB49"/>
    <a:srgbClr val="367F31"/>
    <a:srgbClr val="0088DB"/>
    <a:srgbClr val="0075BC"/>
    <a:srgbClr val="4AAA4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07" autoAdjust="0"/>
    <p:restoredTop sz="65171" autoAdjust="0"/>
  </p:normalViewPr>
  <p:slideViewPr>
    <p:cSldViewPr snapToGrid="0" snapToObjects="1" showGuides="1">
      <p:cViewPr varScale="1">
        <p:scale>
          <a:sx n="64" d="100"/>
          <a:sy n="64" d="100"/>
        </p:scale>
        <p:origin x="1734" y="60"/>
      </p:cViewPr>
      <p:guideLst>
        <p:guide orient="horz" pos="259"/>
        <p:guide orient="horz" pos="1619"/>
        <p:guide orient="horz" pos="2981"/>
        <p:guide orient="horz" pos="942"/>
        <p:guide orient="horz" pos="2307"/>
        <p:guide pos="5603"/>
        <p:guide pos="2879"/>
        <p:guide pos="2202"/>
        <p:guide pos="838"/>
        <p:guide pos="155"/>
        <p:guide pos="3559"/>
        <p:guide pos="4242"/>
        <p:guide pos="4924"/>
        <p:guide pos="1519"/>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Hoja_de_c_lculo_de_Microsoft_Excel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VENLLPR2FS2\ABACAICOA$\Presidencia\Data\Datos_hist&#243;ricos_CAF_1970_2014%20(version%202).xlsb"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Hoja_de_c_lculo_de_Microsoft_Excel2.xlsx"/></Relationships>
</file>

<file path=ppt/charts/_rels/chart4.xml.rels><?xml version="1.0" encoding="UTF-8" standalone="yes"?>
<Relationships xmlns="http://schemas.openxmlformats.org/package/2006/relationships"><Relationship Id="rId3" Type="http://schemas.openxmlformats.org/officeDocument/2006/relationships/oleObject" Target="file:///\\VENLLPR2FS2\ABACAICOA$\Presidencia\Data\Datos_hist&#243;ricos_CAF_1970_2014%20(version%202).xlsb" TargetMode="External"/><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oleObject" Target="file:///\\VENLLPR2FS2\ABACAICOA$\Presidencia\Data\Datos_hist&#243;ricos_CAF_1970_2014%20(version%202).xlsb"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6249198253757282E-2"/>
          <c:y val="0.1367424316688125"/>
          <c:w val="0.94707113680095245"/>
          <c:h val="0.79391451058814855"/>
        </c:manualLayout>
      </c:layout>
      <c:barChart>
        <c:barDir val="col"/>
        <c:grouping val="clustered"/>
        <c:varyColors val="0"/>
        <c:ser>
          <c:idx val="0"/>
          <c:order val="0"/>
          <c:tx>
            <c:strRef>
              <c:f>Hoja1!$B$1</c:f>
              <c:strCache>
                <c:ptCount val="1"/>
                <c:pt idx="0">
                  <c:v>Serie 1</c:v>
                </c:pt>
              </c:strCache>
            </c:strRef>
          </c:tx>
          <c:spPr>
            <a:solidFill>
              <a:srgbClr val="92D050"/>
            </a:solidFill>
            <a:ln>
              <a:solidFill>
                <a:srgbClr val="92D050"/>
              </a:solidFill>
            </a:ln>
          </c:spPr>
          <c:invertIfNegative val="0"/>
          <c:dLbls>
            <c:dLbl>
              <c:idx val="1"/>
              <c:layout>
                <c:manualLayout>
                  <c:x val="0"/>
                  <c:y val="0"/>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tx>
                <c:rich>
                  <a:bodyPr/>
                  <a:lstStyle/>
                  <a:p>
                    <a:r>
                      <a:rPr lang="en-US" dirty="0" smtClean="0"/>
                      <a:t>20.759</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4"/>
              <c:tx>
                <c:rich>
                  <a:bodyPr/>
                  <a:lstStyle/>
                  <a:p>
                    <a:r>
                      <a:rPr lang="en-US" dirty="0" smtClean="0"/>
                      <a:t>1,3%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5"/>
              <c:tx>
                <c:rich>
                  <a:bodyPr/>
                  <a:lstStyle/>
                  <a:p>
                    <a:r>
                      <a:rPr lang="en-US" dirty="0"/>
                      <a:t>-</a:t>
                    </a:r>
                    <a:r>
                      <a:rPr lang="en-US" dirty="0" smtClean="0"/>
                      <a:t>0,3%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6"/>
              <c:layout>
                <c:manualLayout>
                  <c:x val="3.0326663536891308E-3"/>
                  <c:y val="-2.0749328505982996E-2"/>
                </c:manualLayout>
              </c:layout>
              <c:tx>
                <c:rich>
                  <a:bodyPr/>
                  <a:lstStyle/>
                  <a:p>
                    <a:r>
                      <a:rPr lang="en-US" dirty="0" smtClean="0"/>
                      <a:t>0,8%</a:t>
                    </a:r>
                    <a:endParaRPr lang="en-US" dirty="0"/>
                  </a:p>
                </c:rich>
              </c:tx>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a:lstStyle/>
              <a:p>
                <a:pPr>
                  <a:defRPr lang="en-US"/>
                </a:pPr>
                <a:endParaRPr lang="es-MX"/>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Hoja1!$A$2:$A$7</c:f>
              <c:numCache>
                <c:formatCode>General</c:formatCode>
                <c:ptCount val="6"/>
                <c:pt idx="0">
                  <c:v>2011</c:v>
                </c:pt>
                <c:pt idx="1">
                  <c:v>2012</c:v>
                </c:pt>
                <c:pt idx="2">
                  <c:v>2013</c:v>
                </c:pt>
                <c:pt idx="3">
                  <c:v>2014</c:v>
                </c:pt>
                <c:pt idx="4">
                  <c:v>2015</c:v>
                </c:pt>
                <c:pt idx="5">
                  <c:v>2016</c:v>
                </c:pt>
              </c:numCache>
            </c:numRef>
          </c:cat>
          <c:val>
            <c:numRef>
              <c:f>Hoja1!$B$2:$B$7</c:f>
              <c:numCache>
                <c:formatCode>#,##0.0</c:formatCode>
                <c:ptCount val="6"/>
                <c:pt idx="0">
                  <c:v>15092.631047000001</c:v>
                </c:pt>
                <c:pt idx="1">
                  <c:v>16502.195141000004</c:v>
                </c:pt>
                <c:pt idx="2">
                  <c:v>18232</c:v>
                </c:pt>
                <c:pt idx="3">
                  <c:v>19436</c:v>
                </c:pt>
                <c:pt idx="4" formatCode="#,##0">
                  <c:v>20759</c:v>
                </c:pt>
                <c:pt idx="5">
                  <c:v>22362</c:v>
                </c:pt>
              </c:numCache>
            </c:numRef>
          </c:val>
        </c:ser>
        <c:dLbls>
          <c:showLegendKey val="0"/>
          <c:showVal val="0"/>
          <c:showCatName val="0"/>
          <c:showSerName val="0"/>
          <c:showPercent val="0"/>
          <c:showBubbleSize val="0"/>
        </c:dLbls>
        <c:gapWidth val="150"/>
        <c:axId val="371919784"/>
        <c:axId val="496189864"/>
      </c:barChart>
      <c:catAx>
        <c:axId val="371919784"/>
        <c:scaling>
          <c:orientation val="minMax"/>
        </c:scaling>
        <c:delete val="0"/>
        <c:axPos val="b"/>
        <c:numFmt formatCode="General" sourceLinked="1"/>
        <c:majorTickMark val="out"/>
        <c:minorTickMark val="none"/>
        <c:tickLblPos val="low"/>
        <c:txPr>
          <a:bodyPr/>
          <a:lstStyle/>
          <a:p>
            <a:pPr>
              <a:defRPr lang="en-US"/>
            </a:pPr>
            <a:endParaRPr lang="es-MX"/>
          </a:p>
        </c:txPr>
        <c:crossAx val="496189864"/>
        <c:crosses val="autoZero"/>
        <c:auto val="1"/>
        <c:lblAlgn val="ctr"/>
        <c:lblOffset val="100"/>
        <c:noMultiLvlLbl val="0"/>
      </c:catAx>
      <c:valAx>
        <c:axId val="496189864"/>
        <c:scaling>
          <c:orientation val="minMax"/>
        </c:scaling>
        <c:delete val="1"/>
        <c:axPos val="l"/>
        <c:majorGridlines/>
        <c:numFmt formatCode="#,##0" sourceLinked="0"/>
        <c:majorTickMark val="out"/>
        <c:minorTickMark val="none"/>
        <c:tickLblPos val="nextTo"/>
        <c:crossAx val="371919784"/>
        <c:crosses val="autoZero"/>
        <c:crossBetween val="between"/>
      </c:valAx>
    </c:plotArea>
    <c:plotVisOnly val="1"/>
    <c:dispBlanksAs val="gap"/>
    <c:showDLblsOverMax val="0"/>
  </c:chart>
  <c:txPr>
    <a:bodyPr/>
    <a:lstStyle/>
    <a:p>
      <a:pPr>
        <a:defRPr sz="1000">
          <a:latin typeface="Century Gothic" pitchFamily="34" charset="0"/>
        </a:defRPr>
      </a:pPr>
      <a:endParaRPr lang="es-MX"/>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249198253757282E-2"/>
          <c:y val="0.13947700255527162"/>
          <c:w val="0.94335804793619427"/>
          <c:h val="0.77980502166425958"/>
        </c:manualLayout>
      </c:layout>
      <c:barChart>
        <c:barDir val="col"/>
        <c:grouping val="clustered"/>
        <c:varyColors val="0"/>
        <c:ser>
          <c:idx val="0"/>
          <c:order val="0"/>
          <c:spPr>
            <a:solidFill>
              <a:srgbClr val="0070C0"/>
            </a:solidFill>
          </c:spPr>
          <c:invertIfNegative val="0"/>
          <c:dLbls>
            <c:dLbl>
              <c:idx val="6"/>
              <c:layout>
                <c:manualLayout>
                  <c:x val="3.7130377326495888E-3"/>
                  <c:y val="-7.0547716920342186E-3"/>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Aprobaciones!$W$13:$AE$13</c:f>
              <c:strCache>
                <c:ptCount val="9"/>
                <c:pt idx="0">
                  <c:v>71-75</c:v>
                </c:pt>
                <c:pt idx="1">
                  <c:v>76-80</c:v>
                </c:pt>
                <c:pt idx="2">
                  <c:v>81-85</c:v>
                </c:pt>
                <c:pt idx="3">
                  <c:v>86-90</c:v>
                </c:pt>
                <c:pt idx="4">
                  <c:v>91-95</c:v>
                </c:pt>
                <c:pt idx="5">
                  <c:v>96-00</c:v>
                </c:pt>
                <c:pt idx="6">
                  <c:v>01-05</c:v>
                </c:pt>
                <c:pt idx="7">
                  <c:v>06-10</c:v>
                </c:pt>
                <c:pt idx="8">
                  <c:v>11-15*</c:v>
                </c:pt>
              </c:strCache>
            </c:strRef>
          </c:cat>
          <c:val>
            <c:numRef>
              <c:f>Aprobaciones!$W$14:$AE$14</c:f>
              <c:numCache>
                <c:formatCode>#,##0.0</c:formatCode>
                <c:ptCount val="9"/>
                <c:pt idx="0">
                  <c:v>227.31780000000001</c:v>
                </c:pt>
                <c:pt idx="1">
                  <c:v>351.36199999999997</c:v>
                </c:pt>
                <c:pt idx="2">
                  <c:v>422.55899999999997</c:v>
                </c:pt>
                <c:pt idx="3">
                  <c:v>2460.2929999999997</c:v>
                </c:pt>
                <c:pt idx="4">
                  <c:v>9587.0499999999993</c:v>
                </c:pt>
                <c:pt idx="5">
                  <c:v>12390.771000000001</c:v>
                </c:pt>
                <c:pt idx="6">
                  <c:v>18039.530062999998</c:v>
                </c:pt>
                <c:pt idx="7">
                  <c:v>39777.692814629998</c:v>
                </c:pt>
                <c:pt idx="8">
                  <c:v>55421</c:v>
                </c:pt>
              </c:numCache>
            </c:numRef>
          </c:val>
        </c:ser>
        <c:dLbls>
          <c:showLegendKey val="0"/>
          <c:showVal val="0"/>
          <c:showCatName val="0"/>
          <c:showSerName val="0"/>
          <c:showPercent val="0"/>
          <c:showBubbleSize val="0"/>
        </c:dLbls>
        <c:gapWidth val="61"/>
        <c:axId val="328958112"/>
        <c:axId val="416300320"/>
      </c:barChart>
      <c:catAx>
        <c:axId val="328958112"/>
        <c:scaling>
          <c:orientation val="minMax"/>
        </c:scaling>
        <c:delete val="0"/>
        <c:axPos val="b"/>
        <c:numFmt formatCode="General" sourceLinked="1"/>
        <c:majorTickMark val="out"/>
        <c:minorTickMark val="none"/>
        <c:tickLblPos val="low"/>
        <c:crossAx val="416300320"/>
        <c:crosses val="autoZero"/>
        <c:auto val="1"/>
        <c:lblAlgn val="ctr"/>
        <c:lblOffset val="100"/>
        <c:noMultiLvlLbl val="0"/>
      </c:catAx>
      <c:valAx>
        <c:axId val="416300320"/>
        <c:scaling>
          <c:orientation val="minMax"/>
        </c:scaling>
        <c:delete val="1"/>
        <c:axPos val="l"/>
        <c:majorGridlines/>
        <c:numFmt formatCode="#,##0" sourceLinked="0"/>
        <c:majorTickMark val="out"/>
        <c:minorTickMark val="none"/>
        <c:tickLblPos val="nextTo"/>
        <c:crossAx val="328958112"/>
        <c:crosses val="autoZero"/>
        <c:crossBetween val="between"/>
      </c:valAx>
    </c:plotArea>
    <c:plotVisOnly val="1"/>
    <c:dispBlanksAs val="gap"/>
    <c:showDLblsOverMax val="0"/>
  </c:chart>
  <c:txPr>
    <a:bodyPr/>
    <a:lstStyle/>
    <a:p>
      <a:pPr>
        <a:defRPr sz="1000">
          <a:latin typeface="Century Gothic" pitchFamily="34" charset="0"/>
        </a:defRPr>
      </a:pPr>
      <a:endParaRPr lang="es-MX"/>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249198253757282E-2"/>
          <c:y val="0.1367424316688125"/>
          <c:w val="0.94707113680095245"/>
          <c:h val="0.70091992280657689"/>
        </c:manualLayout>
      </c:layout>
      <c:lineChart>
        <c:grouping val="standard"/>
        <c:varyColors val="0"/>
        <c:ser>
          <c:idx val="0"/>
          <c:order val="0"/>
          <c:tx>
            <c:strRef>
              <c:f>Hoja1!$B$2</c:f>
              <c:strCache>
                <c:ptCount val="1"/>
                <c:pt idx="0">
                  <c:v>Moody's</c:v>
                </c:pt>
              </c:strCache>
            </c:strRef>
          </c:tx>
          <c:spPr>
            <a:ln w="38100"/>
          </c:spPr>
          <c:marker>
            <c:symbol val="square"/>
            <c:size val="3"/>
            <c:spPr>
              <a:solidFill>
                <a:srgbClr val="92D050"/>
              </a:solidFill>
              <a:ln w="63500"/>
            </c:spPr>
          </c:marker>
          <c:cat>
            <c:strRef>
              <c:f>Hoja1!$C$1:$Z$1</c:f>
              <c:strCache>
                <c:ptCount val="24"/>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strCache>
            </c:strRef>
          </c:cat>
          <c:val>
            <c:numRef>
              <c:f>Hoja1!$C$2:$Z$2</c:f>
              <c:numCache>
                <c:formatCode>General</c:formatCode>
                <c:ptCount val="24"/>
                <c:pt idx="0" formatCode="#,##0.0">
                  <c:v>1</c:v>
                </c:pt>
                <c:pt idx="1">
                  <c:v>1</c:v>
                </c:pt>
                <c:pt idx="2">
                  <c:v>1</c:v>
                </c:pt>
                <c:pt idx="3">
                  <c:v>2</c:v>
                </c:pt>
                <c:pt idx="4">
                  <c:v>4</c:v>
                </c:pt>
                <c:pt idx="5">
                  <c:v>4</c:v>
                </c:pt>
                <c:pt idx="6">
                  <c:v>4</c:v>
                </c:pt>
                <c:pt idx="7">
                  <c:v>4</c:v>
                </c:pt>
                <c:pt idx="8">
                  <c:v>5</c:v>
                </c:pt>
                <c:pt idx="9">
                  <c:v>5</c:v>
                </c:pt>
                <c:pt idx="10">
                  <c:v>5</c:v>
                </c:pt>
                <c:pt idx="11">
                  <c:v>5</c:v>
                </c:pt>
                <c:pt idx="12">
                  <c:v>6</c:v>
                </c:pt>
                <c:pt idx="13">
                  <c:v>6</c:v>
                </c:pt>
                <c:pt idx="14">
                  <c:v>6</c:v>
                </c:pt>
                <c:pt idx="15">
                  <c:v>6</c:v>
                </c:pt>
                <c:pt idx="16">
                  <c:v>6</c:v>
                </c:pt>
                <c:pt idx="17">
                  <c:v>6</c:v>
                </c:pt>
                <c:pt idx="18">
                  <c:v>6</c:v>
                </c:pt>
                <c:pt idx="19">
                  <c:v>7</c:v>
                </c:pt>
                <c:pt idx="20">
                  <c:v>7</c:v>
                </c:pt>
                <c:pt idx="21">
                  <c:v>7</c:v>
                </c:pt>
                <c:pt idx="22">
                  <c:v>7</c:v>
                </c:pt>
                <c:pt idx="23">
                  <c:v>7</c:v>
                </c:pt>
              </c:numCache>
            </c:numRef>
          </c:val>
          <c:smooth val="0"/>
        </c:ser>
        <c:ser>
          <c:idx val="1"/>
          <c:order val="1"/>
          <c:tx>
            <c:strRef>
              <c:f>Hoja1!$B$3</c:f>
              <c:strCache>
                <c:ptCount val="1"/>
                <c:pt idx="0">
                  <c:v>S&amp;P</c:v>
                </c:pt>
              </c:strCache>
            </c:strRef>
          </c:tx>
          <c:spPr>
            <a:ln w="38100"/>
          </c:spPr>
          <c:marker>
            <c:symbol val="diamond"/>
            <c:size val="4"/>
            <c:spPr>
              <a:ln w="38100"/>
            </c:spPr>
          </c:marker>
          <c:cat>
            <c:strRef>
              <c:f>Hoja1!$C$1:$Z$1</c:f>
              <c:strCache>
                <c:ptCount val="24"/>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strCache>
            </c:strRef>
          </c:cat>
          <c:val>
            <c:numRef>
              <c:f>Hoja1!$C$3:$Z$3</c:f>
              <c:numCache>
                <c:formatCode>General</c:formatCode>
                <c:ptCount val="24"/>
                <c:pt idx="0" formatCode="#,##0.0">
                  <c:v>2</c:v>
                </c:pt>
                <c:pt idx="1">
                  <c:v>2</c:v>
                </c:pt>
                <c:pt idx="2">
                  <c:v>2</c:v>
                </c:pt>
                <c:pt idx="3">
                  <c:v>3</c:v>
                </c:pt>
                <c:pt idx="4">
                  <c:v>3</c:v>
                </c:pt>
                <c:pt idx="5">
                  <c:v>3</c:v>
                </c:pt>
                <c:pt idx="6">
                  <c:v>5</c:v>
                </c:pt>
                <c:pt idx="7">
                  <c:v>5</c:v>
                </c:pt>
                <c:pt idx="8">
                  <c:v>5</c:v>
                </c:pt>
                <c:pt idx="9">
                  <c:v>5</c:v>
                </c:pt>
                <c:pt idx="10">
                  <c:v>5</c:v>
                </c:pt>
                <c:pt idx="11">
                  <c:v>5</c:v>
                </c:pt>
                <c:pt idx="12">
                  <c:v>5</c:v>
                </c:pt>
                <c:pt idx="13">
                  <c:v>5</c:v>
                </c:pt>
                <c:pt idx="14">
                  <c:v>6</c:v>
                </c:pt>
                <c:pt idx="15">
                  <c:v>6</c:v>
                </c:pt>
                <c:pt idx="16">
                  <c:v>6</c:v>
                </c:pt>
                <c:pt idx="17">
                  <c:v>6</c:v>
                </c:pt>
                <c:pt idx="18">
                  <c:v>6</c:v>
                </c:pt>
                <c:pt idx="19">
                  <c:v>7</c:v>
                </c:pt>
                <c:pt idx="20">
                  <c:v>7</c:v>
                </c:pt>
                <c:pt idx="21">
                  <c:v>7</c:v>
                </c:pt>
                <c:pt idx="22">
                  <c:v>7</c:v>
                </c:pt>
                <c:pt idx="23">
                  <c:v>7</c:v>
                </c:pt>
              </c:numCache>
            </c:numRef>
          </c:val>
          <c:smooth val="0"/>
        </c:ser>
        <c:ser>
          <c:idx val="2"/>
          <c:order val="2"/>
          <c:tx>
            <c:strRef>
              <c:f>Hoja1!$B$4</c:f>
              <c:strCache>
                <c:ptCount val="1"/>
                <c:pt idx="0">
                  <c:v>Fitch</c:v>
                </c:pt>
              </c:strCache>
            </c:strRef>
          </c:tx>
          <c:spPr>
            <a:ln w="38100">
              <a:solidFill>
                <a:srgbClr val="92D050"/>
              </a:solidFill>
            </a:ln>
          </c:spPr>
          <c:marker>
            <c:symbol val="circle"/>
            <c:size val="5"/>
            <c:spPr>
              <a:ln w="38100">
                <a:solidFill>
                  <a:srgbClr val="92D050"/>
                </a:solidFill>
              </a:ln>
            </c:spPr>
          </c:marker>
          <c:cat>
            <c:strRef>
              <c:f>Hoja1!$C$1:$Z$1</c:f>
              <c:strCache>
                <c:ptCount val="24"/>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strCache>
            </c:strRef>
          </c:cat>
          <c:val>
            <c:numRef>
              <c:f>Hoja1!$C$4:$Z$4</c:f>
              <c:numCache>
                <c:formatCode>General</c:formatCode>
                <c:ptCount val="24"/>
                <c:pt idx="0" formatCode="#,##0.0">
                  <c:v>4</c:v>
                </c:pt>
                <c:pt idx="1">
                  <c:v>4</c:v>
                </c:pt>
                <c:pt idx="2">
                  <c:v>4</c:v>
                </c:pt>
                <c:pt idx="3">
                  <c:v>4</c:v>
                </c:pt>
                <c:pt idx="4">
                  <c:v>4</c:v>
                </c:pt>
                <c:pt idx="5">
                  <c:v>4</c:v>
                </c:pt>
                <c:pt idx="6">
                  <c:v>4</c:v>
                </c:pt>
                <c:pt idx="7">
                  <c:v>5</c:v>
                </c:pt>
                <c:pt idx="8">
                  <c:v>5</c:v>
                </c:pt>
                <c:pt idx="9">
                  <c:v>5</c:v>
                </c:pt>
                <c:pt idx="10">
                  <c:v>5</c:v>
                </c:pt>
                <c:pt idx="11">
                  <c:v>5</c:v>
                </c:pt>
                <c:pt idx="12">
                  <c:v>5</c:v>
                </c:pt>
                <c:pt idx="13">
                  <c:v>6</c:v>
                </c:pt>
                <c:pt idx="14">
                  <c:v>6</c:v>
                </c:pt>
                <c:pt idx="15">
                  <c:v>6</c:v>
                </c:pt>
                <c:pt idx="16">
                  <c:v>6</c:v>
                </c:pt>
                <c:pt idx="17">
                  <c:v>6</c:v>
                </c:pt>
                <c:pt idx="18">
                  <c:v>6</c:v>
                </c:pt>
                <c:pt idx="19">
                  <c:v>6</c:v>
                </c:pt>
                <c:pt idx="20">
                  <c:v>7</c:v>
                </c:pt>
                <c:pt idx="21">
                  <c:v>7</c:v>
                </c:pt>
                <c:pt idx="22">
                  <c:v>7</c:v>
                </c:pt>
                <c:pt idx="23">
                  <c:v>7</c:v>
                </c:pt>
              </c:numCache>
            </c:numRef>
          </c:val>
          <c:smooth val="0"/>
        </c:ser>
        <c:ser>
          <c:idx val="3"/>
          <c:order val="3"/>
          <c:tx>
            <c:strRef>
              <c:f>Hoja1!$B$5</c:f>
              <c:strCache>
                <c:ptCount val="1"/>
                <c:pt idx="0">
                  <c:v>JCR</c:v>
                </c:pt>
              </c:strCache>
            </c:strRef>
          </c:tx>
          <c:marker>
            <c:symbol val="triangle"/>
            <c:size val="5"/>
          </c:marker>
          <c:cat>
            <c:strRef>
              <c:f>Hoja1!$C$1:$Z$1</c:f>
              <c:strCache>
                <c:ptCount val="24"/>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strCache>
            </c:strRef>
          </c:cat>
          <c:val>
            <c:numRef>
              <c:f>Hoja1!$C$5:$Z$5</c:f>
              <c:numCache>
                <c:formatCode>General</c:formatCode>
                <c:ptCount val="24"/>
                <c:pt idx="12">
                  <c:v>7</c:v>
                </c:pt>
                <c:pt idx="13">
                  <c:v>7</c:v>
                </c:pt>
                <c:pt idx="14">
                  <c:v>7</c:v>
                </c:pt>
                <c:pt idx="15">
                  <c:v>7</c:v>
                </c:pt>
                <c:pt idx="16">
                  <c:v>7</c:v>
                </c:pt>
                <c:pt idx="17">
                  <c:v>7</c:v>
                </c:pt>
                <c:pt idx="18">
                  <c:v>7</c:v>
                </c:pt>
                <c:pt idx="19">
                  <c:v>7</c:v>
                </c:pt>
                <c:pt idx="20">
                  <c:v>8</c:v>
                </c:pt>
                <c:pt idx="21">
                  <c:v>8</c:v>
                </c:pt>
                <c:pt idx="22">
                  <c:v>8</c:v>
                </c:pt>
                <c:pt idx="23">
                  <c:v>8</c:v>
                </c:pt>
              </c:numCache>
            </c:numRef>
          </c:val>
          <c:smooth val="0"/>
        </c:ser>
        <c:dLbls>
          <c:showLegendKey val="0"/>
          <c:showVal val="0"/>
          <c:showCatName val="0"/>
          <c:showSerName val="0"/>
          <c:showPercent val="0"/>
          <c:showBubbleSize val="0"/>
        </c:dLbls>
        <c:marker val="1"/>
        <c:smooth val="0"/>
        <c:axId val="321054240"/>
        <c:axId val="504349352"/>
      </c:lineChart>
      <c:catAx>
        <c:axId val="321054240"/>
        <c:scaling>
          <c:orientation val="minMax"/>
        </c:scaling>
        <c:delete val="0"/>
        <c:axPos val="b"/>
        <c:numFmt formatCode="General" sourceLinked="1"/>
        <c:majorTickMark val="out"/>
        <c:minorTickMark val="none"/>
        <c:tickLblPos val="low"/>
        <c:txPr>
          <a:bodyPr rot="-5400000" vert="horz"/>
          <a:lstStyle/>
          <a:p>
            <a:pPr>
              <a:defRPr lang="en-US" sz="1200">
                <a:latin typeface="Century Gothic" pitchFamily="34" charset="0"/>
              </a:defRPr>
            </a:pPr>
            <a:endParaRPr lang="es-MX"/>
          </a:p>
        </c:txPr>
        <c:crossAx val="504349352"/>
        <c:crosses val="autoZero"/>
        <c:auto val="1"/>
        <c:lblAlgn val="ctr"/>
        <c:lblOffset val="100"/>
        <c:noMultiLvlLbl val="0"/>
      </c:catAx>
      <c:valAx>
        <c:axId val="504349352"/>
        <c:scaling>
          <c:orientation val="minMax"/>
        </c:scaling>
        <c:delete val="1"/>
        <c:axPos val="l"/>
        <c:majorGridlines/>
        <c:numFmt formatCode="#,##0" sourceLinked="0"/>
        <c:majorTickMark val="out"/>
        <c:minorTickMark val="none"/>
        <c:tickLblPos val="nextTo"/>
        <c:crossAx val="321054240"/>
        <c:crosses val="autoZero"/>
        <c:crossBetween val="between"/>
      </c:valAx>
    </c:plotArea>
    <c:legend>
      <c:legendPos val="r"/>
      <c:layout>
        <c:manualLayout>
          <c:xMode val="edge"/>
          <c:yMode val="edge"/>
          <c:x val="8.296032856695848E-2"/>
          <c:y val="4.2328630152205372E-2"/>
          <c:w val="0.81548163863546264"/>
          <c:h val="8.4403121875347181E-2"/>
        </c:manualLayout>
      </c:layout>
      <c:overlay val="0"/>
      <c:spPr>
        <a:noFill/>
      </c:spPr>
      <c:txPr>
        <a:bodyPr/>
        <a:lstStyle/>
        <a:p>
          <a:pPr>
            <a:defRPr lang="en-US" sz="1200">
              <a:latin typeface="Century Gothic" pitchFamily="34" charset="0"/>
            </a:defRPr>
          </a:pPr>
          <a:endParaRPr lang="es-MX"/>
        </a:p>
      </c:txPr>
    </c:legend>
    <c:plotVisOnly val="1"/>
    <c:dispBlanksAs val="gap"/>
    <c:showDLblsOverMax val="0"/>
  </c:chart>
  <c:txPr>
    <a:bodyPr/>
    <a:lstStyle/>
    <a:p>
      <a:pPr>
        <a:defRPr sz="1800"/>
      </a:pPr>
      <a:endParaRPr lang="es-MX"/>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6732349317705683"/>
          <c:y val="0.11639061709192806"/>
          <c:w val="0.61798461373379476"/>
          <c:h val="0.83090767692478618"/>
        </c:manualLayout>
      </c:layout>
      <c:pieChart>
        <c:varyColors val="1"/>
        <c:ser>
          <c:idx val="0"/>
          <c:order val="0"/>
          <c:explosion val="2"/>
          <c:dPt>
            <c:idx val="0"/>
            <c:bubble3D val="0"/>
            <c:explosion val="6"/>
            <c:spPr>
              <a:pattFill prst="ltUpDiag">
                <a:fgClr>
                  <a:schemeClr val="accent1">
                    <a:shade val="65000"/>
                  </a:schemeClr>
                </a:fgClr>
                <a:bgClr>
                  <a:schemeClr val="accent1">
                    <a:shade val="65000"/>
                    <a:lumMod val="20000"/>
                    <a:lumOff val="80000"/>
                  </a:schemeClr>
                </a:bgClr>
              </a:pattFill>
              <a:ln w="19050">
                <a:solidFill>
                  <a:schemeClr val="lt1"/>
                </a:solidFill>
              </a:ln>
              <a:effectLst>
                <a:innerShdw blurRad="114300">
                  <a:schemeClr val="accent1">
                    <a:shade val="65000"/>
                  </a:schemeClr>
                </a:innerShdw>
              </a:effectLst>
            </c:spPr>
          </c:dPt>
          <c:dPt>
            <c:idx val="1"/>
            <c:bubble3D val="0"/>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dPt>
          <c:dPt>
            <c:idx val="2"/>
            <c:bubble3D val="0"/>
            <c:spPr>
              <a:pattFill prst="ltUpDiag">
                <a:fgClr>
                  <a:schemeClr val="accent1">
                    <a:tint val="65000"/>
                  </a:schemeClr>
                </a:fgClr>
                <a:bgClr>
                  <a:schemeClr val="accent1">
                    <a:tint val="65000"/>
                    <a:lumMod val="20000"/>
                    <a:lumOff val="80000"/>
                  </a:schemeClr>
                </a:bgClr>
              </a:pattFill>
              <a:ln w="19050">
                <a:solidFill>
                  <a:schemeClr val="lt1"/>
                </a:solidFill>
              </a:ln>
              <a:effectLst>
                <a:innerShdw blurRad="114300">
                  <a:schemeClr val="accent1">
                    <a:tint val="65000"/>
                  </a:schemeClr>
                </a:innerShdw>
              </a:effectLst>
            </c:spPr>
          </c:dPt>
          <c:dLbls>
            <c:dLbl>
              <c:idx val="0"/>
              <c:layout>
                <c:manualLayout>
                  <c:x val="0.11035834973753281"/>
                  <c:y val="8.4437177676033564E-4"/>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
              <c:layout>
                <c:manualLayout>
                  <c:x val="6.3567187671247818E-2"/>
                  <c:y val="7.5052231850782011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
              <c:layout>
                <c:manualLayout>
                  <c:x val="-4.3574146981627294E-2"/>
                  <c:y val="7.7262012152570936E-3"/>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3"/>
              <c:layout>
                <c:manualLayout>
                  <c:x val="-5.640534776902887E-2"/>
                  <c:y val="-3.3385795193436929E-2"/>
                </c:manualLayout>
              </c:layout>
              <c:showLegendKey val="0"/>
              <c:showVal val="1"/>
              <c:showCatName val="1"/>
              <c:showSerName val="0"/>
              <c:showPercent val="0"/>
              <c:showBubbleSize val="0"/>
              <c:separator>
</c:separator>
              <c:extLst>
                <c:ext xmlns:c15="http://schemas.microsoft.com/office/drawing/2012/chart" uri="{CE6537A1-D6FC-4f65-9D91-7224C49458BB}"/>
              </c:extLst>
            </c:dLbl>
            <c:dLbl>
              <c:idx val="4"/>
              <c:layout>
                <c:manualLayout>
                  <c:x val="-7.7321358267716536E-2"/>
                  <c:y val="2.5814107364730311E-2"/>
                </c:manualLayout>
              </c:layout>
              <c:showLegendKey val="0"/>
              <c:showVal val="1"/>
              <c:showCatName val="1"/>
              <c:showSerName val="0"/>
              <c:showPercent val="0"/>
              <c:showBubbleSize val="0"/>
              <c:separator>
</c:separator>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MX"/>
              </a:p>
            </c:txPr>
            <c:showLegendKey val="0"/>
            <c:showVal val="1"/>
            <c:showCatName val="1"/>
            <c:showSerName val="0"/>
            <c:showPercent val="0"/>
            <c:showBubbleSize val="0"/>
            <c:separator>
</c:separator>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Hoja1!$B$5:$B$7</c:f>
              <c:strCache>
                <c:ptCount val="3"/>
                <c:pt idx="0">
                  <c:v>CAF </c:v>
                </c:pt>
                <c:pt idx="1">
                  <c:v>BID</c:v>
                </c:pt>
                <c:pt idx="2">
                  <c:v>BM</c:v>
                </c:pt>
              </c:strCache>
            </c:strRef>
          </c:cat>
          <c:val>
            <c:numRef>
              <c:f>Hoja1!$C$5:$C$7</c:f>
              <c:numCache>
                <c:formatCode>0%</c:formatCode>
                <c:ptCount val="3"/>
                <c:pt idx="0">
                  <c:v>0.08</c:v>
                </c:pt>
                <c:pt idx="1">
                  <c:v>0.36</c:v>
                </c:pt>
                <c:pt idx="2">
                  <c:v>0.56000000000000005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2615576714378927"/>
          <c:y val="0.11493392626044553"/>
          <c:w val="0.51752316830987066"/>
          <c:h val="0.81779952377663745"/>
        </c:manualLayout>
      </c:layout>
      <c:pieChart>
        <c:varyColors val="1"/>
        <c:ser>
          <c:idx val="0"/>
          <c:order val="0"/>
          <c:explosion val="2"/>
          <c:dPt>
            <c:idx val="0"/>
            <c:bubble3D val="0"/>
            <c:explosion val="6"/>
            <c:spPr>
              <a:pattFill prst="ltUpDiag">
                <a:fgClr>
                  <a:schemeClr val="accent1">
                    <a:shade val="65000"/>
                  </a:schemeClr>
                </a:fgClr>
                <a:bgClr>
                  <a:schemeClr val="accent1">
                    <a:shade val="65000"/>
                    <a:lumMod val="20000"/>
                    <a:lumOff val="80000"/>
                  </a:schemeClr>
                </a:bgClr>
              </a:pattFill>
              <a:ln w="19050">
                <a:solidFill>
                  <a:schemeClr val="lt1"/>
                </a:solidFill>
              </a:ln>
              <a:effectLst>
                <a:innerShdw blurRad="114300">
                  <a:schemeClr val="accent1">
                    <a:shade val="65000"/>
                  </a:schemeClr>
                </a:innerShdw>
              </a:effectLst>
            </c:spPr>
          </c:dPt>
          <c:dPt>
            <c:idx val="1"/>
            <c:bubble3D val="0"/>
            <c:spPr>
              <a:pattFill prst="ltUpDiag">
                <a:fgClr>
                  <a:schemeClr val="accent1"/>
                </a:fgClr>
                <a:bgClr>
                  <a:schemeClr val="accent1">
                    <a:lumMod val="20000"/>
                    <a:lumOff val="80000"/>
                  </a:schemeClr>
                </a:bgClr>
              </a:pattFill>
              <a:ln w="19050">
                <a:solidFill>
                  <a:schemeClr val="lt1"/>
                </a:solidFill>
              </a:ln>
              <a:effectLst>
                <a:innerShdw blurRad="114300">
                  <a:schemeClr val="accent1"/>
                </a:innerShdw>
              </a:effectLst>
            </c:spPr>
          </c:dPt>
          <c:dPt>
            <c:idx val="2"/>
            <c:bubble3D val="0"/>
            <c:spPr>
              <a:pattFill prst="ltUpDiag">
                <a:fgClr>
                  <a:schemeClr val="accent1">
                    <a:tint val="65000"/>
                  </a:schemeClr>
                </a:fgClr>
                <a:bgClr>
                  <a:schemeClr val="accent1">
                    <a:tint val="65000"/>
                    <a:lumMod val="20000"/>
                    <a:lumOff val="80000"/>
                  </a:schemeClr>
                </a:bgClr>
              </a:pattFill>
              <a:ln w="19050">
                <a:solidFill>
                  <a:schemeClr val="lt1"/>
                </a:solidFill>
              </a:ln>
              <a:effectLst>
                <a:innerShdw blurRad="114300">
                  <a:schemeClr val="accent1">
                    <a:tint val="65000"/>
                  </a:schemeClr>
                </a:innerShdw>
              </a:effectLst>
            </c:spPr>
          </c:dPt>
          <c:dLbls>
            <c:dLbl>
              <c:idx val="0"/>
              <c:layout>
                <c:manualLayout>
                  <c:x val="0.11035834973753281"/>
                  <c:y val="8.4437177676033564E-4"/>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1"/>
              <c:layout>
                <c:manualLayout>
                  <c:x val="-0.11491438942237235"/>
                  <c:y val="-1.2072982881781904E-2"/>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2"/>
              <c:layout>
                <c:manualLayout>
                  <c:x val="-4.3574146981627294E-2"/>
                  <c:y val="7.7262012152570936E-3"/>
                </c:manualLayout>
              </c:layout>
              <c:showLegendKey val="0"/>
              <c:showVal val="1"/>
              <c:showCatName val="1"/>
              <c:showSerName val="0"/>
              <c:showPercent val="0"/>
              <c:showBubbleSize val="0"/>
              <c:separator>
</c:separator>
              <c:extLst>
                <c:ext xmlns:c15="http://schemas.microsoft.com/office/drawing/2012/chart" uri="{CE6537A1-D6FC-4f65-9D91-7224C49458BB}">
                  <c15:layout/>
                </c:ext>
              </c:extLst>
            </c:dLbl>
            <c:dLbl>
              <c:idx val="3"/>
              <c:layout>
                <c:manualLayout>
                  <c:x val="-5.640534776902887E-2"/>
                  <c:y val="-3.3385795193436929E-2"/>
                </c:manualLayout>
              </c:layout>
              <c:showLegendKey val="0"/>
              <c:showVal val="1"/>
              <c:showCatName val="1"/>
              <c:showSerName val="0"/>
              <c:showPercent val="0"/>
              <c:showBubbleSize val="0"/>
              <c:separator>
</c:separator>
              <c:extLst>
                <c:ext xmlns:c15="http://schemas.microsoft.com/office/drawing/2012/chart" uri="{CE6537A1-D6FC-4f65-9D91-7224C49458BB}"/>
              </c:extLst>
            </c:dLbl>
            <c:dLbl>
              <c:idx val="4"/>
              <c:layout>
                <c:manualLayout>
                  <c:x val="-7.7321358267716536E-2"/>
                  <c:y val="2.5814107364730311E-2"/>
                </c:manualLayout>
              </c:layout>
              <c:showLegendKey val="0"/>
              <c:showVal val="1"/>
              <c:showCatName val="1"/>
              <c:showSerName val="0"/>
              <c:showPercent val="0"/>
              <c:showBubbleSize val="0"/>
              <c:separator>
</c:separator>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MX"/>
              </a:p>
            </c:txPr>
            <c:showLegendKey val="0"/>
            <c:showVal val="1"/>
            <c:showCatName val="1"/>
            <c:showSerName val="0"/>
            <c:showPercent val="0"/>
            <c:showBubbleSize val="0"/>
            <c:separator>
</c:separator>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Hoja1!$B$5:$B$7</c:f>
              <c:strCache>
                <c:ptCount val="3"/>
                <c:pt idx="0">
                  <c:v>CAF </c:v>
                </c:pt>
                <c:pt idx="1">
                  <c:v>BID</c:v>
                </c:pt>
                <c:pt idx="2">
                  <c:v>BM</c:v>
                </c:pt>
              </c:strCache>
            </c:strRef>
          </c:cat>
          <c:val>
            <c:numRef>
              <c:f>Hoja1!$D$5:$D$7</c:f>
              <c:numCache>
                <c:formatCode>0%</c:formatCode>
                <c:ptCount val="3"/>
                <c:pt idx="0">
                  <c:v>0.34</c:v>
                </c:pt>
                <c:pt idx="1">
                  <c:v>0.4</c:v>
                </c:pt>
                <c:pt idx="2">
                  <c:v>0.26</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cat>
            <c:numRef>
              <c:f>Hoja1!$A$1:$B$16</c:f>
              <c:numCache>
                <c:formatCode>General</c:formatCode>
                <c:ptCount val="16"/>
                <c:pt idx="0">
                  <c:v>1</c:v>
                </c:pt>
                <c:pt idx="1">
                  <c:v>2</c:v>
                </c:pt>
                <c:pt idx="2">
                  <c:v>3</c:v>
                </c:pt>
                <c:pt idx="3">
                  <c:v>4</c:v>
                </c:pt>
                <c:pt idx="4">
                  <c:v>5</c:v>
                </c:pt>
                <c:pt idx="5">
                  <c:v>6</c:v>
                </c:pt>
                <c:pt idx="6">
                  <c:v>7</c:v>
                </c:pt>
                <c:pt idx="7">
                  <c:v>8</c:v>
                </c:pt>
                <c:pt idx="8">
                  <c:v>9</c:v>
                </c:pt>
                <c:pt idx="9">
                  <c:v>10</c:v>
                </c:pt>
                <c:pt idx="10">
                  <c:v>11</c:v>
                </c:pt>
                <c:pt idx="11">
                  <c:v>12</c:v>
                </c:pt>
                <c:pt idx="12">
                  <c:v>13</c:v>
                </c:pt>
                <c:pt idx="13">
                  <c:v>15</c:v>
                </c:pt>
                <c:pt idx="14">
                  <c:v>16</c:v>
                </c:pt>
                <c:pt idx="15">
                  <c:v>17</c:v>
                </c:pt>
              </c:numCache>
            </c:numRef>
          </c:cat>
          <c:val>
            <c:numRef>
              <c:f>Hoja1!$C$1:$C$16</c:f>
              <c:numCache>
                <c:formatCode>0%</c:formatCode>
                <c:ptCount val="16"/>
                <c:pt idx="0">
                  <c:v>1</c:v>
                </c:pt>
                <c:pt idx="1">
                  <c:v>0.42857142857142855</c:v>
                </c:pt>
                <c:pt idx="2">
                  <c:v>0.14285714285714285</c:v>
                </c:pt>
                <c:pt idx="3">
                  <c:v>0.2857142857142857</c:v>
                </c:pt>
                <c:pt idx="4">
                  <c:v>1</c:v>
                </c:pt>
                <c:pt idx="5">
                  <c:v>0.5714285714285714</c:v>
                </c:pt>
                <c:pt idx="6">
                  <c:v>0.5714285714285714</c:v>
                </c:pt>
                <c:pt idx="7">
                  <c:v>1</c:v>
                </c:pt>
                <c:pt idx="8">
                  <c:v>0.8571428571428571</c:v>
                </c:pt>
                <c:pt idx="9">
                  <c:v>1</c:v>
                </c:pt>
                <c:pt idx="10">
                  <c:v>0.8571428571428571</c:v>
                </c:pt>
                <c:pt idx="11">
                  <c:v>0.5714285714285714</c:v>
                </c:pt>
                <c:pt idx="12">
                  <c:v>1</c:v>
                </c:pt>
                <c:pt idx="13">
                  <c:v>0.8571428571428571</c:v>
                </c:pt>
                <c:pt idx="14">
                  <c:v>0.2857142857142857</c:v>
                </c:pt>
                <c:pt idx="15">
                  <c:v>1</c:v>
                </c:pt>
              </c:numCache>
            </c:numRef>
          </c:val>
        </c:ser>
        <c:dLbls>
          <c:showLegendKey val="0"/>
          <c:showVal val="0"/>
          <c:showCatName val="0"/>
          <c:showSerName val="0"/>
          <c:showPercent val="0"/>
          <c:showBubbleSize val="0"/>
        </c:dLbls>
        <c:gapWidth val="219"/>
        <c:overlap val="-27"/>
        <c:axId val="373747760"/>
        <c:axId val="373748152"/>
      </c:barChart>
      <c:catAx>
        <c:axId val="37374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373748152"/>
        <c:crosses val="autoZero"/>
        <c:auto val="1"/>
        <c:lblAlgn val="ctr"/>
        <c:lblOffset val="100"/>
        <c:noMultiLvlLbl val="0"/>
      </c:catAx>
      <c:valAx>
        <c:axId val="37374815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3737477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C64DAD-8A51-4845-BF3E-AD51BAF2A89A}" type="doc">
      <dgm:prSet loTypeId="urn:microsoft.com/office/officeart/2005/8/layout/chevron1" loCatId="process" qsTypeId="urn:microsoft.com/office/officeart/2005/8/quickstyle/simple1" qsCatId="simple" csTypeId="urn:microsoft.com/office/officeart/2005/8/colors/accent1_2" csCatId="accent1" phldr="1"/>
      <dgm:spPr/>
    </dgm:pt>
    <dgm:pt modelId="{A2A507BC-377D-410D-BDF4-B63097C311B6}">
      <dgm:prSet phldrT="[Texto]" custT="1"/>
      <dgm:spPr/>
      <dgm:t>
        <a:bodyPr/>
        <a:lstStyle/>
        <a:p>
          <a:r>
            <a:rPr lang="es-VE" sz="1600" dirty="0" smtClean="0">
              <a:latin typeface="Century Gothic" pitchFamily="34" charset="0"/>
            </a:rPr>
            <a:t>1990</a:t>
          </a:r>
          <a:endParaRPr lang="es-VE" sz="1600" dirty="0">
            <a:latin typeface="Century Gothic" pitchFamily="34" charset="0"/>
          </a:endParaRPr>
        </a:p>
      </dgm:t>
    </dgm:pt>
    <dgm:pt modelId="{C4098566-A497-415D-8BE5-67E6FDDED214}" type="parTrans" cxnId="{3FC18594-8790-4079-BDA8-23A0F415155E}">
      <dgm:prSet/>
      <dgm:spPr/>
      <dgm:t>
        <a:bodyPr/>
        <a:lstStyle/>
        <a:p>
          <a:endParaRPr lang="es-VE" sz="1600">
            <a:latin typeface="Century Gothic" pitchFamily="34" charset="0"/>
          </a:endParaRPr>
        </a:p>
      </dgm:t>
    </dgm:pt>
    <dgm:pt modelId="{71C4B955-5409-407D-974B-225C2AC586F3}" type="sibTrans" cxnId="{3FC18594-8790-4079-BDA8-23A0F415155E}">
      <dgm:prSet/>
      <dgm:spPr/>
      <dgm:t>
        <a:bodyPr/>
        <a:lstStyle/>
        <a:p>
          <a:endParaRPr lang="es-VE" sz="1600">
            <a:latin typeface="Century Gothic" pitchFamily="34" charset="0"/>
          </a:endParaRPr>
        </a:p>
      </dgm:t>
    </dgm:pt>
    <dgm:pt modelId="{9E6FE0DD-B892-4B7D-9ED1-9526CE85FF0D}">
      <dgm:prSet phldrT="[Texto]" custT="1"/>
      <dgm:spPr/>
      <dgm:t>
        <a:bodyPr/>
        <a:lstStyle/>
        <a:p>
          <a:r>
            <a:rPr lang="es-VE" sz="1600" dirty="0" smtClean="0">
              <a:latin typeface="Century Gothic" pitchFamily="34" charset="0"/>
            </a:rPr>
            <a:t>1993</a:t>
          </a:r>
          <a:endParaRPr lang="es-VE" sz="1600" dirty="0">
            <a:latin typeface="Century Gothic" pitchFamily="34" charset="0"/>
          </a:endParaRPr>
        </a:p>
      </dgm:t>
    </dgm:pt>
    <dgm:pt modelId="{856AB537-402F-4C36-9964-1D1EF40041D2}" type="parTrans" cxnId="{1947B925-E10C-4324-B3E8-70FF5608025E}">
      <dgm:prSet/>
      <dgm:spPr/>
      <dgm:t>
        <a:bodyPr/>
        <a:lstStyle/>
        <a:p>
          <a:endParaRPr lang="es-VE" sz="1600">
            <a:latin typeface="Century Gothic" pitchFamily="34" charset="0"/>
          </a:endParaRPr>
        </a:p>
      </dgm:t>
    </dgm:pt>
    <dgm:pt modelId="{61F58A76-DFC5-4124-B3FE-78521FF451E4}" type="sibTrans" cxnId="{1947B925-E10C-4324-B3E8-70FF5608025E}">
      <dgm:prSet/>
      <dgm:spPr/>
      <dgm:t>
        <a:bodyPr/>
        <a:lstStyle/>
        <a:p>
          <a:endParaRPr lang="es-VE" sz="1600">
            <a:latin typeface="Century Gothic" pitchFamily="34" charset="0"/>
          </a:endParaRPr>
        </a:p>
      </dgm:t>
    </dgm:pt>
    <dgm:pt modelId="{028414A0-960D-47C5-8F60-82261F8E2437}">
      <dgm:prSet phldrT="[Texto]" custT="1"/>
      <dgm:spPr/>
      <dgm:t>
        <a:bodyPr/>
        <a:lstStyle/>
        <a:p>
          <a:r>
            <a:rPr lang="es-VE" sz="1600" dirty="0" smtClean="0">
              <a:latin typeface="Century Gothic" pitchFamily="34" charset="0"/>
            </a:rPr>
            <a:t>2001</a:t>
          </a:r>
          <a:endParaRPr lang="es-VE" sz="1600" dirty="0">
            <a:latin typeface="Century Gothic" pitchFamily="34" charset="0"/>
          </a:endParaRPr>
        </a:p>
      </dgm:t>
    </dgm:pt>
    <dgm:pt modelId="{2C083196-ACF9-43F6-AA0C-0374AC61972D}" type="parTrans" cxnId="{0EDCFA3C-2621-4631-B166-109E305DF0F1}">
      <dgm:prSet/>
      <dgm:spPr/>
      <dgm:t>
        <a:bodyPr/>
        <a:lstStyle/>
        <a:p>
          <a:endParaRPr lang="es-VE" sz="1600">
            <a:latin typeface="Century Gothic" pitchFamily="34" charset="0"/>
          </a:endParaRPr>
        </a:p>
      </dgm:t>
    </dgm:pt>
    <dgm:pt modelId="{ABB767F7-7424-4109-BAF9-E52CB5DF94FB}" type="sibTrans" cxnId="{0EDCFA3C-2621-4631-B166-109E305DF0F1}">
      <dgm:prSet/>
      <dgm:spPr/>
      <dgm:t>
        <a:bodyPr/>
        <a:lstStyle/>
        <a:p>
          <a:endParaRPr lang="es-VE" sz="1600">
            <a:latin typeface="Century Gothic" pitchFamily="34" charset="0"/>
          </a:endParaRPr>
        </a:p>
      </dgm:t>
    </dgm:pt>
    <dgm:pt modelId="{C94D208F-E9E2-4869-9B61-5B6AE25746EF}">
      <dgm:prSet phldrT="[Texto]" custT="1"/>
      <dgm:spPr/>
      <dgm:t>
        <a:bodyPr/>
        <a:lstStyle/>
        <a:p>
          <a:r>
            <a:rPr lang="es-VE" sz="1600" dirty="0" smtClean="0">
              <a:latin typeface="Century Gothic" pitchFamily="34" charset="0"/>
            </a:rPr>
            <a:t>2013</a:t>
          </a:r>
          <a:endParaRPr lang="es-VE" sz="1600" dirty="0">
            <a:latin typeface="Century Gothic" pitchFamily="34" charset="0"/>
          </a:endParaRPr>
        </a:p>
      </dgm:t>
    </dgm:pt>
    <dgm:pt modelId="{5C2D46F2-9E1E-497D-880D-66F67DDA5664}" type="parTrans" cxnId="{00B28568-657D-4897-9FC4-5FFA03878609}">
      <dgm:prSet/>
      <dgm:spPr/>
      <dgm:t>
        <a:bodyPr/>
        <a:lstStyle/>
        <a:p>
          <a:endParaRPr lang="es-VE" sz="1600">
            <a:latin typeface="Century Gothic" pitchFamily="34" charset="0"/>
          </a:endParaRPr>
        </a:p>
      </dgm:t>
    </dgm:pt>
    <dgm:pt modelId="{DCF601B6-91DC-44B2-9C09-64CBCDD5DA8D}" type="sibTrans" cxnId="{00B28568-657D-4897-9FC4-5FFA03878609}">
      <dgm:prSet/>
      <dgm:spPr/>
      <dgm:t>
        <a:bodyPr/>
        <a:lstStyle/>
        <a:p>
          <a:endParaRPr lang="es-VE" sz="1600">
            <a:latin typeface="Century Gothic" pitchFamily="34" charset="0"/>
          </a:endParaRPr>
        </a:p>
      </dgm:t>
    </dgm:pt>
    <dgm:pt modelId="{0FA79755-416F-44DD-B79A-6AB4018E79F1}" type="pres">
      <dgm:prSet presAssocID="{98C64DAD-8A51-4845-BF3E-AD51BAF2A89A}" presName="Name0" presStyleCnt="0">
        <dgm:presLayoutVars>
          <dgm:dir/>
          <dgm:animLvl val="lvl"/>
          <dgm:resizeHandles val="exact"/>
        </dgm:presLayoutVars>
      </dgm:prSet>
      <dgm:spPr/>
    </dgm:pt>
    <dgm:pt modelId="{9D6B0078-371E-4302-A8F5-B351D5667BD7}" type="pres">
      <dgm:prSet presAssocID="{A2A507BC-377D-410D-BDF4-B63097C311B6}" presName="parTxOnly" presStyleLbl="node1" presStyleIdx="0" presStyleCnt="4" custLinFactNeighborY="-2252">
        <dgm:presLayoutVars>
          <dgm:chMax val="0"/>
          <dgm:chPref val="0"/>
          <dgm:bulletEnabled val="1"/>
        </dgm:presLayoutVars>
      </dgm:prSet>
      <dgm:spPr/>
      <dgm:t>
        <a:bodyPr/>
        <a:lstStyle/>
        <a:p>
          <a:endParaRPr lang="es-VE"/>
        </a:p>
      </dgm:t>
    </dgm:pt>
    <dgm:pt modelId="{BE309B02-FFDC-459E-89B1-36F8685523E9}" type="pres">
      <dgm:prSet presAssocID="{71C4B955-5409-407D-974B-225C2AC586F3}" presName="parTxOnlySpace" presStyleCnt="0"/>
      <dgm:spPr/>
    </dgm:pt>
    <dgm:pt modelId="{346CDCA9-F285-4271-9469-2A79DA8B9362}" type="pres">
      <dgm:prSet presAssocID="{9E6FE0DD-B892-4B7D-9ED1-9526CE85FF0D}" presName="parTxOnly" presStyleLbl="node1" presStyleIdx="1" presStyleCnt="4">
        <dgm:presLayoutVars>
          <dgm:chMax val="0"/>
          <dgm:chPref val="0"/>
          <dgm:bulletEnabled val="1"/>
        </dgm:presLayoutVars>
      </dgm:prSet>
      <dgm:spPr/>
      <dgm:t>
        <a:bodyPr/>
        <a:lstStyle/>
        <a:p>
          <a:endParaRPr lang="es-VE"/>
        </a:p>
      </dgm:t>
    </dgm:pt>
    <dgm:pt modelId="{AE64449B-EB90-4C22-BEE5-D24ECBDCF004}" type="pres">
      <dgm:prSet presAssocID="{61F58A76-DFC5-4124-B3FE-78521FF451E4}" presName="parTxOnlySpace" presStyleCnt="0"/>
      <dgm:spPr/>
    </dgm:pt>
    <dgm:pt modelId="{44CD8C2F-5FA9-4B04-B350-AEB61BDB57F6}" type="pres">
      <dgm:prSet presAssocID="{028414A0-960D-47C5-8F60-82261F8E2437}" presName="parTxOnly" presStyleLbl="node1" presStyleIdx="2" presStyleCnt="4">
        <dgm:presLayoutVars>
          <dgm:chMax val="0"/>
          <dgm:chPref val="0"/>
          <dgm:bulletEnabled val="1"/>
        </dgm:presLayoutVars>
      </dgm:prSet>
      <dgm:spPr/>
      <dgm:t>
        <a:bodyPr/>
        <a:lstStyle/>
        <a:p>
          <a:endParaRPr lang="es-VE"/>
        </a:p>
      </dgm:t>
    </dgm:pt>
    <dgm:pt modelId="{195375DE-41DA-4A67-BCA0-D4F81C99922F}" type="pres">
      <dgm:prSet presAssocID="{ABB767F7-7424-4109-BAF9-E52CB5DF94FB}" presName="parTxOnlySpace" presStyleCnt="0"/>
      <dgm:spPr/>
    </dgm:pt>
    <dgm:pt modelId="{DD88F5C9-1E34-44F6-ACD0-A205386E7C33}" type="pres">
      <dgm:prSet presAssocID="{C94D208F-E9E2-4869-9B61-5B6AE25746EF}" presName="parTxOnly" presStyleLbl="node1" presStyleIdx="3" presStyleCnt="4" custLinFactNeighborX="23840" custLinFactNeighborY="-11913">
        <dgm:presLayoutVars>
          <dgm:chMax val="0"/>
          <dgm:chPref val="0"/>
          <dgm:bulletEnabled val="1"/>
        </dgm:presLayoutVars>
      </dgm:prSet>
      <dgm:spPr/>
      <dgm:t>
        <a:bodyPr/>
        <a:lstStyle/>
        <a:p>
          <a:endParaRPr lang="es-VE"/>
        </a:p>
      </dgm:t>
    </dgm:pt>
  </dgm:ptLst>
  <dgm:cxnLst>
    <dgm:cxn modelId="{3FC18594-8790-4079-BDA8-23A0F415155E}" srcId="{98C64DAD-8A51-4845-BF3E-AD51BAF2A89A}" destId="{A2A507BC-377D-410D-BDF4-B63097C311B6}" srcOrd="0" destOrd="0" parTransId="{C4098566-A497-415D-8BE5-67E6FDDED214}" sibTransId="{71C4B955-5409-407D-974B-225C2AC586F3}"/>
    <dgm:cxn modelId="{00B28568-657D-4897-9FC4-5FFA03878609}" srcId="{98C64DAD-8A51-4845-BF3E-AD51BAF2A89A}" destId="{C94D208F-E9E2-4869-9B61-5B6AE25746EF}" srcOrd="3" destOrd="0" parTransId="{5C2D46F2-9E1E-497D-880D-66F67DDA5664}" sibTransId="{DCF601B6-91DC-44B2-9C09-64CBCDD5DA8D}"/>
    <dgm:cxn modelId="{EDBE27E0-23CC-414A-BC13-D11DA7BCE4A2}" type="presOf" srcId="{9E6FE0DD-B892-4B7D-9ED1-9526CE85FF0D}" destId="{346CDCA9-F285-4271-9469-2A79DA8B9362}" srcOrd="0" destOrd="0" presId="urn:microsoft.com/office/officeart/2005/8/layout/chevron1"/>
    <dgm:cxn modelId="{0EDCFA3C-2621-4631-B166-109E305DF0F1}" srcId="{98C64DAD-8A51-4845-BF3E-AD51BAF2A89A}" destId="{028414A0-960D-47C5-8F60-82261F8E2437}" srcOrd="2" destOrd="0" parTransId="{2C083196-ACF9-43F6-AA0C-0374AC61972D}" sibTransId="{ABB767F7-7424-4109-BAF9-E52CB5DF94FB}"/>
    <dgm:cxn modelId="{AA121C2A-CACE-4BCF-9610-52A06F46DAE3}" type="presOf" srcId="{028414A0-960D-47C5-8F60-82261F8E2437}" destId="{44CD8C2F-5FA9-4B04-B350-AEB61BDB57F6}" srcOrd="0" destOrd="0" presId="urn:microsoft.com/office/officeart/2005/8/layout/chevron1"/>
    <dgm:cxn modelId="{E3CFD5B7-C9E8-478F-8FF9-CFF3AA9742A0}" type="presOf" srcId="{98C64DAD-8A51-4845-BF3E-AD51BAF2A89A}" destId="{0FA79755-416F-44DD-B79A-6AB4018E79F1}" srcOrd="0" destOrd="0" presId="urn:microsoft.com/office/officeart/2005/8/layout/chevron1"/>
    <dgm:cxn modelId="{B6481C1D-FA12-4297-A3A7-705013D49F77}" type="presOf" srcId="{C94D208F-E9E2-4869-9B61-5B6AE25746EF}" destId="{DD88F5C9-1E34-44F6-ACD0-A205386E7C33}" srcOrd="0" destOrd="0" presId="urn:microsoft.com/office/officeart/2005/8/layout/chevron1"/>
    <dgm:cxn modelId="{1947B925-E10C-4324-B3E8-70FF5608025E}" srcId="{98C64DAD-8A51-4845-BF3E-AD51BAF2A89A}" destId="{9E6FE0DD-B892-4B7D-9ED1-9526CE85FF0D}" srcOrd="1" destOrd="0" parTransId="{856AB537-402F-4C36-9964-1D1EF40041D2}" sibTransId="{61F58A76-DFC5-4124-B3FE-78521FF451E4}"/>
    <dgm:cxn modelId="{C01D5401-AC85-4096-87FE-1A324133CE75}" type="presOf" srcId="{A2A507BC-377D-410D-BDF4-B63097C311B6}" destId="{9D6B0078-371E-4302-A8F5-B351D5667BD7}" srcOrd="0" destOrd="0" presId="urn:microsoft.com/office/officeart/2005/8/layout/chevron1"/>
    <dgm:cxn modelId="{73409047-3652-42DC-B0D0-D2EC8BD4E087}" type="presParOf" srcId="{0FA79755-416F-44DD-B79A-6AB4018E79F1}" destId="{9D6B0078-371E-4302-A8F5-B351D5667BD7}" srcOrd="0" destOrd="0" presId="urn:microsoft.com/office/officeart/2005/8/layout/chevron1"/>
    <dgm:cxn modelId="{D6657D83-5B52-48EE-BE71-81C6EC77129E}" type="presParOf" srcId="{0FA79755-416F-44DD-B79A-6AB4018E79F1}" destId="{BE309B02-FFDC-459E-89B1-36F8685523E9}" srcOrd="1" destOrd="0" presId="urn:microsoft.com/office/officeart/2005/8/layout/chevron1"/>
    <dgm:cxn modelId="{AC32EFF9-EC2F-4592-BEF9-D9E376862880}" type="presParOf" srcId="{0FA79755-416F-44DD-B79A-6AB4018E79F1}" destId="{346CDCA9-F285-4271-9469-2A79DA8B9362}" srcOrd="2" destOrd="0" presId="urn:microsoft.com/office/officeart/2005/8/layout/chevron1"/>
    <dgm:cxn modelId="{B29D8390-421C-47FB-B7FA-BDD46FEAB7BA}" type="presParOf" srcId="{0FA79755-416F-44DD-B79A-6AB4018E79F1}" destId="{AE64449B-EB90-4C22-BEE5-D24ECBDCF004}" srcOrd="3" destOrd="0" presId="urn:microsoft.com/office/officeart/2005/8/layout/chevron1"/>
    <dgm:cxn modelId="{BCBB1F85-FCD7-4F40-B6DD-23FC3D3D2D80}" type="presParOf" srcId="{0FA79755-416F-44DD-B79A-6AB4018E79F1}" destId="{44CD8C2F-5FA9-4B04-B350-AEB61BDB57F6}" srcOrd="4" destOrd="0" presId="urn:microsoft.com/office/officeart/2005/8/layout/chevron1"/>
    <dgm:cxn modelId="{FD1693F4-D925-4CC1-9B9B-9DDD10015718}" type="presParOf" srcId="{0FA79755-416F-44DD-B79A-6AB4018E79F1}" destId="{195375DE-41DA-4A67-BCA0-D4F81C99922F}" srcOrd="5" destOrd="0" presId="urn:microsoft.com/office/officeart/2005/8/layout/chevron1"/>
    <dgm:cxn modelId="{6209F598-0AE2-4000-AD69-29462A045BB7}" type="presParOf" srcId="{0FA79755-416F-44DD-B79A-6AB4018E79F1}" destId="{DD88F5C9-1E34-44F6-ACD0-A205386E7C33}" srcOrd="6"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6B0078-371E-4302-A8F5-B351D5667BD7}">
      <dsp:nvSpPr>
        <dsp:cNvPr id="0" name=""/>
        <dsp:cNvSpPr/>
      </dsp:nvSpPr>
      <dsp:spPr>
        <a:xfrm>
          <a:off x="3511" y="0"/>
          <a:ext cx="2044176" cy="43204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s-VE" sz="1600" kern="1200" dirty="0" smtClean="0">
              <a:latin typeface="Century Gothic" pitchFamily="34" charset="0"/>
            </a:rPr>
            <a:t>1990</a:t>
          </a:r>
          <a:endParaRPr lang="es-VE" sz="1600" kern="1200" dirty="0">
            <a:latin typeface="Century Gothic" pitchFamily="34" charset="0"/>
          </a:endParaRPr>
        </a:p>
      </dsp:txBody>
      <dsp:txXfrm>
        <a:off x="219535" y="0"/>
        <a:ext cx="1612128" cy="432048"/>
      </dsp:txXfrm>
    </dsp:sp>
    <dsp:sp modelId="{346CDCA9-F285-4271-9469-2A79DA8B9362}">
      <dsp:nvSpPr>
        <dsp:cNvPr id="0" name=""/>
        <dsp:cNvSpPr/>
      </dsp:nvSpPr>
      <dsp:spPr>
        <a:xfrm>
          <a:off x="1843270" y="0"/>
          <a:ext cx="2044176" cy="43204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s-VE" sz="1600" kern="1200" dirty="0" smtClean="0">
              <a:latin typeface="Century Gothic" pitchFamily="34" charset="0"/>
            </a:rPr>
            <a:t>1993</a:t>
          </a:r>
          <a:endParaRPr lang="es-VE" sz="1600" kern="1200" dirty="0">
            <a:latin typeface="Century Gothic" pitchFamily="34" charset="0"/>
          </a:endParaRPr>
        </a:p>
      </dsp:txBody>
      <dsp:txXfrm>
        <a:off x="2059294" y="0"/>
        <a:ext cx="1612128" cy="432048"/>
      </dsp:txXfrm>
    </dsp:sp>
    <dsp:sp modelId="{44CD8C2F-5FA9-4B04-B350-AEB61BDB57F6}">
      <dsp:nvSpPr>
        <dsp:cNvPr id="0" name=""/>
        <dsp:cNvSpPr/>
      </dsp:nvSpPr>
      <dsp:spPr>
        <a:xfrm>
          <a:off x="3683029" y="0"/>
          <a:ext cx="2044176" cy="43204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s-VE" sz="1600" kern="1200" dirty="0" smtClean="0">
              <a:latin typeface="Century Gothic" pitchFamily="34" charset="0"/>
            </a:rPr>
            <a:t>2001</a:t>
          </a:r>
          <a:endParaRPr lang="es-VE" sz="1600" kern="1200" dirty="0">
            <a:latin typeface="Century Gothic" pitchFamily="34" charset="0"/>
          </a:endParaRPr>
        </a:p>
      </dsp:txBody>
      <dsp:txXfrm>
        <a:off x="3899053" y="0"/>
        <a:ext cx="1612128" cy="432048"/>
      </dsp:txXfrm>
    </dsp:sp>
    <dsp:sp modelId="{DD88F5C9-1E34-44F6-ACD0-A205386E7C33}">
      <dsp:nvSpPr>
        <dsp:cNvPr id="0" name=""/>
        <dsp:cNvSpPr/>
      </dsp:nvSpPr>
      <dsp:spPr>
        <a:xfrm>
          <a:off x="5526299" y="0"/>
          <a:ext cx="2044176" cy="432048"/>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s-VE" sz="1600" kern="1200" dirty="0" smtClean="0">
              <a:latin typeface="Century Gothic" pitchFamily="34" charset="0"/>
            </a:rPr>
            <a:t>2013</a:t>
          </a:r>
          <a:endParaRPr lang="es-VE" sz="1600" kern="1200" dirty="0">
            <a:latin typeface="Century Gothic" pitchFamily="34" charset="0"/>
          </a:endParaRPr>
        </a:p>
      </dsp:txBody>
      <dsp:txXfrm>
        <a:off x="5742323" y="0"/>
        <a:ext cx="1612128" cy="43204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0.22395</cdr:x>
      <cdr:y>0.00218</cdr:y>
    </cdr:from>
    <cdr:to>
      <cdr:x>0.7484</cdr:x>
      <cdr:y>0.07212</cdr:y>
    </cdr:to>
    <cdr:sp macro="" textlink="">
      <cdr:nvSpPr>
        <cdr:cNvPr id="2" name="1 CuadroTexto"/>
        <cdr:cNvSpPr txBox="1"/>
      </cdr:nvSpPr>
      <cdr:spPr>
        <a:xfrm xmlns:a="http://schemas.openxmlformats.org/drawingml/2006/main">
          <a:off x="886940" y="8634"/>
          <a:ext cx="2077053"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s-VE" sz="1200" dirty="0">
            <a:latin typeface="Century Gothic"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0.22395</cdr:x>
      <cdr:y>0.00218</cdr:y>
    </cdr:from>
    <cdr:to>
      <cdr:x>0.7484</cdr:x>
      <cdr:y>0.07212</cdr:y>
    </cdr:to>
    <cdr:sp macro="" textlink="">
      <cdr:nvSpPr>
        <cdr:cNvPr id="2" name="1 CuadroTexto"/>
        <cdr:cNvSpPr txBox="1"/>
      </cdr:nvSpPr>
      <cdr:spPr>
        <a:xfrm xmlns:a="http://schemas.openxmlformats.org/drawingml/2006/main">
          <a:off x="939743" y="7974"/>
          <a:ext cx="2200708" cy="25581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s-VE" sz="1200" dirty="0">
            <a:latin typeface="Century Gothic" pitchFamily="34" charset="0"/>
          </a:endParaRPr>
        </a:p>
      </cdr:txBody>
    </cdr:sp>
  </cdr:relSizeAnchor>
  <cdr:relSizeAnchor xmlns:cdr="http://schemas.openxmlformats.org/drawingml/2006/chartDrawing">
    <cdr:from>
      <cdr:x>0.7537</cdr:x>
      <cdr:y>0.20846</cdr:y>
    </cdr:from>
    <cdr:to>
      <cdr:x>0.89098</cdr:x>
      <cdr:y>0.34627</cdr:y>
    </cdr:to>
    <cdr:cxnSp macro="">
      <cdr:nvCxnSpPr>
        <cdr:cNvPr id="3" name="5 Conector recto de flecha"/>
        <cdr:cNvCxnSpPr/>
      </cdr:nvCxnSpPr>
      <cdr:spPr>
        <a:xfrm xmlns:a="http://schemas.openxmlformats.org/drawingml/2006/main" flipV="1">
          <a:off x="3162703" y="762470"/>
          <a:ext cx="576064" cy="50405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0.70304</cdr:x>
      <cdr:y>0.16909</cdr:y>
    </cdr:from>
    <cdr:to>
      <cdr:x>0.84032</cdr:x>
      <cdr:y>0.25323</cdr:y>
    </cdr:to>
    <cdr:sp macro="" textlink="">
      <cdr:nvSpPr>
        <cdr:cNvPr id="4" name="6 CuadroTexto"/>
        <cdr:cNvSpPr txBox="1"/>
      </cdr:nvSpPr>
      <cdr:spPr>
        <a:xfrm xmlns:a="http://schemas.openxmlformats.org/drawingml/2006/main">
          <a:off x="2950109" y="618454"/>
          <a:ext cx="576064"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s-VE" sz="1400" dirty="0" smtClean="0">
              <a:latin typeface="Century Gothic" pitchFamily="34" charset="0"/>
            </a:rPr>
            <a:t>39%</a:t>
          </a:r>
          <a:endParaRPr lang="es-VE" sz="1400" dirty="0">
            <a:latin typeface="Century Gothic"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0.22395</cdr:x>
      <cdr:y>0.00218</cdr:y>
    </cdr:from>
    <cdr:to>
      <cdr:x>0.7484</cdr:x>
      <cdr:y>0.07212</cdr:y>
    </cdr:to>
    <cdr:sp macro="" textlink="">
      <cdr:nvSpPr>
        <cdr:cNvPr id="2" name="1 CuadroTexto"/>
        <cdr:cNvSpPr txBox="1"/>
      </cdr:nvSpPr>
      <cdr:spPr>
        <a:xfrm xmlns:a="http://schemas.openxmlformats.org/drawingml/2006/main">
          <a:off x="886940" y="8634"/>
          <a:ext cx="2077053"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V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s-VE" sz="1200" dirty="0">
            <a:latin typeface="Century Gothic"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05138" cy="461963"/>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sz="quarter" idx="1"/>
          </p:nvPr>
        </p:nvSpPr>
        <p:spPr>
          <a:xfrm>
            <a:off x="3927475" y="0"/>
            <a:ext cx="3005138" cy="461963"/>
          </a:xfrm>
          <a:prstGeom prst="rect">
            <a:avLst/>
          </a:prstGeom>
        </p:spPr>
        <p:txBody>
          <a:bodyPr vert="horz" lIns="91440" tIns="45720" rIns="91440" bIns="45720" rtlCol="0"/>
          <a:lstStyle>
            <a:lvl1pPr algn="r">
              <a:defRPr sz="1200"/>
            </a:lvl1pPr>
          </a:lstStyle>
          <a:p>
            <a:fld id="{53F39D55-119F-4DF4-A382-21231B0E8B49}" type="datetimeFigureOut">
              <a:rPr lang="es-MX" smtClean="0"/>
              <a:t>07/11/2017</a:t>
            </a:fld>
            <a:endParaRPr lang="es-MX"/>
          </a:p>
        </p:txBody>
      </p:sp>
      <p:sp>
        <p:nvSpPr>
          <p:cNvPr id="4" name="Marcador de pie de página 3"/>
          <p:cNvSpPr>
            <a:spLocks noGrp="1"/>
          </p:cNvSpPr>
          <p:nvPr>
            <p:ph type="ftr" sz="quarter" idx="2"/>
          </p:nvPr>
        </p:nvSpPr>
        <p:spPr>
          <a:xfrm>
            <a:off x="0" y="8758238"/>
            <a:ext cx="3005138" cy="461962"/>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p:cNvSpPr>
            <a:spLocks noGrp="1"/>
          </p:cNvSpPr>
          <p:nvPr>
            <p:ph type="sldNum" sz="quarter" idx="3"/>
          </p:nvPr>
        </p:nvSpPr>
        <p:spPr>
          <a:xfrm>
            <a:off x="3927475" y="8758238"/>
            <a:ext cx="3005138" cy="461962"/>
          </a:xfrm>
          <a:prstGeom prst="rect">
            <a:avLst/>
          </a:prstGeom>
        </p:spPr>
        <p:txBody>
          <a:bodyPr vert="horz" lIns="91440" tIns="45720" rIns="91440" bIns="45720" rtlCol="0" anchor="b"/>
          <a:lstStyle>
            <a:lvl1pPr algn="r">
              <a:defRPr sz="1200"/>
            </a:lvl1pPr>
          </a:lstStyle>
          <a:p>
            <a:fld id="{C7055344-7ED1-493C-BF9A-9282EDE2B5A2}" type="slidenum">
              <a:rPr lang="es-MX" smtClean="0"/>
              <a:t>‹Nº›</a:t>
            </a:fld>
            <a:endParaRPr lang="es-MX"/>
          </a:p>
        </p:txBody>
      </p:sp>
    </p:spTree>
    <p:extLst>
      <p:ext uri="{BB962C8B-B14F-4D97-AF65-F5344CB8AC3E}">
        <p14:creationId xmlns:p14="http://schemas.microsoft.com/office/powerpoint/2010/main" val="23142173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idx="1"/>
          </p:nvPr>
        </p:nvSpPr>
        <p:spPr>
          <a:xfrm>
            <a:off x="3927775" y="0"/>
            <a:ext cx="3004820" cy="461010"/>
          </a:xfrm>
          <a:prstGeom prst="rect">
            <a:avLst/>
          </a:prstGeom>
        </p:spPr>
        <p:txBody>
          <a:bodyPr vert="horz" lIns="92309" tIns="46154" rIns="92309" bIns="46154" rtlCol="0"/>
          <a:lstStyle>
            <a:lvl1pPr algn="r">
              <a:defRPr sz="1200"/>
            </a:lvl1pPr>
          </a:lstStyle>
          <a:p>
            <a:fld id="{0795C4F7-5B25-6841-AA46-EDBDBB9900C1}" type="datetimeFigureOut">
              <a:rPr lang="en-US" smtClean="0"/>
              <a:pPr/>
              <a:t>11/7/2017</a:t>
            </a:fld>
            <a:endParaRPr lang="en-US"/>
          </a:p>
        </p:txBody>
      </p:sp>
      <p:sp>
        <p:nvSpPr>
          <p:cNvPr id="4" name="Slide Image Placeholder 3"/>
          <p:cNvSpPr>
            <a:spLocks noGrp="1" noRot="1" noChangeAspect="1"/>
          </p:cNvSpPr>
          <p:nvPr>
            <p:ph type="sldImg" idx="2"/>
          </p:nvPr>
        </p:nvSpPr>
        <p:spPr>
          <a:xfrm>
            <a:off x="393700" y="692150"/>
            <a:ext cx="6146800" cy="3457575"/>
          </a:xfrm>
          <a:prstGeom prst="rect">
            <a:avLst/>
          </a:prstGeom>
          <a:noFill/>
          <a:ln w="12700">
            <a:solidFill>
              <a:prstClr val="black"/>
            </a:solidFill>
          </a:ln>
        </p:spPr>
        <p:txBody>
          <a:bodyPr vert="horz" lIns="92309" tIns="46154" rIns="92309" bIns="46154" rtlCol="0" anchor="ctr"/>
          <a:lstStyle/>
          <a:p>
            <a:endParaRPr lang="en-US"/>
          </a:p>
        </p:txBody>
      </p:sp>
      <p:sp>
        <p:nvSpPr>
          <p:cNvPr id="5" name="Notes Placeholder 4"/>
          <p:cNvSpPr>
            <a:spLocks noGrp="1"/>
          </p:cNvSpPr>
          <p:nvPr>
            <p:ph type="body" sz="quarter" idx="3"/>
          </p:nvPr>
        </p:nvSpPr>
        <p:spPr>
          <a:xfrm>
            <a:off x="693420" y="4379595"/>
            <a:ext cx="5547360" cy="4149090"/>
          </a:xfrm>
          <a:prstGeom prst="rect">
            <a:avLst/>
          </a:prstGeom>
        </p:spPr>
        <p:txBody>
          <a:bodyPr vert="horz" lIns="92309" tIns="46154" rIns="92309" bIns="46154" rtlCol="0"/>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6" name="Footer Placeholder 5"/>
          <p:cNvSpPr>
            <a:spLocks noGrp="1"/>
          </p:cNvSpPr>
          <p:nvPr>
            <p:ph type="ftr" sz="quarter" idx="4"/>
          </p:nvPr>
        </p:nvSpPr>
        <p:spPr>
          <a:xfrm>
            <a:off x="0" y="8757590"/>
            <a:ext cx="3004820" cy="461010"/>
          </a:xfrm>
          <a:prstGeom prst="rect">
            <a:avLst/>
          </a:prstGeom>
        </p:spPr>
        <p:txBody>
          <a:bodyPr vert="horz" lIns="92309" tIns="46154" rIns="92309" bIns="46154" rtlCol="0" anchor="b"/>
          <a:lstStyle>
            <a:lvl1pPr algn="l">
              <a:defRPr sz="1200"/>
            </a:lvl1pPr>
          </a:lstStyle>
          <a:p>
            <a:endParaRPr lang="en-US"/>
          </a:p>
        </p:txBody>
      </p:sp>
      <p:sp>
        <p:nvSpPr>
          <p:cNvPr id="7" name="Slide Number Placeholder 6"/>
          <p:cNvSpPr>
            <a:spLocks noGrp="1"/>
          </p:cNvSpPr>
          <p:nvPr>
            <p:ph type="sldNum" sz="quarter" idx="5"/>
          </p:nvPr>
        </p:nvSpPr>
        <p:spPr>
          <a:xfrm>
            <a:off x="3927775" y="8757590"/>
            <a:ext cx="3004820" cy="461010"/>
          </a:xfrm>
          <a:prstGeom prst="rect">
            <a:avLst/>
          </a:prstGeom>
        </p:spPr>
        <p:txBody>
          <a:bodyPr vert="horz" lIns="92309" tIns="46154" rIns="92309" bIns="46154" rtlCol="0" anchor="b"/>
          <a:lstStyle>
            <a:lvl1pPr algn="r">
              <a:defRPr sz="1200"/>
            </a:lvl1pPr>
          </a:lstStyle>
          <a:p>
            <a:fld id="{532B47F6-3A8C-BB4D-9E18-8DA9850ED48F}" type="slidenum">
              <a:rPr lang="en-US" smtClean="0"/>
              <a:pPr/>
              <a:t>‹Nº›</a:t>
            </a:fld>
            <a:endParaRPr lang="en-US"/>
          </a:p>
        </p:txBody>
      </p:sp>
    </p:spTree>
    <p:extLst>
      <p:ext uri="{BB962C8B-B14F-4D97-AF65-F5344CB8AC3E}">
        <p14:creationId xmlns:p14="http://schemas.microsoft.com/office/powerpoint/2010/main" val="184261345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lgn="just"/>
            <a:r>
              <a:rPr lang="en-US" sz="1200" kern="1200" dirty="0" smtClean="0">
                <a:solidFill>
                  <a:schemeClr val="tx1"/>
                </a:solidFill>
                <a:effectLst/>
                <a:latin typeface="+mn-lt"/>
                <a:ea typeface="+mn-ea"/>
                <a:cs typeface="+mn-cs"/>
              </a:rPr>
              <a:t>Good morning everyone. It is a pleasure for me to be representing CAF Development Bank of Latin America in this gathering to discuss the importance of the Sustainable Development Goals and our role as a development bank committed with sustainable development in the region.</a:t>
            </a:r>
            <a:endParaRPr lang="es-MX"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1</a:t>
            </a:fld>
            <a:endParaRPr lang="en-US"/>
          </a:p>
        </p:txBody>
      </p:sp>
    </p:spTree>
    <p:extLst>
      <p:ext uri="{BB962C8B-B14F-4D97-AF65-F5344CB8AC3E}">
        <p14:creationId xmlns:p14="http://schemas.microsoft.com/office/powerpoint/2010/main" val="3456479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lgn="just"/>
            <a:r>
              <a:rPr lang="en-US" sz="1200" kern="1200" dirty="0" smtClean="0">
                <a:solidFill>
                  <a:schemeClr val="tx1"/>
                </a:solidFill>
                <a:effectLst/>
                <a:latin typeface="+mn-lt"/>
                <a:ea typeface="+mn-ea"/>
                <a:cs typeface="+mn-cs"/>
              </a:rPr>
              <a:t>Since its constitution, CAF’s objectives have been strictly aligned with sustainable development and regional integration. We are a multilateral financial institution with a Latina American identity and an </a:t>
            </a:r>
            <a:r>
              <a:rPr lang="en-US" sz="1200" kern="1200" dirty="0" err="1" smtClean="0">
                <a:solidFill>
                  <a:schemeClr val="tx1"/>
                </a:solidFill>
                <a:effectLst/>
                <a:latin typeface="+mn-lt"/>
                <a:ea typeface="+mn-ea"/>
                <a:cs typeface="+mn-cs"/>
              </a:rPr>
              <a:t>Ibero</a:t>
            </a:r>
            <a:r>
              <a:rPr lang="en-US" sz="1200" kern="1200" dirty="0" smtClean="0">
                <a:solidFill>
                  <a:schemeClr val="tx1"/>
                </a:solidFill>
                <a:effectLst/>
                <a:latin typeface="+mn-lt"/>
                <a:ea typeface="+mn-ea"/>
                <a:cs typeface="+mn-cs"/>
              </a:rPr>
              <a:t> American projection that promotes an efficient mobilization of resources for a timely provision of multiple financial services, with high value added, to clients in the public and private sectors of the shareholder countries. Our goal is to maintain a competitive organization, client-oriented, sensitive to the social needs, and supported by a highly specialized staff.</a:t>
            </a:r>
            <a:endParaRPr lang="es-MX"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2</a:t>
            </a:fld>
            <a:endParaRPr lang="en-US"/>
          </a:p>
        </p:txBody>
      </p:sp>
    </p:spTree>
    <p:extLst>
      <p:ext uri="{BB962C8B-B14F-4D97-AF65-F5344CB8AC3E}">
        <p14:creationId xmlns:p14="http://schemas.microsoft.com/office/powerpoint/2010/main" val="2865109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lgn="just"/>
            <a:r>
              <a:rPr lang="en-US" sz="1200" kern="1200" dirty="0" smtClean="0">
                <a:solidFill>
                  <a:schemeClr val="tx1"/>
                </a:solidFill>
                <a:effectLst/>
                <a:latin typeface="+mn-lt"/>
                <a:ea typeface="+mn-ea"/>
                <a:cs typeface="+mn-cs"/>
              </a:rPr>
              <a:t>Starting as an Andean bank with 5 member countries, CAF became a 19 member regional institution, including Spain and Portugal, having Mexico as the first non-Andean country to subscribe in 1990.</a:t>
            </a:r>
            <a:endParaRPr lang="es-MX"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3</a:t>
            </a:fld>
            <a:endParaRPr lang="en-US"/>
          </a:p>
        </p:txBody>
      </p:sp>
    </p:spTree>
    <p:extLst>
      <p:ext uri="{BB962C8B-B14F-4D97-AF65-F5344CB8AC3E}">
        <p14:creationId xmlns:p14="http://schemas.microsoft.com/office/powerpoint/2010/main" val="85525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lvl="0" indent="-171450" algn="just">
              <a:buFont typeface="Arial" panose="020B0604020202020204" pitchFamily="34" charset="0"/>
              <a:buChar char="•"/>
            </a:pPr>
            <a:r>
              <a:rPr lang="en-US" sz="1200" kern="1200" dirty="0" smtClean="0">
                <a:solidFill>
                  <a:schemeClr val="tx1"/>
                </a:solidFill>
                <a:effectLst/>
                <a:latin typeface="+mn-lt"/>
                <a:ea typeface="+mn-ea"/>
                <a:cs typeface="+mn-cs"/>
              </a:rPr>
              <a:t>CAF’s vision of sustainable development includes a comprehensive agenda that aims to achieve a high quality, sustained, efficient and sustainable growth in Latin America. However, to fulfill these objectives it is necessary to preserve and strengthen most of our countries’ increasing macroeconomic stability, as a platform in which the desired growth must be supported. Moreover, a solid institutional framework must be reinforced in order to establish the necessary public policies to promote sustainable development.</a:t>
            </a:r>
          </a:p>
          <a:p>
            <a:pPr marL="171450" lvl="0" indent="-171450" algn="just">
              <a:buFont typeface="Arial" panose="020B0604020202020204" pitchFamily="34" charset="0"/>
              <a:buChar char="•"/>
            </a:pPr>
            <a:endParaRPr lang="en-US" sz="1200" kern="1200" dirty="0" smtClean="0">
              <a:solidFill>
                <a:schemeClr val="tx1"/>
              </a:solidFill>
              <a:effectLst/>
              <a:latin typeface="+mn-lt"/>
              <a:ea typeface="+mn-ea"/>
              <a:cs typeface="+mn-cs"/>
            </a:endParaRPr>
          </a:p>
          <a:p>
            <a:pPr marL="171450" marR="0" lvl="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Nonetheless, these efforts must be accompanied with considerable microeconomic efficiency upgrades along with a productive transformation that lead to productivity increases, support a regional and international competitive integration, and contribute to generate new formal employment. Consequently, new middle classes should emerge, reducing poverty and promoting social inclusion and equality. </a:t>
            </a:r>
          </a:p>
          <a:p>
            <a:pPr marL="171450" marR="0" lvl="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pPr marL="171450" marR="0" lvl="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Furthermore, sustainable growth must come hand in hand with a responsible use of the environmental capital that helps develop new regional comparative and competitive advantages, whilst ensuring it’s availability throughout generations. </a:t>
            </a:r>
            <a:endParaRPr lang="es-MX" sz="1200" kern="1200" dirty="0" smtClean="0">
              <a:solidFill>
                <a:schemeClr val="tx1"/>
              </a:solidFill>
              <a:effectLst/>
              <a:latin typeface="+mn-lt"/>
              <a:ea typeface="+mn-ea"/>
              <a:cs typeface="+mn-cs"/>
            </a:endParaRPr>
          </a:p>
          <a:p>
            <a:pPr marL="171450" marR="0" lvl="0" indent="-171450" algn="just"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s-MX" sz="1200" kern="1200" dirty="0" smtClean="0">
              <a:solidFill>
                <a:schemeClr val="tx1"/>
              </a:solidFill>
              <a:effectLst/>
              <a:latin typeface="+mn-lt"/>
              <a:ea typeface="+mn-ea"/>
              <a:cs typeface="+mn-cs"/>
            </a:endParaRPr>
          </a:p>
          <a:p>
            <a:pPr marL="171450" lvl="0" indent="-171450" algn="just">
              <a:buFont typeface="Arial" panose="020B0604020202020204" pitchFamily="34" charset="0"/>
              <a:buChar char="•"/>
            </a:pPr>
            <a:endParaRPr lang="es-MX"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4</a:t>
            </a:fld>
            <a:endParaRPr lang="en-US"/>
          </a:p>
        </p:txBody>
      </p:sp>
    </p:spTree>
    <p:extLst>
      <p:ext uri="{BB962C8B-B14F-4D97-AF65-F5344CB8AC3E}">
        <p14:creationId xmlns:p14="http://schemas.microsoft.com/office/powerpoint/2010/main" val="1208324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1200" kern="1200" dirty="0" smtClean="0">
                <a:solidFill>
                  <a:schemeClr val="tx1"/>
                </a:solidFill>
                <a:effectLst/>
                <a:latin typeface="+mn-lt"/>
                <a:ea typeface="+mn-ea"/>
                <a:cs typeface="+mn-cs"/>
              </a:rPr>
              <a:t>To tackle these challenges, CAF possesses multiple tools with high quality financial and technical products and services tailor-made for our countries’ needs, which gather up more than 50 years of lessons learned from financing development in Latin America. Products and services that mainly focus on programs and investment projects, but also respond to demands for budgetary resources.</a:t>
            </a:r>
            <a:endParaRPr lang="es-MX" dirty="0"/>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5</a:t>
            </a:fld>
            <a:endParaRPr lang="en-US"/>
          </a:p>
        </p:txBody>
      </p:sp>
    </p:spTree>
    <p:extLst>
      <p:ext uri="{BB962C8B-B14F-4D97-AF65-F5344CB8AC3E}">
        <p14:creationId xmlns:p14="http://schemas.microsoft.com/office/powerpoint/2010/main" val="1380586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lgn="just"/>
            <a:r>
              <a:rPr lang="en-US" sz="1200" kern="1200" dirty="0" smtClean="0">
                <a:solidFill>
                  <a:schemeClr val="tx1"/>
                </a:solidFill>
                <a:effectLst/>
                <a:latin typeface="+mn-lt"/>
                <a:ea typeface="+mn-ea"/>
                <a:cs typeface="+mn-cs"/>
              </a:rPr>
              <a:t>Nevertheless, CAF is more than just a bank. It catalyzes and intermediates public, private and international financial organisms resources. Additionally, the bank stands out for its counter-cyclical role in financing development, mitigating market failures, promoting the region’s pragmatic integration, generating and spreading knowledge and good practices.</a:t>
            </a:r>
            <a:endParaRPr lang="es-MX"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6</a:t>
            </a:fld>
            <a:endParaRPr lang="en-US"/>
          </a:p>
        </p:txBody>
      </p:sp>
    </p:spTree>
    <p:extLst>
      <p:ext uri="{BB962C8B-B14F-4D97-AF65-F5344CB8AC3E}">
        <p14:creationId xmlns:p14="http://schemas.microsoft.com/office/powerpoint/2010/main" val="4149007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1200" kern="1200" dirty="0" smtClean="0">
                <a:solidFill>
                  <a:schemeClr val="tx1"/>
                </a:solidFill>
                <a:effectLst/>
                <a:latin typeface="+mn-lt"/>
                <a:ea typeface="+mn-ea"/>
                <a:cs typeface="+mn-cs"/>
              </a:rPr>
              <a:t>Convinced and motivated by our mission, we have earned a steady and rapid growth of our approvals demand and projects portfolio, with USD 12.4 billion in approved projects in 2016 for a 4-year 39% growth, and reaching USD 22.6 billion in CAF’s projects portfolio for the same years’ end.</a:t>
            </a:r>
            <a:endParaRPr lang="es-MX" dirty="0"/>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7</a:t>
            </a:fld>
            <a:endParaRPr lang="en-US"/>
          </a:p>
        </p:txBody>
      </p:sp>
    </p:spTree>
    <p:extLst>
      <p:ext uri="{BB962C8B-B14F-4D97-AF65-F5344CB8AC3E}">
        <p14:creationId xmlns:p14="http://schemas.microsoft.com/office/powerpoint/2010/main" val="2549197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 another hand, CAF’s financial strength nurtures from member countries’ commitment and capital markets access, fed by highly satisfactory profitability indicators.</a:t>
            </a:r>
            <a:endParaRPr lang="es-MX" dirty="0"/>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8</a:t>
            </a:fld>
            <a:endParaRPr lang="en-US"/>
          </a:p>
        </p:txBody>
      </p:sp>
    </p:spTree>
    <p:extLst>
      <p:ext uri="{BB962C8B-B14F-4D97-AF65-F5344CB8AC3E}">
        <p14:creationId xmlns:p14="http://schemas.microsoft.com/office/powerpoint/2010/main" val="348844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1200" kern="1200" dirty="0" smtClean="0">
                <a:solidFill>
                  <a:schemeClr val="tx1"/>
                </a:solidFill>
                <a:effectLst/>
                <a:latin typeface="+mn-lt"/>
                <a:ea typeface="+mn-ea"/>
                <a:cs typeface="+mn-cs"/>
              </a:rPr>
              <a:t>These results come from consistent ratings improvements, starting in 1993 with the first BBB investment grade score and winning a AA- or equivalent risk rating by 2013 from S&amp;P's, Moody's and Fitch.</a:t>
            </a:r>
            <a:endParaRPr lang="es-MX" dirty="0"/>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9</a:t>
            </a:fld>
            <a:endParaRPr lang="en-US"/>
          </a:p>
        </p:txBody>
      </p:sp>
    </p:spTree>
    <p:extLst>
      <p:ext uri="{BB962C8B-B14F-4D97-AF65-F5344CB8AC3E}">
        <p14:creationId xmlns:p14="http://schemas.microsoft.com/office/powerpoint/2010/main" val="1193729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dirty="0" smtClean="0"/>
              <a:t>As you can see, in addition to prioritizing financing in the infrastructure sector, CAF has increased its participation in the social sector, in the environment and in the promotion of Medium, Small and Micro </a:t>
            </a:r>
            <a:r>
              <a:rPr lang="en-US" dirty="0" smtClean="0"/>
              <a:t>enterprises. The </a:t>
            </a:r>
            <a:r>
              <a:rPr lang="en-US" dirty="0" smtClean="0"/>
              <a:t>support to private</a:t>
            </a:r>
            <a:r>
              <a:rPr lang="en-US" baseline="0" dirty="0" smtClean="0"/>
              <a:t> firms </a:t>
            </a:r>
            <a:r>
              <a:rPr lang="en-US" dirty="0" smtClean="0"/>
              <a:t>is done directly and through public and private institutions</a:t>
            </a:r>
            <a:endParaRPr lang="es-MX" dirty="0"/>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10</a:t>
            </a:fld>
            <a:endParaRPr lang="en-US"/>
          </a:p>
        </p:txBody>
      </p:sp>
    </p:spTree>
    <p:extLst>
      <p:ext uri="{BB962C8B-B14F-4D97-AF65-F5344CB8AC3E}">
        <p14:creationId xmlns:p14="http://schemas.microsoft.com/office/powerpoint/2010/main" val="419457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lgn="just"/>
            <a:r>
              <a:rPr lang="en-US" sz="1200" kern="1200" dirty="0" smtClean="0">
                <a:solidFill>
                  <a:schemeClr val="tx1"/>
                </a:solidFill>
                <a:effectLst/>
                <a:latin typeface="+mn-lt"/>
                <a:ea typeface="+mn-ea"/>
                <a:cs typeface="+mn-cs"/>
              </a:rPr>
              <a:t>The bank’s portfolio evolution has gained an important geographical diversification, which reflects CAF’s capital growth and outreach in the region, echoing the mission to promote Latin America’s sustainable development and integration. </a:t>
            </a:r>
            <a:endParaRPr lang="es-MX"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11</a:t>
            </a:fld>
            <a:endParaRPr lang="en-US"/>
          </a:p>
        </p:txBody>
      </p:sp>
    </p:spTree>
    <p:extLst>
      <p:ext uri="{BB962C8B-B14F-4D97-AF65-F5344CB8AC3E}">
        <p14:creationId xmlns:p14="http://schemas.microsoft.com/office/powerpoint/2010/main" val="1373436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To this day, CAF represents the main source of infrastructure financing in the region. In addition, as part of the growing commitment with multilateral financing, the bank has gone from approving 8% of total multilateral projects in 1990 to 34% in 2015. </a:t>
            </a:r>
            <a:endParaRPr lang="es-VE"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12</a:t>
            </a:fld>
            <a:endParaRPr lang="en-US"/>
          </a:p>
        </p:txBody>
      </p:sp>
    </p:spTree>
    <p:extLst>
      <p:ext uri="{BB962C8B-B14F-4D97-AF65-F5344CB8AC3E}">
        <p14:creationId xmlns:p14="http://schemas.microsoft.com/office/powerpoint/2010/main" val="3024867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lgn="just"/>
            <a:r>
              <a:rPr lang="en-US" sz="1200" kern="1200" dirty="0" smtClean="0">
                <a:solidFill>
                  <a:schemeClr val="tx1"/>
                </a:solidFill>
                <a:effectLst/>
                <a:latin typeface="+mn-lt"/>
                <a:ea typeface="+mn-ea"/>
                <a:cs typeface="+mn-cs"/>
              </a:rPr>
              <a:t>Hence, we are well satisfied with our financial performance and banking role, however our DNA is intrinsically linked with development, and thanks to CAF’s economical health and optimal resource allocation we have a favorable impact on the region. The primary lines of work and special programs which support CAF’s actions go in hand with our continuous quest for the region’s comprehensive development and fulfillment of Sustainable Development Goals:</a:t>
            </a:r>
            <a:endParaRPr lang="es-MX" sz="1200" kern="1200" dirty="0" smtClean="0">
              <a:solidFill>
                <a:schemeClr val="tx1"/>
              </a:solidFill>
              <a:effectLst/>
              <a:latin typeface="+mn-lt"/>
              <a:ea typeface="+mn-ea"/>
              <a:cs typeface="+mn-cs"/>
            </a:endParaRPr>
          </a:p>
          <a:p>
            <a:pPr algn="just"/>
            <a:r>
              <a:rPr lang="es-CO" sz="1200" kern="1200" dirty="0" smtClean="0">
                <a:solidFill>
                  <a:schemeClr val="tx1"/>
                </a:solidFill>
                <a:effectLst/>
                <a:latin typeface="+mn-lt"/>
                <a:ea typeface="+mn-ea"/>
                <a:cs typeface="+mn-cs"/>
              </a:rPr>
              <a:t> </a:t>
            </a:r>
            <a:endParaRPr lang="es-MX" sz="1200" kern="1200" dirty="0" smtClean="0">
              <a:solidFill>
                <a:schemeClr val="tx1"/>
              </a:solidFill>
              <a:effectLst/>
              <a:latin typeface="+mn-lt"/>
              <a:ea typeface="+mn-ea"/>
              <a:cs typeface="+mn-cs"/>
            </a:endParaRPr>
          </a:p>
          <a:p>
            <a:pPr lvl="1"/>
            <a:r>
              <a:rPr lang="es-CO" sz="1200" kern="1200" dirty="0" err="1" smtClean="0">
                <a:solidFill>
                  <a:schemeClr val="tx1"/>
                </a:solidFill>
                <a:effectLst/>
                <a:latin typeface="+mn-lt"/>
                <a:ea typeface="+mn-ea"/>
                <a:cs typeface="+mn-cs"/>
              </a:rPr>
              <a:t>Infrastructure</a:t>
            </a:r>
            <a:endParaRPr lang="es-MX" sz="1200" kern="1200" dirty="0" smtClean="0">
              <a:solidFill>
                <a:schemeClr val="tx1"/>
              </a:solidFill>
              <a:effectLst/>
              <a:latin typeface="+mn-lt"/>
              <a:ea typeface="+mn-ea"/>
              <a:cs typeface="+mn-cs"/>
            </a:endParaRPr>
          </a:p>
          <a:p>
            <a:pPr lvl="1"/>
            <a:r>
              <a:rPr lang="es-CO" sz="1200" kern="1200" dirty="0" err="1" smtClean="0">
                <a:solidFill>
                  <a:schemeClr val="tx1"/>
                </a:solidFill>
                <a:effectLst/>
                <a:latin typeface="+mn-lt"/>
                <a:ea typeface="+mn-ea"/>
                <a:cs typeface="+mn-cs"/>
              </a:rPr>
              <a:t>Energy</a:t>
            </a:r>
            <a:endParaRPr lang="es-MX" sz="1200" kern="1200" dirty="0" smtClean="0">
              <a:solidFill>
                <a:schemeClr val="tx1"/>
              </a:solidFill>
              <a:effectLst/>
              <a:latin typeface="+mn-lt"/>
              <a:ea typeface="+mn-ea"/>
              <a:cs typeface="+mn-cs"/>
            </a:endParaRPr>
          </a:p>
          <a:p>
            <a:pPr lvl="1"/>
            <a:r>
              <a:rPr lang="es-CO" sz="1200" kern="1200" dirty="0" smtClean="0">
                <a:solidFill>
                  <a:schemeClr val="tx1"/>
                </a:solidFill>
                <a:effectLst/>
                <a:latin typeface="+mn-lt"/>
                <a:ea typeface="+mn-ea"/>
                <a:cs typeface="+mn-cs"/>
              </a:rPr>
              <a:t>Regional </a:t>
            </a:r>
            <a:r>
              <a:rPr lang="es-CO" sz="1200" kern="1200" dirty="0" err="1" smtClean="0">
                <a:solidFill>
                  <a:schemeClr val="tx1"/>
                </a:solidFill>
                <a:effectLst/>
                <a:latin typeface="+mn-lt"/>
                <a:ea typeface="+mn-ea"/>
                <a:cs typeface="+mn-cs"/>
              </a:rPr>
              <a:t>Integration</a:t>
            </a:r>
            <a:endParaRPr lang="es-MX" sz="1200" kern="1200" dirty="0" smtClean="0">
              <a:solidFill>
                <a:schemeClr val="tx1"/>
              </a:solidFill>
              <a:effectLst/>
              <a:latin typeface="+mn-lt"/>
              <a:ea typeface="+mn-ea"/>
              <a:cs typeface="+mn-cs"/>
            </a:endParaRPr>
          </a:p>
          <a:p>
            <a:pPr lvl="1"/>
            <a:r>
              <a:rPr lang="es-CO" sz="1200" kern="1200" dirty="0" smtClean="0">
                <a:solidFill>
                  <a:schemeClr val="tx1"/>
                </a:solidFill>
                <a:effectLst/>
                <a:latin typeface="+mn-lt"/>
                <a:ea typeface="+mn-ea"/>
                <a:cs typeface="+mn-cs"/>
              </a:rPr>
              <a:t>Social </a:t>
            </a:r>
            <a:r>
              <a:rPr lang="es-CO" sz="1200" kern="1200" dirty="0" err="1" smtClean="0">
                <a:solidFill>
                  <a:schemeClr val="tx1"/>
                </a:solidFill>
                <a:effectLst/>
                <a:latin typeface="+mn-lt"/>
                <a:ea typeface="+mn-ea"/>
                <a:cs typeface="+mn-cs"/>
              </a:rPr>
              <a:t>Development</a:t>
            </a:r>
            <a:endParaRPr lang="es-MX" sz="1200" kern="1200" dirty="0" smtClean="0">
              <a:solidFill>
                <a:schemeClr val="tx1"/>
              </a:solidFill>
              <a:effectLst/>
              <a:latin typeface="+mn-lt"/>
              <a:ea typeface="+mn-ea"/>
              <a:cs typeface="+mn-cs"/>
            </a:endParaRPr>
          </a:p>
          <a:p>
            <a:pPr lvl="1"/>
            <a:r>
              <a:rPr lang="es-CO" sz="1200" kern="1200" dirty="0" err="1" smtClean="0">
                <a:solidFill>
                  <a:schemeClr val="tx1"/>
                </a:solidFill>
                <a:effectLst/>
                <a:latin typeface="+mn-lt"/>
                <a:ea typeface="+mn-ea"/>
                <a:cs typeface="+mn-cs"/>
              </a:rPr>
              <a:t>Environment</a:t>
            </a:r>
            <a:r>
              <a:rPr lang="es-CO" sz="1200" kern="1200" dirty="0" smtClean="0">
                <a:solidFill>
                  <a:schemeClr val="tx1"/>
                </a:solidFill>
                <a:effectLst/>
                <a:latin typeface="+mn-lt"/>
                <a:ea typeface="+mn-ea"/>
                <a:cs typeface="+mn-cs"/>
              </a:rPr>
              <a:t> and </a:t>
            </a:r>
            <a:r>
              <a:rPr lang="es-CO" sz="1200" kern="1200" dirty="0" err="1" smtClean="0">
                <a:solidFill>
                  <a:schemeClr val="tx1"/>
                </a:solidFill>
                <a:effectLst/>
                <a:latin typeface="+mn-lt"/>
                <a:ea typeface="+mn-ea"/>
                <a:cs typeface="+mn-cs"/>
              </a:rPr>
              <a:t>Climate</a:t>
            </a:r>
            <a:r>
              <a:rPr lang="es-CO" sz="1200" kern="1200" dirty="0" smtClean="0">
                <a:solidFill>
                  <a:schemeClr val="tx1"/>
                </a:solidFill>
                <a:effectLst/>
                <a:latin typeface="+mn-lt"/>
                <a:ea typeface="+mn-ea"/>
                <a:cs typeface="+mn-cs"/>
              </a:rPr>
              <a:t> </a:t>
            </a:r>
            <a:r>
              <a:rPr lang="es-CO" sz="1200" kern="1200" dirty="0" err="1" smtClean="0">
                <a:solidFill>
                  <a:schemeClr val="tx1"/>
                </a:solidFill>
                <a:effectLst/>
                <a:latin typeface="+mn-lt"/>
                <a:ea typeface="+mn-ea"/>
                <a:cs typeface="+mn-cs"/>
              </a:rPr>
              <a:t>Change</a:t>
            </a:r>
            <a:endParaRPr lang="es-MX" sz="1200" kern="1200" dirty="0" smtClean="0">
              <a:solidFill>
                <a:schemeClr val="tx1"/>
              </a:solidFill>
              <a:effectLst/>
              <a:latin typeface="+mn-lt"/>
              <a:ea typeface="+mn-ea"/>
              <a:cs typeface="+mn-cs"/>
            </a:endParaRPr>
          </a:p>
          <a:p>
            <a:pPr lvl="1"/>
            <a:r>
              <a:rPr lang="es-CO" sz="1200" kern="1200" dirty="0" err="1" smtClean="0">
                <a:solidFill>
                  <a:schemeClr val="tx1"/>
                </a:solidFill>
                <a:effectLst/>
                <a:latin typeface="+mn-lt"/>
                <a:ea typeface="+mn-ea"/>
                <a:cs typeface="+mn-cs"/>
              </a:rPr>
              <a:t>Productive</a:t>
            </a:r>
            <a:r>
              <a:rPr lang="es-CO" sz="1200" kern="1200" dirty="0" smtClean="0">
                <a:solidFill>
                  <a:schemeClr val="tx1"/>
                </a:solidFill>
                <a:effectLst/>
                <a:latin typeface="+mn-lt"/>
                <a:ea typeface="+mn-ea"/>
                <a:cs typeface="+mn-cs"/>
              </a:rPr>
              <a:t> </a:t>
            </a:r>
            <a:r>
              <a:rPr lang="es-CO" sz="1200" kern="1200" dirty="0" err="1" smtClean="0">
                <a:solidFill>
                  <a:schemeClr val="tx1"/>
                </a:solidFill>
                <a:effectLst/>
                <a:latin typeface="+mn-lt"/>
                <a:ea typeface="+mn-ea"/>
                <a:cs typeface="+mn-cs"/>
              </a:rPr>
              <a:t>Transformation</a:t>
            </a:r>
            <a:endParaRPr lang="es-MX" sz="1200" kern="1200" dirty="0" smtClean="0">
              <a:solidFill>
                <a:schemeClr val="tx1"/>
              </a:solidFill>
              <a:effectLst/>
              <a:latin typeface="+mn-lt"/>
              <a:ea typeface="+mn-ea"/>
              <a:cs typeface="+mn-cs"/>
            </a:endParaRPr>
          </a:p>
          <a:p>
            <a:pPr lvl="1"/>
            <a:r>
              <a:rPr lang="es-CO" sz="1200" kern="1200" dirty="0" err="1" smtClean="0">
                <a:solidFill>
                  <a:schemeClr val="tx1"/>
                </a:solidFill>
                <a:effectLst/>
                <a:latin typeface="+mn-lt"/>
                <a:ea typeface="+mn-ea"/>
                <a:cs typeface="+mn-cs"/>
              </a:rPr>
              <a:t>Institutional</a:t>
            </a:r>
            <a:r>
              <a:rPr lang="es-CO" sz="1200" kern="1200" dirty="0" smtClean="0">
                <a:solidFill>
                  <a:schemeClr val="tx1"/>
                </a:solidFill>
                <a:effectLst/>
                <a:latin typeface="+mn-lt"/>
                <a:ea typeface="+mn-ea"/>
                <a:cs typeface="+mn-cs"/>
              </a:rPr>
              <a:t> </a:t>
            </a:r>
            <a:r>
              <a:rPr lang="es-CO" sz="1200" kern="1200" dirty="0" err="1" smtClean="0">
                <a:solidFill>
                  <a:schemeClr val="tx1"/>
                </a:solidFill>
                <a:effectLst/>
                <a:latin typeface="+mn-lt"/>
                <a:ea typeface="+mn-ea"/>
                <a:cs typeface="+mn-cs"/>
              </a:rPr>
              <a:t>Development</a:t>
            </a:r>
            <a:endParaRPr lang="es-MX" sz="1200" kern="1200" dirty="0" smtClean="0">
              <a:solidFill>
                <a:schemeClr val="tx1"/>
              </a:solidFill>
              <a:effectLst/>
              <a:latin typeface="+mn-lt"/>
              <a:ea typeface="+mn-ea"/>
              <a:cs typeface="+mn-cs"/>
            </a:endParaRPr>
          </a:p>
          <a:p>
            <a:pPr marL="0" lvl="0" indent="0" algn="just">
              <a:buFont typeface="Arial" panose="020B0604020202020204" pitchFamily="34" charset="0"/>
              <a:buNone/>
            </a:pPr>
            <a:endParaRPr lang="es-CO" sz="1200" kern="1200" dirty="0" smtClean="0">
              <a:solidFill>
                <a:schemeClr val="tx1"/>
              </a:solidFill>
              <a:effectLst/>
              <a:latin typeface="+mn-lt"/>
              <a:ea typeface="+mn-ea"/>
              <a:cs typeface="+mn-cs"/>
            </a:endParaRPr>
          </a:p>
          <a:p>
            <a:pPr lvl="0" algn="just"/>
            <a:r>
              <a:rPr lang="en-US" sz="1200" kern="1200" dirty="0" smtClean="0">
                <a:solidFill>
                  <a:schemeClr val="tx1"/>
                </a:solidFill>
                <a:effectLst/>
                <a:latin typeface="+mn-lt"/>
                <a:ea typeface="+mn-ea"/>
                <a:cs typeface="+mn-cs"/>
              </a:rPr>
              <a:t>Ending poverty in all its shapes and forms represents the first SDG that CAF tackles transversally throughout all its areas, being a crucial element of the Institution’s mission and the ultimate result we aim to achieve in every infrastructure, energy, water, integration, environment, productive transformation and institutional development intervention. Whilst looking to reduce inequality and increase population welfare on those least favored.</a:t>
            </a:r>
            <a:endParaRPr lang="es-MX" sz="1200" kern="1200" dirty="0" smtClean="0">
              <a:solidFill>
                <a:schemeClr val="tx1"/>
              </a:solidFill>
              <a:effectLst/>
              <a:latin typeface="+mn-lt"/>
              <a:ea typeface="+mn-ea"/>
              <a:cs typeface="+mn-cs"/>
            </a:endParaRPr>
          </a:p>
          <a:p>
            <a:pPr algn="just"/>
            <a:r>
              <a:rPr lang="es-CO" sz="1200" kern="1200" dirty="0" smtClean="0">
                <a:solidFill>
                  <a:schemeClr val="tx1"/>
                </a:solidFill>
                <a:effectLst/>
                <a:latin typeface="+mn-lt"/>
                <a:ea typeface="+mn-ea"/>
                <a:cs typeface="+mn-cs"/>
              </a:rPr>
              <a:t> </a:t>
            </a:r>
            <a:endParaRPr lang="es-MX" sz="1200" kern="1200" dirty="0" smtClean="0">
              <a:solidFill>
                <a:schemeClr val="tx1"/>
              </a:solidFill>
              <a:effectLst/>
              <a:latin typeface="+mn-lt"/>
              <a:ea typeface="+mn-ea"/>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the same light, SDG objectives 7 and 9, focused on ensuring access to affordable, reliable, sustainable and modern energy for all, and building resilient infrastructure, promoting sustainable industrialization and fostering innovation, are two key elements in CAF’s toolkit for interventions in the region. Equally important and prioritized for CAF is goal 11, intimately aligned with our “Cities with a Future” program, which represents a comprehensive approach of development with social inclusion, where we aim to promote cities that are increasingly inclusive, connected and spatially, economically and socially integrated, with universal access to basic and environmentally responsible training opportunities.</a:t>
            </a:r>
            <a:endParaRPr lang="es-MX" sz="1200" kern="1200" dirty="0" smtClean="0">
              <a:solidFill>
                <a:schemeClr val="tx1"/>
              </a:solidFill>
              <a:effectLst/>
              <a:latin typeface="+mn-lt"/>
              <a:ea typeface="+mn-ea"/>
              <a:cs typeface="+mn-cs"/>
            </a:endParaRPr>
          </a:p>
          <a:p>
            <a:pPr algn="just"/>
            <a:r>
              <a:rPr lang="es-CO" sz="1200" kern="1200" dirty="0" smtClean="0">
                <a:solidFill>
                  <a:schemeClr val="tx1"/>
                </a:solidFill>
                <a:effectLst/>
                <a:latin typeface="+mn-lt"/>
                <a:ea typeface="+mn-ea"/>
                <a:cs typeface="+mn-cs"/>
              </a:rPr>
              <a:t> </a:t>
            </a:r>
            <a:endParaRPr lang="es-MX" sz="1200" kern="1200" dirty="0" smtClean="0">
              <a:solidFill>
                <a:schemeClr val="tx1"/>
              </a:solidFill>
              <a:effectLst/>
              <a:latin typeface="+mn-lt"/>
              <a:ea typeface="+mn-ea"/>
              <a:cs typeface="+mn-cs"/>
            </a:endParaRPr>
          </a:p>
          <a:p>
            <a:pPr lvl="0" algn="just"/>
            <a:r>
              <a:rPr lang="en-US" sz="1200" kern="1200" dirty="0" smtClean="0">
                <a:solidFill>
                  <a:schemeClr val="tx1"/>
                </a:solidFill>
                <a:effectLst/>
                <a:latin typeface="+mn-lt"/>
                <a:ea typeface="+mn-ea"/>
                <a:cs typeface="+mn-cs"/>
              </a:rPr>
              <a:t>Also very clear, is CAF’s commitment with the environment and the objective to take urgent action to combat climate change and its impacts, taking into account that one of our comprehensive agenda’s four main development pillars is environmental sustainability, and that since 1994 a mandatory revision of all social and environmental aspects regarding every CAF intervention has been imposed.</a:t>
            </a:r>
            <a:endParaRPr lang="es-MX" sz="1200" kern="1200" dirty="0" smtClean="0">
              <a:solidFill>
                <a:schemeClr val="tx1"/>
              </a:solidFill>
              <a:effectLst/>
              <a:latin typeface="+mn-lt"/>
              <a:ea typeface="+mn-ea"/>
              <a:cs typeface="+mn-cs"/>
            </a:endParaRPr>
          </a:p>
          <a:p>
            <a:pPr marL="0" lvl="0" indent="0" algn="just">
              <a:buFont typeface="Arial" panose="020B0604020202020204" pitchFamily="34" charset="0"/>
              <a:buNone/>
            </a:pPr>
            <a:endParaRPr lang="es-CO" sz="1200" kern="1200" dirty="0" smtClean="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13</a:t>
            </a:fld>
            <a:endParaRPr lang="en-US"/>
          </a:p>
        </p:txBody>
      </p:sp>
    </p:spTree>
    <p:extLst>
      <p:ext uri="{BB962C8B-B14F-4D97-AF65-F5344CB8AC3E}">
        <p14:creationId xmlns:p14="http://schemas.microsoft.com/office/powerpoint/2010/main" val="2763879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lgn="just"/>
            <a:endParaRPr lang="es-MX" sz="1200" kern="1200" dirty="0" smtClean="0">
              <a:solidFill>
                <a:schemeClr val="tx1"/>
              </a:solidFill>
              <a:effectLst/>
              <a:latin typeface="+mn-lt"/>
              <a:ea typeface="+mn-ea"/>
              <a:cs typeface="+mn-cs"/>
            </a:endParaRPr>
          </a:p>
          <a:p>
            <a:pPr marL="0" lvl="0" indent="0" algn="just">
              <a:buFont typeface="Arial" panose="020B0604020202020204" pitchFamily="34" charset="0"/>
              <a:buNone/>
            </a:pPr>
            <a:endParaRPr lang="es-CO" sz="1200" kern="1200" dirty="0" smtClean="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14</a:t>
            </a:fld>
            <a:endParaRPr lang="en-US"/>
          </a:p>
        </p:txBody>
      </p:sp>
    </p:spTree>
    <p:extLst>
      <p:ext uri="{BB962C8B-B14F-4D97-AF65-F5344CB8AC3E}">
        <p14:creationId xmlns:p14="http://schemas.microsoft.com/office/powerpoint/2010/main" val="1896310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1200" kern="1200" dirty="0" smtClean="0">
                <a:solidFill>
                  <a:schemeClr val="tx1"/>
                </a:solidFill>
                <a:effectLst/>
                <a:latin typeface="+mn-lt"/>
                <a:ea typeface="+mn-ea"/>
                <a:cs typeface="+mn-cs"/>
              </a:rPr>
              <a:t>Aware of the enormous potential that lies in the provision of adequate physical infrastructure as an instrument of spatial and border articulation of the territory, CAF has prioritized investment in this sector, which also represents a powerful tool for social and economic cohesion. CAF recognizes that effective infrastructure investments raises the beneficiaries quality of life, reducing mobilization and transport costs, facilitating access to new goods and services and closing the inequality gap amongst families. This is why our interventions in roadways, urban mobility, information and communication technology, logistics, regional integration and waterways, go and in hand with SDG linked with the reduction of poverty, inequality and foster of sustainable cities and communities. Just as SDG 13 and 15, having a strict sustainable and green approach to all of CAF’s projects, whereas all works and services must prove their social, environmental and economical sustainability. </a:t>
            </a:r>
            <a:endParaRPr lang="es-MX" dirty="0"/>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15</a:t>
            </a:fld>
            <a:endParaRPr lang="en-US"/>
          </a:p>
        </p:txBody>
      </p:sp>
    </p:spTree>
    <p:extLst>
      <p:ext uri="{BB962C8B-B14F-4D97-AF65-F5344CB8AC3E}">
        <p14:creationId xmlns:p14="http://schemas.microsoft.com/office/powerpoint/2010/main" val="4114531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a close second place, CAF has played a pivotal role in the energy sector, approving more than 135 projects for more than USD 8.6 billion, representing 26% of the bank’s portfolio for 2016. Mostly, CAF’s energy interventions focus on structural projects that contribute with the region’s energy integration. Our main goal in the subject, closely allied with the SDG, aims to facilitate the consumption of modern and accessible sources of energy that contribute with our economies’ productive transformation and guarantee better living standards for the population. Moreover, CAF has stimulated knowledge creation in energy matters such as hydroelectricity, energy efficiency, integration and interconnection projects, urban cooling and patentable technological innovation.</a:t>
            </a:r>
            <a:endParaRPr lang="es-MX"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16</a:t>
            </a:fld>
            <a:endParaRPr lang="en-US"/>
          </a:p>
        </p:txBody>
      </p:sp>
    </p:spTree>
    <p:extLst>
      <p:ext uri="{BB962C8B-B14F-4D97-AF65-F5344CB8AC3E}">
        <p14:creationId xmlns:p14="http://schemas.microsoft.com/office/powerpoint/2010/main" val="5779660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1200" kern="1200" dirty="0" smtClean="0">
                <a:solidFill>
                  <a:schemeClr val="tx1"/>
                </a:solidFill>
                <a:effectLst/>
                <a:latin typeface="+mn-lt"/>
                <a:ea typeface="+mn-ea"/>
                <a:cs typeface="+mn-cs"/>
              </a:rPr>
              <a:t>Committed with the mission to promote our countries’ regional integration, CAF has identified as a key element in Latin America’s political and economic strategy, the active involvement in Presidential Summits, Ministerial Meetings and Work Groups, as well as the installment of a permanent communication mechanism amongst the Secretariats-General and Pro-Tempore  Presidencies of the regions’ main integration schemes. From a multidimensional perspective, it is of paramount importance to encourage the convergence of all social, economic, political, environmental and trade matters, in order to solve collectively the primary obstacles ahead of the region’s sustainable development.</a:t>
            </a:r>
            <a:endParaRPr lang="es-MX" dirty="0"/>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17</a:t>
            </a:fld>
            <a:endParaRPr lang="en-US"/>
          </a:p>
        </p:txBody>
      </p:sp>
    </p:spTree>
    <p:extLst>
      <p:ext uri="{BB962C8B-B14F-4D97-AF65-F5344CB8AC3E}">
        <p14:creationId xmlns:p14="http://schemas.microsoft.com/office/powerpoint/2010/main" val="24067955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1200" kern="1200" dirty="0" smtClean="0">
                <a:solidFill>
                  <a:schemeClr val="tx1"/>
                </a:solidFill>
                <a:effectLst/>
                <a:latin typeface="+mn-lt"/>
                <a:ea typeface="+mn-ea"/>
                <a:cs typeface="+mn-cs"/>
              </a:rPr>
              <a:t>Furthermore, throughout the past 25 years and within CAF’s comprehensive development agenda, we have emphasized the importance to focus on improving the quality of life of every Latin American citizen, through the implementation of programs and projects that promote social inclusion, the reduction of poverty and access to quality public goods and services for all. Specifically, CAF accompanies all member countries with a social development strategy focused on three key areas: water supply and sanitation, education and comprehensive urban development. Even though they are not the only areas where CAF intervenes with a clear social emphasis, these sectors where prioritized in light of ability to foster minimal and necessary conditions for the construction of cities with equal opportunities, less structural poverty and a more democratic access to quality goods and services.</a:t>
            </a:r>
            <a:endParaRPr lang="es-MX" dirty="0"/>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18</a:t>
            </a:fld>
            <a:endParaRPr lang="en-US"/>
          </a:p>
        </p:txBody>
      </p:sp>
    </p:spTree>
    <p:extLst>
      <p:ext uri="{BB962C8B-B14F-4D97-AF65-F5344CB8AC3E}">
        <p14:creationId xmlns:p14="http://schemas.microsoft.com/office/powerpoint/2010/main" val="24763122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1200" kern="1200" dirty="0" smtClean="0">
                <a:solidFill>
                  <a:schemeClr val="tx1"/>
                </a:solidFill>
                <a:effectLst/>
                <a:latin typeface="+mn-lt"/>
                <a:ea typeface="+mn-ea"/>
                <a:cs typeface="+mn-cs"/>
              </a:rPr>
              <a:t>Moreover, CAF recognizes Latin America as a multi-diverse region with the responsibility to preserve and rationally use its natural capital on one hand, and contribute to mitigate climate change at a global scale on the other hand. However, given the region’s own vulnerabilities, we must promote the adaptation of our economies and societies in consequence to climate change. This is CAF’s environmental framework, with the objective to achieve a better quality of life in the region based on a progressive migration to low carbon and resilient economies to climate volatility, which facilitate the construction of a sustainable development. In regards to climate change, CAF was a pioneer on carbon markets aimed to reduce greenhouse gas emissions in Latin America and the Caribbean with the constitution of the Latin American Carbon Program (PLAC) created in 1999. The program contributed with more than 20 million tons of greenhouse gas emission reductions associated with 43 projects in energy efficiency, renewable energy, biogas, reforestation and massive urban transport.</a:t>
            </a:r>
            <a:endParaRPr lang="es-MX" dirty="0"/>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19</a:t>
            </a:fld>
            <a:endParaRPr lang="en-US"/>
          </a:p>
        </p:txBody>
      </p:sp>
    </p:spTree>
    <p:extLst>
      <p:ext uri="{BB962C8B-B14F-4D97-AF65-F5344CB8AC3E}">
        <p14:creationId xmlns:p14="http://schemas.microsoft.com/office/powerpoint/2010/main" val="4200724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1200" kern="1200" dirty="0" smtClean="0">
                <a:solidFill>
                  <a:schemeClr val="tx1"/>
                </a:solidFill>
                <a:effectLst/>
                <a:latin typeface="+mn-lt"/>
                <a:ea typeface="+mn-ea"/>
                <a:cs typeface="+mn-cs"/>
              </a:rPr>
              <a:t>In addition, aware of the private sector’s key role in regional integration, sustainable development promotion and specifically, productive transformation, CAF has considered supporting country members’ small, medium and large companies as one of our highest priorities. Nowadays, we aim to reduce productivity gaps in our economies’ productive sectors, widen the export supply of products and services, whilst adding value. With this end, CAF finances growth and competitiveness improvements in private companies, directly and through each one of the countries’ financial systems. CAF’s private sector support is channeled through several mechanisms and focused on areas such as the productive sector, the financial sector, competitiveness, microfinance and venture capital. </a:t>
            </a:r>
            <a:endParaRPr lang="es-MX" dirty="0"/>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20</a:t>
            </a:fld>
            <a:endParaRPr lang="en-US"/>
          </a:p>
        </p:txBody>
      </p:sp>
    </p:spTree>
    <p:extLst>
      <p:ext uri="{BB962C8B-B14F-4D97-AF65-F5344CB8AC3E}">
        <p14:creationId xmlns:p14="http://schemas.microsoft.com/office/powerpoint/2010/main" val="26932059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sz="1200" kern="1200" dirty="0" smtClean="0">
                <a:solidFill>
                  <a:schemeClr val="tx1"/>
                </a:solidFill>
                <a:effectLst/>
                <a:latin typeface="+mn-lt"/>
                <a:ea typeface="+mn-ea"/>
                <a:cs typeface="+mn-cs"/>
              </a:rPr>
              <a:t>CAF has recognized that equitable development cannot be achieved in Latin America without solid institutions. In this light, it is imperative to learn from past experiences, lessons, met challenges and most importantly, a strong capacity building process in order to satisfy society’s demands and problem solving. Nevertheless, this task is no longer solely a responsibility of the State, but of society as a whole. Under this premise, CAF has constructed a clear strategy focused on the improvement of the region’s institutional quality based on three pillars: improved governance, strengthening the role of civil society through the encouragement of young leaders, and address public safety challenges. </a:t>
            </a:r>
            <a:endParaRPr lang="es-MX" dirty="0"/>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21</a:t>
            </a:fld>
            <a:endParaRPr lang="en-US"/>
          </a:p>
        </p:txBody>
      </p:sp>
    </p:spTree>
    <p:extLst>
      <p:ext uri="{BB962C8B-B14F-4D97-AF65-F5344CB8AC3E}">
        <p14:creationId xmlns:p14="http://schemas.microsoft.com/office/powerpoint/2010/main" val="1668591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summary, CAF’s actions throughout the years have focused on optimally investing each dollar on the welfare of disadvantaged individuals in the region, with an intrinsically linked strategy with the Sustainable Development Goals.   </a:t>
            </a:r>
            <a:endParaRPr lang="es-MX"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s-MX" dirty="0" smtClean="0"/>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22</a:t>
            </a:fld>
            <a:endParaRPr lang="en-US"/>
          </a:p>
        </p:txBody>
      </p:sp>
    </p:spTree>
    <p:extLst>
      <p:ext uri="{BB962C8B-B14F-4D97-AF65-F5344CB8AC3E}">
        <p14:creationId xmlns:p14="http://schemas.microsoft.com/office/powerpoint/2010/main" val="2682884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MX" dirty="0"/>
          </a:p>
        </p:txBody>
      </p:sp>
      <p:sp>
        <p:nvSpPr>
          <p:cNvPr id="4" name="Marcador de número de diapositiva 3"/>
          <p:cNvSpPr>
            <a:spLocks noGrp="1"/>
          </p:cNvSpPr>
          <p:nvPr>
            <p:ph type="sldNum" sz="quarter" idx="10"/>
          </p:nvPr>
        </p:nvSpPr>
        <p:spPr/>
        <p:txBody>
          <a:bodyPr/>
          <a:lstStyle/>
          <a:p>
            <a:fld id="{532B47F6-3A8C-BB4D-9E18-8DA9850ED48F}" type="slidenum">
              <a:rPr lang="en-US" smtClean="0"/>
              <a:pPr/>
              <a:t>23</a:t>
            </a:fld>
            <a:endParaRPr lang="en-US"/>
          </a:p>
        </p:txBody>
      </p:sp>
    </p:spTree>
    <p:extLst>
      <p:ext uri="{BB962C8B-B14F-4D97-AF65-F5344CB8AC3E}">
        <p14:creationId xmlns:p14="http://schemas.microsoft.com/office/powerpoint/2010/main" val="35957082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
        <p:nvSpPr>
          <p:cNvPr id="13" name="Rectangle 12"/>
          <p:cNvSpPr/>
          <p:nvPr userDrawn="1"/>
        </p:nvSpPr>
        <p:spPr>
          <a:xfrm>
            <a:off x="7810499" y="3662362"/>
            <a:ext cx="550613" cy="550613"/>
          </a:xfrm>
          <a:prstGeom prst="rect">
            <a:avLst/>
          </a:prstGeom>
          <a:solidFill>
            <a:srgbClr val="FFFFFF">
              <a:alpha val="2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userDrawn="1"/>
        </p:nvSpPr>
        <p:spPr>
          <a:xfrm>
            <a:off x="5664200" y="3815479"/>
            <a:ext cx="124883" cy="124883"/>
          </a:xfrm>
          <a:prstGeom prst="rect">
            <a:avLst/>
          </a:prstGeom>
          <a:solidFill>
            <a:schemeClr val="bg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p:cNvGrpSpPr/>
          <p:nvPr userDrawn="1"/>
        </p:nvGrpSpPr>
        <p:grpSpPr>
          <a:xfrm>
            <a:off x="6177758" y="164175"/>
            <a:ext cx="2721225" cy="3498187"/>
            <a:chOff x="5089275" y="699163"/>
            <a:chExt cx="2721225" cy="3498187"/>
          </a:xfrm>
        </p:grpSpPr>
        <p:sp>
          <p:nvSpPr>
            <p:cNvPr id="22" name="Rectangle 21"/>
            <p:cNvSpPr/>
            <p:nvPr userDrawn="1"/>
          </p:nvSpPr>
          <p:spPr>
            <a:xfrm>
              <a:off x="6194175" y="955425"/>
              <a:ext cx="540000" cy="540000"/>
            </a:xfrm>
            <a:prstGeom prst="rect">
              <a:avLst/>
            </a:prstGeom>
            <a:solidFill>
              <a:srgbClr val="00436B"/>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userDrawn="1"/>
          </p:nvSpPr>
          <p:spPr>
            <a:xfrm>
              <a:off x="6730500" y="1495425"/>
              <a:ext cx="540000" cy="540000"/>
            </a:xfrm>
            <a:prstGeom prst="rect">
              <a:avLst/>
            </a:prstGeom>
            <a:solidFill>
              <a:srgbClr val="005688"/>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a:t>
              </a:r>
              <a:endParaRPr lang="en-US" dirty="0"/>
            </a:p>
          </p:txBody>
        </p:sp>
        <p:sp>
          <p:nvSpPr>
            <p:cNvPr id="10" name="Rectangle 9"/>
            <p:cNvSpPr/>
            <p:nvPr userDrawn="1"/>
          </p:nvSpPr>
          <p:spPr>
            <a:xfrm>
              <a:off x="5942175" y="2284209"/>
              <a:ext cx="540000" cy="540000"/>
            </a:xfrm>
            <a:prstGeom prst="rect">
              <a:avLst/>
            </a:prstGeom>
            <a:solidFill>
              <a:srgbClr val="4AAA42"/>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userDrawn="1"/>
          </p:nvSpPr>
          <p:spPr>
            <a:xfrm>
              <a:off x="7145616" y="2997479"/>
              <a:ext cx="124883" cy="124883"/>
            </a:xfrm>
            <a:prstGeom prst="rect">
              <a:avLst/>
            </a:prstGeom>
            <a:solidFill>
              <a:schemeClr val="bg1">
                <a:alpha val="50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6609292" y="955425"/>
              <a:ext cx="124883" cy="124883"/>
            </a:xfrm>
            <a:prstGeom prst="rect">
              <a:avLst/>
            </a:prstGeom>
            <a:solidFill>
              <a:schemeClr val="bg1">
                <a:alpha val="50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userDrawn="1"/>
          </p:nvSpPr>
          <p:spPr>
            <a:xfrm>
              <a:off x="7270499" y="2866078"/>
              <a:ext cx="245672" cy="245672"/>
            </a:xfrm>
            <a:prstGeom prst="rect">
              <a:avLst/>
            </a:prstGeom>
            <a:solidFill>
              <a:srgbClr val="4AAA42">
                <a:alpha val="50000"/>
              </a:srgb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userDrawn="1"/>
          </p:nvSpPr>
          <p:spPr>
            <a:xfrm>
              <a:off x="5089275" y="2572209"/>
              <a:ext cx="252000" cy="252000"/>
            </a:xfrm>
            <a:prstGeom prst="rect">
              <a:avLst/>
            </a:prstGeom>
            <a:solidFill>
              <a:srgbClr val="4AAA42"/>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a:spLocks/>
            </p:cNvSpPr>
            <p:nvPr userDrawn="1"/>
          </p:nvSpPr>
          <p:spPr>
            <a:xfrm>
              <a:off x="7016913" y="1783425"/>
              <a:ext cx="252000" cy="252000"/>
            </a:xfrm>
            <a:prstGeom prst="rect">
              <a:avLst/>
            </a:prstGeom>
            <a:solidFill>
              <a:schemeClr val="bg1">
                <a:alpha val="25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a:spLocks/>
            </p:cNvSpPr>
            <p:nvPr userDrawn="1"/>
          </p:nvSpPr>
          <p:spPr>
            <a:xfrm>
              <a:off x="6482175" y="3119415"/>
              <a:ext cx="252000" cy="252000"/>
            </a:xfrm>
            <a:prstGeom prst="rect">
              <a:avLst/>
            </a:prstGeom>
            <a:solidFill>
              <a:schemeClr val="bg1">
                <a:alpha val="80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userDrawn="1"/>
          </p:nvSpPr>
          <p:spPr>
            <a:xfrm>
              <a:off x="5654175" y="1495425"/>
              <a:ext cx="540000" cy="540000"/>
            </a:xfrm>
            <a:prstGeom prst="rect">
              <a:avLst/>
            </a:prstGeom>
            <a:solidFill>
              <a:srgbClr val="0075BC"/>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userDrawn="1"/>
          </p:nvSpPr>
          <p:spPr>
            <a:xfrm>
              <a:off x="6734175" y="2571750"/>
              <a:ext cx="540000" cy="540000"/>
            </a:xfrm>
            <a:prstGeom prst="rect">
              <a:avLst/>
            </a:prstGeom>
            <a:solidFill>
              <a:srgbClr val="367F31"/>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367F31"/>
                </a:solidFill>
              </a:endParaRPr>
            </a:p>
          </p:txBody>
        </p:sp>
        <p:sp>
          <p:nvSpPr>
            <p:cNvPr id="30" name="Rectangle 29"/>
            <p:cNvSpPr/>
            <p:nvPr userDrawn="1"/>
          </p:nvSpPr>
          <p:spPr>
            <a:xfrm>
              <a:off x="7270500" y="2031750"/>
              <a:ext cx="540000" cy="540000"/>
            </a:xfrm>
            <a:prstGeom prst="rect">
              <a:avLst/>
            </a:prstGeom>
            <a:solidFill>
              <a:srgbClr val="4FBB49"/>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userDrawn="1"/>
          </p:nvSpPr>
          <p:spPr>
            <a:xfrm>
              <a:off x="6485391" y="2035425"/>
              <a:ext cx="248784" cy="248784"/>
            </a:xfrm>
            <a:prstGeom prst="rect">
              <a:avLst/>
            </a:prstGeom>
            <a:solidFill>
              <a:srgbClr val="00436B"/>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userDrawn="1"/>
          </p:nvSpPr>
          <p:spPr>
            <a:xfrm>
              <a:off x="5940629" y="951163"/>
              <a:ext cx="253546" cy="253546"/>
            </a:xfrm>
            <a:prstGeom prst="rect">
              <a:avLst/>
            </a:prstGeom>
            <a:solidFill>
              <a:srgbClr val="367F31"/>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367F31"/>
                </a:solidFill>
              </a:endParaRPr>
            </a:p>
          </p:txBody>
        </p:sp>
        <p:sp>
          <p:nvSpPr>
            <p:cNvPr id="33" name="Rectangle 32"/>
            <p:cNvSpPr/>
            <p:nvPr userDrawn="1"/>
          </p:nvSpPr>
          <p:spPr>
            <a:xfrm>
              <a:off x="5405391" y="1253769"/>
              <a:ext cx="248784" cy="248784"/>
            </a:xfrm>
            <a:prstGeom prst="rect">
              <a:avLst/>
            </a:prstGeom>
            <a:solidFill>
              <a:srgbClr val="005688"/>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userDrawn="1"/>
          </p:nvSpPr>
          <p:spPr>
            <a:xfrm>
              <a:off x="7685616" y="2446867"/>
              <a:ext cx="124883" cy="124883"/>
            </a:xfrm>
            <a:prstGeom prst="rect">
              <a:avLst/>
            </a:prstGeom>
            <a:solidFill>
              <a:schemeClr val="bg1">
                <a:alpha val="50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userDrawn="1"/>
          </p:nvSpPr>
          <p:spPr>
            <a:xfrm>
              <a:off x="5398434" y="3950092"/>
              <a:ext cx="247258" cy="247258"/>
            </a:xfrm>
            <a:prstGeom prst="rect">
              <a:avLst/>
            </a:prstGeom>
            <a:solidFill>
              <a:srgbClr val="4AAA42"/>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a:spLocks/>
            </p:cNvSpPr>
            <p:nvPr userDrawn="1"/>
          </p:nvSpPr>
          <p:spPr>
            <a:xfrm>
              <a:off x="5654175" y="1783217"/>
              <a:ext cx="253546" cy="253546"/>
            </a:xfrm>
            <a:prstGeom prst="rect">
              <a:avLst/>
            </a:prstGeom>
            <a:solidFill>
              <a:schemeClr val="bg1">
                <a:alpha val="80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userDrawn="1"/>
          </p:nvSpPr>
          <p:spPr>
            <a:xfrm>
              <a:off x="6360508" y="3371415"/>
              <a:ext cx="124883" cy="124883"/>
            </a:xfrm>
            <a:prstGeom prst="rect">
              <a:avLst/>
            </a:prstGeom>
            <a:solidFill>
              <a:srgbClr val="005688">
                <a:alpha val="50000"/>
              </a:srgb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userDrawn="1"/>
          </p:nvSpPr>
          <p:spPr>
            <a:xfrm>
              <a:off x="5415416" y="2035425"/>
              <a:ext cx="248784" cy="248784"/>
            </a:xfrm>
            <a:prstGeom prst="rect">
              <a:avLst/>
            </a:prstGeom>
            <a:solidFill>
              <a:srgbClr val="005688">
                <a:alpha val="50000"/>
              </a:srgb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userDrawn="1"/>
          </p:nvSpPr>
          <p:spPr>
            <a:xfrm>
              <a:off x="6746913" y="701879"/>
              <a:ext cx="249284" cy="249284"/>
            </a:xfrm>
            <a:prstGeom prst="rect">
              <a:avLst/>
            </a:prstGeom>
            <a:solidFill>
              <a:srgbClr val="4AAA42"/>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a:spLocks/>
            </p:cNvSpPr>
            <p:nvPr userDrawn="1"/>
          </p:nvSpPr>
          <p:spPr>
            <a:xfrm>
              <a:off x="5688629" y="699163"/>
              <a:ext cx="252000" cy="252000"/>
            </a:xfrm>
            <a:prstGeom prst="rect">
              <a:avLst/>
            </a:prstGeom>
            <a:solidFill>
              <a:schemeClr val="bg1">
                <a:alpha val="80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descr="Captura de pantalla 2013-06-06 a la(s) 17.27.07.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55268" y="1547966"/>
            <a:ext cx="4214091" cy="1566247"/>
          </a:xfrm>
          <a:prstGeom prst="rect">
            <a:avLst/>
          </a:prstGeom>
        </p:spPr>
      </p:pic>
      <p:sp>
        <p:nvSpPr>
          <p:cNvPr id="3" name="Rounded Rectangle 2"/>
          <p:cNvSpPr/>
          <p:nvPr userDrawn="1"/>
        </p:nvSpPr>
        <p:spPr>
          <a:xfrm>
            <a:off x="0" y="4815840"/>
            <a:ext cx="9144000" cy="327660"/>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9602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565575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n">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9144000" cy="4732338"/>
          </a:xfrm>
          <a:prstGeom prst="rect">
            <a:avLst/>
          </a:prstGeom>
        </p:spPr>
        <p:txBody>
          <a:bodyPr vert="horz" anchor="ctr"/>
          <a:lstStyle>
            <a:lvl1pPr marL="0" indent="0" algn="ctr">
              <a:buNone/>
              <a:defRPr sz="1500">
                <a:solidFill>
                  <a:schemeClr val="tx1">
                    <a:lumMod val="50000"/>
                    <a:lumOff val="50000"/>
                  </a:schemeClr>
                </a:solidFill>
                <a:latin typeface="Arial"/>
                <a:cs typeface="Arial"/>
              </a:defRPr>
            </a:lvl1pPr>
          </a:lstStyle>
          <a:p>
            <a:endParaRPr lang="en-US"/>
          </a:p>
        </p:txBody>
      </p:sp>
    </p:spTree>
    <p:extLst>
      <p:ext uri="{BB962C8B-B14F-4D97-AF65-F5344CB8AC3E}">
        <p14:creationId xmlns:p14="http://schemas.microsoft.com/office/powerpoint/2010/main" val="254344998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rase">
    <p:spTree>
      <p:nvGrpSpPr>
        <p:cNvPr id="1" name=""/>
        <p:cNvGrpSpPr/>
        <p:nvPr/>
      </p:nvGrpSpPr>
      <p:grpSpPr>
        <a:xfrm>
          <a:off x="0" y="0"/>
          <a:ext cx="0" cy="0"/>
          <a:chOff x="0" y="0"/>
          <a:chExt cx="0" cy="0"/>
        </a:xfrm>
      </p:grpSpPr>
      <p:sp>
        <p:nvSpPr>
          <p:cNvPr id="7" name="Rectangle 6"/>
          <p:cNvSpPr/>
          <p:nvPr userDrawn="1"/>
        </p:nvSpPr>
        <p:spPr>
          <a:xfrm>
            <a:off x="0" y="-417754"/>
            <a:ext cx="9144000" cy="5150092"/>
          </a:xfrm>
          <a:prstGeom prst="rect">
            <a:avLst/>
          </a:prstGeom>
          <a:solidFill>
            <a:srgbClr val="005688"/>
          </a:solidFill>
          <a:ln>
            <a:noFill/>
          </a:ln>
          <a:effectLst>
            <a:innerShdw blurRad="993775" dist="749300" dir="5400000">
              <a:prstClr val="black">
                <a:alpha val="38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quarter" idx="10"/>
          </p:nvPr>
        </p:nvSpPr>
        <p:spPr>
          <a:xfrm>
            <a:off x="1326357" y="411164"/>
            <a:ext cx="6488112" cy="3783466"/>
          </a:xfrm>
          <a:prstGeom prst="rect">
            <a:avLst/>
          </a:prstGeom>
        </p:spPr>
        <p:txBody>
          <a:bodyPr vert="horz"/>
          <a:lstStyle>
            <a:lvl1pPr marL="0" indent="0">
              <a:buNone/>
              <a:defRPr b="1">
                <a:solidFill>
                  <a:schemeClr val="bg1"/>
                </a:solidFill>
                <a:effectLst>
                  <a:outerShdw blurRad="63500" sx="102000" sy="102000" algn="ctr" rotWithShape="0">
                    <a:prstClr val="black">
                      <a:alpha val="40000"/>
                    </a:prstClr>
                  </a:outerShdw>
                </a:effectLst>
                <a:latin typeface="Arial"/>
                <a:cs typeface="Arial"/>
              </a:defRPr>
            </a:lvl1pPr>
            <a:lvl2pPr marL="457200" indent="0">
              <a:buNone/>
              <a:defRPr b="1">
                <a:solidFill>
                  <a:schemeClr val="bg1"/>
                </a:solidFill>
                <a:effectLst>
                  <a:outerShdw blurRad="63500" sx="102000" sy="102000" algn="ctr" rotWithShape="0">
                    <a:prstClr val="black">
                      <a:alpha val="40000"/>
                    </a:prstClr>
                  </a:outerShdw>
                </a:effectLst>
                <a:latin typeface="Arial"/>
                <a:cs typeface="Arial"/>
              </a:defRPr>
            </a:lvl2pPr>
            <a:lvl3pPr marL="914400" indent="0">
              <a:buNone/>
              <a:defRPr b="1">
                <a:solidFill>
                  <a:schemeClr val="bg1"/>
                </a:solidFill>
                <a:effectLst>
                  <a:outerShdw blurRad="63500" sx="102000" sy="102000" algn="ctr" rotWithShape="0">
                    <a:prstClr val="black">
                      <a:alpha val="40000"/>
                    </a:prstClr>
                  </a:outerShdw>
                </a:effectLst>
                <a:latin typeface="Arial"/>
                <a:cs typeface="Arial"/>
              </a:defRPr>
            </a:lvl3pPr>
            <a:lvl4pPr marL="1371600" indent="0">
              <a:buNone/>
              <a:defRPr b="1">
                <a:solidFill>
                  <a:schemeClr val="bg1"/>
                </a:solidFill>
                <a:effectLst>
                  <a:outerShdw blurRad="63500" sx="102000" sy="102000" algn="ctr" rotWithShape="0">
                    <a:prstClr val="black">
                      <a:alpha val="40000"/>
                    </a:prstClr>
                  </a:outerShdw>
                </a:effectLst>
                <a:latin typeface="Arial"/>
                <a:cs typeface="Arial"/>
              </a:defRPr>
            </a:lvl4pPr>
            <a:lvl5pPr marL="1828800" indent="0">
              <a:buNone/>
              <a:defRPr b="1">
                <a:solidFill>
                  <a:schemeClr val="bg1"/>
                </a:solidFill>
                <a:effectLst>
                  <a:outerShdw blurRad="63500" sx="102000" sy="102000" algn="ctr" rotWithShape="0">
                    <a:prstClr val="black">
                      <a:alpha val="40000"/>
                    </a:prstClr>
                  </a:outerShdw>
                </a:effectLst>
                <a:latin typeface="Arial"/>
                <a:cs typeface="Arial"/>
              </a:defRPr>
            </a:lvl5pPr>
          </a:lstStyle>
          <a:p>
            <a:pPr lvl="0"/>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text</a:t>
            </a:r>
            <a:r>
              <a:rPr lang="es-ES_tradnl" dirty="0" smtClean="0"/>
              <a:t> </a:t>
            </a:r>
            <a:r>
              <a:rPr lang="es-ES_tradnl" dirty="0" err="1" smtClean="0"/>
              <a:t>styles</a:t>
            </a:r>
            <a:endParaRPr lang="es-ES_tradnl" dirty="0" smtClean="0"/>
          </a:p>
          <a:p>
            <a:pPr lvl="1"/>
            <a:r>
              <a:rPr lang="es-ES_tradnl" dirty="0" err="1" smtClean="0"/>
              <a:t>Second</a:t>
            </a:r>
            <a:r>
              <a:rPr lang="es-ES_tradnl" dirty="0" smtClean="0"/>
              <a:t> </a:t>
            </a:r>
            <a:r>
              <a:rPr lang="es-ES_tradnl" dirty="0" err="1" smtClean="0"/>
              <a:t>level</a:t>
            </a:r>
            <a:endParaRPr lang="es-ES_tradnl" dirty="0" smtClean="0"/>
          </a:p>
          <a:p>
            <a:pPr lvl="2"/>
            <a:r>
              <a:rPr lang="es-ES_tradnl" dirty="0" err="1" smtClean="0"/>
              <a:t>Third</a:t>
            </a:r>
            <a:r>
              <a:rPr lang="es-ES_tradnl" dirty="0" smtClean="0"/>
              <a:t> </a:t>
            </a:r>
            <a:r>
              <a:rPr lang="es-ES_tradnl" dirty="0" err="1" smtClean="0"/>
              <a:t>level</a:t>
            </a:r>
            <a:endParaRPr lang="es-ES_tradnl" dirty="0" smtClean="0"/>
          </a:p>
          <a:p>
            <a:pPr lvl="3"/>
            <a:r>
              <a:rPr lang="es-ES_tradnl" dirty="0" err="1" smtClean="0"/>
              <a:t>Fourth</a:t>
            </a:r>
            <a:r>
              <a:rPr lang="es-ES_tradnl" dirty="0" smtClean="0"/>
              <a:t> </a:t>
            </a:r>
            <a:r>
              <a:rPr lang="es-ES_tradnl" dirty="0" err="1" smtClean="0"/>
              <a:t>level</a:t>
            </a:r>
            <a:endParaRPr lang="es-ES_tradnl" dirty="0" smtClean="0"/>
          </a:p>
          <a:p>
            <a:pPr lvl="4"/>
            <a:r>
              <a:rPr lang="es-ES_tradnl" dirty="0" err="1" smtClean="0"/>
              <a:t>Fifth</a:t>
            </a:r>
            <a:r>
              <a:rPr lang="es-ES_tradnl" dirty="0" smtClean="0"/>
              <a:t> </a:t>
            </a:r>
            <a:r>
              <a:rPr lang="es-ES_tradnl" dirty="0" err="1" smtClean="0"/>
              <a:t>level</a:t>
            </a:r>
            <a:endParaRPr lang="en-US" dirty="0"/>
          </a:p>
        </p:txBody>
      </p:sp>
    </p:spTree>
    <p:extLst>
      <p:ext uri="{BB962C8B-B14F-4D97-AF65-F5344CB8AC3E}">
        <p14:creationId xmlns:p14="http://schemas.microsoft.com/office/powerpoint/2010/main" val="190222096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rafico">
    <p:spTree>
      <p:nvGrpSpPr>
        <p:cNvPr id="1" name=""/>
        <p:cNvGrpSpPr/>
        <p:nvPr/>
      </p:nvGrpSpPr>
      <p:grpSpPr>
        <a:xfrm>
          <a:off x="0" y="0"/>
          <a:ext cx="0" cy="0"/>
          <a:chOff x="0" y="0"/>
          <a:chExt cx="0" cy="0"/>
        </a:xfrm>
      </p:grpSpPr>
      <p:sp>
        <p:nvSpPr>
          <p:cNvPr id="10" name="Rectangle 9"/>
          <p:cNvSpPr>
            <a:spLocks/>
          </p:cNvSpPr>
          <p:nvPr userDrawn="1"/>
        </p:nvSpPr>
        <p:spPr>
          <a:xfrm>
            <a:off x="0" y="261257"/>
            <a:ext cx="2411414" cy="4209824"/>
          </a:xfrm>
          <a:prstGeom prst="rect">
            <a:avLst/>
          </a:prstGeom>
          <a:solidFill>
            <a:schemeClr val="bg1">
              <a:alpha val="24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SmartArt Placeholder 3"/>
          <p:cNvSpPr>
            <a:spLocks noGrp="1"/>
          </p:cNvSpPr>
          <p:nvPr>
            <p:ph type="dgm" sz="quarter" idx="11"/>
          </p:nvPr>
        </p:nvSpPr>
        <p:spPr>
          <a:xfrm>
            <a:off x="2411414" y="411162"/>
            <a:ext cx="6483350" cy="4008438"/>
          </a:xfrm>
          <a:prstGeom prst="rect">
            <a:avLst/>
          </a:prstGeom>
        </p:spPr>
        <p:txBody>
          <a:bodyPr vert="horz" anchor="ctr"/>
          <a:lstStyle>
            <a:lvl1pPr marL="0" indent="0" algn="ctr">
              <a:buNone/>
              <a:defRPr sz="1500" b="1">
                <a:solidFill>
                  <a:schemeClr val="tx1">
                    <a:lumMod val="50000"/>
                    <a:lumOff val="50000"/>
                  </a:schemeClr>
                </a:solidFill>
                <a:latin typeface="Arial"/>
                <a:cs typeface="Arial"/>
              </a:defRPr>
            </a:lvl1pPr>
          </a:lstStyle>
          <a:p>
            <a:endParaRPr lang="en-US" dirty="0"/>
          </a:p>
        </p:txBody>
      </p:sp>
      <p:sp>
        <p:nvSpPr>
          <p:cNvPr id="7" name="Text Placeholder 6"/>
          <p:cNvSpPr>
            <a:spLocks noGrp="1"/>
          </p:cNvSpPr>
          <p:nvPr>
            <p:ph type="body" sz="quarter" idx="12"/>
          </p:nvPr>
        </p:nvSpPr>
        <p:spPr>
          <a:xfrm>
            <a:off x="252412" y="411164"/>
            <a:ext cx="2158999" cy="4008436"/>
          </a:xfrm>
          <a:prstGeom prst="rect">
            <a:avLst/>
          </a:prstGeom>
        </p:spPr>
        <p:txBody>
          <a:bodyPr vert="horz"/>
          <a:lstStyle>
            <a:lvl1pPr marL="0" indent="0">
              <a:lnSpc>
                <a:spcPct val="80000"/>
              </a:lnSpc>
              <a:buNone/>
              <a:defRPr sz="2500" b="1">
                <a:solidFill>
                  <a:srgbClr val="005688"/>
                </a:solidFill>
                <a:latin typeface="Arial"/>
                <a:cs typeface="Arial"/>
              </a:defRPr>
            </a:lvl1pPr>
            <a:lvl2pPr>
              <a:defRPr sz="2500" b="1">
                <a:solidFill>
                  <a:srgbClr val="005688"/>
                </a:solidFill>
                <a:latin typeface="Arial"/>
                <a:cs typeface="Arial"/>
              </a:defRPr>
            </a:lvl2pPr>
            <a:lvl3pPr>
              <a:defRPr sz="2500" b="1">
                <a:solidFill>
                  <a:srgbClr val="005688"/>
                </a:solidFill>
                <a:latin typeface="Arial"/>
                <a:cs typeface="Arial"/>
              </a:defRPr>
            </a:lvl3pPr>
            <a:lvl4pPr>
              <a:defRPr sz="2500" b="1">
                <a:solidFill>
                  <a:srgbClr val="005688"/>
                </a:solidFill>
                <a:latin typeface="Arial"/>
                <a:cs typeface="Arial"/>
              </a:defRPr>
            </a:lvl4pPr>
            <a:lvl5pPr>
              <a:defRPr sz="2500" b="1">
                <a:solidFill>
                  <a:srgbClr val="005688"/>
                </a:solidFill>
                <a:latin typeface="Arial"/>
                <a:cs typeface="Arial"/>
              </a:defRPr>
            </a:lvl5pPr>
          </a:lstStyle>
          <a:p>
            <a:pPr lvl="0"/>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text</a:t>
            </a:r>
            <a:r>
              <a:rPr lang="es-ES_tradnl" dirty="0" smtClean="0"/>
              <a:t> </a:t>
            </a:r>
            <a:r>
              <a:rPr lang="es-ES_tradnl" dirty="0" err="1" smtClean="0"/>
              <a:t>styles</a:t>
            </a:r>
            <a:endParaRPr lang="es-ES_tradnl" dirty="0" smtClean="0"/>
          </a:p>
        </p:txBody>
      </p:sp>
    </p:spTree>
    <p:extLst>
      <p:ext uri="{BB962C8B-B14F-4D97-AF65-F5344CB8AC3E}">
        <p14:creationId xmlns:p14="http://schemas.microsoft.com/office/powerpoint/2010/main" val="194208811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o + Foto">
    <p:spTree>
      <p:nvGrpSpPr>
        <p:cNvPr id="1" name=""/>
        <p:cNvGrpSpPr/>
        <p:nvPr/>
      </p:nvGrpSpPr>
      <p:grpSpPr>
        <a:xfrm>
          <a:off x="0" y="0"/>
          <a:ext cx="0" cy="0"/>
          <a:chOff x="0" y="0"/>
          <a:chExt cx="0" cy="0"/>
        </a:xfrm>
      </p:grpSpPr>
      <p:sp>
        <p:nvSpPr>
          <p:cNvPr id="10" name="Rectangle 9"/>
          <p:cNvSpPr>
            <a:spLocks/>
          </p:cNvSpPr>
          <p:nvPr userDrawn="1"/>
        </p:nvSpPr>
        <p:spPr>
          <a:xfrm>
            <a:off x="0" y="261257"/>
            <a:ext cx="9144000" cy="1001486"/>
          </a:xfrm>
          <a:prstGeom prst="rect">
            <a:avLst/>
          </a:prstGeom>
          <a:solidFill>
            <a:srgbClr val="005688"/>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7" name="Text Placeholder 6"/>
          <p:cNvSpPr>
            <a:spLocks noGrp="1"/>
          </p:cNvSpPr>
          <p:nvPr>
            <p:ph type="body" sz="quarter" idx="12"/>
          </p:nvPr>
        </p:nvSpPr>
        <p:spPr>
          <a:xfrm>
            <a:off x="252412" y="411164"/>
            <a:ext cx="4318001" cy="786265"/>
          </a:xfrm>
          <a:prstGeom prst="rect">
            <a:avLst/>
          </a:prstGeom>
          <a:effectLst>
            <a:outerShdw blurRad="63500" sx="102000" sy="102000" algn="ctr" rotWithShape="0">
              <a:prstClr val="black">
                <a:alpha val="40000"/>
              </a:prstClr>
            </a:outerShdw>
          </a:effectLst>
        </p:spPr>
        <p:txBody>
          <a:bodyPr vert="horz"/>
          <a:lstStyle>
            <a:lvl1pPr marL="0" indent="0">
              <a:lnSpc>
                <a:spcPct val="80000"/>
              </a:lnSpc>
              <a:buNone/>
              <a:defRPr sz="2500" b="1">
                <a:solidFill>
                  <a:srgbClr val="FFFFFF"/>
                </a:solidFill>
                <a:latin typeface="Arial"/>
                <a:cs typeface="Arial"/>
              </a:defRPr>
            </a:lvl1pPr>
            <a:lvl2pPr>
              <a:defRPr sz="2500" b="1">
                <a:solidFill>
                  <a:srgbClr val="005688"/>
                </a:solidFill>
                <a:latin typeface="Arial"/>
                <a:cs typeface="Arial"/>
              </a:defRPr>
            </a:lvl2pPr>
            <a:lvl3pPr>
              <a:defRPr sz="2500" b="1">
                <a:solidFill>
                  <a:srgbClr val="005688"/>
                </a:solidFill>
                <a:latin typeface="Arial"/>
                <a:cs typeface="Arial"/>
              </a:defRPr>
            </a:lvl3pPr>
            <a:lvl4pPr>
              <a:defRPr sz="2500" b="1">
                <a:solidFill>
                  <a:srgbClr val="005688"/>
                </a:solidFill>
                <a:latin typeface="Arial"/>
                <a:cs typeface="Arial"/>
              </a:defRPr>
            </a:lvl4pPr>
            <a:lvl5pPr>
              <a:defRPr sz="2500" b="1">
                <a:solidFill>
                  <a:srgbClr val="005688"/>
                </a:solidFill>
                <a:latin typeface="Arial"/>
                <a:cs typeface="Arial"/>
              </a:defRPr>
            </a:lvl5pPr>
          </a:lstStyle>
          <a:p>
            <a:pPr lvl="0"/>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text</a:t>
            </a:r>
            <a:r>
              <a:rPr lang="es-ES_tradnl" dirty="0" smtClean="0"/>
              <a:t> </a:t>
            </a:r>
            <a:r>
              <a:rPr lang="es-ES_tradnl" dirty="0" err="1" smtClean="0"/>
              <a:t>styles</a:t>
            </a:r>
            <a:endParaRPr lang="es-ES_tradnl" dirty="0" smtClean="0"/>
          </a:p>
        </p:txBody>
      </p:sp>
      <p:sp>
        <p:nvSpPr>
          <p:cNvPr id="3" name="Text Placeholder 2"/>
          <p:cNvSpPr>
            <a:spLocks noGrp="1"/>
          </p:cNvSpPr>
          <p:nvPr>
            <p:ph type="body" sz="quarter" idx="13"/>
          </p:nvPr>
        </p:nvSpPr>
        <p:spPr>
          <a:xfrm>
            <a:off x="252412" y="1495425"/>
            <a:ext cx="4318001" cy="3025775"/>
          </a:xfrm>
          <a:prstGeom prst="rect">
            <a:avLst/>
          </a:prstGeom>
        </p:spPr>
        <p:txBody>
          <a:bodyPr vert="horz"/>
          <a:lstStyle>
            <a:lvl1pPr marL="0" indent="0">
              <a:buNone/>
              <a:defRPr sz="2000">
                <a:solidFill>
                  <a:schemeClr val="tx1">
                    <a:lumMod val="75000"/>
                    <a:lumOff val="25000"/>
                  </a:schemeClr>
                </a:solidFill>
                <a:latin typeface="Arial"/>
                <a:cs typeface="Arial"/>
              </a:defRPr>
            </a:lvl1pPr>
            <a:lvl2pPr marL="457200" indent="0">
              <a:buNone/>
              <a:defRPr sz="1500">
                <a:solidFill>
                  <a:schemeClr val="tx1">
                    <a:lumMod val="75000"/>
                    <a:lumOff val="25000"/>
                  </a:schemeClr>
                </a:solidFill>
                <a:latin typeface="Arial"/>
                <a:cs typeface="Arial"/>
              </a:defRPr>
            </a:lvl2pPr>
            <a:lvl3pPr marL="914400" indent="0">
              <a:buNone/>
              <a:defRPr sz="1500">
                <a:solidFill>
                  <a:schemeClr val="tx1">
                    <a:lumMod val="75000"/>
                    <a:lumOff val="25000"/>
                  </a:schemeClr>
                </a:solidFill>
                <a:latin typeface="Arial"/>
                <a:cs typeface="Arial"/>
              </a:defRPr>
            </a:lvl3pPr>
            <a:lvl4pPr marL="1371600" indent="0">
              <a:buNone/>
              <a:defRPr sz="1500">
                <a:solidFill>
                  <a:schemeClr val="tx1">
                    <a:lumMod val="75000"/>
                    <a:lumOff val="25000"/>
                  </a:schemeClr>
                </a:solidFill>
                <a:latin typeface="Arial"/>
                <a:cs typeface="Arial"/>
              </a:defRPr>
            </a:lvl4pPr>
            <a:lvl5pPr marL="1828800" indent="0">
              <a:buNone/>
              <a:defRPr sz="1500">
                <a:solidFill>
                  <a:schemeClr val="tx1">
                    <a:lumMod val="75000"/>
                    <a:lumOff val="25000"/>
                  </a:schemeClr>
                </a:solidFill>
                <a:latin typeface="Arial"/>
                <a:cs typeface="Arial"/>
              </a:defRPr>
            </a:lvl5pPr>
          </a:lstStyle>
          <a:p>
            <a:pPr lvl="0"/>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text</a:t>
            </a:r>
            <a:r>
              <a:rPr lang="es-ES_tradnl" dirty="0" smtClean="0"/>
              <a:t> </a:t>
            </a:r>
            <a:r>
              <a:rPr lang="es-ES_tradnl" dirty="0" err="1" smtClean="0"/>
              <a:t>styles</a:t>
            </a:r>
            <a:endParaRPr lang="es-ES_tradnl" dirty="0" smtClean="0"/>
          </a:p>
        </p:txBody>
      </p:sp>
      <p:sp>
        <p:nvSpPr>
          <p:cNvPr id="8" name="Picture Placeholder 7"/>
          <p:cNvSpPr>
            <a:spLocks noGrp="1"/>
          </p:cNvSpPr>
          <p:nvPr>
            <p:ph type="pic" sz="quarter" idx="14"/>
          </p:nvPr>
        </p:nvSpPr>
        <p:spPr>
          <a:xfrm>
            <a:off x="4570413" y="-346"/>
            <a:ext cx="4324350" cy="4732684"/>
          </a:xfrm>
          <a:prstGeom prst="rect">
            <a:avLst/>
          </a:prstGeom>
        </p:spPr>
        <p:txBody>
          <a:bodyPr vert="horz" anchor="ctr"/>
          <a:lstStyle>
            <a:lvl1pPr marL="0" indent="0" algn="ctr">
              <a:buNone/>
              <a:defRPr sz="1500" b="1">
                <a:solidFill>
                  <a:schemeClr val="tx1">
                    <a:lumMod val="50000"/>
                    <a:lumOff val="50000"/>
                  </a:schemeClr>
                </a:solidFill>
                <a:latin typeface="Arial"/>
                <a:cs typeface="Arial"/>
              </a:defRPr>
            </a:lvl1pPr>
          </a:lstStyle>
          <a:p>
            <a:endParaRPr lang="en-US"/>
          </a:p>
        </p:txBody>
      </p:sp>
    </p:spTree>
    <p:extLst>
      <p:ext uri="{BB962C8B-B14F-4D97-AF65-F5344CB8AC3E}">
        <p14:creationId xmlns:p14="http://schemas.microsoft.com/office/powerpoint/2010/main" val="19140637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o + Grafico">
    <p:spTree>
      <p:nvGrpSpPr>
        <p:cNvPr id="1" name=""/>
        <p:cNvGrpSpPr/>
        <p:nvPr/>
      </p:nvGrpSpPr>
      <p:grpSpPr>
        <a:xfrm>
          <a:off x="0" y="0"/>
          <a:ext cx="0" cy="0"/>
          <a:chOff x="0" y="0"/>
          <a:chExt cx="0" cy="0"/>
        </a:xfrm>
      </p:grpSpPr>
      <p:sp>
        <p:nvSpPr>
          <p:cNvPr id="10" name="Rectangle 9"/>
          <p:cNvSpPr>
            <a:spLocks/>
          </p:cNvSpPr>
          <p:nvPr userDrawn="1"/>
        </p:nvSpPr>
        <p:spPr>
          <a:xfrm>
            <a:off x="0" y="261257"/>
            <a:ext cx="9144000" cy="696686"/>
          </a:xfrm>
          <a:prstGeom prst="rect">
            <a:avLst/>
          </a:prstGeom>
          <a:solidFill>
            <a:srgbClr val="005688"/>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7" name="Text Placeholder 6"/>
          <p:cNvSpPr>
            <a:spLocks noGrp="1"/>
          </p:cNvSpPr>
          <p:nvPr>
            <p:ph type="body" sz="quarter" idx="12"/>
          </p:nvPr>
        </p:nvSpPr>
        <p:spPr>
          <a:xfrm>
            <a:off x="252412" y="411164"/>
            <a:ext cx="8642352" cy="474207"/>
          </a:xfrm>
          <a:prstGeom prst="rect">
            <a:avLst/>
          </a:prstGeom>
          <a:effectLst>
            <a:outerShdw blurRad="63500" sx="102000" sy="102000" algn="ctr" rotWithShape="0">
              <a:prstClr val="black">
                <a:alpha val="40000"/>
              </a:prstClr>
            </a:outerShdw>
          </a:effectLst>
        </p:spPr>
        <p:txBody>
          <a:bodyPr vert="horz"/>
          <a:lstStyle>
            <a:lvl1pPr marL="0" indent="0">
              <a:lnSpc>
                <a:spcPct val="80000"/>
              </a:lnSpc>
              <a:buNone/>
              <a:defRPr sz="2500" b="1">
                <a:solidFill>
                  <a:srgbClr val="FFFFFF"/>
                </a:solidFill>
                <a:latin typeface="Arial"/>
                <a:cs typeface="Arial"/>
              </a:defRPr>
            </a:lvl1pPr>
            <a:lvl2pPr>
              <a:defRPr sz="2500" b="1">
                <a:solidFill>
                  <a:srgbClr val="005688"/>
                </a:solidFill>
                <a:latin typeface="Arial"/>
                <a:cs typeface="Arial"/>
              </a:defRPr>
            </a:lvl2pPr>
            <a:lvl3pPr>
              <a:defRPr sz="2500" b="1">
                <a:solidFill>
                  <a:srgbClr val="005688"/>
                </a:solidFill>
                <a:latin typeface="Arial"/>
                <a:cs typeface="Arial"/>
              </a:defRPr>
            </a:lvl3pPr>
            <a:lvl4pPr>
              <a:defRPr sz="2500" b="1">
                <a:solidFill>
                  <a:srgbClr val="005688"/>
                </a:solidFill>
                <a:latin typeface="Arial"/>
                <a:cs typeface="Arial"/>
              </a:defRPr>
            </a:lvl4pPr>
            <a:lvl5pPr>
              <a:defRPr sz="2500" b="1">
                <a:solidFill>
                  <a:srgbClr val="005688"/>
                </a:solidFill>
                <a:latin typeface="Arial"/>
                <a:cs typeface="Arial"/>
              </a:defRPr>
            </a:lvl5pPr>
          </a:lstStyle>
          <a:p>
            <a:pPr lvl="0"/>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text</a:t>
            </a:r>
            <a:r>
              <a:rPr lang="es-ES_tradnl" dirty="0" smtClean="0"/>
              <a:t> </a:t>
            </a:r>
            <a:r>
              <a:rPr lang="es-ES_tradnl" dirty="0" err="1" smtClean="0"/>
              <a:t>styles</a:t>
            </a:r>
            <a:endParaRPr lang="es-ES_tradnl" dirty="0" smtClean="0"/>
          </a:p>
        </p:txBody>
      </p:sp>
      <p:sp>
        <p:nvSpPr>
          <p:cNvPr id="3" name="Text Placeholder 2"/>
          <p:cNvSpPr>
            <a:spLocks noGrp="1"/>
          </p:cNvSpPr>
          <p:nvPr>
            <p:ph type="body" sz="quarter" idx="13"/>
          </p:nvPr>
        </p:nvSpPr>
        <p:spPr>
          <a:xfrm>
            <a:off x="252412" y="1495425"/>
            <a:ext cx="4318001" cy="3025775"/>
          </a:xfrm>
          <a:prstGeom prst="rect">
            <a:avLst/>
          </a:prstGeom>
        </p:spPr>
        <p:txBody>
          <a:bodyPr vert="horz"/>
          <a:lstStyle>
            <a:lvl1pPr marL="0" indent="0">
              <a:buNone/>
              <a:defRPr sz="2000">
                <a:solidFill>
                  <a:schemeClr val="tx1">
                    <a:lumMod val="75000"/>
                    <a:lumOff val="25000"/>
                  </a:schemeClr>
                </a:solidFill>
                <a:latin typeface="Arial"/>
                <a:cs typeface="Arial"/>
              </a:defRPr>
            </a:lvl1pPr>
            <a:lvl2pPr marL="457200" indent="0">
              <a:buNone/>
              <a:defRPr sz="1500">
                <a:solidFill>
                  <a:schemeClr val="tx1">
                    <a:lumMod val="75000"/>
                    <a:lumOff val="25000"/>
                  </a:schemeClr>
                </a:solidFill>
                <a:latin typeface="Arial"/>
                <a:cs typeface="Arial"/>
              </a:defRPr>
            </a:lvl2pPr>
            <a:lvl3pPr marL="914400" indent="0">
              <a:buNone/>
              <a:defRPr sz="1500">
                <a:solidFill>
                  <a:schemeClr val="tx1">
                    <a:lumMod val="75000"/>
                    <a:lumOff val="25000"/>
                  </a:schemeClr>
                </a:solidFill>
                <a:latin typeface="Arial"/>
                <a:cs typeface="Arial"/>
              </a:defRPr>
            </a:lvl3pPr>
            <a:lvl4pPr marL="1371600" indent="0">
              <a:buNone/>
              <a:defRPr sz="1500">
                <a:solidFill>
                  <a:schemeClr val="tx1">
                    <a:lumMod val="75000"/>
                    <a:lumOff val="25000"/>
                  </a:schemeClr>
                </a:solidFill>
                <a:latin typeface="Arial"/>
                <a:cs typeface="Arial"/>
              </a:defRPr>
            </a:lvl4pPr>
            <a:lvl5pPr marL="1828800" indent="0">
              <a:buNone/>
              <a:defRPr sz="1500">
                <a:solidFill>
                  <a:schemeClr val="tx1">
                    <a:lumMod val="75000"/>
                    <a:lumOff val="25000"/>
                  </a:schemeClr>
                </a:solidFill>
                <a:latin typeface="Arial"/>
                <a:cs typeface="Arial"/>
              </a:defRPr>
            </a:lvl5pPr>
          </a:lstStyle>
          <a:p>
            <a:pPr lvl="0"/>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text</a:t>
            </a:r>
            <a:r>
              <a:rPr lang="es-ES_tradnl" dirty="0" smtClean="0"/>
              <a:t> </a:t>
            </a:r>
            <a:r>
              <a:rPr lang="es-ES_tradnl" dirty="0" err="1" smtClean="0"/>
              <a:t>styles</a:t>
            </a:r>
            <a:endParaRPr lang="es-ES_tradnl" dirty="0" smtClean="0"/>
          </a:p>
        </p:txBody>
      </p:sp>
      <p:sp>
        <p:nvSpPr>
          <p:cNvPr id="6" name="Chart Placeholder 5"/>
          <p:cNvSpPr>
            <a:spLocks noGrp="1"/>
          </p:cNvSpPr>
          <p:nvPr>
            <p:ph type="chart" sz="quarter" idx="14"/>
          </p:nvPr>
        </p:nvSpPr>
        <p:spPr>
          <a:xfrm>
            <a:off x="4570414" y="1495425"/>
            <a:ext cx="4324350" cy="3025775"/>
          </a:xfrm>
          <a:prstGeom prst="rect">
            <a:avLst/>
          </a:prstGeom>
        </p:spPr>
        <p:txBody>
          <a:bodyPr vert="horz" anchor="ctr"/>
          <a:lstStyle>
            <a:lvl1pPr marL="0" indent="0" algn="ctr">
              <a:buFont typeface="Arial"/>
              <a:buNone/>
              <a:defRPr sz="1500" b="1">
                <a:solidFill>
                  <a:schemeClr val="tx1">
                    <a:lumMod val="50000"/>
                    <a:lumOff val="50000"/>
                  </a:schemeClr>
                </a:solidFill>
                <a:latin typeface="Arial"/>
                <a:cs typeface="Arial"/>
              </a:defRPr>
            </a:lvl1pPr>
          </a:lstStyle>
          <a:p>
            <a:endParaRPr lang="en-US"/>
          </a:p>
        </p:txBody>
      </p:sp>
    </p:spTree>
    <p:extLst>
      <p:ext uri="{BB962C8B-B14F-4D97-AF65-F5344CB8AC3E}">
        <p14:creationId xmlns:p14="http://schemas.microsoft.com/office/powerpoint/2010/main" val="19188818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ifra">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a:xfrm>
            <a:off x="252412" y="411164"/>
            <a:ext cx="8642352" cy="474207"/>
          </a:xfrm>
          <a:prstGeom prst="rect">
            <a:avLst/>
          </a:prstGeom>
          <a:effectLst>
            <a:outerShdw blurRad="63500" sx="102000" sy="102000" algn="ctr" rotWithShape="0">
              <a:prstClr val="black">
                <a:alpha val="40000"/>
              </a:prstClr>
            </a:outerShdw>
          </a:effectLst>
        </p:spPr>
        <p:txBody>
          <a:bodyPr vert="horz"/>
          <a:lstStyle>
            <a:lvl1pPr marL="0" indent="0">
              <a:lnSpc>
                <a:spcPct val="80000"/>
              </a:lnSpc>
              <a:buNone/>
              <a:defRPr sz="2500" b="1">
                <a:solidFill>
                  <a:srgbClr val="005688"/>
                </a:solidFill>
                <a:latin typeface="Arial"/>
                <a:cs typeface="Arial"/>
              </a:defRPr>
            </a:lvl1pPr>
            <a:lvl2pPr>
              <a:defRPr sz="2500" b="1">
                <a:solidFill>
                  <a:srgbClr val="005688"/>
                </a:solidFill>
                <a:latin typeface="Arial"/>
                <a:cs typeface="Arial"/>
              </a:defRPr>
            </a:lvl2pPr>
            <a:lvl3pPr>
              <a:defRPr sz="2500" b="1">
                <a:solidFill>
                  <a:srgbClr val="005688"/>
                </a:solidFill>
                <a:latin typeface="Arial"/>
                <a:cs typeface="Arial"/>
              </a:defRPr>
            </a:lvl3pPr>
            <a:lvl4pPr>
              <a:defRPr sz="2500" b="1">
                <a:solidFill>
                  <a:srgbClr val="005688"/>
                </a:solidFill>
                <a:latin typeface="Arial"/>
                <a:cs typeface="Arial"/>
              </a:defRPr>
            </a:lvl4pPr>
            <a:lvl5pPr>
              <a:defRPr sz="2500" b="1">
                <a:solidFill>
                  <a:srgbClr val="005688"/>
                </a:solidFill>
                <a:latin typeface="Arial"/>
                <a:cs typeface="Arial"/>
              </a:defRPr>
            </a:lvl5pPr>
          </a:lstStyle>
          <a:p>
            <a:pPr lvl="0"/>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text</a:t>
            </a:r>
            <a:r>
              <a:rPr lang="es-ES_tradnl" dirty="0" smtClean="0"/>
              <a:t> </a:t>
            </a:r>
            <a:r>
              <a:rPr lang="es-ES_tradnl" dirty="0" err="1" smtClean="0"/>
              <a:t>styles</a:t>
            </a:r>
            <a:endParaRPr lang="es-ES_tradnl" dirty="0" smtClean="0"/>
          </a:p>
        </p:txBody>
      </p:sp>
      <p:sp>
        <p:nvSpPr>
          <p:cNvPr id="3" name="Text Placeholder 2"/>
          <p:cNvSpPr>
            <a:spLocks noGrp="1"/>
          </p:cNvSpPr>
          <p:nvPr>
            <p:ph type="body" sz="quarter" idx="13"/>
          </p:nvPr>
        </p:nvSpPr>
        <p:spPr>
          <a:xfrm>
            <a:off x="252412" y="1495425"/>
            <a:ext cx="4318001" cy="3025775"/>
          </a:xfrm>
          <a:prstGeom prst="rect">
            <a:avLst/>
          </a:prstGeom>
        </p:spPr>
        <p:txBody>
          <a:bodyPr vert="horz" anchor="b"/>
          <a:lstStyle>
            <a:lvl1pPr marL="0" indent="0">
              <a:buNone/>
              <a:defRPr sz="15000" b="1" spc="-300">
                <a:solidFill>
                  <a:srgbClr val="4FBB49"/>
                </a:solidFill>
                <a:latin typeface="Arial"/>
                <a:cs typeface="Arial"/>
              </a:defRPr>
            </a:lvl1pPr>
            <a:lvl2pPr marL="457200" indent="0">
              <a:buNone/>
              <a:defRPr sz="1500">
                <a:solidFill>
                  <a:schemeClr val="tx1">
                    <a:lumMod val="75000"/>
                    <a:lumOff val="25000"/>
                  </a:schemeClr>
                </a:solidFill>
                <a:latin typeface="Arial"/>
                <a:cs typeface="Arial"/>
              </a:defRPr>
            </a:lvl2pPr>
            <a:lvl3pPr marL="914400" indent="0">
              <a:buNone/>
              <a:defRPr sz="1500">
                <a:solidFill>
                  <a:schemeClr val="tx1">
                    <a:lumMod val="75000"/>
                    <a:lumOff val="25000"/>
                  </a:schemeClr>
                </a:solidFill>
                <a:latin typeface="Arial"/>
                <a:cs typeface="Arial"/>
              </a:defRPr>
            </a:lvl3pPr>
            <a:lvl4pPr marL="1371600" indent="0">
              <a:buNone/>
              <a:defRPr sz="1500">
                <a:solidFill>
                  <a:schemeClr val="tx1">
                    <a:lumMod val="75000"/>
                    <a:lumOff val="25000"/>
                  </a:schemeClr>
                </a:solidFill>
                <a:latin typeface="Arial"/>
                <a:cs typeface="Arial"/>
              </a:defRPr>
            </a:lvl4pPr>
            <a:lvl5pPr marL="1828800" indent="0">
              <a:buNone/>
              <a:defRPr sz="1500">
                <a:solidFill>
                  <a:schemeClr val="tx1">
                    <a:lumMod val="75000"/>
                    <a:lumOff val="25000"/>
                  </a:schemeClr>
                </a:solidFill>
                <a:latin typeface="Arial"/>
                <a:cs typeface="Arial"/>
              </a:defRPr>
            </a:lvl5pPr>
          </a:lstStyle>
          <a:p>
            <a:pPr lvl="0"/>
            <a:r>
              <a:rPr lang="es-ES_tradnl" dirty="0" smtClean="0"/>
              <a:t>Clic</a:t>
            </a:r>
          </a:p>
        </p:txBody>
      </p:sp>
      <p:sp>
        <p:nvSpPr>
          <p:cNvPr id="8" name="Text Placeholder 2"/>
          <p:cNvSpPr>
            <a:spLocks noGrp="1"/>
          </p:cNvSpPr>
          <p:nvPr>
            <p:ph type="body" sz="quarter" idx="14"/>
          </p:nvPr>
        </p:nvSpPr>
        <p:spPr>
          <a:xfrm>
            <a:off x="4570413" y="1495425"/>
            <a:ext cx="4324352" cy="2699203"/>
          </a:xfrm>
          <a:prstGeom prst="rect">
            <a:avLst/>
          </a:prstGeom>
        </p:spPr>
        <p:txBody>
          <a:bodyPr vert="horz" anchor="b"/>
          <a:lstStyle>
            <a:lvl1pPr marL="0" indent="0">
              <a:buNone/>
              <a:defRPr sz="2000">
                <a:solidFill>
                  <a:schemeClr val="tx1">
                    <a:lumMod val="75000"/>
                    <a:lumOff val="25000"/>
                  </a:schemeClr>
                </a:solidFill>
                <a:latin typeface="Arial"/>
                <a:cs typeface="Arial"/>
              </a:defRPr>
            </a:lvl1pPr>
            <a:lvl2pPr marL="457200" indent="0">
              <a:buNone/>
              <a:defRPr sz="1500">
                <a:solidFill>
                  <a:schemeClr val="tx1">
                    <a:lumMod val="75000"/>
                    <a:lumOff val="25000"/>
                  </a:schemeClr>
                </a:solidFill>
                <a:latin typeface="Arial"/>
                <a:cs typeface="Arial"/>
              </a:defRPr>
            </a:lvl2pPr>
            <a:lvl3pPr marL="914400" indent="0">
              <a:buNone/>
              <a:defRPr sz="1500">
                <a:solidFill>
                  <a:schemeClr val="tx1">
                    <a:lumMod val="75000"/>
                    <a:lumOff val="25000"/>
                  </a:schemeClr>
                </a:solidFill>
                <a:latin typeface="Arial"/>
                <a:cs typeface="Arial"/>
              </a:defRPr>
            </a:lvl3pPr>
            <a:lvl4pPr marL="1371600" indent="0">
              <a:buNone/>
              <a:defRPr sz="1500">
                <a:solidFill>
                  <a:schemeClr val="tx1">
                    <a:lumMod val="75000"/>
                    <a:lumOff val="25000"/>
                  </a:schemeClr>
                </a:solidFill>
                <a:latin typeface="Arial"/>
                <a:cs typeface="Arial"/>
              </a:defRPr>
            </a:lvl4pPr>
            <a:lvl5pPr marL="1828800" indent="0">
              <a:buNone/>
              <a:defRPr sz="1500">
                <a:solidFill>
                  <a:schemeClr val="tx1">
                    <a:lumMod val="75000"/>
                    <a:lumOff val="25000"/>
                  </a:schemeClr>
                </a:solidFill>
                <a:latin typeface="Arial"/>
                <a:cs typeface="Arial"/>
              </a:defRPr>
            </a:lvl5pPr>
          </a:lstStyle>
          <a:p>
            <a:pPr lvl="0"/>
            <a:r>
              <a:rPr lang="es-ES_tradnl" dirty="0" err="1" smtClean="0"/>
              <a:t>Click</a:t>
            </a:r>
            <a:r>
              <a:rPr lang="es-ES_tradnl" dirty="0" smtClean="0"/>
              <a:t> </a:t>
            </a:r>
            <a:r>
              <a:rPr lang="es-ES_tradnl" dirty="0" err="1" smtClean="0"/>
              <a:t>to</a:t>
            </a:r>
            <a:r>
              <a:rPr lang="es-ES_tradnl" dirty="0" smtClean="0"/>
              <a:t> </a:t>
            </a:r>
            <a:r>
              <a:rPr lang="es-ES_tradnl" dirty="0" err="1" smtClean="0"/>
              <a:t>edit</a:t>
            </a:r>
            <a:r>
              <a:rPr lang="es-ES_tradnl" dirty="0" smtClean="0"/>
              <a:t> Master </a:t>
            </a:r>
            <a:r>
              <a:rPr lang="es-ES_tradnl" dirty="0" err="1" smtClean="0"/>
              <a:t>text</a:t>
            </a:r>
            <a:r>
              <a:rPr lang="es-ES_tradnl" dirty="0" smtClean="0"/>
              <a:t> </a:t>
            </a:r>
            <a:r>
              <a:rPr lang="es-ES_tradnl" dirty="0" err="1" smtClean="0"/>
              <a:t>styles</a:t>
            </a:r>
            <a:endParaRPr lang="es-ES_tradnl" dirty="0" smtClean="0"/>
          </a:p>
        </p:txBody>
      </p:sp>
      <p:sp>
        <p:nvSpPr>
          <p:cNvPr id="2" name="Right Bracket 1"/>
          <p:cNvSpPr/>
          <p:nvPr userDrawn="1"/>
        </p:nvSpPr>
        <p:spPr>
          <a:xfrm>
            <a:off x="4339771" y="2571750"/>
            <a:ext cx="72571" cy="1949450"/>
          </a:xfrm>
          <a:prstGeom prst="rightBracket">
            <a:avLst/>
          </a:prstGeom>
          <a:ln>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3" name="Straight Connector 12"/>
          <p:cNvCxnSpPr/>
          <p:nvPr userDrawn="1"/>
        </p:nvCxnSpPr>
        <p:spPr>
          <a:xfrm>
            <a:off x="4412342" y="4064000"/>
            <a:ext cx="158071" cy="0"/>
          </a:xfrm>
          <a:prstGeom prst="line">
            <a:avLst/>
          </a:prstGeom>
          <a:ln>
            <a:solidFill>
              <a:srgbClr val="BFBFB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768306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descr="CAF logos-06.png"/>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599219" y="4953595"/>
            <a:ext cx="1357529" cy="121526"/>
          </a:xfrm>
          <a:prstGeom prst="rect">
            <a:avLst/>
          </a:prstGeom>
        </p:spPr>
      </p:pic>
      <p:pic>
        <p:nvPicPr>
          <p:cNvPr id="2" name="Picture 1" descr="CAF logos-09.png"/>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92244" y="4768037"/>
            <a:ext cx="1332365" cy="377407"/>
          </a:xfrm>
          <a:prstGeom prst="rect">
            <a:avLst/>
          </a:prstGeom>
        </p:spPr>
      </p:pic>
      <p:sp>
        <p:nvSpPr>
          <p:cNvPr id="7" name="Rectangle 6"/>
          <p:cNvSpPr/>
          <p:nvPr userDrawn="1"/>
        </p:nvSpPr>
        <p:spPr>
          <a:xfrm>
            <a:off x="0" y="3651004"/>
            <a:ext cx="9144000" cy="1095554"/>
          </a:xfrm>
          <a:prstGeom prst="rect">
            <a:avLst/>
          </a:prstGeom>
          <a:gradFill>
            <a:gsLst>
              <a:gs pos="0">
                <a:schemeClr val="bg1">
                  <a:lumMod val="85000"/>
                </a:schemeClr>
              </a:gs>
              <a:gs pos="100000">
                <a:schemeClr val="bg1"/>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6331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chart" Target="../charts/chart3.xml"/><Relationship Id="rId9" Type="http://schemas.microsoft.com/office/2007/relationships/diagramDrawing" Target="../diagrams/drawing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chart" Target="../charts/chart5.xml"/><Relationship Id="rId4"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jp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notesSlide" Target="../notesSlides/notesSlide13.xml"/><Relationship Id="rId16" Type="http://schemas.openxmlformats.org/officeDocument/2006/relationships/image" Target="../media/image28.png"/><Relationship Id="rId20"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jp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jpg"/><Relationship Id="rId9" Type="http://schemas.openxmlformats.org/officeDocument/2006/relationships/image" Target="../media/image21.png"/><Relationship Id="rId1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30.jp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9.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jpg"/><Relationship Id="rId9"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9.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2.png"/><Relationship Id="rId4" Type="http://schemas.openxmlformats.org/officeDocument/2006/relationships/image" Target="../media/image16.jpg"/><Relationship Id="rId9" Type="http://schemas.openxmlformats.org/officeDocument/2006/relationships/image" Target="../media/image21.png"/><Relationship Id="rId14" Type="http://schemas.openxmlformats.org/officeDocument/2006/relationships/image" Target="../media/image30.jpg"/></Relationships>
</file>

<file path=ppt/slides/_rels/slide17.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9.png"/><Relationship Id="rId3" Type="http://schemas.openxmlformats.org/officeDocument/2006/relationships/image" Target="../media/image4.png"/><Relationship Id="rId7" Type="http://schemas.openxmlformats.org/officeDocument/2006/relationships/image" Target="../media/image19.png"/><Relationship Id="rId12"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6.png"/><Relationship Id="rId5" Type="http://schemas.openxmlformats.org/officeDocument/2006/relationships/image" Target="../media/image23.png"/><Relationship Id="rId10" Type="http://schemas.openxmlformats.org/officeDocument/2006/relationships/image" Target="../media/image25.png"/><Relationship Id="rId4" Type="http://schemas.openxmlformats.org/officeDocument/2006/relationships/image" Target="../media/image16.jpg"/><Relationship Id="rId9" Type="http://schemas.openxmlformats.org/officeDocument/2006/relationships/image" Target="../media/image22.png"/><Relationship Id="rId14" Type="http://schemas.openxmlformats.org/officeDocument/2006/relationships/image" Target="../media/image30.jpg"/></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18.xml"/><Relationship Id="rId16"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1.png"/><Relationship Id="rId5" Type="http://schemas.openxmlformats.org/officeDocument/2006/relationships/image" Target="../media/image27.jpg"/><Relationship Id="rId15" Type="http://schemas.openxmlformats.org/officeDocument/2006/relationships/image" Target="../media/image29.png"/><Relationship Id="rId10" Type="http://schemas.openxmlformats.org/officeDocument/2006/relationships/image" Target="../media/image20.png"/><Relationship Id="rId4" Type="http://schemas.openxmlformats.org/officeDocument/2006/relationships/image" Target="../media/image16.jpg"/><Relationship Id="rId9" Type="http://schemas.openxmlformats.org/officeDocument/2006/relationships/image" Target="../media/image19.png"/><Relationship Id="rId14" Type="http://schemas.openxmlformats.org/officeDocument/2006/relationships/image" Target="../media/image28.png"/></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5.png"/><Relationship Id="rId3" Type="http://schemas.openxmlformats.org/officeDocument/2006/relationships/image" Target="../media/image4.png"/><Relationship Id="rId7" Type="http://schemas.openxmlformats.org/officeDocument/2006/relationships/image" Target="../media/image17.png"/><Relationship Id="rId12"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2.png"/><Relationship Id="rId5" Type="http://schemas.openxmlformats.org/officeDocument/2006/relationships/image" Target="../media/image27.jpg"/><Relationship Id="rId15" Type="http://schemas.openxmlformats.org/officeDocument/2006/relationships/image" Target="../media/image29.png"/><Relationship Id="rId10" Type="http://schemas.openxmlformats.org/officeDocument/2006/relationships/image" Target="../media/image21.png"/><Relationship Id="rId4" Type="http://schemas.openxmlformats.org/officeDocument/2006/relationships/image" Target="../media/image16.jpg"/><Relationship Id="rId9" Type="http://schemas.openxmlformats.org/officeDocument/2006/relationships/image" Target="../media/image20.png"/><Relationship Id="rId14" Type="http://schemas.openxmlformats.org/officeDocument/2006/relationships/image" Target="../media/image31.png"/></Relationships>
</file>

<file path=ppt/slides/_rels/slide2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4.png"/><Relationship Id="rId7" Type="http://schemas.openxmlformats.org/officeDocument/2006/relationships/image" Target="../media/image22.png"/><Relationship Id="rId12"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32.jpg"/><Relationship Id="rId5" Type="http://schemas.openxmlformats.org/officeDocument/2006/relationships/image" Target="../media/image17.png"/><Relationship Id="rId10" Type="http://schemas.openxmlformats.org/officeDocument/2006/relationships/image" Target="../media/image20.png"/><Relationship Id="rId4" Type="http://schemas.openxmlformats.org/officeDocument/2006/relationships/image" Target="../media/image16.jpg"/><Relationship Id="rId9" Type="http://schemas.openxmlformats.org/officeDocument/2006/relationships/image" Target="../media/image30.jpg"/></Relationships>
</file>

<file path=ppt/slides/_rels/slide2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4.png"/><Relationship Id="rId7" Type="http://schemas.openxmlformats.org/officeDocument/2006/relationships/image" Target="../media/image22.png"/><Relationship Id="rId12"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6.png"/><Relationship Id="rId5" Type="http://schemas.openxmlformats.org/officeDocument/2006/relationships/image" Target="../media/image18.png"/><Relationship Id="rId10" Type="http://schemas.openxmlformats.org/officeDocument/2006/relationships/image" Target="../media/image30.jpg"/><Relationship Id="rId4" Type="http://schemas.openxmlformats.org/officeDocument/2006/relationships/image" Target="../media/image16.jpg"/><Relationship Id="rId9"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242692" y="1496770"/>
            <a:ext cx="8208912" cy="1261884"/>
          </a:xfrm>
          <a:prstGeom prst="rect">
            <a:avLst/>
          </a:prstGeom>
          <a:noFill/>
        </p:spPr>
        <p:txBody>
          <a:bodyPr wrap="square" rtlCol="0">
            <a:spAutoFit/>
          </a:bodyPr>
          <a:lstStyle/>
          <a:p>
            <a:r>
              <a:rPr lang="es-VE" sz="2800" b="1" dirty="0" smtClean="0">
                <a:solidFill>
                  <a:schemeClr val="tx2">
                    <a:lumMod val="50000"/>
                  </a:schemeClr>
                </a:solidFill>
                <a:latin typeface="Century Gothic" panose="020B0502020202020204" pitchFamily="34" charset="0"/>
                <a:cs typeface="Arial" panose="020B0604020202020204" pitchFamily="34" charset="0"/>
              </a:rPr>
              <a:t>CAF </a:t>
            </a:r>
            <a:r>
              <a:rPr lang="es-VE" sz="2800" b="1" dirty="0" smtClean="0">
                <a:solidFill>
                  <a:schemeClr val="tx2">
                    <a:lumMod val="50000"/>
                  </a:schemeClr>
                </a:solidFill>
                <a:latin typeface="Century Gothic" panose="020B0502020202020204" pitchFamily="34" charset="0"/>
                <a:cs typeface="Arial" panose="020B0604020202020204" pitchFamily="34" charset="0"/>
              </a:rPr>
              <a:t>– </a:t>
            </a:r>
            <a:r>
              <a:rPr lang="es-VE" sz="2800" b="1" dirty="0" err="1" smtClean="0">
                <a:solidFill>
                  <a:schemeClr val="tx2">
                    <a:lumMod val="50000"/>
                  </a:schemeClr>
                </a:solidFill>
                <a:latin typeface="Century Gothic" panose="020B0502020202020204" pitchFamily="34" charset="0"/>
                <a:cs typeface="Arial" panose="020B0604020202020204" pitchFamily="34" charset="0"/>
              </a:rPr>
              <a:t>Development</a:t>
            </a:r>
            <a:r>
              <a:rPr lang="es-VE" sz="2800" b="1" dirty="0" smtClean="0">
                <a:solidFill>
                  <a:schemeClr val="tx2">
                    <a:lumMod val="50000"/>
                  </a:schemeClr>
                </a:solidFill>
                <a:latin typeface="Century Gothic" panose="020B0502020202020204" pitchFamily="34" charset="0"/>
                <a:cs typeface="Arial" panose="020B0604020202020204" pitchFamily="34" charset="0"/>
              </a:rPr>
              <a:t> </a:t>
            </a:r>
            <a:r>
              <a:rPr lang="es-VE" sz="2800" b="1" dirty="0" smtClean="0">
                <a:solidFill>
                  <a:schemeClr val="tx2">
                    <a:lumMod val="50000"/>
                  </a:schemeClr>
                </a:solidFill>
                <a:latin typeface="Century Gothic" panose="020B0502020202020204" pitchFamily="34" charset="0"/>
                <a:cs typeface="Arial" panose="020B0604020202020204" pitchFamily="34" charset="0"/>
              </a:rPr>
              <a:t>Bank </a:t>
            </a:r>
            <a:r>
              <a:rPr lang="es-VE" sz="2800" b="1" dirty="0">
                <a:solidFill>
                  <a:schemeClr val="tx2">
                    <a:lumMod val="50000"/>
                  </a:schemeClr>
                </a:solidFill>
                <a:latin typeface="Century Gothic" panose="020B0502020202020204" pitchFamily="34" charset="0"/>
                <a:cs typeface="Arial" panose="020B0604020202020204" pitchFamily="34" charset="0"/>
              </a:rPr>
              <a:t>of </a:t>
            </a:r>
            <a:r>
              <a:rPr lang="es-VE" sz="2800" b="1" dirty="0" err="1">
                <a:solidFill>
                  <a:schemeClr val="tx2">
                    <a:lumMod val="50000"/>
                  </a:schemeClr>
                </a:solidFill>
                <a:latin typeface="Century Gothic" panose="020B0502020202020204" pitchFamily="34" charset="0"/>
                <a:cs typeface="Arial" panose="020B0604020202020204" pitchFamily="34" charset="0"/>
              </a:rPr>
              <a:t>Latin</a:t>
            </a:r>
            <a:r>
              <a:rPr lang="es-VE" sz="2800" b="1" dirty="0">
                <a:solidFill>
                  <a:schemeClr val="tx2">
                    <a:lumMod val="50000"/>
                  </a:schemeClr>
                </a:solidFill>
                <a:latin typeface="Century Gothic" panose="020B0502020202020204" pitchFamily="34" charset="0"/>
                <a:cs typeface="Arial" panose="020B0604020202020204" pitchFamily="34" charset="0"/>
              </a:rPr>
              <a:t> </a:t>
            </a:r>
            <a:r>
              <a:rPr lang="es-VE" sz="2800" b="1" dirty="0" err="1" smtClean="0">
                <a:solidFill>
                  <a:schemeClr val="tx2">
                    <a:lumMod val="50000"/>
                  </a:schemeClr>
                </a:solidFill>
                <a:latin typeface="Century Gothic" panose="020B0502020202020204" pitchFamily="34" charset="0"/>
                <a:cs typeface="Arial" panose="020B0604020202020204" pitchFamily="34" charset="0"/>
              </a:rPr>
              <a:t>America</a:t>
            </a:r>
            <a:endParaRPr lang="es-VE" sz="2800" b="1" dirty="0" smtClean="0">
              <a:solidFill>
                <a:schemeClr val="tx2">
                  <a:lumMod val="50000"/>
                </a:schemeClr>
              </a:solidFill>
              <a:latin typeface="Century Gothic" panose="020B0502020202020204" pitchFamily="34" charset="0"/>
              <a:cs typeface="Arial" panose="020B0604020202020204" pitchFamily="34" charset="0"/>
            </a:endParaRPr>
          </a:p>
          <a:p>
            <a:r>
              <a:rPr lang="es-VE" sz="2400" dirty="0" smtClean="0">
                <a:solidFill>
                  <a:schemeClr val="tx2">
                    <a:lumMod val="50000"/>
                  </a:schemeClr>
                </a:solidFill>
                <a:latin typeface="Century Gothic" panose="020B0502020202020204" pitchFamily="34" charset="0"/>
                <a:cs typeface="Arial" panose="020B0604020202020204" pitchFamily="34" charset="0"/>
              </a:rPr>
              <a:t>In </a:t>
            </a:r>
            <a:r>
              <a:rPr lang="es-VE" sz="2400" dirty="0">
                <a:solidFill>
                  <a:schemeClr val="tx2">
                    <a:lumMod val="50000"/>
                  </a:schemeClr>
                </a:solidFill>
                <a:latin typeface="Century Gothic" panose="020B0502020202020204" pitchFamily="34" charset="0"/>
                <a:cs typeface="Arial" panose="020B0604020202020204" pitchFamily="34" charset="0"/>
              </a:rPr>
              <a:t>F</a:t>
            </a:r>
            <a:r>
              <a:rPr lang="es-VE" sz="2400" dirty="0" smtClean="0">
                <a:solidFill>
                  <a:schemeClr val="tx2">
                    <a:lumMod val="50000"/>
                  </a:schemeClr>
                </a:solidFill>
                <a:latin typeface="Century Gothic" panose="020B0502020202020204" pitchFamily="34" charset="0"/>
                <a:cs typeface="Arial" panose="020B0604020202020204" pitchFamily="34" charset="0"/>
              </a:rPr>
              <a:t>ront of </a:t>
            </a:r>
            <a:r>
              <a:rPr lang="es-VE" sz="2400" dirty="0" err="1" smtClean="0">
                <a:solidFill>
                  <a:schemeClr val="tx2">
                    <a:lumMod val="50000"/>
                  </a:schemeClr>
                </a:solidFill>
                <a:latin typeface="Century Gothic" panose="020B0502020202020204" pitchFamily="34" charset="0"/>
                <a:cs typeface="Arial" panose="020B0604020202020204" pitchFamily="34" charset="0"/>
              </a:rPr>
              <a:t>Sustainable</a:t>
            </a:r>
            <a:r>
              <a:rPr lang="es-VE" sz="2400" dirty="0" smtClean="0">
                <a:solidFill>
                  <a:schemeClr val="tx2">
                    <a:lumMod val="50000"/>
                  </a:schemeClr>
                </a:solidFill>
                <a:latin typeface="Century Gothic" panose="020B0502020202020204" pitchFamily="34" charset="0"/>
                <a:cs typeface="Arial" panose="020B0604020202020204" pitchFamily="34" charset="0"/>
              </a:rPr>
              <a:t> </a:t>
            </a:r>
            <a:r>
              <a:rPr lang="es-VE" sz="2400" dirty="0" err="1" smtClean="0">
                <a:solidFill>
                  <a:schemeClr val="tx2">
                    <a:lumMod val="50000"/>
                  </a:schemeClr>
                </a:solidFill>
                <a:latin typeface="Century Gothic" panose="020B0502020202020204" pitchFamily="34" charset="0"/>
                <a:cs typeface="Arial" panose="020B0604020202020204" pitchFamily="34" charset="0"/>
              </a:rPr>
              <a:t>Development</a:t>
            </a:r>
            <a:r>
              <a:rPr lang="es-VE" sz="2400" dirty="0" smtClean="0">
                <a:solidFill>
                  <a:schemeClr val="tx2">
                    <a:lumMod val="50000"/>
                  </a:schemeClr>
                </a:solidFill>
                <a:latin typeface="Century Gothic" panose="020B0502020202020204" pitchFamily="34" charset="0"/>
                <a:cs typeface="Arial" panose="020B0604020202020204" pitchFamily="34" charset="0"/>
              </a:rPr>
              <a:t> </a:t>
            </a:r>
            <a:r>
              <a:rPr lang="es-VE" sz="2400" dirty="0" err="1" smtClean="0">
                <a:solidFill>
                  <a:schemeClr val="tx2">
                    <a:lumMod val="50000"/>
                  </a:schemeClr>
                </a:solidFill>
                <a:latin typeface="Century Gothic" panose="020B0502020202020204" pitchFamily="34" charset="0"/>
                <a:cs typeface="Arial" panose="020B0604020202020204" pitchFamily="34" charset="0"/>
              </a:rPr>
              <a:t>Goals</a:t>
            </a:r>
            <a:endParaRPr lang="es-VE" sz="2400" dirty="0" smtClean="0">
              <a:solidFill>
                <a:schemeClr val="tx2">
                  <a:lumMod val="50000"/>
                </a:schemeClr>
              </a:solidFill>
              <a:latin typeface="Century Gothic" panose="020B0502020202020204" pitchFamily="34" charset="0"/>
              <a:cs typeface="Arial" panose="020B0604020202020204" pitchFamily="34" charset="0"/>
            </a:endParaRPr>
          </a:p>
          <a:p>
            <a:endParaRPr lang="es-VE" sz="2400" dirty="0" smtClean="0">
              <a:solidFill>
                <a:schemeClr val="tx2">
                  <a:lumMod val="50000"/>
                </a:schemeClr>
              </a:solidFill>
              <a:latin typeface="Century Gothic" panose="020B0502020202020204" pitchFamily="34" charset="0"/>
              <a:cs typeface="Arial" panose="020B0604020202020204" pitchFamily="34" charset="0"/>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78438" y="2380053"/>
            <a:ext cx="3910818" cy="2477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CuadroTexto"/>
          <p:cNvSpPr txBox="1"/>
          <p:nvPr/>
        </p:nvSpPr>
        <p:spPr>
          <a:xfrm>
            <a:off x="6145966" y="3917270"/>
            <a:ext cx="2998033" cy="830997"/>
          </a:xfrm>
          <a:prstGeom prst="rect">
            <a:avLst/>
          </a:prstGeom>
          <a:noFill/>
        </p:spPr>
        <p:txBody>
          <a:bodyPr wrap="square" rtlCol="0">
            <a:spAutoFit/>
          </a:bodyPr>
          <a:lstStyle/>
          <a:p>
            <a:pPr algn="r"/>
            <a:r>
              <a:rPr lang="es-VE" sz="1600" b="1" dirty="0" smtClean="0">
                <a:solidFill>
                  <a:schemeClr val="tx2">
                    <a:lumMod val="50000"/>
                  </a:schemeClr>
                </a:solidFill>
                <a:latin typeface="Century Gothic" panose="020B0502020202020204" pitchFamily="34" charset="0"/>
                <a:cs typeface="Arial" panose="020B0604020202020204" pitchFamily="34" charset="0"/>
              </a:rPr>
              <a:t>Emilio Uquillas Freire - Director </a:t>
            </a:r>
            <a:r>
              <a:rPr lang="es-VE" sz="1600" b="1" dirty="0" err="1" smtClean="0">
                <a:solidFill>
                  <a:schemeClr val="tx2">
                    <a:lumMod val="50000"/>
                  </a:schemeClr>
                </a:solidFill>
                <a:latin typeface="Century Gothic" panose="020B0502020202020204" pitchFamily="34" charset="0"/>
                <a:cs typeface="Arial" panose="020B0604020202020204" pitchFamily="34" charset="0"/>
              </a:rPr>
              <a:t>Representative</a:t>
            </a:r>
            <a:r>
              <a:rPr lang="es-VE" sz="1600" b="1" dirty="0" smtClean="0">
                <a:solidFill>
                  <a:schemeClr val="tx2">
                    <a:lumMod val="50000"/>
                  </a:schemeClr>
                </a:solidFill>
                <a:latin typeface="Century Gothic" panose="020B0502020202020204" pitchFamily="34" charset="0"/>
                <a:cs typeface="Arial" panose="020B0604020202020204" pitchFamily="34" charset="0"/>
              </a:rPr>
              <a:t> in </a:t>
            </a:r>
            <a:r>
              <a:rPr lang="es-VE" sz="1600" b="1" dirty="0" smtClean="0">
                <a:solidFill>
                  <a:schemeClr val="tx2">
                    <a:lumMod val="50000"/>
                  </a:schemeClr>
                </a:solidFill>
                <a:latin typeface="Century Gothic" panose="020B0502020202020204" pitchFamily="34" charset="0"/>
                <a:cs typeface="Arial" panose="020B0604020202020204" pitchFamily="34" charset="0"/>
              </a:rPr>
              <a:t>México</a:t>
            </a:r>
            <a:endParaRPr lang="es-VE" sz="1100" dirty="0" smtClean="0">
              <a:solidFill>
                <a:schemeClr val="tx2">
                  <a:lumMod val="50000"/>
                </a:schemeClr>
              </a:solidFill>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7186396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999" y="1566863"/>
            <a:ext cx="3679129" cy="295377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 Placeholder 1"/>
          <p:cNvSpPr>
            <a:spLocks noGrp="1"/>
          </p:cNvSpPr>
          <p:nvPr>
            <p:ph type="body" sz="quarter" idx="12"/>
          </p:nvPr>
        </p:nvSpPr>
        <p:spPr>
          <a:xfrm>
            <a:off x="252412" y="411164"/>
            <a:ext cx="8642352" cy="474207"/>
          </a:xfrm>
        </p:spPr>
        <p:txBody>
          <a:bodyPr/>
          <a:lstStyle/>
          <a:p>
            <a:r>
              <a:rPr lang="en-US" sz="2400" dirty="0" smtClean="0">
                <a:latin typeface="Century Gothic" panose="020B0502020202020204" pitchFamily="34" charset="0"/>
              </a:rPr>
              <a:t>About CAF</a:t>
            </a:r>
            <a:endParaRPr lang="en-US" sz="2400" dirty="0">
              <a:latin typeface="Century Gothic" panose="020B0502020202020204" pitchFamily="34" charset="0"/>
            </a:endParaRPr>
          </a:p>
        </p:txBody>
      </p:sp>
      <p:sp>
        <p:nvSpPr>
          <p:cNvPr id="7" name="6 CuadroTexto"/>
          <p:cNvSpPr txBox="1"/>
          <p:nvPr/>
        </p:nvSpPr>
        <p:spPr>
          <a:xfrm>
            <a:off x="8839200" y="4857069"/>
            <a:ext cx="304800" cy="261610"/>
          </a:xfrm>
          <a:prstGeom prst="rect">
            <a:avLst/>
          </a:prstGeom>
          <a:noFill/>
        </p:spPr>
        <p:txBody>
          <a:bodyPr wrap="square" rtlCol="0">
            <a:spAutoFit/>
          </a:bodyPr>
          <a:lstStyle/>
          <a:p>
            <a:r>
              <a:rPr lang="es-VE" sz="1100" dirty="0" smtClean="0">
                <a:latin typeface="Myriad Pro Light"/>
              </a:rPr>
              <a:t>2</a:t>
            </a:r>
            <a:endParaRPr lang="es-VE" sz="1200" dirty="0">
              <a:latin typeface="Myriad Pro Light"/>
            </a:endParaRPr>
          </a:p>
        </p:txBody>
      </p:sp>
      <p:sp>
        <p:nvSpPr>
          <p:cNvPr id="8" name="4 CuadroTexto"/>
          <p:cNvSpPr txBox="1"/>
          <p:nvPr/>
        </p:nvSpPr>
        <p:spPr>
          <a:xfrm>
            <a:off x="3753928" y="1320347"/>
            <a:ext cx="5390072" cy="2760756"/>
          </a:xfrm>
          <a:prstGeom prst="rect">
            <a:avLst/>
          </a:prstGeom>
          <a:noFill/>
        </p:spPr>
        <p:txBody>
          <a:bodyPr wrap="square" rtlCol="0">
            <a:spAutoFit/>
          </a:bodyPr>
          <a:lstStyle/>
          <a:p>
            <a:pPr marL="285750" indent="-285750">
              <a:spcBef>
                <a:spcPct val="0"/>
              </a:spcBef>
              <a:spcAft>
                <a:spcPts val="1200"/>
              </a:spcAft>
              <a:buClr>
                <a:srgbClr val="002060"/>
              </a:buClr>
              <a:buSzPct val="80000"/>
              <a:buFont typeface="Arial" panose="020B0604020202020204" pitchFamily="34" charset="0"/>
              <a:buChar char="•"/>
              <a:tabLst>
                <a:tab pos="287338" algn="l"/>
              </a:tabLst>
              <a:defRPr/>
            </a:pPr>
            <a:r>
              <a:rPr lang="en-US" sz="1400" dirty="0" smtClean="0">
                <a:latin typeface="Century Gothic" panose="020B0502020202020204" pitchFamily="34" charset="0"/>
                <a:cs typeface="Arial" panose="020B0604020202020204" pitchFamily="34" charset="0"/>
              </a:rPr>
              <a:t>Latin </a:t>
            </a:r>
            <a:r>
              <a:rPr lang="en-US" sz="1400" dirty="0">
                <a:latin typeface="Century Gothic" panose="020B0502020202020204" pitchFamily="34" charset="0"/>
                <a:cs typeface="Arial" panose="020B0604020202020204" pitchFamily="34" charset="0"/>
              </a:rPr>
              <a:t>American multilateral financial institution.</a:t>
            </a:r>
          </a:p>
          <a:p>
            <a:pPr marL="285750" indent="-285750">
              <a:spcBef>
                <a:spcPct val="0"/>
              </a:spcBef>
              <a:spcAft>
                <a:spcPts val="1200"/>
              </a:spcAft>
              <a:buClr>
                <a:srgbClr val="002060"/>
              </a:buClr>
              <a:buSzPct val="80000"/>
              <a:buFont typeface="Arial" panose="020B0604020202020204" pitchFamily="34" charset="0"/>
              <a:buChar char="•"/>
              <a:tabLst>
                <a:tab pos="287338" algn="l"/>
              </a:tabLst>
              <a:defRPr/>
            </a:pPr>
            <a:r>
              <a:rPr lang="en-US" sz="1400" dirty="0">
                <a:latin typeface="Century Gothic" panose="020B0502020202020204" pitchFamily="34" charset="0"/>
                <a:cs typeface="Arial" panose="020B0604020202020204" pitchFamily="34" charset="0"/>
              </a:rPr>
              <a:t>Mission:</a:t>
            </a:r>
          </a:p>
          <a:p>
            <a:pPr marL="685800" lvl="2" indent="-285750">
              <a:lnSpc>
                <a:spcPct val="30000"/>
              </a:lnSpc>
              <a:spcBef>
                <a:spcPct val="0"/>
              </a:spcBef>
              <a:spcAft>
                <a:spcPts val="1200"/>
              </a:spcAft>
              <a:buClr>
                <a:srgbClr val="002060"/>
              </a:buClr>
              <a:buSzPct val="80000"/>
              <a:buFont typeface="Arial" panose="020B0604020202020204" pitchFamily="34" charset="0"/>
              <a:buChar char="•"/>
              <a:tabLst>
                <a:tab pos="287338" algn="l"/>
              </a:tabLst>
              <a:defRPr/>
            </a:pPr>
            <a:r>
              <a:rPr lang="en-US" sz="1400" dirty="0">
                <a:latin typeface="Century Gothic" panose="020B0502020202020204" pitchFamily="34" charset="0"/>
                <a:cs typeface="Arial" panose="020B0604020202020204" pitchFamily="34" charset="0"/>
              </a:rPr>
              <a:t>Sustainable development</a:t>
            </a:r>
          </a:p>
          <a:p>
            <a:pPr marL="685800" lvl="2" indent="-285750">
              <a:lnSpc>
                <a:spcPct val="30000"/>
              </a:lnSpc>
              <a:spcBef>
                <a:spcPct val="0"/>
              </a:spcBef>
              <a:spcAft>
                <a:spcPts val="1200"/>
              </a:spcAft>
              <a:buClr>
                <a:srgbClr val="002060"/>
              </a:buClr>
              <a:buSzPct val="80000"/>
              <a:buFont typeface="Arial" panose="020B0604020202020204" pitchFamily="34" charset="0"/>
              <a:buChar char="•"/>
              <a:tabLst>
                <a:tab pos="287338" algn="l"/>
              </a:tabLst>
              <a:defRPr/>
            </a:pPr>
            <a:r>
              <a:rPr lang="en-US" sz="1400" dirty="0">
                <a:latin typeface="Century Gothic" panose="020B0502020202020204" pitchFamily="34" charset="0"/>
                <a:cs typeface="Arial" panose="020B0604020202020204" pitchFamily="34" charset="0"/>
              </a:rPr>
              <a:t>Regional integration</a:t>
            </a:r>
          </a:p>
          <a:p>
            <a:pPr marL="285750" indent="-285750">
              <a:spcBef>
                <a:spcPct val="0"/>
              </a:spcBef>
              <a:spcAft>
                <a:spcPts val="1200"/>
              </a:spcAft>
              <a:buClr>
                <a:srgbClr val="002060"/>
              </a:buClr>
              <a:buSzPct val="80000"/>
              <a:buFont typeface="Arial" panose="020B0604020202020204" pitchFamily="34" charset="0"/>
              <a:buChar char="•"/>
              <a:tabLst>
                <a:tab pos="287338" algn="l"/>
              </a:tabLst>
              <a:defRPr/>
            </a:pPr>
            <a:r>
              <a:rPr lang="en-US" sz="1400" dirty="0">
                <a:latin typeface="Century Gothic" panose="020B0502020202020204" pitchFamily="34" charset="0"/>
                <a:cs typeface="Arial" panose="020B0604020202020204" pitchFamily="34" charset="0"/>
              </a:rPr>
              <a:t>Provides multiple types of banking services to clients in the public and private sectors of its member countries.</a:t>
            </a:r>
          </a:p>
          <a:p>
            <a:pPr marL="285750" indent="-285750">
              <a:spcBef>
                <a:spcPct val="0"/>
              </a:spcBef>
              <a:spcAft>
                <a:spcPts val="1200"/>
              </a:spcAft>
              <a:buClr>
                <a:srgbClr val="002060"/>
              </a:buClr>
              <a:buSzPct val="80000"/>
              <a:buFont typeface="Arial" panose="020B0604020202020204" pitchFamily="34" charset="0"/>
              <a:buChar char="•"/>
              <a:tabLst>
                <a:tab pos="287338" algn="l"/>
              </a:tabLst>
              <a:defRPr/>
            </a:pPr>
            <a:r>
              <a:rPr lang="en-US" sz="1400" dirty="0">
                <a:latin typeface="Century Gothic" panose="020B0502020202020204" pitchFamily="34" charset="0"/>
                <a:cs typeface="Arial" panose="020B0604020202020204" pitchFamily="34" charset="0"/>
              </a:rPr>
              <a:t>It is versatile, agile and competitive at both regional and global levels. </a:t>
            </a:r>
          </a:p>
          <a:p>
            <a:pPr marL="285750" indent="-285750">
              <a:lnSpc>
                <a:spcPct val="150000"/>
              </a:lnSpc>
              <a:buFont typeface="Arial" panose="020B0604020202020204" pitchFamily="34" charset="0"/>
              <a:buChar char="•"/>
            </a:pPr>
            <a:endParaRPr lang="es-VE" sz="1400"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14564357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CuadroTexto"/>
          <p:cNvSpPr txBox="1"/>
          <p:nvPr/>
        </p:nvSpPr>
        <p:spPr>
          <a:xfrm>
            <a:off x="8839200" y="4857069"/>
            <a:ext cx="304800" cy="261610"/>
          </a:xfrm>
          <a:prstGeom prst="rect">
            <a:avLst/>
          </a:prstGeom>
          <a:noFill/>
        </p:spPr>
        <p:txBody>
          <a:bodyPr wrap="square" rtlCol="0">
            <a:spAutoFit/>
          </a:bodyPr>
          <a:lstStyle/>
          <a:p>
            <a:r>
              <a:rPr lang="es-VE" sz="1100" dirty="0">
                <a:latin typeface="Myriad Pro Light"/>
              </a:rPr>
              <a:t>3</a:t>
            </a:r>
            <a:endParaRPr lang="es-VE" sz="1200" dirty="0">
              <a:latin typeface="Myriad Pro Light"/>
            </a:endParaRPr>
          </a:p>
        </p:txBody>
      </p:sp>
      <p:pic>
        <p:nvPicPr>
          <p:cNvPr id="10" name="Imagen 9"/>
          <p:cNvPicPr>
            <a:picLocks noChangeAspect="1"/>
          </p:cNvPicPr>
          <p:nvPr/>
        </p:nvPicPr>
        <p:blipFill>
          <a:blip r:embed="rId4"/>
          <a:stretch>
            <a:fillRect/>
          </a:stretch>
        </p:blipFill>
        <p:spPr>
          <a:xfrm>
            <a:off x="1219200" y="960050"/>
            <a:ext cx="6220517" cy="3769815"/>
          </a:xfrm>
          <a:prstGeom prst="roundRect">
            <a:avLst>
              <a:gd name="adj" fmla="val 8594"/>
            </a:avLst>
          </a:prstGeom>
          <a:solidFill>
            <a:srgbClr val="FFFFFF">
              <a:shade val="85000"/>
            </a:srgbClr>
          </a:solidFill>
          <a:ln>
            <a:noFill/>
          </a:ln>
          <a:effectLst/>
        </p:spPr>
      </p:pic>
      <p:sp>
        <p:nvSpPr>
          <p:cNvPr id="7" name="Text Placeholder 1"/>
          <p:cNvSpPr>
            <a:spLocks noGrp="1"/>
          </p:cNvSpPr>
          <p:nvPr>
            <p:ph type="body" sz="quarter" idx="12"/>
          </p:nvPr>
        </p:nvSpPr>
        <p:spPr>
          <a:xfrm>
            <a:off x="252412" y="256416"/>
            <a:ext cx="8642352" cy="474207"/>
          </a:xfrm>
        </p:spPr>
        <p:txBody>
          <a:bodyPr/>
          <a:lstStyle/>
          <a:p>
            <a:r>
              <a:rPr lang="en-US" sz="2400" dirty="0" smtClean="0">
                <a:latin typeface="Century Gothic" panose="020B0502020202020204" pitchFamily="34" charset="0"/>
              </a:rPr>
              <a:t>CAF: </a:t>
            </a:r>
            <a:r>
              <a:rPr lang="en-US" sz="2400" dirty="0" smtClean="0">
                <a:latin typeface="Century Gothic" panose="020B0502020202020204" pitchFamily="34" charset="0"/>
              </a:rPr>
              <a:t>from Andean Institution to Latin American Development Bank</a:t>
            </a:r>
            <a:endParaRPr lang="en-US" sz="2400" dirty="0">
              <a:latin typeface="Century Gothic" panose="020B0502020202020204" pitchFamily="34" charset="0"/>
            </a:endParaRPr>
          </a:p>
        </p:txBody>
      </p:sp>
    </p:spTree>
    <p:extLst>
      <p:ext uri="{BB962C8B-B14F-4D97-AF65-F5344CB8AC3E}">
        <p14:creationId xmlns:p14="http://schemas.microsoft.com/office/powerpoint/2010/main" val="10937636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16 CuadroTexto"/>
          <p:cNvSpPr txBox="1"/>
          <p:nvPr/>
        </p:nvSpPr>
        <p:spPr>
          <a:xfrm>
            <a:off x="8839200" y="4857069"/>
            <a:ext cx="304800" cy="261610"/>
          </a:xfrm>
          <a:prstGeom prst="rect">
            <a:avLst/>
          </a:prstGeom>
          <a:noFill/>
        </p:spPr>
        <p:txBody>
          <a:bodyPr wrap="square" rtlCol="0">
            <a:spAutoFit/>
          </a:bodyPr>
          <a:lstStyle/>
          <a:p>
            <a:r>
              <a:rPr lang="es-VE" sz="1100" dirty="0" smtClean="0">
                <a:latin typeface="Myriad Pro Light"/>
              </a:rPr>
              <a:t>4</a:t>
            </a:r>
            <a:endParaRPr lang="es-VE" sz="1200" dirty="0">
              <a:latin typeface="Myriad Pro Light"/>
            </a:endParaRPr>
          </a:p>
        </p:txBody>
      </p:sp>
      <p:pic>
        <p:nvPicPr>
          <p:cNvPr id="4" name="Imagen 3"/>
          <p:cNvPicPr>
            <a:picLocks noChangeAspect="1"/>
          </p:cNvPicPr>
          <p:nvPr/>
        </p:nvPicPr>
        <p:blipFill>
          <a:blip r:embed="rId4"/>
          <a:stretch>
            <a:fillRect/>
          </a:stretch>
        </p:blipFill>
        <p:spPr>
          <a:xfrm>
            <a:off x="363707" y="992219"/>
            <a:ext cx="4927432" cy="3784660"/>
          </a:xfrm>
          <a:prstGeom prst="rect">
            <a:avLst/>
          </a:prstGeom>
          <a:ln>
            <a:noFill/>
          </a:ln>
          <a:effectLst>
            <a:softEdge rad="112500"/>
          </a:effectLst>
        </p:spPr>
      </p:pic>
      <p:sp>
        <p:nvSpPr>
          <p:cNvPr id="5" name="CuadroTexto 4"/>
          <p:cNvSpPr txBox="1"/>
          <p:nvPr/>
        </p:nvSpPr>
        <p:spPr>
          <a:xfrm>
            <a:off x="5638800" y="2184400"/>
            <a:ext cx="2870200" cy="1200329"/>
          </a:xfrm>
          <a:prstGeom prst="rect">
            <a:avLst/>
          </a:prstGeom>
          <a:noFill/>
        </p:spPr>
        <p:txBody>
          <a:bodyPr wrap="square" rtlCol="0">
            <a:spAutoFit/>
          </a:bodyPr>
          <a:lstStyle/>
          <a:p>
            <a:pPr algn="ctr"/>
            <a:r>
              <a:rPr lang="es-MX" dirty="0" err="1" smtClean="0">
                <a:latin typeface="Century Gothic" panose="020B0502020202020204" pitchFamily="34" charset="0"/>
              </a:rPr>
              <a:t>Comprehensive</a:t>
            </a:r>
            <a:r>
              <a:rPr lang="es-MX" dirty="0" smtClean="0">
                <a:latin typeface="Century Gothic" panose="020B0502020202020204" pitchFamily="34" charset="0"/>
              </a:rPr>
              <a:t> </a:t>
            </a:r>
            <a:r>
              <a:rPr lang="es-MX" dirty="0" err="1" smtClean="0">
                <a:latin typeface="Century Gothic" panose="020B0502020202020204" pitchFamily="34" charset="0"/>
              </a:rPr>
              <a:t>Development</a:t>
            </a:r>
            <a:r>
              <a:rPr lang="es-MX" dirty="0" smtClean="0">
                <a:latin typeface="Century Gothic" panose="020B0502020202020204" pitchFamily="34" charset="0"/>
              </a:rPr>
              <a:t> Agenda t</a:t>
            </a:r>
            <a:r>
              <a:rPr lang="es-MX" dirty="0" smtClean="0">
                <a:latin typeface="Century Gothic" panose="020B0502020202020204" pitchFamily="34" charset="0"/>
              </a:rPr>
              <a:t>o </a:t>
            </a:r>
            <a:r>
              <a:rPr lang="es-MX" dirty="0" err="1" smtClean="0">
                <a:latin typeface="Century Gothic" panose="020B0502020202020204" pitchFamily="34" charset="0"/>
              </a:rPr>
              <a:t>attain</a:t>
            </a:r>
            <a:r>
              <a:rPr lang="es-MX" dirty="0" smtClean="0">
                <a:latin typeface="Century Gothic" panose="020B0502020202020204" pitchFamily="34" charset="0"/>
              </a:rPr>
              <a:t> a </a:t>
            </a:r>
            <a:r>
              <a:rPr lang="es-MX" dirty="0" err="1" smtClean="0">
                <a:latin typeface="Century Gothic" panose="020B0502020202020204" pitchFamily="34" charset="0"/>
              </a:rPr>
              <a:t>Sustainable</a:t>
            </a:r>
            <a:r>
              <a:rPr lang="es-MX" dirty="0" smtClean="0">
                <a:latin typeface="Century Gothic" panose="020B0502020202020204" pitchFamily="34" charset="0"/>
              </a:rPr>
              <a:t> </a:t>
            </a:r>
            <a:r>
              <a:rPr lang="es-MX" dirty="0" err="1" smtClean="0">
                <a:latin typeface="Century Gothic" panose="020B0502020202020204" pitchFamily="34" charset="0"/>
              </a:rPr>
              <a:t>Growth</a:t>
            </a:r>
            <a:endParaRPr lang="es-MX" dirty="0">
              <a:latin typeface="Century Gothic" panose="020B0502020202020204" pitchFamily="34" charset="0"/>
            </a:endParaRPr>
          </a:p>
        </p:txBody>
      </p:sp>
      <p:sp>
        <p:nvSpPr>
          <p:cNvPr id="8" name="Text Placeholder 1"/>
          <p:cNvSpPr>
            <a:spLocks noGrp="1"/>
          </p:cNvSpPr>
          <p:nvPr>
            <p:ph type="body" sz="quarter" idx="12"/>
          </p:nvPr>
        </p:nvSpPr>
        <p:spPr>
          <a:xfrm>
            <a:off x="252412" y="411164"/>
            <a:ext cx="8642352" cy="474207"/>
          </a:xfrm>
        </p:spPr>
        <p:txBody>
          <a:bodyPr/>
          <a:lstStyle/>
          <a:p>
            <a:r>
              <a:rPr lang="en-US" sz="2400" dirty="0">
                <a:latin typeface="Century Gothic" panose="020B0502020202020204" pitchFamily="34" charset="0"/>
              </a:rPr>
              <a:t>CAF’s Vision of Sustainable </a:t>
            </a:r>
            <a:r>
              <a:rPr lang="en-US" sz="2400" dirty="0" smtClean="0">
                <a:latin typeface="Century Gothic" panose="020B0502020202020204" pitchFamily="34" charset="0"/>
              </a:rPr>
              <a:t>Development</a:t>
            </a:r>
            <a:endParaRPr lang="en-US" sz="2400" dirty="0">
              <a:latin typeface="Century Gothic" panose="020B0502020202020204" pitchFamily="34" charset="0"/>
            </a:endParaRPr>
          </a:p>
        </p:txBody>
      </p:sp>
    </p:spTree>
    <p:extLst>
      <p:ext uri="{BB962C8B-B14F-4D97-AF65-F5344CB8AC3E}">
        <p14:creationId xmlns:p14="http://schemas.microsoft.com/office/powerpoint/2010/main" val="14564357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Placeholder 1"/>
          <p:cNvSpPr>
            <a:spLocks noGrp="1"/>
          </p:cNvSpPr>
          <p:nvPr>
            <p:ph type="body" sz="quarter" idx="12"/>
          </p:nvPr>
        </p:nvSpPr>
        <p:spPr>
          <a:xfrm>
            <a:off x="252412" y="411164"/>
            <a:ext cx="8642352" cy="474207"/>
          </a:xfrm>
        </p:spPr>
        <p:txBody>
          <a:bodyPr/>
          <a:lstStyle/>
          <a:p>
            <a:r>
              <a:rPr lang="es-VE" sz="2400" dirty="0" err="1" smtClean="0">
                <a:latin typeface="Century Gothic" panose="020B0502020202020204" pitchFamily="34" charset="0"/>
              </a:rPr>
              <a:t>Products</a:t>
            </a:r>
            <a:r>
              <a:rPr lang="es-VE" sz="2400" dirty="0" smtClean="0">
                <a:latin typeface="Century Gothic" panose="020B0502020202020204" pitchFamily="34" charset="0"/>
              </a:rPr>
              <a:t> and </a:t>
            </a:r>
            <a:r>
              <a:rPr lang="es-VE" sz="2400" dirty="0" err="1" smtClean="0">
                <a:latin typeface="Century Gothic" panose="020B0502020202020204" pitchFamily="34" charset="0"/>
              </a:rPr>
              <a:t>services</a:t>
            </a:r>
            <a:endParaRPr lang="es-VE" sz="2400" dirty="0">
              <a:latin typeface="Century Gothic" panose="020B0502020202020204" pitchFamily="34" charset="0"/>
            </a:endParaRPr>
          </a:p>
        </p:txBody>
      </p:sp>
      <p:sp>
        <p:nvSpPr>
          <p:cNvPr id="6" name="5 CuadroTexto"/>
          <p:cNvSpPr txBox="1"/>
          <p:nvPr/>
        </p:nvSpPr>
        <p:spPr>
          <a:xfrm>
            <a:off x="8839200" y="4857069"/>
            <a:ext cx="304800" cy="261610"/>
          </a:xfrm>
          <a:prstGeom prst="rect">
            <a:avLst/>
          </a:prstGeom>
          <a:noFill/>
        </p:spPr>
        <p:txBody>
          <a:bodyPr wrap="square" rtlCol="0">
            <a:spAutoFit/>
          </a:bodyPr>
          <a:lstStyle/>
          <a:p>
            <a:r>
              <a:rPr lang="es-VE" sz="1100" dirty="0" smtClean="0">
                <a:latin typeface="Myriad Pro Light"/>
              </a:rPr>
              <a:t>5</a:t>
            </a:r>
            <a:endParaRPr lang="es-VE" sz="1200" dirty="0">
              <a:latin typeface="Myriad Pro Light"/>
            </a:endParaRPr>
          </a:p>
        </p:txBody>
      </p:sp>
      <p:sp>
        <p:nvSpPr>
          <p:cNvPr id="7" name="Text Placeholder 2"/>
          <p:cNvSpPr txBox="1">
            <a:spLocks/>
          </p:cNvSpPr>
          <p:nvPr/>
        </p:nvSpPr>
        <p:spPr>
          <a:xfrm>
            <a:off x="121782" y="1147366"/>
            <a:ext cx="4015503" cy="4104456"/>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Clr>
                <a:srgbClr val="0070C0"/>
              </a:buClr>
              <a:buSzPct val="100000"/>
            </a:pPr>
            <a:r>
              <a:rPr lang="en-US" sz="1600" dirty="0" smtClean="0">
                <a:latin typeface="Century Gothic" panose="020B0502020202020204" pitchFamily="34" charset="0"/>
              </a:rPr>
              <a:t>Loans: short</a:t>
            </a:r>
            <a:r>
              <a:rPr lang="en-US" sz="1600" dirty="0">
                <a:latin typeface="Century Gothic" panose="020B0502020202020204" pitchFamily="34" charset="0"/>
              </a:rPr>
              <a:t>, medium and long term </a:t>
            </a:r>
            <a:endParaRPr lang="en-US" sz="1600" dirty="0" smtClean="0">
              <a:latin typeface="Century Gothic" panose="020B0502020202020204" pitchFamily="34" charset="0"/>
            </a:endParaRPr>
          </a:p>
          <a:p>
            <a:pPr>
              <a:lnSpc>
                <a:spcPct val="150000"/>
              </a:lnSpc>
              <a:buClr>
                <a:srgbClr val="0070C0"/>
              </a:buClr>
              <a:buSzPct val="100000"/>
            </a:pPr>
            <a:r>
              <a:rPr lang="en-US" sz="1600" dirty="0">
                <a:latin typeface="Century Gothic" panose="020B0502020202020204" pitchFamily="34" charset="0"/>
              </a:rPr>
              <a:t>Project financing </a:t>
            </a:r>
          </a:p>
          <a:p>
            <a:pPr>
              <a:lnSpc>
                <a:spcPct val="150000"/>
              </a:lnSpc>
              <a:buClr>
                <a:srgbClr val="0070C0"/>
              </a:buClr>
              <a:buSzPct val="100000"/>
            </a:pPr>
            <a:r>
              <a:rPr lang="en-US" sz="1600" dirty="0">
                <a:latin typeface="Century Gothic" panose="020B0502020202020204" pitchFamily="34" charset="0"/>
              </a:rPr>
              <a:t>Structured financing</a:t>
            </a:r>
          </a:p>
          <a:p>
            <a:pPr>
              <a:lnSpc>
                <a:spcPct val="150000"/>
              </a:lnSpc>
              <a:buClr>
                <a:srgbClr val="0070C0"/>
              </a:buClr>
              <a:buSzPct val="100000"/>
            </a:pPr>
            <a:r>
              <a:rPr lang="en-US" sz="1600" dirty="0">
                <a:latin typeface="Century Gothic" panose="020B0502020202020204" pitchFamily="34" charset="0"/>
              </a:rPr>
              <a:t>Co-financing and A / B loans </a:t>
            </a:r>
          </a:p>
          <a:p>
            <a:pPr>
              <a:lnSpc>
                <a:spcPct val="150000"/>
              </a:lnSpc>
              <a:buClr>
                <a:srgbClr val="0070C0"/>
              </a:buClr>
              <a:buSzPct val="100000"/>
            </a:pPr>
            <a:r>
              <a:rPr lang="en-US" sz="1600" dirty="0">
                <a:latin typeface="Century Gothic" panose="020B0502020202020204" pitchFamily="34" charset="0"/>
              </a:rPr>
              <a:t>Capital investments / Investment Funds </a:t>
            </a:r>
          </a:p>
        </p:txBody>
      </p:sp>
      <p:sp>
        <p:nvSpPr>
          <p:cNvPr id="8" name="Text Placeholder 2"/>
          <p:cNvSpPr txBox="1">
            <a:spLocks/>
          </p:cNvSpPr>
          <p:nvPr/>
        </p:nvSpPr>
        <p:spPr>
          <a:xfrm>
            <a:off x="4823697" y="1129602"/>
            <a:ext cx="4015503" cy="4104456"/>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Clr>
                <a:srgbClr val="0070C0"/>
              </a:buClr>
              <a:buSzPct val="100000"/>
            </a:pPr>
            <a:r>
              <a:rPr lang="en-US" sz="1600" dirty="0">
                <a:latin typeface="Century Gothic" panose="020B0502020202020204" pitchFamily="34" charset="0"/>
              </a:rPr>
              <a:t>Investment banking and financial advice </a:t>
            </a:r>
          </a:p>
          <a:p>
            <a:pPr>
              <a:lnSpc>
                <a:spcPct val="150000"/>
              </a:lnSpc>
              <a:buClr>
                <a:srgbClr val="0070C0"/>
              </a:buClr>
              <a:buSzPct val="100000"/>
            </a:pPr>
            <a:r>
              <a:rPr lang="en-US" sz="1600" dirty="0">
                <a:latin typeface="Century Gothic" panose="020B0502020202020204" pitchFamily="34" charset="0"/>
              </a:rPr>
              <a:t>Guarantees </a:t>
            </a:r>
          </a:p>
          <a:p>
            <a:pPr>
              <a:lnSpc>
                <a:spcPct val="150000"/>
              </a:lnSpc>
              <a:buClr>
                <a:srgbClr val="0070C0"/>
              </a:buClr>
              <a:buSzPct val="100000"/>
            </a:pPr>
            <a:r>
              <a:rPr lang="en-US" sz="1600" dirty="0">
                <a:latin typeface="Century Gothic" panose="020B0502020202020204" pitchFamily="34" charset="0"/>
              </a:rPr>
              <a:t>Treasury services </a:t>
            </a:r>
          </a:p>
          <a:p>
            <a:pPr>
              <a:lnSpc>
                <a:spcPct val="150000"/>
              </a:lnSpc>
              <a:buClr>
                <a:srgbClr val="0070C0"/>
              </a:buClr>
              <a:buSzPct val="100000"/>
            </a:pPr>
            <a:r>
              <a:rPr lang="en-US" sz="1600" dirty="0">
                <a:latin typeface="Century Gothic" panose="020B0502020202020204" pitchFamily="34" charset="0"/>
              </a:rPr>
              <a:t>Technical cooperation </a:t>
            </a:r>
          </a:p>
          <a:p>
            <a:pPr>
              <a:lnSpc>
                <a:spcPct val="150000"/>
              </a:lnSpc>
              <a:buClr>
                <a:srgbClr val="0070C0"/>
              </a:buClr>
              <a:buSzPct val="100000"/>
            </a:pPr>
            <a:r>
              <a:rPr lang="en-US" sz="1600" dirty="0">
                <a:latin typeface="Century Gothic" panose="020B0502020202020204" pitchFamily="34" charset="0"/>
              </a:rPr>
              <a:t>Special programs and knowledge services</a:t>
            </a:r>
            <a:endParaRPr lang="es-VE" sz="1600" dirty="0">
              <a:latin typeface="Century Gothic" panose="020B0502020202020204" pitchFamily="34" charset="0"/>
            </a:endParaRPr>
          </a:p>
        </p:txBody>
      </p:sp>
    </p:spTree>
    <p:extLst>
      <p:ext uri="{BB962C8B-B14F-4D97-AF65-F5344CB8AC3E}">
        <p14:creationId xmlns:p14="http://schemas.microsoft.com/office/powerpoint/2010/main" val="40531136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Placeholder 1"/>
          <p:cNvSpPr>
            <a:spLocks noGrp="1"/>
          </p:cNvSpPr>
          <p:nvPr>
            <p:ph type="body" sz="quarter" idx="12"/>
          </p:nvPr>
        </p:nvSpPr>
        <p:spPr>
          <a:xfrm>
            <a:off x="252412" y="411164"/>
            <a:ext cx="8642352" cy="474207"/>
          </a:xfrm>
        </p:spPr>
        <p:txBody>
          <a:bodyPr/>
          <a:lstStyle/>
          <a:p>
            <a:r>
              <a:rPr lang="es-VE" sz="2400" dirty="0">
                <a:latin typeface="Century Gothic" panose="020B0502020202020204" pitchFamily="34" charset="0"/>
              </a:rPr>
              <a:t>CAF, </a:t>
            </a:r>
            <a:r>
              <a:rPr lang="es-VE" sz="2400" dirty="0" smtClean="0">
                <a:latin typeface="Century Gothic" panose="020B0502020202020204" pitchFamily="34" charset="0"/>
              </a:rPr>
              <a:t>more </a:t>
            </a:r>
            <a:r>
              <a:rPr lang="es-VE" sz="2400" dirty="0" err="1" smtClean="0">
                <a:latin typeface="Century Gothic" panose="020B0502020202020204" pitchFamily="34" charset="0"/>
              </a:rPr>
              <a:t>than</a:t>
            </a:r>
            <a:r>
              <a:rPr lang="es-VE" sz="2400" dirty="0" smtClean="0">
                <a:latin typeface="Century Gothic" panose="020B0502020202020204" pitchFamily="34" charset="0"/>
              </a:rPr>
              <a:t> a </a:t>
            </a:r>
            <a:r>
              <a:rPr lang="es-VE" sz="2400" dirty="0" err="1" smtClean="0">
                <a:latin typeface="Century Gothic" panose="020B0502020202020204" pitchFamily="34" charset="0"/>
              </a:rPr>
              <a:t>bank</a:t>
            </a:r>
            <a:r>
              <a:rPr lang="es-VE" sz="2400" dirty="0" smtClean="0">
                <a:latin typeface="Century Gothic" panose="020B0502020202020204" pitchFamily="34" charset="0"/>
              </a:rPr>
              <a:t>…</a:t>
            </a:r>
            <a:endParaRPr lang="es-VE" sz="2400" dirty="0">
              <a:latin typeface="Century Gothic" panose="020B0502020202020204" pitchFamily="34" charset="0"/>
            </a:endParaRPr>
          </a:p>
        </p:txBody>
      </p:sp>
      <p:sp>
        <p:nvSpPr>
          <p:cNvPr id="6" name="5 CuadroTexto"/>
          <p:cNvSpPr txBox="1"/>
          <p:nvPr/>
        </p:nvSpPr>
        <p:spPr>
          <a:xfrm>
            <a:off x="8839200" y="4857069"/>
            <a:ext cx="304800" cy="276999"/>
          </a:xfrm>
          <a:prstGeom prst="rect">
            <a:avLst/>
          </a:prstGeom>
          <a:noFill/>
        </p:spPr>
        <p:txBody>
          <a:bodyPr wrap="square" rtlCol="0">
            <a:spAutoFit/>
          </a:bodyPr>
          <a:lstStyle/>
          <a:p>
            <a:r>
              <a:rPr lang="es-VE" sz="1200" dirty="0" smtClean="0">
                <a:latin typeface="Myriad Pro Light"/>
              </a:rPr>
              <a:t>6</a:t>
            </a:r>
            <a:endParaRPr lang="es-VE" sz="1200" dirty="0">
              <a:latin typeface="Myriad Pro Light"/>
            </a:endParaRPr>
          </a:p>
        </p:txBody>
      </p:sp>
      <p:sp>
        <p:nvSpPr>
          <p:cNvPr id="4" name="Rectangle 1"/>
          <p:cNvSpPr>
            <a:spLocks noChangeArrowheads="1"/>
          </p:cNvSpPr>
          <p:nvPr/>
        </p:nvSpPr>
        <p:spPr bwMode="auto">
          <a:xfrm>
            <a:off x="252411" y="1062951"/>
            <a:ext cx="8642353" cy="327717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342900" marR="0" lvl="0" indent="-342900" fontAlgn="base">
              <a:lnSpc>
                <a:spcPct val="150000"/>
              </a:lnSpc>
              <a:spcBef>
                <a:spcPct val="0"/>
              </a:spcBef>
              <a:spcAft>
                <a:spcPct val="0"/>
              </a:spcAft>
              <a:buClrTx/>
              <a:buSzTx/>
              <a:buFont typeface="Arial" panose="020B0604020202020204" pitchFamily="34" charset="0"/>
              <a:buChar char="•"/>
              <a:tabLst/>
            </a:pPr>
            <a:r>
              <a:rPr lang="es-VE" altLang="es-VE" sz="1600" dirty="0" err="1">
                <a:latin typeface="Century Gothic" panose="020B0502020202020204" pitchFamily="34" charset="0"/>
                <a:cs typeface="Arial" panose="020B0604020202020204" pitchFamily="34" charset="0"/>
              </a:rPr>
              <a:t>P</a:t>
            </a:r>
            <a:r>
              <a:rPr lang="es-VE" altLang="es-VE" sz="1600" dirty="0" err="1" smtClean="0">
                <a:latin typeface="Century Gothic" panose="020B0502020202020204" pitchFamily="34" charset="0"/>
                <a:cs typeface="Arial" panose="020B0604020202020204" pitchFamily="34" charset="0"/>
              </a:rPr>
              <a:t>rograms</a:t>
            </a:r>
            <a:r>
              <a:rPr lang="es-VE" altLang="es-VE" sz="1600" dirty="0" smtClean="0">
                <a:latin typeface="Century Gothic" panose="020B0502020202020204" pitchFamily="34" charset="0"/>
                <a:cs typeface="Arial" panose="020B0604020202020204" pitchFamily="34" charset="0"/>
              </a:rPr>
              <a:t> </a:t>
            </a:r>
            <a:r>
              <a:rPr lang="es-VE" altLang="es-VE" sz="1600" dirty="0">
                <a:latin typeface="Century Gothic" panose="020B0502020202020204" pitchFamily="34" charset="0"/>
                <a:cs typeface="Arial" panose="020B0604020202020204" pitchFamily="34" charset="0"/>
              </a:rPr>
              <a:t>and </a:t>
            </a:r>
            <a:r>
              <a:rPr lang="es-VE" altLang="es-VE" sz="1600" dirty="0" err="1" smtClean="0">
                <a:latin typeface="Century Gothic" panose="020B0502020202020204" pitchFamily="34" charset="0"/>
                <a:cs typeface="Arial" panose="020B0604020202020204" pitchFamily="34" charset="0"/>
              </a:rPr>
              <a:t>projects</a:t>
            </a:r>
            <a:r>
              <a:rPr lang="es-VE" altLang="es-VE" sz="1600" dirty="0" smtClean="0">
                <a:latin typeface="Century Gothic" panose="020B0502020202020204" pitchFamily="34" charset="0"/>
                <a:cs typeface="Arial" panose="020B0604020202020204" pitchFamily="34" charset="0"/>
              </a:rPr>
              <a:t> </a:t>
            </a:r>
            <a:r>
              <a:rPr lang="es-VE" altLang="es-VE" sz="1600" dirty="0" err="1" smtClean="0">
                <a:latin typeface="Century Gothic" panose="020B0502020202020204" pitchFamily="34" charset="0"/>
                <a:cs typeface="Arial" panose="020B0604020202020204" pitchFamily="34" charset="0"/>
              </a:rPr>
              <a:t>financing</a:t>
            </a:r>
            <a:endParaRPr lang="es-VE" altLang="es-VE" sz="1600" dirty="0">
              <a:latin typeface="Century Gothic" panose="020B0502020202020204" pitchFamily="34" charset="0"/>
              <a:cs typeface="Arial" panose="020B0604020202020204" pitchFamily="34" charset="0"/>
            </a:endParaRPr>
          </a:p>
          <a:p>
            <a:pPr marL="800100" lvl="1" indent="-342900" fontAlgn="base">
              <a:lnSpc>
                <a:spcPct val="150000"/>
              </a:lnSpc>
              <a:spcBef>
                <a:spcPct val="0"/>
              </a:spcBef>
              <a:spcAft>
                <a:spcPct val="0"/>
              </a:spcAft>
              <a:buFont typeface="Arial" panose="020B0604020202020204" pitchFamily="34" charset="0"/>
              <a:buChar char="•"/>
            </a:pPr>
            <a:r>
              <a:rPr lang="es-VE" altLang="es-VE" sz="1600" dirty="0" err="1">
                <a:latin typeface="Century Gothic" panose="020B0502020202020204" pitchFamily="34" charset="0"/>
                <a:cs typeface="Arial" panose="020B0604020202020204" pitchFamily="34" charset="0"/>
              </a:rPr>
              <a:t>Catalytic</a:t>
            </a:r>
            <a:r>
              <a:rPr lang="es-VE" altLang="es-VE" sz="1600" dirty="0">
                <a:latin typeface="Century Gothic" panose="020B0502020202020204" pitchFamily="34" charset="0"/>
                <a:cs typeface="Arial" panose="020B0604020202020204" pitchFamily="34" charset="0"/>
              </a:rPr>
              <a:t> and </a:t>
            </a:r>
            <a:r>
              <a:rPr lang="es-VE" altLang="es-VE" sz="1600" dirty="0" err="1">
                <a:latin typeface="Century Gothic" panose="020B0502020202020204" pitchFamily="34" charset="0"/>
                <a:cs typeface="Arial" panose="020B0604020202020204" pitchFamily="34" charset="0"/>
              </a:rPr>
              <a:t>resource</a:t>
            </a:r>
            <a:r>
              <a:rPr lang="es-VE" altLang="es-VE" sz="1600" dirty="0">
                <a:latin typeface="Century Gothic" panose="020B0502020202020204" pitchFamily="34" charset="0"/>
                <a:cs typeface="Arial" panose="020B0604020202020204" pitchFamily="34" charset="0"/>
              </a:rPr>
              <a:t> </a:t>
            </a:r>
            <a:r>
              <a:rPr lang="es-VE" altLang="es-VE" sz="1600" dirty="0" err="1">
                <a:latin typeface="Century Gothic" panose="020B0502020202020204" pitchFamily="34" charset="0"/>
                <a:cs typeface="Arial" panose="020B0604020202020204" pitchFamily="34" charset="0"/>
              </a:rPr>
              <a:t>intermediation</a:t>
            </a:r>
            <a:r>
              <a:rPr lang="es-VE" altLang="es-VE" sz="1600" dirty="0">
                <a:latin typeface="Century Gothic" panose="020B0502020202020204" pitchFamily="34" charset="0"/>
                <a:cs typeface="Arial" panose="020B0604020202020204" pitchFamily="34" charset="0"/>
              </a:rPr>
              <a:t> role</a:t>
            </a:r>
          </a:p>
          <a:p>
            <a:pPr marL="800100" lvl="1" indent="-342900" fontAlgn="base">
              <a:lnSpc>
                <a:spcPct val="150000"/>
              </a:lnSpc>
              <a:spcBef>
                <a:spcPct val="0"/>
              </a:spcBef>
              <a:spcAft>
                <a:spcPct val="0"/>
              </a:spcAft>
              <a:buClr>
                <a:schemeClr val="tx2">
                  <a:lumMod val="75000"/>
                </a:schemeClr>
              </a:buClr>
              <a:buFont typeface="Arial" panose="020B0604020202020204" pitchFamily="34" charset="0"/>
              <a:buChar char="•"/>
            </a:pPr>
            <a:r>
              <a:rPr lang="es-VE" altLang="es-VE" sz="1600" dirty="0">
                <a:latin typeface="Century Gothic" panose="020B0502020202020204" pitchFamily="34" charset="0"/>
                <a:cs typeface="Arial" panose="020B0604020202020204" pitchFamily="34" charset="0"/>
              </a:rPr>
              <a:t>Anti-</a:t>
            </a:r>
            <a:r>
              <a:rPr lang="es-VE" altLang="es-VE" sz="1600" dirty="0" err="1">
                <a:latin typeface="Century Gothic" panose="020B0502020202020204" pitchFamily="34" charset="0"/>
                <a:cs typeface="Arial" panose="020B0604020202020204" pitchFamily="34" charset="0"/>
              </a:rPr>
              <a:t>cyclical</a:t>
            </a:r>
            <a:r>
              <a:rPr lang="es-VE" altLang="es-VE" sz="1600" dirty="0">
                <a:latin typeface="Century Gothic" panose="020B0502020202020204" pitchFamily="34" charset="0"/>
                <a:cs typeface="Arial" panose="020B0604020202020204" pitchFamily="34" charset="0"/>
              </a:rPr>
              <a:t> role in </a:t>
            </a:r>
            <a:r>
              <a:rPr lang="es-VE" altLang="es-VE" sz="1600" dirty="0" err="1" smtClean="0">
                <a:latin typeface="Century Gothic" panose="020B0502020202020204" pitchFamily="34" charset="0"/>
                <a:cs typeface="Arial" panose="020B0604020202020204" pitchFamily="34" charset="0"/>
              </a:rPr>
              <a:t>financing</a:t>
            </a:r>
            <a:r>
              <a:rPr lang="es-VE" altLang="es-VE" sz="1600" dirty="0" smtClean="0">
                <a:latin typeface="Century Gothic" panose="020B0502020202020204" pitchFamily="34" charset="0"/>
                <a:cs typeface="Arial" panose="020B0604020202020204" pitchFamily="34" charset="0"/>
              </a:rPr>
              <a:t> </a:t>
            </a:r>
            <a:r>
              <a:rPr lang="es-VE" altLang="es-VE" sz="1600" dirty="0" err="1">
                <a:latin typeface="Century Gothic" panose="020B0502020202020204" pitchFamily="34" charset="0"/>
                <a:cs typeface="Arial" panose="020B0604020202020204" pitchFamily="34" charset="0"/>
              </a:rPr>
              <a:t>development</a:t>
            </a:r>
            <a:r>
              <a:rPr lang="es-VE" altLang="es-VE" sz="1600" dirty="0">
                <a:latin typeface="Century Gothic" panose="020B0502020202020204" pitchFamily="34" charset="0"/>
                <a:cs typeface="Arial" panose="020B0604020202020204" pitchFamily="34" charset="0"/>
              </a:rPr>
              <a:t> </a:t>
            </a:r>
          </a:p>
          <a:p>
            <a:pPr marL="800100" lvl="1" indent="-342900" fontAlgn="base">
              <a:lnSpc>
                <a:spcPct val="150000"/>
              </a:lnSpc>
              <a:spcBef>
                <a:spcPct val="0"/>
              </a:spcBef>
              <a:spcAft>
                <a:spcPct val="0"/>
              </a:spcAft>
              <a:buFont typeface="Arial" panose="020B0604020202020204" pitchFamily="34" charset="0"/>
              <a:buChar char="•"/>
            </a:pPr>
            <a:r>
              <a:rPr lang="es-VE" altLang="es-VE" sz="1600" dirty="0" err="1">
                <a:latin typeface="Century Gothic" panose="020B0502020202020204" pitchFamily="34" charset="0"/>
                <a:cs typeface="Arial" panose="020B0604020202020204" pitchFamily="34" charset="0"/>
              </a:rPr>
              <a:t>Innovative</a:t>
            </a:r>
            <a:r>
              <a:rPr lang="es-VE" altLang="es-VE" sz="1600" dirty="0">
                <a:latin typeface="Century Gothic" panose="020B0502020202020204" pitchFamily="34" charset="0"/>
                <a:cs typeface="Arial" panose="020B0604020202020204" pitchFamily="34" charset="0"/>
              </a:rPr>
              <a:t> </a:t>
            </a:r>
            <a:r>
              <a:rPr lang="es-VE" altLang="es-VE" sz="1600" dirty="0" err="1">
                <a:latin typeface="Century Gothic" panose="020B0502020202020204" pitchFamily="34" charset="0"/>
                <a:cs typeface="Arial" panose="020B0604020202020204" pitchFamily="34" charset="0"/>
              </a:rPr>
              <a:t>products</a:t>
            </a:r>
            <a:r>
              <a:rPr lang="es-VE" altLang="es-VE" sz="1600" dirty="0">
                <a:latin typeface="Century Gothic" panose="020B0502020202020204" pitchFamily="34" charset="0"/>
                <a:cs typeface="Arial" panose="020B0604020202020204" pitchFamily="34" charset="0"/>
              </a:rPr>
              <a:t> and </a:t>
            </a:r>
            <a:r>
              <a:rPr lang="es-VE" altLang="es-VE" sz="1600" dirty="0" err="1">
                <a:latin typeface="Century Gothic" panose="020B0502020202020204" pitchFamily="34" charset="0"/>
                <a:cs typeface="Arial" panose="020B0604020202020204" pitchFamily="34" charset="0"/>
              </a:rPr>
              <a:t>services</a:t>
            </a:r>
            <a:endParaRPr lang="es-VE" altLang="es-VE" sz="1600" dirty="0">
              <a:latin typeface="Century Gothic" panose="020B0502020202020204" pitchFamily="34" charset="0"/>
              <a:cs typeface="Arial" panose="020B0604020202020204" pitchFamily="34" charset="0"/>
            </a:endParaRPr>
          </a:p>
          <a:p>
            <a:pPr marL="342900" marR="0" lvl="0" indent="-342900" fontAlgn="base">
              <a:lnSpc>
                <a:spcPct val="150000"/>
              </a:lnSpc>
              <a:spcBef>
                <a:spcPct val="0"/>
              </a:spcBef>
              <a:spcAft>
                <a:spcPct val="0"/>
              </a:spcAft>
              <a:buClrTx/>
              <a:buSzTx/>
              <a:buFont typeface="Arial" panose="020B0604020202020204" pitchFamily="34" charset="0"/>
              <a:buChar char="•"/>
              <a:tabLst/>
            </a:pPr>
            <a:r>
              <a:rPr lang="es-VE" altLang="es-VE" sz="1600" dirty="0" err="1">
                <a:latin typeface="Century Gothic" panose="020B0502020202020204" pitchFamily="34" charset="0"/>
                <a:cs typeface="Arial" panose="020B0604020202020204" pitchFamily="34" charset="0"/>
              </a:rPr>
              <a:t>Mitigation</a:t>
            </a:r>
            <a:r>
              <a:rPr lang="es-VE" altLang="es-VE" sz="1600" dirty="0">
                <a:latin typeface="Century Gothic" panose="020B0502020202020204" pitchFamily="34" charset="0"/>
                <a:cs typeface="Arial" panose="020B0604020202020204" pitchFamily="34" charset="0"/>
              </a:rPr>
              <a:t> of </a:t>
            </a:r>
            <a:r>
              <a:rPr lang="es-VE" altLang="es-VE" sz="1600" dirty="0" err="1">
                <a:latin typeface="Century Gothic" panose="020B0502020202020204" pitchFamily="34" charset="0"/>
                <a:cs typeface="Arial" panose="020B0604020202020204" pitchFamily="34" charset="0"/>
              </a:rPr>
              <a:t>market</a:t>
            </a:r>
            <a:r>
              <a:rPr lang="es-VE" altLang="es-VE" sz="1600" dirty="0">
                <a:latin typeface="Century Gothic" panose="020B0502020202020204" pitchFamily="34" charset="0"/>
                <a:cs typeface="Arial" panose="020B0604020202020204" pitchFamily="34" charset="0"/>
              </a:rPr>
              <a:t> </a:t>
            </a:r>
            <a:r>
              <a:rPr lang="es-VE" altLang="es-VE" sz="1600" dirty="0" err="1">
                <a:latin typeface="Century Gothic" panose="020B0502020202020204" pitchFamily="34" charset="0"/>
                <a:cs typeface="Arial" panose="020B0604020202020204" pitchFamily="34" charset="0"/>
              </a:rPr>
              <a:t>failures</a:t>
            </a:r>
            <a:endParaRPr lang="es-VE" altLang="es-VE" sz="1600" dirty="0">
              <a:latin typeface="Century Gothic" panose="020B0502020202020204" pitchFamily="34" charset="0"/>
              <a:cs typeface="Arial" panose="020B0604020202020204" pitchFamily="34" charset="0"/>
            </a:endParaRPr>
          </a:p>
          <a:p>
            <a:pPr marL="342900" marR="0" lvl="0" indent="-342900" fontAlgn="base">
              <a:lnSpc>
                <a:spcPct val="150000"/>
              </a:lnSpc>
              <a:spcBef>
                <a:spcPct val="0"/>
              </a:spcBef>
              <a:spcAft>
                <a:spcPct val="0"/>
              </a:spcAft>
              <a:buClrTx/>
              <a:buSzTx/>
              <a:buFont typeface="Arial" panose="020B0604020202020204" pitchFamily="34" charset="0"/>
              <a:buChar char="•"/>
              <a:tabLst/>
            </a:pPr>
            <a:r>
              <a:rPr lang="es-VE" altLang="es-VE" sz="1600" dirty="0" err="1">
                <a:latin typeface="Century Gothic" panose="020B0502020202020204" pitchFamily="34" charset="0"/>
                <a:cs typeface="Arial" panose="020B0604020202020204" pitchFamily="34" charset="0"/>
              </a:rPr>
              <a:t>Support</a:t>
            </a:r>
            <a:r>
              <a:rPr lang="es-VE" altLang="es-VE" sz="1600" dirty="0">
                <a:latin typeface="Century Gothic" panose="020B0502020202020204" pitchFamily="34" charset="0"/>
                <a:cs typeface="Arial" panose="020B0604020202020204" pitchFamily="34" charset="0"/>
              </a:rPr>
              <a:t> </a:t>
            </a:r>
            <a:r>
              <a:rPr lang="es-VE" altLang="es-VE" sz="1600" dirty="0" err="1">
                <a:latin typeface="Century Gothic" panose="020B0502020202020204" pitchFamily="34" charset="0"/>
                <a:cs typeface="Arial" panose="020B0604020202020204" pitchFamily="34" charset="0"/>
              </a:rPr>
              <a:t>for</a:t>
            </a:r>
            <a:r>
              <a:rPr lang="es-VE" altLang="es-VE" sz="1600" dirty="0">
                <a:latin typeface="Century Gothic" panose="020B0502020202020204" pitchFamily="34" charset="0"/>
                <a:cs typeface="Arial" panose="020B0604020202020204" pitchFamily="34" charset="0"/>
              </a:rPr>
              <a:t> </a:t>
            </a:r>
            <a:r>
              <a:rPr lang="es-VE" altLang="es-VE" sz="1600" dirty="0" err="1">
                <a:latin typeface="Century Gothic" panose="020B0502020202020204" pitchFamily="34" charset="0"/>
                <a:cs typeface="Arial" panose="020B0604020202020204" pitchFamily="34" charset="0"/>
              </a:rPr>
              <a:t>the</a:t>
            </a:r>
            <a:r>
              <a:rPr lang="es-VE" altLang="es-VE" sz="1600" dirty="0">
                <a:latin typeface="Century Gothic" panose="020B0502020202020204" pitchFamily="34" charset="0"/>
                <a:cs typeface="Arial" panose="020B0604020202020204" pitchFamily="34" charset="0"/>
              </a:rPr>
              <a:t> </a:t>
            </a:r>
            <a:r>
              <a:rPr lang="es-VE" altLang="es-VE" sz="1600" dirty="0" err="1" smtClean="0">
                <a:latin typeface="Century Gothic" panose="020B0502020202020204" pitchFamily="34" charset="0"/>
                <a:cs typeface="Arial" panose="020B0604020202020204" pitchFamily="34" charset="0"/>
              </a:rPr>
              <a:t>region’s</a:t>
            </a:r>
            <a:r>
              <a:rPr lang="es-VE" altLang="es-VE" sz="1600" dirty="0" smtClean="0">
                <a:latin typeface="Century Gothic" panose="020B0502020202020204" pitchFamily="34" charset="0"/>
                <a:cs typeface="Arial" panose="020B0604020202020204" pitchFamily="34" charset="0"/>
              </a:rPr>
              <a:t> </a:t>
            </a:r>
            <a:r>
              <a:rPr lang="es-VE" altLang="es-VE" sz="1600" dirty="0" err="1" smtClean="0">
                <a:latin typeface="Century Gothic" panose="020B0502020202020204" pitchFamily="34" charset="0"/>
                <a:cs typeface="Arial" panose="020B0604020202020204" pitchFamily="34" charset="0"/>
              </a:rPr>
              <a:t>pragmatic</a:t>
            </a:r>
            <a:r>
              <a:rPr lang="es-VE" altLang="es-VE" sz="1600" dirty="0" smtClean="0">
                <a:latin typeface="Century Gothic" panose="020B0502020202020204" pitchFamily="34" charset="0"/>
                <a:cs typeface="Arial" panose="020B0604020202020204" pitchFamily="34" charset="0"/>
              </a:rPr>
              <a:t> </a:t>
            </a:r>
            <a:r>
              <a:rPr lang="es-VE" altLang="es-VE" sz="1600" dirty="0" err="1" smtClean="0">
                <a:latin typeface="Century Gothic" panose="020B0502020202020204" pitchFamily="34" charset="0"/>
                <a:cs typeface="Arial" panose="020B0604020202020204" pitchFamily="34" charset="0"/>
              </a:rPr>
              <a:t>integration</a:t>
            </a:r>
            <a:endParaRPr lang="es-VE" altLang="es-VE" sz="1600" dirty="0" smtClean="0">
              <a:latin typeface="Century Gothic" panose="020B0502020202020204" pitchFamily="34" charset="0"/>
              <a:cs typeface="Arial" panose="020B0604020202020204" pitchFamily="34" charset="0"/>
            </a:endParaRPr>
          </a:p>
          <a:p>
            <a:pPr marL="342900" marR="0" lvl="0" indent="-342900" fontAlgn="base">
              <a:lnSpc>
                <a:spcPct val="150000"/>
              </a:lnSpc>
              <a:spcBef>
                <a:spcPct val="0"/>
              </a:spcBef>
              <a:spcAft>
                <a:spcPct val="0"/>
              </a:spcAft>
              <a:buClrTx/>
              <a:buSzTx/>
              <a:buFont typeface="Arial" panose="020B0604020202020204" pitchFamily="34" charset="0"/>
              <a:buChar char="•"/>
              <a:tabLst/>
            </a:pPr>
            <a:r>
              <a:rPr lang="es-VE" altLang="es-VE" sz="1600" dirty="0" err="1" smtClean="0">
                <a:latin typeface="Century Gothic" panose="020B0502020202020204" pitchFamily="34" charset="0"/>
                <a:cs typeface="Arial" panose="020B0604020202020204" pitchFamily="34" charset="0"/>
              </a:rPr>
              <a:t>Support</a:t>
            </a:r>
            <a:r>
              <a:rPr lang="es-VE" altLang="es-VE" sz="1600" dirty="0" smtClean="0">
                <a:latin typeface="Century Gothic" panose="020B0502020202020204" pitchFamily="34" charset="0"/>
                <a:cs typeface="Arial" panose="020B0604020202020204" pitchFamily="34" charset="0"/>
              </a:rPr>
              <a:t> </a:t>
            </a:r>
            <a:r>
              <a:rPr lang="es-VE" altLang="es-VE" sz="1600" dirty="0" err="1">
                <a:latin typeface="Century Gothic" panose="020B0502020202020204" pitchFamily="34" charset="0"/>
                <a:cs typeface="Arial" panose="020B0604020202020204" pitchFamily="34" charset="0"/>
              </a:rPr>
              <a:t>for</a:t>
            </a:r>
            <a:r>
              <a:rPr lang="es-VE" altLang="es-VE" sz="1600" dirty="0">
                <a:latin typeface="Century Gothic" panose="020B0502020202020204" pitchFamily="34" charset="0"/>
                <a:cs typeface="Arial" panose="020B0604020202020204" pitchFamily="34" charset="0"/>
              </a:rPr>
              <a:t> </a:t>
            </a:r>
            <a:r>
              <a:rPr lang="es-VE" altLang="es-VE" sz="1600" dirty="0" err="1">
                <a:latin typeface="Century Gothic" panose="020B0502020202020204" pitchFamily="34" charset="0"/>
                <a:cs typeface="Arial" panose="020B0604020202020204" pitchFamily="34" charset="0"/>
              </a:rPr>
              <a:t>the</a:t>
            </a:r>
            <a:r>
              <a:rPr lang="es-VE" altLang="es-VE" sz="1600" dirty="0">
                <a:latin typeface="Century Gothic" panose="020B0502020202020204" pitchFamily="34" charset="0"/>
                <a:cs typeface="Arial" panose="020B0604020202020204" pitchFamily="34" charset="0"/>
              </a:rPr>
              <a:t> </a:t>
            </a:r>
            <a:r>
              <a:rPr lang="es-VE" altLang="es-VE" sz="1600" dirty="0" err="1" smtClean="0">
                <a:latin typeface="Century Gothic" panose="020B0502020202020204" pitchFamily="34" charset="0"/>
                <a:cs typeface="Arial" panose="020B0604020202020204" pitchFamily="34" charset="0"/>
              </a:rPr>
              <a:t>comprehensive</a:t>
            </a:r>
            <a:r>
              <a:rPr lang="es-VE" altLang="es-VE" sz="1600" dirty="0" smtClean="0">
                <a:latin typeface="Century Gothic" panose="020B0502020202020204" pitchFamily="34" charset="0"/>
                <a:cs typeface="Arial" panose="020B0604020202020204" pitchFamily="34" charset="0"/>
              </a:rPr>
              <a:t> </a:t>
            </a:r>
            <a:r>
              <a:rPr lang="es-VE" altLang="es-VE" sz="1600" dirty="0" err="1" smtClean="0">
                <a:latin typeface="Century Gothic" panose="020B0502020202020204" pitchFamily="34" charset="0"/>
                <a:cs typeface="Arial" panose="020B0604020202020204" pitchFamily="34" charset="0"/>
              </a:rPr>
              <a:t>development</a:t>
            </a:r>
            <a:r>
              <a:rPr lang="es-VE" altLang="es-VE" sz="1600" dirty="0" smtClean="0">
                <a:latin typeface="Century Gothic" panose="020B0502020202020204" pitchFamily="34" charset="0"/>
                <a:cs typeface="Arial" panose="020B0604020202020204" pitchFamily="34" charset="0"/>
              </a:rPr>
              <a:t> </a:t>
            </a:r>
            <a:r>
              <a:rPr lang="es-VE" altLang="es-VE" sz="1600" dirty="0">
                <a:latin typeface="Century Gothic" panose="020B0502020202020204" pitchFamily="34" charset="0"/>
                <a:cs typeface="Arial" panose="020B0604020202020204" pitchFamily="34" charset="0"/>
              </a:rPr>
              <a:t>agenda </a:t>
            </a:r>
            <a:r>
              <a:rPr lang="es-VE" altLang="es-VE" sz="1600" dirty="0" err="1">
                <a:latin typeface="Century Gothic" panose="020B0502020202020204" pitchFamily="34" charset="0"/>
                <a:cs typeface="Arial" panose="020B0604020202020204" pitchFamily="34" charset="0"/>
              </a:rPr>
              <a:t>through</a:t>
            </a:r>
            <a:r>
              <a:rPr lang="es-VE" altLang="es-VE" sz="1600" dirty="0">
                <a:latin typeface="Century Gothic" panose="020B0502020202020204" pitchFamily="34" charset="0"/>
                <a:cs typeface="Arial" panose="020B0604020202020204" pitchFamily="34" charset="0"/>
              </a:rPr>
              <a:t> </a:t>
            </a:r>
            <a:r>
              <a:rPr lang="es-VE" altLang="es-VE" sz="1600" dirty="0" err="1">
                <a:latin typeface="Century Gothic" panose="020B0502020202020204" pitchFamily="34" charset="0"/>
                <a:cs typeface="Arial" panose="020B0604020202020204" pitchFamily="34" charset="0"/>
              </a:rPr>
              <a:t>special</a:t>
            </a:r>
            <a:r>
              <a:rPr lang="es-VE" altLang="es-VE" sz="1600" dirty="0">
                <a:latin typeface="Century Gothic" panose="020B0502020202020204" pitchFamily="34" charset="0"/>
                <a:cs typeface="Arial" panose="020B0604020202020204" pitchFamily="34" charset="0"/>
              </a:rPr>
              <a:t> </a:t>
            </a:r>
            <a:r>
              <a:rPr lang="es-VE" altLang="es-VE" sz="1600" dirty="0" err="1">
                <a:latin typeface="Century Gothic" panose="020B0502020202020204" pitchFamily="34" charset="0"/>
                <a:cs typeface="Arial" panose="020B0604020202020204" pitchFamily="34" charset="0"/>
              </a:rPr>
              <a:t>programs</a:t>
            </a:r>
            <a:endParaRPr lang="es-VE" altLang="es-VE" sz="1600" dirty="0">
              <a:latin typeface="Century Gothic" panose="020B0502020202020204" pitchFamily="34" charset="0"/>
              <a:cs typeface="Arial" panose="020B0604020202020204" pitchFamily="34" charset="0"/>
            </a:endParaRPr>
          </a:p>
          <a:p>
            <a:pPr marL="342900" marR="0" lvl="0" indent="-342900" fontAlgn="base">
              <a:lnSpc>
                <a:spcPct val="150000"/>
              </a:lnSpc>
              <a:spcBef>
                <a:spcPct val="0"/>
              </a:spcBef>
              <a:spcAft>
                <a:spcPct val="0"/>
              </a:spcAft>
              <a:buClrTx/>
              <a:buSzTx/>
              <a:buFont typeface="Arial" panose="020B0604020202020204" pitchFamily="34" charset="0"/>
              <a:buChar char="•"/>
              <a:tabLst/>
            </a:pPr>
            <a:r>
              <a:rPr lang="es-VE" altLang="es-VE" sz="1600" dirty="0" err="1">
                <a:latin typeface="Century Gothic" panose="020B0502020202020204" pitchFamily="34" charset="0"/>
                <a:cs typeface="Arial" panose="020B0604020202020204" pitchFamily="34" charset="0"/>
              </a:rPr>
              <a:t>Generation</a:t>
            </a:r>
            <a:r>
              <a:rPr lang="es-VE" altLang="es-VE" sz="1600" dirty="0">
                <a:latin typeface="Century Gothic" panose="020B0502020202020204" pitchFamily="34" charset="0"/>
                <a:cs typeface="Arial" panose="020B0604020202020204" pitchFamily="34" charset="0"/>
              </a:rPr>
              <a:t> and </a:t>
            </a:r>
            <a:r>
              <a:rPr lang="es-VE" altLang="es-VE" sz="1600" dirty="0" err="1">
                <a:latin typeface="Century Gothic" panose="020B0502020202020204" pitchFamily="34" charset="0"/>
                <a:cs typeface="Arial" panose="020B0604020202020204" pitchFamily="34" charset="0"/>
              </a:rPr>
              <a:t>dissemination</a:t>
            </a:r>
            <a:r>
              <a:rPr lang="es-VE" altLang="es-VE" sz="1600" dirty="0">
                <a:latin typeface="Century Gothic" panose="020B0502020202020204" pitchFamily="34" charset="0"/>
                <a:cs typeface="Arial" panose="020B0604020202020204" pitchFamily="34" charset="0"/>
              </a:rPr>
              <a:t> of </a:t>
            </a:r>
            <a:r>
              <a:rPr lang="es-VE" altLang="es-VE" sz="1600" dirty="0" err="1">
                <a:latin typeface="Century Gothic" panose="020B0502020202020204" pitchFamily="34" charset="0"/>
                <a:cs typeface="Arial" panose="020B0604020202020204" pitchFamily="34" charset="0"/>
              </a:rPr>
              <a:t>knowledge</a:t>
            </a:r>
            <a:r>
              <a:rPr lang="es-VE" altLang="es-VE" sz="1600" dirty="0">
                <a:latin typeface="Century Gothic" panose="020B0502020202020204" pitchFamily="34" charset="0"/>
                <a:cs typeface="Arial" panose="020B0604020202020204" pitchFamily="34" charset="0"/>
              </a:rPr>
              <a:t> in favor of </a:t>
            </a:r>
            <a:r>
              <a:rPr lang="es-VE" altLang="es-VE" sz="1600" dirty="0" err="1">
                <a:latin typeface="Century Gothic" panose="020B0502020202020204" pitchFamily="34" charset="0"/>
                <a:cs typeface="Arial" panose="020B0604020202020204" pitchFamily="34" charset="0"/>
              </a:rPr>
              <a:t>public</a:t>
            </a:r>
            <a:r>
              <a:rPr lang="es-VE" altLang="es-VE" sz="1600" dirty="0">
                <a:latin typeface="Century Gothic" panose="020B0502020202020204" pitchFamily="34" charset="0"/>
                <a:cs typeface="Arial" panose="020B0604020202020204" pitchFamily="34" charset="0"/>
              </a:rPr>
              <a:t> </a:t>
            </a:r>
            <a:r>
              <a:rPr lang="es-VE" altLang="es-VE" sz="1600" dirty="0" err="1">
                <a:latin typeface="Century Gothic" panose="020B0502020202020204" pitchFamily="34" charset="0"/>
                <a:cs typeface="Arial" panose="020B0604020202020204" pitchFamily="34" charset="0"/>
              </a:rPr>
              <a:t>policies</a:t>
            </a:r>
            <a:r>
              <a:rPr lang="es-VE" altLang="es-VE" sz="1600" dirty="0">
                <a:latin typeface="Century Gothic" panose="020B0502020202020204" pitchFamily="34" charset="0"/>
                <a:cs typeface="Arial" panose="020B0604020202020204" pitchFamily="34" charset="0"/>
              </a:rPr>
              <a:t> in </a:t>
            </a:r>
            <a:r>
              <a:rPr lang="es-VE" altLang="es-VE" sz="1600" dirty="0" err="1">
                <a:latin typeface="Century Gothic" panose="020B0502020202020204" pitchFamily="34" charset="0"/>
                <a:cs typeface="Arial" panose="020B0604020202020204" pitchFamily="34" charset="0"/>
              </a:rPr>
              <a:t>the</a:t>
            </a:r>
            <a:r>
              <a:rPr lang="es-VE" altLang="es-VE" sz="1600" dirty="0">
                <a:latin typeface="Century Gothic" panose="020B0502020202020204" pitchFamily="34" charset="0"/>
                <a:cs typeface="Arial" panose="020B0604020202020204" pitchFamily="34" charset="0"/>
              </a:rPr>
              <a:t> </a:t>
            </a:r>
            <a:r>
              <a:rPr lang="es-VE" altLang="es-VE" sz="1600" dirty="0" err="1" smtClean="0">
                <a:latin typeface="Century Gothic" panose="020B0502020202020204" pitchFamily="34" charset="0"/>
                <a:cs typeface="Arial" panose="020B0604020202020204" pitchFamily="34" charset="0"/>
              </a:rPr>
              <a:t>region</a:t>
            </a:r>
            <a:endParaRPr lang="es-VE" altLang="es-VE" sz="1600" dirty="0">
              <a:latin typeface="Century Gothic" panose="020B0502020202020204" pitchFamily="34" charset="0"/>
              <a:cs typeface="Arial" panose="020B0604020202020204" pitchFamily="34" charset="0"/>
            </a:endParaRPr>
          </a:p>
          <a:p>
            <a:pPr marL="342900" marR="0" lvl="0" indent="-342900" fontAlgn="base">
              <a:lnSpc>
                <a:spcPct val="150000"/>
              </a:lnSpc>
              <a:spcBef>
                <a:spcPct val="0"/>
              </a:spcBef>
              <a:spcAft>
                <a:spcPct val="0"/>
              </a:spcAft>
              <a:buClrTx/>
              <a:buSzTx/>
              <a:buFont typeface="Arial" panose="020B0604020202020204" pitchFamily="34" charset="0"/>
              <a:buChar char="•"/>
              <a:tabLst/>
            </a:pPr>
            <a:r>
              <a:rPr lang="es-VE" altLang="es-VE" sz="1600" dirty="0" err="1">
                <a:latin typeface="Century Gothic" panose="020B0502020202020204" pitchFamily="34" charset="0"/>
                <a:cs typeface="Arial" panose="020B0604020202020204" pitchFamily="34" charset="0"/>
              </a:rPr>
              <a:t>Construction</a:t>
            </a:r>
            <a:r>
              <a:rPr lang="es-VE" altLang="es-VE" sz="1600" dirty="0">
                <a:latin typeface="Century Gothic" panose="020B0502020202020204" pitchFamily="34" charset="0"/>
                <a:cs typeface="Arial" panose="020B0604020202020204" pitchFamily="34" charset="0"/>
              </a:rPr>
              <a:t> of bridges </a:t>
            </a:r>
            <a:r>
              <a:rPr lang="es-VE" altLang="es-VE" sz="1600" dirty="0" err="1">
                <a:latin typeface="Century Gothic" panose="020B0502020202020204" pitchFamily="34" charset="0"/>
                <a:cs typeface="Arial" panose="020B0604020202020204" pitchFamily="34" charset="0"/>
              </a:rPr>
              <a:t>between</a:t>
            </a:r>
            <a:r>
              <a:rPr lang="es-VE" altLang="es-VE" sz="1600" dirty="0">
                <a:latin typeface="Century Gothic" panose="020B0502020202020204" pitchFamily="34" charset="0"/>
                <a:cs typeface="Arial" panose="020B0604020202020204" pitchFamily="34" charset="0"/>
              </a:rPr>
              <a:t> </a:t>
            </a:r>
            <a:r>
              <a:rPr lang="es-VE" altLang="es-VE" sz="1600" dirty="0" err="1">
                <a:latin typeface="Century Gothic" panose="020B0502020202020204" pitchFamily="34" charset="0"/>
                <a:cs typeface="Arial" panose="020B0604020202020204" pitchFamily="34" charset="0"/>
              </a:rPr>
              <a:t>Latin</a:t>
            </a:r>
            <a:r>
              <a:rPr lang="es-VE" altLang="es-VE" sz="1600" dirty="0">
                <a:latin typeface="Century Gothic" panose="020B0502020202020204" pitchFamily="34" charset="0"/>
                <a:cs typeface="Arial" panose="020B0604020202020204" pitchFamily="34" charset="0"/>
              </a:rPr>
              <a:t> </a:t>
            </a:r>
            <a:r>
              <a:rPr lang="es-VE" altLang="es-VE" sz="1600" dirty="0" err="1">
                <a:latin typeface="Century Gothic" panose="020B0502020202020204" pitchFamily="34" charset="0"/>
                <a:cs typeface="Arial" panose="020B0604020202020204" pitchFamily="34" charset="0"/>
              </a:rPr>
              <a:t>America</a:t>
            </a:r>
            <a:r>
              <a:rPr lang="es-VE" altLang="es-VE" sz="1600" dirty="0">
                <a:latin typeface="Century Gothic" panose="020B0502020202020204" pitchFamily="34" charset="0"/>
                <a:cs typeface="Arial" panose="020B0604020202020204" pitchFamily="34" charset="0"/>
              </a:rPr>
              <a:t> and </a:t>
            </a:r>
            <a:r>
              <a:rPr lang="es-VE" altLang="es-VE" sz="1600" dirty="0" err="1">
                <a:latin typeface="Century Gothic" panose="020B0502020202020204" pitchFamily="34" charset="0"/>
                <a:cs typeface="Arial" panose="020B0604020202020204" pitchFamily="34" charset="0"/>
              </a:rPr>
              <a:t>the</a:t>
            </a:r>
            <a:r>
              <a:rPr lang="es-VE" altLang="es-VE" sz="1600" dirty="0">
                <a:latin typeface="Century Gothic" panose="020B0502020202020204" pitchFamily="34" charset="0"/>
                <a:cs typeface="Arial" panose="020B0604020202020204" pitchFamily="34" charset="0"/>
              </a:rPr>
              <a:t> </a:t>
            </a:r>
            <a:r>
              <a:rPr lang="es-VE" altLang="es-VE" sz="1600" dirty="0" err="1">
                <a:latin typeface="Century Gothic" panose="020B0502020202020204" pitchFamily="34" charset="0"/>
                <a:cs typeface="Arial" panose="020B0604020202020204" pitchFamily="34" charset="0"/>
              </a:rPr>
              <a:t>world</a:t>
            </a:r>
            <a:endParaRPr lang="es-VE" altLang="es-VE" sz="1600" dirty="0">
              <a:latin typeface="Century Gothic" panose="020B0502020202020204" pitchFamily="34" charset="0"/>
              <a:cs typeface="Arial" panose="020B0604020202020204" pitchFamily="34" charset="0"/>
            </a:endParaRPr>
          </a:p>
        </p:txBody>
      </p:sp>
    </p:spTree>
    <p:extLst>
      <p:ext uri="{BB962C8B-B14F-4D97-AF65-F5344CB8AC3E}">
        <p14:creationId xmlns:p14="http://schemas.microsoft.com/office/powerpoint/2010/main" val="2061642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Placeholder 1"/>
          <p:cNvSpPr>
            <a:spLocks noGrp="1"/>
          </p:cNvSpPr>
          <p:nvPr>
            <p:ph type="body" sz="quarter" idx="12"/>
          </p:nvPr>
        </p:nvSpPr>
        <p:spPr>
          <a:xfrm>
            <a:off x="252412" y="411164"/>
            <a:ext cx="8642352" cy="474207"/>
          </a:xfrm>
        </p:spPr>
        <p:txBody>
          <a:bodyPr/>
          <a:lstStyle/>
          <a:p>
            <a:r>
              <a:rPr lang="en-US" sz="2400" dirty="0" smtClean="0">
                <a:latin typeface="Century Gothic" panose="020B0502020202020204" pitchFamily="34" charset="0"/>
              </a:rPr>
              <a:t>Accelerated growth</a:t>
            </a:r>
            <a:endParaRPr lang="en-US" sz="2400" dirty="0">
              <a:latin typeface="Century Gothic" panose="020B0502020202020204" pitchFamily="34" charset="0"/>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793" y="1020545"/>
            <a:ext cx="8213462" cy="3683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CuadroTexto"/>
          <p:cNvSpPr txBox="1"/>
          <p:nvPr/>
        </p:nvSpPr>
        <p:spPr>
          <a:xfrm>
            <a:off x="8790024" y="4857069"/>
            <a:ext cx="431800" cy="261610"/>
          </a:xfrm>
          <a:prstGeom prst="rect">
            <a:avLst/>
          </a:prstGeom>
          <a:noFill/>
        </p:spPr>
        <p:txBody>
          <a:bodyPr wrap="square" rtlCol="0">
            <a:spAutoFit/>
          </a:bodyPr>
          <a:lstStyle/>
          <a:p>
            <a:r>
              <a:rPr lang="es-VE" sz="1100" dirty="0" smtClean="0">
                <a:latin typeface="Myriad Pro Light"/>
              </a:rPr>
              <a:t> </a:t>
            </a:r>
            <a:r>
              <a:rPr lang="es-VE" sz="1100" dirty="0" smtClean="0">
                <a:latin typeface="Myriad Pro Light"/>
              </a:rPr>
              <a:t>7</a:t>
            </a:r>
            <a:endParaRPr lang="es-VE" sz="1200" dirty="0">
              <a:latin typeface="Myriad Pro Light"/>
            </a:endParaRPr>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577" y="1413164"/>
            <a:ext cx="8252277" cy="3089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9" name="8 Gráfico"/>
          <p:cNvGraphicFramePr/>
          <p:nvPr>
            <p:extLst>
              <p:ext uri="{D42A27DB-BD31-4B8C-83A1-F6EECF244321}">
                <p14:modId xmlns:p14="http://schemas.microsoft.com/office/powerpoint/2010/main" val="4201123015"/>
              </p:ext>
            </p:extLst>
          </p:nvPr>
        </p:nvGraphicFramePr>
        <p:xfrm>
          <a:off x="4684118" y="555526"/>
          <a:ext cx="3960439" cy="3960441"/>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33 Gráfico"/>
          <p:cNvGraphicFramePr>
            <a:graphicFrameLocks/>
          </p:cNvGraphicFramePr>
          <p:nvPr>
            <p:extLst>
              <p:ext uri="{D42A27DB-BD31-4B8C-83A1-F6EECF244321}">
                <p14:modId xmlns:p14="http://schemas.microsoft.com/office/powerpoint/2010/main" val="336502858"/>
              </p:ext>
            </p:extLst>
          </p:nvPr>
        </p:nvGraphicFramePr>
        <p:xfrm>
          <a:off x="524179" y="1020545"/>
          <a:ext cx="4196220" cy="3657600"/>
        </p:xfrm>
        <a:graphic>
          <a:graphicData uri="http://schemas.openxmlformats.org/drawingml/2006/chart">
            <c:chart xmlns:c="http://schemas.openxmlformats.org/drawingml/2006/chart" xmlns:r="http://schemas.openxmlformats.org/officeDocument/2006/relationships" r:id="rId7"/>
          </a:graphicData>
        </a:graphic>
      </p:graphicFrame>
      <p:sp>
        <p:nvSpPr>
          <p:cNvPr id="11" name="7 CuadroTexto"/>
          <p:cNvSpPr txBox="1"/>
          <p:nvPr/>
        </p:nvSpPr>
        <p:spPr>
          <a:xfrm>
            <a:off x="3523868" y="2572122"/>
            <a:ext cx="1120705" cy="369332"/>
          </a:xfrm>
          <a:prstGeom prst="rect">
            <a:avLst/>
          </a:prstGeom>
          <a:solidFill>
            <a:schemeClr val="bg1"/>
          </a:solidFill>
          <a:ln>
            <a:solidFill>
              <a:schemeClr val="bg1">
                <a:lumMod val="50000"/>
              </a:schemeClr>
            </a:solidFill>
          </a:ln>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pt-BR" sz="900" dirty="0" err="1">
                <a:latin typeface="Century Gothic" pitchFamily="34" charset="0"/>
              </a:rPr>
              <a:t>Promedio</a:t>
            </a:r>
            <a:r>
              <a:rPr lang="pt-BR" sz="900" dirty="0">
                <a:latin typeface="Century Gothic" pitchFamily="34" charset="0"/>
              </a:rPr>
              <a:t> Anual</a:t>
            </a:r>
          </a:p>
          <a:p>
            <a:pPr algn="ctr"/>
            <a:r>
              <a:rPr lang="pt-BR" sz="900" dirty="0">
                <a:latin typeface="Century Gothic" pitchFamily="34" charset="0"/>
              </a:rPr>
              <a:t>USD </a:t>
            </a:r>
            <a:r>
              <a:rPr lang="pt-BR" sz="900" dirty="0" smtClean="0">
                <a:latin typeface="Century Gothic" pitchFamily="34" charset="0"/>
              </a:rPr>
              <a:t>11.074 </a:t>
            </a:r>
            <a:r>
              <a:rPr lang="pt-BR" sz="900" dirty="0">
                <a:latin typeface="Century Gothic" pitchFamily="34" charset="0"/>
              </a:rPr>
              <a:t>M</a:t>
            </a:r>
          </a:p>
        </p:txBody>
      </p:sp>
      <p:sp>
        <p:nvSpPr>
          <p:cNvPr id="12" name="7 CuadroTexto"/>
          <p:cNvSpPr txBox="1"/>
          <p:nvPr/>
        </p:nvSpPr>
        <p:spPr>
          <a:xfrm>
            <a:off x="960936" y="2038722"/>
            <a:ext cx="1120705" cy="577081"/>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pt-BR" sz="1050" b="1" dirty="0" smtClean="0">
                <a:latin typeface="Century Gothic" pitchFamily="34" charset="0"/>
              </a:rPr>
              <a:t>USD 12,412 </a:t>
            </a:r>
            <a:r>
              <a:rPr lang="pt-BR" sz="1050" b="1" dirty="0" err="1" smtClean="0">
                <a:latin typeface="Century Gothic" pitchFamily="34" charset="0"/>
              </a:rPr>
              <a:t>Aprobados</a:t>
            </a:r>
            <a:r>
              <a:rPr lang="pt-BR" sz="1050" b="1" dirty="0" smtClean="0">
                <a:latin typeface="Century Gothic" pitchFamily="34" charset="0"/>
              </a:rPr>
              <a:t> </a:t>
            </a:r>
            <a:r>
              <a:rPr lang="pt-BR" sz="1050" b="1" dirty="0" err="1" smtClean="0">
                <a:latin typeface="Century Gothic" pitchFamily="34" charset="0"/>
              </a:rPr>
              <a:t>en</a:t>
            </a:r>
            <a:r>
              <a:rPr lang="pt-BR" sz="1050" b="1" dirty="0" smtClean="0">
                <a:latin typeface="Century Gothic" pitchFamily="34" charset="0"/>
              </a:rPr>
              <a:t> 2016</a:t>
            </a:r>
            <a:endParaRPr lang="pt-BR" sz="1050" b="1" dirty="0">
              <a:latin typeface="Century Gothic" pitchFamily="34" charset="0"/>
            </a:endParaRPr>
          </a:p>
        </p:txBody>
      </p:sp>
    </p:spTree>
    <p:extLst>
      <p:ext uri="{BB962C8B-B14F-4D97-AF65-F5344CB8AC3E}">
        <p14:creationId xmlns:p14="http://schemas.microsoft.com/office/powerpoint/2010/main" val="41258716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Placeholder 1"/>
          <p:cNvSpPr>
            <a:spLocks noGrp="1"/>
          </p:cNvSpPr>
          <p:nvPr>
            <p:ph type="body" sz="quarter" idx="12"/>
          </p:nvPr>
        </p:nvSpPr>
        <p:spPr>
          <a:xfrm>
            <a:off x="252412" y="411164"/>
            <a:ext cx="8642352" cy="474207"/>
          </a:xfrm>
        </p:spPr>
        <p:txBody>
          <a:bodyPr/>
          <a:lstStyle/>
          <a:p>
            <a:r>
              <a:rPr lang="en-US" sz="2400" dirty="0" smtClean="0">
                <a:latin typeface="Century Gothic" panose="020B0502020202020204" pitchFamily="34" charset="0"/>
              </a:rPr>
              <a:t>…thanks to confidence of our shareholders…</a:t>
            </a:r>
            <a:endParaRPr lang="en-US" sz="2400" dirty="0">
              <a:latin typeface="Century Gothic" panose="020B0502020202020204" pitchFamily="34" charset="0"/>
            </a:endParaRPr>
          </a:p>
        </p:txBody>
      </p:sp>
      <p:sp>
        <p:nvSpPr>
          <p:cNvPr id="6" name="5 CuadroTexto"/>
          <p:cNvSpPr txBox="1"/>
          <p:nvPr/>
        </p:nvSpPr>
        <p:spPr>
          <a:xfrm>
            <a:off x="8813800" y="4895169"/>
            <a:ext cx="431800" cy="261610"/>
          </a:xfrm>
          <a:prstGeom prst="rect">
            <a:avLst/>
          </a:prstGeom>
          <a:noFill/>
        </p:spPr>
        <p:txBody>
          <a:bodyPr wrap="square" rtlCol="0">
            <a:spAutoFit/>
          </a:bodyPr>
          <a:lstStyle/>
          <a:p>
            <a:r>
              <a:rPr lang="es-VE" sz="1100" dirty="0" smtClean="0">
                <a:latin typeface="Myriad Pro Light"/>
              </a:rPr>
              <a:t> </a:t>
            </a:r>
            <a:r>
              <a:rPr lang="es-VE" sz="1100" dirty="0" smtClean="0">
                <a:latin typeface="Myriad Pro Light"/>
              </a:rPr>
              <a:t>8</a:t>
            </a:r>
            <a:endParaRPr lang="es-VE" sz="1200" dirty="0">
              <a:latin typeface="Myriad Pro Light"/>
            </a:endParaRPr>
          </a:p>
        </p:txBody>
      </p:sp>
      <p:pic>
        <p:nvPicPr>
          <p:cNvPr id="3" name="Imagen 2"/>
          <p:cNvPicPr>
            <a:picLocks noChangeAspect="1"/>
          </p:cNvPicPr>
          <p:nvPr/>
        </p:nvPicPr>
        <p:blipFill>
          <a:blip r:embed="rId4"/>
          <a:stretch>
            <a:fillRect/>
          </a:stretch>
        </p:blipFill>
        <p:spPr>
          <a:xfrm>
            <a:off x="678893" y="885371"/>
            <a:ext cx="7789390" cy="3839495"/>
          </a:xfrm>
          <a:prstGeom prst="rect">
            <a:avLst/>
          </a:prstGeom>
          <a:ln>
            <a:noFill/>
          </a:ln>
          <a:effectLst>
            <a:softEdge rad="112500"/>
          </a:effectLst>
        </p:spPr>
      </p:pic>
      <p:sp>
        <p:nvSpPr>
          <p:cNvPr id="4" name="Flecha derecha 3"/>
          <p:cNvSpPr/>
          <p:nvPr/>
        </p:nvSpPr>
        <p:spPr>
          <a:xfrm rot="20181747">
            <a:off x="3738390" y="2395686"/>
            <a:ext cx="2071991" cy="529853"/>
          </a:xfrm>
          <a:prstGeom prst="rightArrow">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3541232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Placeholder 1"/>
          <p:cNvSpPr>
            <a:spLocks noGrp="1"/>
          </p:cNvSpPr>
          <p:nvPr>
            <p:ph type="body" sz="quarter" idx="12"/>
          </p:nvPr>
        </p:nvSpPr>
        <p:spPr>
          <a:xfrm>
            <a:off x="252412" y="397096"/>
            <a:ext cx="8642352" cy="474207"/>
          </a:xfrm>
        </p:spPr>
        <p:txBody>
          <a:bodyPr/>
          <a:lstStyle/>
          <a:p>
            <a:r>
              <a:rPr lang="es-VE" sz="2400" dirty="0" smtClean="0">
                <a:latin typeface="Century Gothic" panose="020B0502020202020204" pitchFamily="34" charset="0"/>
              </a:rPr>
              <a:t>…and </a:t>
            </a:r>
            <a:r>
              <a:rPr lang="es-VE" sz="2400" dirty="0" err="1" smtClean="0">
                <a:latin typeface="Century Gothic" panose="020B0502020202020204" pitchFamily="34" charset="0"/>
              </a:rPr>
              <a:t>the</a:t>
            </a:r>
            <a:r>
              <a:rPr lang="es-VE" sz="2400" dirty="0" smtClean="0">
                <a:latin typeface="Century Gothic" panose="020B0502020202020204" pitchFamily="34" charset="0"/>
              </a:rPr>
              <a:t> </a:t>
            </a:r>
            <a:r>
              <a:rPr lang="es-VE" sz="2400" dirty="0" err="1" smtClean="0">
                <a:latin typeface="Century Gothic" panose="020B0502020202020204" pitchFamily="34" charset="0"/>
              </a:rPr>
              <a:t>financial</a:t>
            </a:r>
            <a:r>
              <a:rPr lang="es-VE" sz="2400" dirty="0" smtClean="0">
                <a:latin typeface="Century Gothic" panose="020B0502020202020204" pitchFamily="34" charset="0"/>
              </a:rPr>
              <a:t> </a:t>
            </a:r>
            <a:r>
              <a:rPr lang="es-VE" sz="2400" dirty="0" err="1" smtClean="0">
                <a:latin typeface="Century Gothic" panose="020B0502020202020204" pitchFamily="34" charset="0"/>
              </a:rPr>
              <a:t>markets</a:t>
            </a:r>
            <a:endParaRPr lang="es-VE" sz="2400" dirty="0">
              <a:latin typeface="Century Gothic" panose="020B0502020202020204" pitchFamily="34" charset="0"/>
            </a:endParaRPr>
          </a:p>
        </p:txBody>
      </p:sp>
      <p:sp>
        <p:nvSpPr>
          <p:cNvPr id="6" name="5 CuadroTexto"/>
          <p:cNvSpPr txBox="1"/>
          <p:nvPr/>
        </p:nvSpPr>
        <p:spPr>
          <a:xfrm>
            <a:off x="8780463" y="4854305"/>
            <a:ext cx="431800" cy="261610"/>
          </a:xfrm>
          <a:prstGeom prst="rect">
            <a:avLst/>
          </a:prstGeom>
          <a:noFill/>
        </p:spPr>
        <p:txBody>
          <a:bodyPr wrap="square" rtlCol="0">
            <a:spAutoFit/>
          </a:bodyPr>
          <a:lstStyle/>
          <a:p>
            <a:r>
              <a:rPr lang="es-VE" sz="1100" dirty="0" smtClean="0">
                <a:latin typeface="Myriad Pro Light"/>
              </a:rPr>
              <a:t> </a:t>
            </a:r>
            <a:r>
              <a:rPr lang="es-VE" sz="1100" dirty="0" smtClean="0">
                <a:latin typeface="Myriad Pro Light"/>
              </a:rPr>
              <a:t>9</a:t>
            </a:r>
            <a:endParaRPr lang="es-VE" sz="1200" dirty="0">
              <a:latin typeface="Myriad Pro Light"/>
            </a:endParaRPr>
          </a:p>
        </p:txBody>
      </p:sp>
      <p:graphicFrame>
        <p:nvGraphicFramePr>
          <p:cNvPr id="7" name="6 Gráfico"/>
          <p:cNvGraphicFramePr/>
          <p:nvPr>
            <p:extLst>
              <p:ext uri="{D42A27DB-BD31-4B8C-83A1-F6EECF244321}">
                <p14:modId xmlns:p14="http://schemas.microsoft.com/office/powerpoint/2010/main" val="114692981"/>
              </p:ext>
            </p:extLst>
          </p:nvPr>
        </p:nvGraphicFramePr>
        <p:xfrm>
          <a:off x="750670" y="826538"/>
          <a:ext cx="7700551" cy="30949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7 Diagrama"/>
          <p:cNvGraphicFramePr/>
          <p:nvPr>
            <p:extLst>
              <p:ext uri="{D42A27DB-BD31-4B8C-83A1-F6EECF244321}">
                <p14:modId xmlns:p14="http://schemas.microsoft.com/office/powerpoint/2010/main" val="2246956972"/>
              </p:ext>
            </p:extLst>
          </p:nvPr>
        </p:nvGraphicFramePr>
        <p:xfrm>
          <a:off x="826871" y="3876688"/>
          <a:ext cx="7570476" cy="43204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8 Rectángulo"/>
          <p:cNvSpPr/>
          <p:nvPr/>
        </p:nvSpPr>
        <p:spPr>
          <a:xfrm>
            <a:off x="1058182" y="4359601"/>
            <a:ext cx="1411141" cy="319391"/>
          </a:xfrm>
          <a:prstGeom prst="rect">
            <a:avLst/>
          </a:prstGeom>
          <a:noFill/>
          <a:ln w="25400" cap="flat" cmpd="sng" algn="ctr">
            <a:solidFill>
              <a:srgbClr val="0070C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VE" sz="1200" b="0" i="0" u="none" strike="noStrike" kern="0" cap="none" spc="0" normalizeH="0" baseline="0" noProof="0" dirty="0" smtClean="0">
                <a:ln>
                  <a:noFill/>
                </a:ln>
                <a:solidFill>
                  <a:sysClr val="windowText" lastClr="000000"/>
                </a:solidFill>
                <a:effectLst/>
                <a:uLnTx/>
                <a:uFillTx/>
                <a:latin typeface="Century Gothic" pitchFamily="34" charset="0"/>
              </a:rPr>
              <a:t>Sin Calificación</a:t>
            </a:r>
          </a:p>
        </p:txBody>
      </p:sp>
      <p:sp>
        <p:nvSpPr>
          <p:cNvPr id="10" name="9 Rectángulo"/>
          <p:cNvSpPr/>
          <p:nvPr/>
        </p:nvSpPr>
        <p:spPr>
          <a:xfrm>
            <a:off x="2973379" y="4359601"/>
            <a:ext cx="1411141" cy="319391"/>
          </a:xfrm>
          <a:prstGeom prst="rect">
            <a:avLst/>
          </a:prstGeom>
          <a:noFill/>
          <a:ln w="25400" cap="flat" cmpd="sng" algn="ctr">
            <a:solidFill>
              <a:srgbClr val="0070C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VE" sz="1200" b="0" i="0" u="none" strike="noStrike" kern="0" cap="none" spc="0" normalizeH="0" baseline="0" noProof="0" dirty="0" smtClean="0">
                <a:ln>
                  <a:noFill/>
                </a:ln>
                <a:solidFill>
                  <a:sysClr val="windowText" lastClr="000000"/>
                </a:solidFill>
                <a:effectLst/>
                <a:uLnTx/>
                <a:uFillTx/>
                <a:latin typeface="Century Gothic" pitchFamily="34" charset="0"/>
              </a:rPr>
              <a:t>Categoría</a:t>
            </a:r>
            <a:r>
              <a:rPr kumimoji="0" lang="es-VE" sz="1200" b="0" i="0" u="none" strike="noStrike" kern="0" cap="none" spc="0" normalizeH="0" noProof="0" dirty="0" smtClean="0">
                <a:ln>
                  <a:noFill/>
                </a:ln>
                <a:solidFill>
                  <a:sysClr val="windowText" lastClr="000000"/>
                </a:solidFill>
                <a:effectLst/>
                <a:uLnTx/>
                <a:uFillTx/>
                <a:latin typeface="Century Gothic" pitchFamily="34" charset="0"/>
              </a:rPr>
              <a:t> </a:t>
            </a:r>
            <a:r>
              <a:rPr kumimoji="0" lang="es-VE" sz="1200" b="0" i="0" u="none" strike="noStrike" kern="0" cap="none" spc="0" normalizeH="0" baseline="0" noProof="0" dirty="0" smtClean="0">
                <a:ln>
                  <a:noFill/>
                </a:ln>
                <a:solidFill>
                  <a:sysClr val="windowText" lastClr="000000"/>
                </a:solidFill>
                <a:effectLst/>
                <a:uLnTx/>
                <a:uFillTx/>
                <a:latin typeface="Century Gothic" pitchFamily="34" charset="0"/>
              </a:rPr>
              <a:t>BBB</a:t>
            </a:r>
          </a:p>
        </p:txBody>
      </p:sp>
      <p:sp>
        <p:nvSpPr>
          <p:cNvPr id="11" name="10 Rectángulo"/>
          <p:cNvSpPr/>
          <p:nvPr/>
        </p:nvSpPr>
        <p:spPr>
          <a:xfrm>
            <a:off x="4763516" y="4350441"/>
            <a:ext cx="1535414" cy="319391"/>
          </a:xfrm>
          <a:prstGeom prst="rect">
            <a:avLst/>
          </a:prstGeom>
          <a:noFill/>
          <a:ln w="25400" cap="flat" cmpd="sng" algn="ctr">
            <a:solidFill>
              <a:srgbClr val="0070C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s-VE" sz="1200" kern="0" dirty="0" smtClean="0">
                <a:solidFill>
                  <a:sysClr val="windowText" lastClr="000000"/>
                </a:solidFill>
                <a:latin typeface="Century Gothic" pitchFamily="34" charset="0"/>
              </a:rPr>
              <a:t>Categoría A</a:t>
            </a:r>
            <a:endParaRPr kumimoji="0" lang="es-VE" sz="1200" b="0" i="0" u="none" strike="noStrike" kern="0" cap="none" spc="0" normalizeH="0" baseline="0" noProof="0" dirty="0" smtClean="0">
              <a:ln>
                <a:noFill/>
              </a:ln>
              <a:solidFill>
                <a:sysClr val="windowText" lastClr="000000"/>
              </a:solidFill>
              <a:effectLst/>
              <a:uLnTx/>
              <a:uFillTx/>
              <a:latin typeface="Century Gothic" pitchFamily="34" charset="0"/>
            </a:endParaRPr>
          </a:p>
        </p:txBody>
      </p:sp>
      <p:sp>
        <p:nvSpPr>
          <p:cNvPr id="12" name="11 Rectángulo"/>
          <p:cNvSpPr/>
          <p:nvPr/>
        </p:nvSpPr>
        <p:spPr>
          <a:xfrm>
            <a:off x="6717795" y="4355391"/>
            <a:ext cx="1411141" cy="319391"/>
          </a:xfrm>
          <a:prstGeom prst="rect">
            <a:avLst/>
          </a:prstGeom>
          <a:noFill/>
          <a:ln w="25400" cap="flat" cmpd="sng" algn="ctr">
            <a:solidFill>
              <a:srgbClr val="0070C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s-VE" sz="1200" kern="0" dirty="0" smtClean="0">
                <a:solidFill>
                  <a:sysClr val="windowText" lastClr="000000"/>
                </a:solidFill>
                <a:latin typeface="Century Gothic" pitchFamily="34" charset="0"/>
              </a:rPr>
              <a:t>Categoría AA</a:t>
            </a:r>
            <a:endParaRPr kumimoji="0" lang="es-VE" sz="1200" b="0" i="0" u="none" strike="noStrike" kern="0" cap="none" spc="0" normalizeH="0" baseline="0" noProof="0" dirty="0" smtClean="0">
              <a:ln>
                <a:noFill/>
              </a:ln>
              <a:solidFill>
                <a:sysClr val="windowText" lastClr="000000"/>
              </a:solidFill>
              <a:effectLst/>
              <a:uLnTx/>
              <a:uFillTx/>
              <a:latin typeface="Century Gothic" pitchFamily="34" charset="0"/>
            </a:endParaRPr>
          </a:p>
        </p:txBody>
      </p:sp>
    </p:spTree>
    <p:extLst>
      <p:ext uri="{BB962C8B-B14F-4D97-AF65-F5344CB8AC3E}">
        <p14:creationId xmlns:p14="http://schemas.microsoft.com/office/powerpoint/2010/main" val="7145164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Placeholder 1"/>
          <p:cNvSpPr>
            <a:spLocks noGrp="1"/>
          </p:cNvSpPr>
          <p:nvPr>
            <p:ph type="body" sz="quarter" idx="12"/>
          </p:nvPr>
        </p:nvSpPr>
        <p:spPr>
          <a:xfrm>
            <a:off x="252412" y="411164"/>
            <a:ext cx="8642352" cy="474207"/>
          </a:xfrm>
        </p:spPr>
        <p:txBody>
          <a:bodyPr/>
          <a:lstStyle/>
          <a:p>
            <a:r>
              <a:rPr lang="es-VE" sz="2400" dirty="0" err="1" smtClean="0">
                <a:latin typeface="Century Gothic" panose="020B0502020202020204" pitchFamily="34" charset="0"/>
              </a:rPr>
              <a:t>Supporting</a:t>
            </a:r>
            <a:r>
              <a:rPr lang="es-VE" sz="2400" dirty="0" smtClean="0">
                <a:latin typeface="Century Gothic" panose="020B0502020202020204" pitchFamily="34" charset="0"/>
              </a:rPr>
              <a:t> </a:t>
            </a:r>
            <a:r>
              <a:rPr lang="es-VE" sz="2400" dirty="0" err="1" smtClean="0">
                <a:latin typeface="Century Gothic" panose="020B0502020202020204" pitchFamily="34" charset="0"/>
              </a:rPr>
              <a:t>strategic</a:t>
            </a:r>
            <a:r>
              <a:rPr lang="es-VE" sz="2400" dirty="0" smtClean="0">
                <a:latin typeface="Century Gothic" panose="020B0502020202020204" pitchFamily="34" charset="0"/>
              </a:rPr>
              <a:t> </a:t>
            </a:r>
            <a:r>
              <a:rPr lang="es-VE" sz="2400" dirty="0" err="1" smtClean="0">
                <a:latin typeface="Century Gothic" panose="020B0502020202020204" pitchFamily="34" charset="0"/>
              </a:rPr>
              <a:t>sectors</a:t>
            </a:r>
            <a:endParaRPr lang="es-VE" sz="2400" dirty="0">
              <a:latin typeface="Century Gothic" panose="020B0502020202020204" pitchFamily="34" charset="0"/>
            </a:endParaRPr>
          </a:p>
        </p:txBody>
      </p:sp>
      <p:sp>
        <p:nvSpPr>
          <p:cNvPr id="6" name="5 CuadroTexto"/>
          <p:cNvSpPr txBox="1"/>
          <p:nvPr/>
        </p:nvSpPr>
        <p:spPr>
          <a:xfrm>
            <a:off x="8751112" y="4857069"/>
            <a:ext cx="431800" cy="261610"/>
          </a:xfrm>
          <a:prstGeom prst="rect">
            <a:avLst/>
          </a:prstGeom>
          <a:noFill/>
        </p:spPr>
        <p:txBody>
          <a:bodyPr wrap="square" rtlCol="0">
            <a:spAutoFit/>
          </a:bodyPr>
          <a:lstStyle/>
          <a:p>
            <a:r>
              <a:rPr lang="es-VE" sz="1100" dirty="0" smtClean="0">
                <a:latin typeface="Myriad Pro Light"/>
              </a:rPr>
              <a:t> </a:t>
            </a:r>
            <a:r>
              <a:rPr lang="es-VE" sz="1100" dirty="0" smtClean="0">
                <a:latin typeface="Myriad Pro Light"/>
              </a:rPr>
              <a:t>10</a:t>
            </a:r>
            <a:endParaRPr lang="es-VE" sz="1100" dirty="0" smtClean="0">
              <a:latin typeface="Myriad Pro Light"/>
            </a:endParaRPr>
          </a:p>
        </p:txBody>
      </p:sp>
      <p:pic>
        <p:nvPicPr>
          <p:cNvPr id="4" name="Imagen 3"/>
          <p:cNvPicPr>
            <a:picLocks noChangeAspect="1"/>
          </p:cNvPicPr>
          <p:nvPr/>
        </p:nvPicPr>
        <p:blipFill>
          <a:blip r:embed="rId4"/>
          <a:stretch>
            <a:fillRect/>
          </a:stretch>
        </p:blipFill>
        <p:spPr>
          <a:xfrm>
            <a:off x="80963" y="1001949"/>
            <a:ext cx="4972731" cy="2568102"/>
          </a:xfrm>
          <a:prstGeom prst="rect">
            <a:avLst/>
          </a:prstGeom>
        </p:spPr>
      </p:pic>
      <p:pic>
        <p:nvPicPr>
          <p:cNvPr id="11" name="Imagen 10"/>
          <p:cNvPicPr>
            <a:picLocks noChangeAspect="1"/>
          </p:cNvPicPr>
          <p:nvPr/>
        </p:nvPicPr>
        <p:blipFill>
          <a:blip r:embed="rId5"/>
          <a:stretch>
            <a:fillRect/>
          </a:stretch>
        </p:blipFill>
        <p:spPr>
          <a:xfrm>
            <a:off x="2903197" y="1566863"/>
            <a:ext cx="6209729" cy="3081481"/>
          </a:xfrm>
          <a:prstGeom prst="rect">
            <a:avLst/>
          </a:prstGeom>
          <a:ln>
            <a:noFill/>
          </a:ln>
          <a:effectLst>
            <a:softEdge rad="112500"/>
          </a:effectLst>
        </p:spPr>
      </p:pic>
      <p:pic>
        <p:nvPicPr>
          <p:cNvPr id="10" name="Imagen 9"/>
          <p:cNvPicPr>
            <a:picLocks noChangeAspect="1"/>
          </p:cNvPicPr>
          <p:nvPr/>
        </p:nvPicPr>
        <p:blipFill>
          <a:blip r:embed="rId6"/>
          <a:stretch>
            <a:fillRect/>
          </a:stretch>
        </p:blipFill>
        <p:spPr>
          <a:xfrm>
            <a:off x="2461912" y="3163240"/>
            <a:ext cx="2111676" cy="382946"/>
          </a:xfrm>
          <a:prstGeom prst="rect">
            <a:avLst/>
          </a:prstGeom>
        </p:spPr>
      </p:pic>
    </p:spTree>
    <p:extLst>
      <p:ext uri="{BB962C8B-B14F-4D97-AF65-F5344CB8AC3E}">
        <p14:creationId xmlns:p14="http://schemas.microsoft.com/office/powerpoint/2010/main" val="41258716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Placeholder 1"/>
          <p:cNvSpPr>
            <a:spLocks noGrp="1"/>
          </p:cNvSpPr>
          <p:nvPr>
            <p:ph type="body" sz="quarter" idx="12"/>
          </p:nvPr>
        </p:nvSpPr>
        <p:spPr>
          <a:xfrm>
            <a:off x="252412" y="411164"/>
            <a:ext cx="8642352" cy="474207"/>
          </a:xfrm>
        </p:spPr>
        <p:txBody>
          <a:bodyPr/>
          <a:lstStyle/>
          <a:p>
            <a:r>
              <a:rPr lang="es-VE" sz="2400" dirty="0" err="1" smtClean="0">
                <a:latin typeface="Century Gothic" panose="020B0502020202020204" pitchFamily="34" charset="0"/>
              </a:rPr>
              <a:t>Diversifying</a:t>
            </a:r>
            <a:r>
              <a:rPr lang="es-VE" sz="2400" dirty="0" smtClean="0">
                <a:latin typeface="Century Gothic" panose="020B0502020202020204" pitchFamily="34" charset="0"/>
              </a:rPr>
              <a:t> </a:t>
            </a:r>
            <a:r>
              <a:rPr lang="es-VE" sz="2400" dirty="0" err="1" smtClean="0">
                <a:latin typeface="Century Gothic" panose="020B0502020202020204" pitchFamily="34" charset="0"/>
              </a:rPr>
              <a:t>the</a:t>
            </a:r>
            <a:r>
              <a:rPr lang="es-VE" sz="2400" dirty="0" smtClean="0">
                <a:latin typeface="Century Gothic" panose="020B0502020202020204" pitchFamily="34" charset="0"/>
              </a:rPr>
              <a:t> loan portfolio </a:t>
            </a:r>
            <a:r>
              <a:rPr lang="es-VE" sz="2400" dirty="0" err="1" smtClean="0">
                <a:latin typeface="Century Gothic" panose="020B0502020202020204" pitchFamily="34" charset="0"/>
              </a:rPr>
              <a:t>amongst</a:t>
            </a:r>
            <a:r>
              <a:rPr lang="es-VE" sz="2400" dirty="0" smtClean="0">
                <a:latin typeface="Century Gothic" panose="020B0502020202020204" pitchFamily="34" charset="0"/>
              </a:rPr>
              <a:t> </a:t>
            </a:r>
            <a:r>
              <a:rPr lang="es-VE" sz="2400" dirty="0" err="1" smtClean="0">
                <a:latin typeface="Century Gothic" panose="020B0502020202020204" pitchFamily="34" charset="0"/>
              </a:rPr>
              <a:t>countries</a:t>
            </a:r>
            <a:r>
              <a:rPr lang="es-VE" sz="2400" dirty="0" smtClean="0">
                <a:latin typeface="Century Gothic" panose="020B0502020202020204" pitchFamily="34" charset="0"/>
              </a:rPr>
              <a:t> </a:t>
            </a:r>
            <a:endParaRPr lang="es-VE" sz="2400" dirty="0">
              <a:latin typeface="Century Gothic" panose="020B0502020202020204" pitchFamily="34" charset="0"/>
            </a:endParaRPr>
          </a:p>
        </p:txBody>
      </p:sp>
      <p:sp>
        <p:nvSpPr>
          <p:cNvPr id="6" name="5 CuadroTexto"/>
          <p:cNvSpPr txBox="1"/>
          <p:nvPr/>
        </p:nvSpPr>
        <p:spPr>
          <a:xfrm>
            <a:off x="8780463" y="4854305"/>
            <a:ext cx="431800" cy="261610"/>
          </a:xfrm>
          <a:prstGeom prst="rect">
            <a:avLst/>
          </a:prstGeom>
          <a:noFill/>
        </p:spPr>
        <p:txBody>
          <a:bodyPr wrap="square" rtlCol="0">
            <a:spAutoFit/>
          </a:bodyPr>
          <a:lstStyle/>
          <a:p>
            <a:r>
              <a:rPr lang="es-VE" sz="1100" dirty="0" smtClean="0">
                <a:latin typeface="Myriad Pro Light"/>
              </a:rPr>
              <a:t> </a:t>
            </a:r>
            <a:r>
              <a:rPr lang="es-VE" sz="1100" dirty="0" smtClean="0">
                <a:latin typeface="Myriad Pro Light"/>
              </a:rPr>
              <a:t>11</a:t>
            </a:r>
            <a:endParaRPr lang="es-VE" sz="1200" dirty="0">
              <a:latin typeface="Myriad Pro Light"/>
            </a:endParaRPr>
          </a:p>
        </p:txBody>
      </p:sp>
      <p:pic>
        <p:nvPicPr>
          <p:cNvPr id="3" name="Imagen 2"/>
          <p:cNvPicPr>
            <a:picLocks noChangeAspect="1"/>
          </p:cNvPicPr>
          <p:nvPr/>
        </p:nvPicPr>
        <p:blipFill>
          <a:blip r:embed="rId4"/>
          <a:stretch>
            <a:fillRect/>
          </a:stretch>
        </p:blipFill>
        <p:spPr>
          <a:xfrm>
            <a:off x="155139" y="1108953"/>
            <a:ext cx="3344877" cy="2429483"/>
          </a:xfrm>
          <a:prstGeom prst="rect">
            <a:avLst/>
          </a:prstGeom>
        </p:spPr>
      </p:pic>
      <p:pic>
        <p:nvPicPr>
          <p:cNvPr id="4" name="Imagen 3"/>
          <p:cNvPicPr>
            <a:picLocks noChangeAspect="1"/>
          </p:cNvPicPr>
          <p:nvPr/>
        </p:nvPicPr>
        <p:blipFill>
          <a:blip r:embed="rId5"/>
          <a:stretch>
            <a:fillRect/>
          </a:stretch>
        </p:blipFill>
        <p:spPr>
          <a:xfrm>
            <a:off x="3500016" y="885371"/>
            <a:ext cx="5212833" cy="3968934"/>
          </a:xfrm>
          <a:prstGeom prst="rect">
            <a:avLst/>
          </a:prstGeom>
          <a:ln>
            <a:noFill/>
          </a:ln>
          <a:effectLst>
            <a:softEdge rad="112500"/>
          </a:effectLst>
        </p:spPr>
      </p:pic>
    </p:spTree>
    <p:extLst>
      <p:ext uri="{BB962C8B-B14F-4D97-AF65-F5344CB8AC3E}">
        <p14:creationId xmlns:p14="http://schemas.microsoft.com/office/powerpoint/2010/main" val="41258716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Placeholder 1"/>
          <p:cNvSpPr>
            <a:spLocks noGrp="1"/>
          </p:cNvSpPr>
          <p:nvPr>
            <p:ph type="body" sz="quarter" idx="12"/>
          </p:nvPr>
        </p:nvSpPr>
        <p:spPr>
          <a:xfrm>
            <a:off x="57542" y="310844"/>
            <a:ext cx="8642352" cy="670424"/>
          </a:xfrm>
        </p:spPr>
        <p:txBody>
          <a:bodyPr/>
          <a:lstStyle/>
          <a:p>
            <a:r>
              <a:rPr lang="es-VE" sz="2400" dirty="0" smtClean="0">
                <a:latin typeface="Century Gothic" panose="020B0502020202020204" pitchFamily="34" charset="0"/>
              </a:rPr>
              <a:t>And </a:t>
            </a:r>
            <a:r>
              <a:rPr lang="es-VE" sz="2400" dirty="0" err="1">
                <a:latin typeface="Century Gothic" panose="020B0502020202020204" pitchFamily="34" charset="0"/>
              </a:rPr>
              <a:t>p</a:t>
            </a:r>
            <a:r>
              <a:rPr lang="es-VE" altLang="es-VE" sz="2400" dirty="0" err="1">
                <a:latin typeface="Century Gothic" panose="020B0502020202020204" pitchFamily="34" charset="0"/>
              </a:rPr>
              <a:t>ositioning</a:t>
            </a:r>
            <a:r>
              <a:rPr lang="es-VE" altLang="es-VE" sz="2400" dirty="0">
                <a:latin typeface="Century Gothic" panose="020B0502020202020204" pitchFamily="34" charset="0"/>
              </a:rPr>
              <a:t> as </a:t>
            </a:r>
            <a:r>
              <a:rPr lang="es-VE" altLang="es-VE" sz="2400" dirty="0" err="1">
                <a:latin typeface="Century Gothic" panose="020B0502020202020204" pitchFamily="34" charset="0"/>
              </a:rPr>
              <a:t>the</a:t>
            </a:r>
            <a:r>
              <a:rPr lang="es-VE" altLang="es-VE" sz="2400" dirty="0">
                <a:latin typeface="Century Gothic" panose="020B0502020202020204" pitchFamily="34" charset="0"/>
              </a:rPr>
              <a:t> </a:t>
            </a:r>
            <a:r>
              <a:rPr lang="es-VE" altLang="es-VE" sz="2400" dirty="0" err="1">
                <a:latin typeface="Century Gothic" panose="020B0502020202020204" pitchFamily="34" charset="0"/>
              </a:rPr>
              <a:t>largest</a:t>
            </a:r>
            <a:r>
              <a:rPr lang="es-VE" altLang="es-VE" sz="2400" dirty="0">
                <a:latin typeface="Century Gothic" panose="020B0502020202020204" pitchFamily="34" charset="0"/>
              </a:rPr>
              <a:t> </a:t>
            </a:r>
            <a:r>
              <a:rPr lang="es-VE" altLang="es-VE" sz="2400" dirty="0" err="1">
                <a:latin typeface="Century Gothic" panose="020B0502020202020204" pitchFamily="34" charset="0"/>
              </a:rPr>
              <a:t>source</a:t>
            </a:r>
            <a:r>
              <a:rPr lang="es-VE" altLang="es-VE" sz="2400" dirty="0">
                <a:latin typeface="Century Gothic" panose="020B0502020202020204" pitchFamily="34" charset="0"/>
              </a:rPr>
              <a:t> of multilateral </a:t>
            </a:r>
            <a:r>
              <a:rPr lang="es-VE" altLang="es-VE" sz="2400" dirty="0" err="1">
                <a:latin typeface="Century Gothic" panose="020B0502020202020204" pitchFamily="34" charset="0"/>
              </a:rPr>
              <a:t>financing</a:t>
            </a:r>
            <a:r>
              <a:rPr lang="es-VE" altLang="es-VE" sz="2400" dirty="0">
                <a:latin typeface="Century Gothic" panose="020B0502020202020204" pitchFamily="34" charset="0"/>
              </a:rPr>
              <a:t> </a:t>
            </a:r>
            <a:r>
              <a:rPr lang="es-VE" altLang="es-VE" sz="2400" dirty="0" smtClean="0">
                <a:latin typeface="Century Gothic" panose="020B0502020202020204" pitchFamily="34" charset="0"/>
              </a:rPr>
              <a:t>in </a:t>
            </a:r>
            <a:r>
              <a:rPr lang="es-VE" altLang="es-VE" sz="2400" dirty="0" err="1" smtClean="0">
                <a:latin typeface="Century Gothic" panose="020B0502020202020204" pitchFamily="34" charset="0"/>
              </a:rPr>
              <a:t>infrastructure</a:t>
            </a:r>
            <a:r>
              <a:rPr lang="es-VE" altLang="es-VE" sz="2400" dirty="0" smtClean="0">
                <a:latin typeface="Century Gothic" panose="020B0502020202020204" pitchFamily="34" charset="0"/>
              </a:rPr>
              <a:t> in </a:t>
            </a:r>
            <a:r>
              <a:rPr lang="es-VE" altLang="es-VE" sz="2400" dirty="0" err="1">
                <a:latin typeface="Century Gothic" panose="020B0502020202020204" pitchFamily="34" charset="0"/>
              </a:rPr>
              <a:t>Latin</a:t>
            </a:r>
            <a:r>
              <a:rPr lang="es-VE" altLang="es-VE" sz="2400" dirty="0">
                <a:latin typeface="Century Gothic" panose="020B0502020202020204" pitchFamily="34" charset="0"/>
              </a:rPr>
              <a:t> </a:t>
            </a:r>
            <a:r>
              <a:rPr lang="es-VE" altLang="es-VE" sz="2400" dirty="0" err="1">
                <a:latin typeface="Century Gothic" panose="020B0502020202020204" pitchFamily="34" charset="0"/>
              </a:rPr>
              <a:t>America</a:t>
            </a:r>
            <a:r>
              <a:rPr lang="es-VE" altLang="es-VE" sz="2400" dirty="0">
                <a:latin typeface="Century Gothic" panose="020B0502020202020204" pitchFamily="34" charset="0"/>
              </a:rPr>
              <a:t> </a:t>
            </a:r>
            <a:endParaRPr lang="es-VE" sz="2400" dirty="0">
              <a:latin typeface="Century Gothic" panose="020B0502020202020204" pitchFamily="34" charset="0"/>
            </a:endParaRPr>
          </a:p>
        </p:txBody>
      </p:sp>
      <p:sp>
        <p:nvSpPr>
          <p:cNvPr id="6" name="5 CuadroTexto"/>
          <p:cNvSpPr txBox="1"/>
          <p:nvPr/>
        </p:nvSpPr>
        <p:spPr>
          <a:xfrm>
            <a:off x="8780463" y="4854305"/>
            <a:ext cx="431800" cy="261610"/>
          </a:xfrm>
          <a:prstGeom prst="rect">
            <a:avLst/>
          </a:prstGeom>
          <a:noFill/>
        </p:spPr>
        <p:txBody>
          <a:bodyPr wrap="square" rtlCol="0">
            <a:spAutoFit/>
          </a:bodyPr>
          <a:lstStyle/>
          <a:p>
            <a:r>
              <a:rPr lang="es-VE" sz="1100" dirty="0" smtClean="0">
                <a:latin typeface="Myriad Pro Light"/>
              </a:rPr>
              <a:t> </a:t>
            </a:r>
            <a:r>
              <a:rPr lang="es-VE" sz="1100" dirty="0" smtClean="0">
                <a:latin typeface="Myriad Pro Light"/>
              </a:rPr>
              <a:t>12</a:t>
            </a:r>
            <a:endParaRPr lang="es-VE" sz="1200" dirty="0">
              <a:latin typeface="Myriad Pro Light"/>
            </a:endParaRPr>
          </a:p>
        </p:txBody>
      </p:sp>
      <p:sp>
        <p:nvSpPr>
          <p:cNvPr id="7" name="6 Rectángulo"/>
          <p:cNvSpPr/>
          <p:nvPr/>
        </p:nvSpPr>
        <p:spPr>
          <a:xfrm>
            <a:off x="563007" y="1056218"/>
            <a:ext cx="2572957" cy="461665"/>
          </a:xfrm>
          <a:prstGeom prst="rect">
            <a:avLst/>
          </a:prstGeom>
        </p:spPr>
        <p:txBody>
          <a:bodyPr wrap="square">
            <a:spAutoFit/>
          </a:bodyPr>
          <a:lstStyle/>
          <a:p>
            <a:pPr algn="ctr"/>
            <a:r>
              <a:rPr lang="es-VE" sz="1200" dirty="0" smtClean="0">
                <a:latin typeface="Century Gothic" pitchFamily="34" charset="0"/>
              </a:rPr>
              <a:t>Total </a:t>
            </a:r>
            <a:r>
              <a:rPr lang="es-VE" sz="1200" dirty="0" err="1" smtClean="0">
                <a:latin typeface="Century Gothic" pitchFamily="34" charset="0"/>
              </a:rPr>
              <a:t>Approvals</a:t>
            </a:r>
            <a:r>
              <a:rPr lang="es-VE" sz="1200" dirty="0" smtClean="0">
                <a:latin typeface="Century Gothic" pitchFamily="34" charset="0"/>
              </a:rPr>
              <a:t> 1990:</a:t>
            </a:r>
            <a:endParaRPr lang="es-VE" sz="1200" dirty="0">
              <a:latin typeface="Century Gothic" pitchFamily="34" charset="0"/>
            </a:endParaRPr>
          </a:p>
          <a:p>
            <a:pPr algn="ctr"/>
            <a:r>
              <a:rPr lang="es-VE" sz="1200" dirty="0">
                <a:latin typeface="Century Gothic" pitchFamily="34" charset="0"/>
              </a:rPr>
              <a:t>USD  10.658 millones</a:t>
            </a:r>
          </a:p>
        </p:txBody>
      </p:sp>
      <p:sp>
        <p:nvSpPr>
          <p:cNvPr id="8" name="7 Rectángulo"/>
          <p:cNvSpPr/>
          <p:nvPr/>
        </p:nvSpPr>
        <p:spPr>
          <a:xfrm>
            <a:off x="5077274" y="1022256"/>
            <a:ext cx="2572957" cy="461665"/>
          </a:xfrm>
          <a:prstGeom prst="rect">
            <a:avLst/>
          </a:prstGeom>
        </p:spPr>
        <p:txBody>
          <a:bodyPr wrap="square">
            <a:spAutoFit/>
          </a:bodyPr>
          <a:lstStyle/>
          <a:p>
            <a:pPr algn="ctr"/>
            <a:r>
              <a:rPr lang="es-VE" sz="1200" dirty="0" smtClean="0">
                <a:latin typeface="Century Gothic" pitchFamily="34" charset="0"/>
              </a:rPr>
              <a:t>Total </a:t>
            </a:r>
            <a:r>
              <a:rPr lang="es-VE" sz="1200" dirty="0" err="1" smtClean="0">
                <a:latin typeface="Century Gothic" pitchFamily="34" charset="0"/>
              </a:rPr>
              <a:t>Approvals</a:t>
            </a:r>
            <a:r>
              <a:rPr lang="es-VE" sz="1200" dirty="0" smtClean="0">
                <a:latin typeface="Century Gothic" pitchFamily="34" charset="0"/>
              </a:rPr>
              <a:t> 2015:</a:t>
            </a:r>
            <a:endParaRPr lang="es-VE" sz="1200" dirty="0">
              <a:latin typeface="Century Gothic" pitchFamily="34" charset="0"/>
            </a:endParaRPr>
          </a:p>
          <a:p>
            <a:pPr algn="ctr"/>
            <a:r>
              <a:rPr lang="es-VE" sz="1200" dirty="0">
                <a:latin typeface="Century Gothic" pitchFamily="34" charset="0"/>
              </a:rPr>
              <a:t>USD  34.480 millones</a:t>
            </a:r>
          </a:p>
        </p:txBody>
      </p:sp>
      <p:graphicFrame>
        <p:nvGraphicFramePr>
          <p:cNvPr id="9" name="2 Gráfico"/>
          <p:cNvGraphicFramePr>
            <a:graphicFrameLocks/>
          </p:cNvGraphicFramePr>
          <p:nvPr>
            <p:extLst>
              <p:ext uri="{D42A27DB-BD31-4B8C-83A1-F6EECF244321}">
                <p14:modId xmlns:p14="http://schemas.microsoft.com/office/powerpoint/2010/main" val="4211247607"/>
              </p:ext>
            </p:extLst>
          </p:nvPr>
        </p:nvGraphicFramePr>
        <p:xfrm>
          <a:off x="196751" y="1478866"/>
          <a:ext cx="3254003" cy="222692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2 Gráfico"/>
          <p:cNvGraphicFramePr>
            <a:graphicFrameLocks/>
          </p:cNvGraphicFramePr>
          <p:nvPr>
            <p:extLst>
              <p:ext uri="{D42A27DB-BD31-4B8C-83A1-F6EECF244321}">
                <p14:modId xmlns:p14="http://schemas.microsoft.com/office/powerpoint/2010/main" val="1636722802"/>
              </p:ext>
            </p:extLst>
          </p:nvPr>
        </p:nvGraphicFramePr>
        <p:xfrm>
          <a:off x="4027252" y="1420238"/>
          <a:ext cx="4937238" cy="316149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5951477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CuadroTexto"/>
          <p:cNvSpPr txBox="1"/>
          <p:nvPr/>
        </p:nvSpPr>
        <p:spPr>
          <a:xfrm>
            <a:off x="8780463" y="4854305"/>
            <a:ext cx="431800" cy="261610"/>
          </a:xfrm>
          <a:prstGeom prst="rect">
            <a:avLst/>
          </a:prstGeom>
          <a:noFill/>
        </p:spPr>
        <p:txBody>
          <a:bodyPr wrap="square" rtlCol="0">
            <a:spAutoFit/>
          </a:bodyPr>
          <a:lstStyle/>
          <a:p>
            <a:r>
              <a:rPr lang="es-VE" sz="1100" dirty="0" smtClean="0">
                <a:latin typeface="Myriad Pro Light"/>
              </a:rPr>
              <a:t> </a:t>
            </a:r>
            <a:r>
              <a:rPr lang="es-VE" sz="1100" dirty="0" smtClean="0">
                <a:latin typeface="Myriad Pro Light"/>
              </a:rPr>
              <a:t>13</a:t>
            </a:r>
            <a:endParaRPr lang="es-VE" sz="1200" dirty="0">
              <a:latin typeface="Myriad Pro Light"/>
            </a:endParaRPr>
          </a:p>
        </p:txBody>
      </p:sp>
      <p:sp>
        <p:nvSpPr>
          <p:cNvPr id="4" name="Rectángulo 3"/>
          <p:cNvSpPr/>
          <p:nvPr/>
        </p:nvSpPr>
        <p:spPr>
          <a:xfrm>
            <a:off x="383113" y="1068974"/>
            <a:ext cx="1439960" cy="393383"/>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es-MX" sz="1050" dirty="0" err="1" smtClean="0">
                <a:solidFill>
                  <a:schemeClr val="bg1"/>
                </a:solidFill>
                <a:latin typeface="Century Gothic" panose="020B0502020202020204" pitchFamily="34" charset="0"/>
              </a:rPr>
              <a:t>Infraestructure</a:t>
            </a:r>
            <a:endParaRPr lang="es-MX" sz="1050" dirty="0">
              <a:solidFill>
                <a:schemeClr val="bg1"/>
              </a:solidFill>
              <a:latin typeface="Century Gothic" panose="020B0502020202020204" pitchFamily="34" charset="0"/>
            </a:endParaRPr>
          </a:p>
        </p:txBody>
      </p:sp>
      <p:sp>
        <p:nvSpPr>
          <p:cNvPr id="8" name="Rectángulo 7"/>
          <p:cNvSpPr/>
          <p:nvPr/>
        </p:nvSpPr>
        <p:spPr>
          <a:xfrm>
            <a:off x="383113" y="4271431"/>
            <a:ext cx="1439960" cy="393383"/>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es-MX" sz="1050" dirty="0" err="1" smtClean="0">
                <a:solidFill>
                  <a:schemeClr val="bg1"/>
                </a:solidFill>
                <a:latin typeface="Century Gothic" panose="020B0502020202020204" pitchFamily="34" charset="0"/>
              </a:rPr>
              <a:t>Institutional</a:t>
            </a:r>
            <a:r>
              <a:rPr lang="es-MX" sz="1050" dirty="0" smtClean="0">
                <a:solidFill>
                  <a:schemeClr val="bg1"/>
                </a:solidFill>
                <a:latin typeface="Century Gothic" panose="020B0502020202020204" pitchFamily="34" charset="0"/>
              </a:rPr>
              <a:t>  </a:t>
            </a:r>
            <a:r>
              <a:rPr lang="es-MX" sz="1050" dirty="0" err="1" smtClean="0">
                <a:solidFill>
                  <a:schemeClr val="bg1"/>
                </a:solidFill>
                <a:latin typeface="Century Gothic" panose="020B0502020202020204" pitchFamily="34" charset="0"/>
              </a:rPr>
              <a:t>Strengthening</a:t>
            </a:r>
            <a:endParaRPr lang="es-MX" sz="1050" dirty="0">
              <a:solidFill>
                <a:schemeClr val="bg1"/>
              </a:solidFill>
              <a:latin typeface="Century Gothic" panose="020B0502020202020204" pitchFamily="34" charset="0"/>
            </a:endParaRPr>
          </a:p>
        </p:txBody>
      </p:sp>
      <p:sp>
        <p:nvSpPr>
          <p:cNvPr id="9" name="Rectángulo 8"/>
          <p:cNvSpPr/>
          <p:nvPr/>
        </p:nvSpPr>
        <p:spPr>
          <a:xfrm>
            <a:off x="383113" y="3739944"/>
            <a:ext cx="1439960" cy="393383"/>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es-MX" sz="1050" dirty="0" err="1" smtClean="0">
                <a:solidFill>
                  <a:schemeClr val="bg1"/>
                </a:solidFill>
                <a:latin typeface="Century Gothic" panose="020B0502020202020204" pitchFamily="34" charset="0"/>
              </a:rPr>
              <a:t>Productive</a:t>
            </a:r>
            <a:r>
              <a:rPr lang="es-MX" sz="1050" dirty="0" smtClean="0">
                <a:solidFill>
                  <a:schemeClr val="bg1"/>
                </a:solidFill>
                <a:latin typeface="Century Gothic" panose="020B0502020202020204" pitchFamily="34" charset="0"/>
              </a:rPr>
              <a:t> </a:t>
            </a:r>
            <a:r>
              <a:rPr lang="es-MX" sz="1050" dirty="0" err="1" smtClean="0">
                <a:solidFill>
                  <a:schemeClr val="bg1"/>
                </a:solidFill>
                <a:latin typeface="Century Gothic" panose="020B0502020202020204" pitchFamily="34" charset="0"/>
              </a:rPr>
              <a:t>Transformation</a:t>
            </a:r>
            <a:endParaRPr lang="es-MX" sz="1050" dirty="0">
              <a:solidFill>
                <a:schemeClr val="bg1"/>
              </a:solidFill>
              <a:latin typeface="Century Gothic" panose="020B0502020202020204" pitchFamily="34" charset="0"/>
            </a:endParaRPr>
          </a:p>
        </p:txBody>
      </p:sp>
      <p:sp>
        <p:nvSpPr>
          <p:cNvPr id="10" name="Rectángulo 9"/>
          <p:cNvSpPr/>
          <p:nvPr/>
        </p:nvSpPr>
        <p:spPr>
          <a:xfrm>
            <a:off x="381220" y="3180880"/>
            <a:ext cx="1439960" cy="393383"/>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es-MX" sz="1050" dirty="0" err="1" smtClean="0">
                <a:solidFill>
                  <a:schemeClr val="bg1"/>
                </a:solidFill>
                <a:latin typeface="Century Gothic" panose="020B0502020202020204" pitchFamily="34" charset="0"/>
              </a:rPr>
              <a:t>Climate</a:t>
            </a:r>
            <a:r>
              <a:rPr lang="es-MX" sz="1050" dirty="0" smtClean="0">
                <a:solidFill>
                  <a:schemeClr val="bg1"/>
                </a:solidFill>
                <a:latin typeface="Century Gothic" panose="020B0502020202020204" pitchFamily="34" charset="0"/>
              </a:rPr>
              <a:t> </a:t>
            </a:r>
            <a:r>
              <a:rPr lang="es-MX" sz="1050" dirty="0" err="1" smtClean="0">
                <a:solidFill>
                  <a:schemeClr val="bg1"/>
                </a:solidFill>
                <a:latin typeface="Century Gothic" panose="020B0502020202020204" pitchFamily="34" charset="0"/>
              </a:rPr>
              <a:t>Change</a:t>
            </a:r>
            <a:endParaRPr lang="es-MX" sz="1050" dirty="0">
              <a:solidFill>
                <a:schemeClr val="bg1"/>
              </a:solidFill>
              <a:latin typeface="Century Gothic" panose="020B0502020202020204" pitchFamily="34" charset="0"/>
            </a:endParaRPr>
          </a:p>
        </p:txBody>
      </p:sp>
      <p:sp>
        <p:nvSpPr>
          <p:cNvPr id="11" name="Rectángulo 10"/>
          <p:cNvSpPr/>
          <p:nvPr/>
        </p:nvSpPr>
        <p:spPr>
          <a:xfrm>
            <a:off x="381220" y="2649393"/>
            <a:ext cx="1439960" cy="393383"/>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es-MX" sz="1050" dirty="0" smtClean="0">
                <a:solidFill>
                  <a:schemeClr val="bg1"/>
                </a:solidFill>
                <a:latin typeface="Century Gothic" panose="020B0502020202020204" pitchFamily="34" charset="0"/>
              </a:rPr>
              <a:t>Social </a:t>
            </a:r>
            <a:r>
              <a:rPr lang="es-MX" sz="1050" dirty="0" err="1" smtClean="0">
                <a:solidFill>
                  <a:schemeClr val="bg1"/>
                </a:solidFill>
                <a:latin typeface="Century Gothic" panose="020B0502020202020204" pitchFamily="34" charset="0"/>
              </a:rPr>
              <a:t>Development</a:t>
            </a:r>
            <a:endParaRPr lang="es-MX" sz="1050" dirty="0">
              <a:solidFill>
                <a:schemeClr val="bg1"/>
              </a:solidFill>
              <a:latin typeface="Century Gothic" panose="020B0502020202020204" pitchFamily="34" charset="0"/>
            </a:endParaRPr>
          </a:p>
        </p:txBody>
      </p:sp>
      <p:sp>
        <p:nvSpPr>
          <p:cNvPr id="12" name="Rectángulo 11"/>
          <p:cNvSpPr/>
          <p:nvPr/>
        </p:nvSpPr>
        <p:spPr>
          <a:xfrm>
            <a:off x="381220" y="2119864"/>
            <a:ext cx="1439960" cy="393383"/>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es-MX" sz="1050" dirty="0" smtClean="0">
                <a:solidFill>
                  <a:schemeClr val="bg1"/>
                </a:solidFill>
                <a:latin typeface="Century Gothic" panose="020B0502020202020204" pitchFamily="34" charset="0"/>
              </a:rPr>
              <a:t>Regional </a:t>
            </a:r>
            <a:r>
              <a:rPr lang="es-MX" sz="1050" dirty="0" err="1" smtClean="0">
                <a:solidFill>
                  <a:schemeClr val="bg1"/>
                </a:solidFill>
                <a:latin typeface="Century Gothic" panose="020B0502020202020204" pitchFamily="34" charset="0"/>
              </a:rPr>
              <a:t>Integration</a:t>
            </a:r>
            <a:endParaRPr lang="es-MX" sz="1050" dirty="0">
              <a:solidFill>
                <a:schemeClr val="bg1"/>
              </a:solidFill>
              <a:latin typeface="Century Gothic" panose="020B0502020202020204" pitchFamily="34" charset="0"/>
            </a:endParaRPr>
          </a:p>
        </p:txBody>
      </p:sp>
      <p:sp>
        <p:nvSpPr>
          <p:cNvPr id="13" name="Rectángulo 12"/>
          <p:cNvSpPr/>
          <p:nvPr/>
        </p:nvSpPr>
        <p:spPr>
          <a:xfrm>
            <a:off x="383113" y="1590335"/>
            <a:ext cx="1439960" cy="393383"/>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es-MX" sz="1050" dirty="0" err="1" smtClean="0">
                <a:solidFill>
                  <a:schemeClr val="bg1"/>
                </a:solidFill>
                <a:latin typeface="Century Gothic" panose="020B0502020202020204" pitchFamily="34" charset="0"/>
              </a:rPr>
              <a:t>Energy</a:t>
            </a:r>
            <a:endParaRPr lang="es-MX" sz="1050" dirty="0">
              <a:solidFill>
                <a:schemeClr val="bg1"/>
              </a:solidFill>
              <a:latin typeface="Century Gothic" panose="020B0502020202020204" pitchFamily="34" charset="0"/>
            </a:endParaRPr>
          </a:p>
        </p:txBody>
      </p:sp>
      <p:sp>
        <p:nvSpPr>
          <p:cNvPr id="21" name="Rectangle 2"/>
          <p:cNvSpPr>
            <a:spLocks noChangeArrowheads="1"/>
          </p:cNvSpPr>
          <p:nvPr/>
        </p:nvSpPr>
        <p:spPr bwMode="auto">
          <a:xfrm>
            <a:off x="0" y="277214"/>
            <a:ext cx="8963992" cy="295466"/>
          </a:xfrm>
          <a:prstGeom prst="rect">
            <a:avLst/>
          </a:prstGeom>
          <a:effectLst>
            <a:outerShdw blurRad="63500" sx="102000" sy="102000" algn="ctr" rotWithShape="0">
              <a:prstClr val="black">
                <a:alpha val="40000"/>
              </a:prstClr>
            </a:outerShdw>
          </a:effectLst>
        </p:spPr>
        <p:txBody>
          <a:bodyPr vert="horz"/>
          <a:lstStyle/>
          <a:p>
            <a:pPr>
              <a:lnSpc>
                <a:spcPct val="80000"/>
              </a:lnSpc>
              <a:spcBef>
                <a:spcPct val="20000"/>
              </a:spcBef>
              <a:buFont typeface="Arial"/>
              <a:buNone/>
            </a:pPr>
            <a:r>
              <a:rPr lang="es-VE" altLang="es-VE" sz="2400" b="1" dirty="0">
                <a:solidFill>
                  <a:srgbClr val="FFFFFF"/>
                </a:solidFill>
                <a:latin typeface="Century Gothic" panose="020B0502020202020204" pitchFamily="34" charset="0"/>
                <a:cs typeface="Arial"/>
              </a:rPr>
              <a:t>In </a:t>
            </a:r>
            <a:r>
              <a:rPr lang="es-VE" altLang="es-VE" sz="2400" b="1" dirty="0" err="1">
                <a:solidFill>
                  <a:srgbClr val="FFFFFF"/>
                </a:solidFill>
                <a:latin typeface="Century Gothic" panose="020B0502020202020204" pitchFamily="34" charset="0"/>
                <a:cs typeface="Arial"/>
              </a:rPr>
              <a:t>practice</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CAF's</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strategy</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is</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focused</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on</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achieving</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the</a:t>
            </a:r>
            <a:r>
              <a:rPr lang="es-VE" altLang="es-VE" sz="2400" b="1" dirty="0">
                <a:solidFill>
                  <a:srgbClr val="FFFFFF"/>
                </a:solidFill>
                <a:latin typeface="Century Gothic" panose="020B0502020202020204" pitchFamily="34" charset="0"/>
                <a:cs typeface="Arial"/>
              </a:rPr>
              <a:t> </a:t>
            </a:r>
            <a:r>
              <a:rPr lang="es-VE" altLang="es-VE" sz="2400" b="1" dirty="0" err="1" smtClean="0">
                <a:solidFill>
                  <a:srgbClr val="FFFFFF"/>
                </a:solidFill>
                <a:latin typeface="Century Gothic" panose="020B0502020202020204" pitchFamily="34" charset="0"/>
                <a:cs typeface="Arial"/>
              </a:rPr>
              <a:t>SDG´s</a:t>
            </a:r>
            <a:r>
              <a:rPr lang="es-VE" altLang="es-VE" sz="2400" b="1" dirty="0" smtClean="0">
                <a:solidFill>
                  <a:srgbClr val="FFFFFF"/>
                </a:solidFill>
                <a:latin typeface="Century Gothic" panose="020B0502020202020204" pitchFamily="34" charset="0"/>
                <a:cs typeface="Arial"/>
              </a:rPr>
              <a:t> </a:t>
            </a:r>
            <a:endParaRPr lang="es-VE" altLang="es-VE" sz="2400" b="1" dirty="0">
              <a:solidFill>
                <a:srgbClr val="FFFFFF"/>
              </a:solidFill>
              <a:latin typeface="Century Gothic" panose="020B0502020202020204" pitchFamily="34" charset="0"/>
              <a:cs typeface="Arial"/>
            </a:endParaRPr>
          </a:p>
        </p:txBody>
      </p:sp>
      <p:pic>
        <p:nvPicPr>
          <p:cNvPr id="81" name="Imagen 8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2203" y="1074566"/>
            <a:ext cx="428804" cy="428804"/>
          </a:xfrm>
          <a:prstGeom prst="rect">
            <a:avLst/>
          </a:prstGeom>
        </p:spPr>
      </p:pic>
      <p:pic>
        <p:nvPicPr>
          <p:cNvPr id="82" name="Imagen 8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7357" y="1081169"/>
            <a:ext cx="428285" cy="428285"/>
          </a:xfrm>
          <a:prstGeom prst="rect">
            <a:avLst/>
          </a:prstGeom>
        </p:spPr>
      </p:pic>
      <p:pic>
        <p:nvPicPr>
          <p:cNvPr id="83" name="Imagen 8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05329" y="1090791"/>
            <a:ext cx="428285" cy="428285"/>
          </a:xfrm>
          <a:prstGeom prst="rect">
            <a:avLst/>
          </a:prstGeom>
        </p:spPr>
      </p:pic>
      <p:pic>
        <p:nvPicPr>
          <p:cNvPr id="84" name="Imagen 8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98675" y="1081169"/>
            <a:ext cx="428285" cy="428285"/>
          </a:xfrm>
          <a:prstGeom prst="rect">
            <a:avLst/>
          </a:prstGeom>
        </p:spPr>
      </p:pic>
      <p:pic>
        <p:nvPicPr>
          <p:cNvPr id="85" name="Imagen 8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17333" y="1081167"/>
            <a:ext cx="428285" cy="428285"/>
          </a:xfrm>
          <a:prstGeom prst="rect">
            <a:avLst/>
          </a:prstGeom>
        </p:spPr>
      </p:pic>
      <p:pic>
        <p:nvPicPr>
          <p:cNvPr id="86" name="Imagen 8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28463" y="1067747"/>
            <a:ext cx="428285" cy="428285"/>
          </a:xfrm>
          <a:prstGeom prst="rect">
            <a:avLst/>
          </a:prstGeom>
        </p:spPr>
      </p:pic>
      <p:pic>
        <p:nvPicPr>
          <p:cNvPr id="87" name="Imagen 8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34374" y="1066671"/>
            <a:ext cx="428285" cy="428285"/>
          </a:xfrm>
          <a:prstGeom prst="rect">
            <a:avLst/>
          </a:prstGeom>
        </p:spPr>
      </p:pic>
      <p:pic>
        <p:nvPicPr>
          <p:cNvPr id="88" name="Imagen 8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7044" y="1590335"/>
            <a:ext cx="433963" cy="433963"/>
          </a:xfrm>
          <a:prstGeom prst="rect">
            <a:avLst/>
          </a:prstGeom>
        </p:spPr>
      </p:pic>
      <p:pic>
        <p:nvPicPr>
          <p:cNvPr id="89" name="Imagen 8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13689" y="1584518"/>
            <a:ext cx="433437" cy="433437"/>
          </a:xfrm>
          <a:prstGeom prst="rect">
            <a:avLst/>
          </a:prstGeom>
        </p:spPr>
      </p:pic>
      <p:pic>
        <p:nvPicPr>
          <p:cNvPr id="90" name="Imagen 8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19734" y="1589783"/>
            <a:ext cx="433437" cy="433437"/>
          </a:xfrm>
          <a:prstGeom prst="rect">
            <a:avLst/>
          </a:prstGeom>
        </p:spPr>
      </p:pic>
      <p:pic>
        <p:nvPicPr>
          <p:cNvPr id="91" name="Imagen 9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46929" y="1590834"/>
            <a:ext cx="433437" cy="433437"/>
          </a:xfrm>
          <a:prstGeom prst="rect">
            <a:avLst/>
          </a:prstGeom>
        </p:spPr>
      </p:pic>
      <p:pic>
        <p:nvPicPr>
          <p:cNvPr id="92" name="Imagen 9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53078" y="1591099"/>
            <a:ext cx="433437" cy="433437"/>
          </a:xfrm>
          <a:prstGeom prst="rect">
            <a:avLst/>
          </a:prstGeom>
        </p:spPr>
      </p:pic>
      <p:pic>
        <p:nvPicPr>
          <p:cNvPr id="93" name="Imagen 9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38622" y="1584832"/>
            <a:ext cx="433437" cy="433437"/>
          </a:xfrm>
          <a:prstGeom prst="rect">
            <a:avLst/>
          </a:prstGeom>
        </p:spPr>
      </p:pic>
      <p:pic>
        <p:nvPicPr>
          <p:cNvPr id="94" name="Imagen 9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24166" y="1584831"/>
            <a:ext cx="433437" cy="433437"/>
          </a:xfrm>
          <a:prstGeom prst="rect">
            <a:avLst/>
          </a:prstGeom>
        </p:spPr>
      </p:pic>
      <p:pic>
        <p:nvPicPr>
          <p:cNvPr id="95" name="Imagen 9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626708" y="1591678"/>
            <a:ext cx="433437" cy="433437"/>
          </a:xfrm>
          <a:prstGeom prst="rect">
            <a:avLst/>
          </a:prstGeom>
        </p:spPr>
      </p:pic>
      <p:pic>
        <p:nvPicPr>
          <p:cNvPr id="96" name="Imagen 9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649744" y="1584832"/>
            <a:ext cx="438388" cy="438388"/>
          </a:xfrm>
          <a:prstGeom prst="rect">
            <a:avLst/>
          </a:prstGeom>
        </p:spPr>
      </p:pic>
      <p:pic>
        <p:nvPicPr>
          <p:cNvPr id="97" name="Imagen 9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9057" y="2127429"/>
            <a:ext cx="422548" cy="422548"/>
          </a:xfrm>
          <a:prstGeom prst="rect">
            <a:avLst/>
          </a:prstGeom>
        </p:spPr>
      </p:pic>
      <p:pic>
        <p:nvPicPr>
          <p:cNvPr id="98" name="Imagen 9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107664" y="2119864"/>
            <a:ext cx="422036" cy="422036"/>
          </a:xfrm>
          <a:prstGeom prst="rect">
            <a:avLst/>
          </a:prstGeom>
        </p:spPr>
      </p:pic>
      <p:pic>
        <p:nvPicPr>
          <p:cNvPr id="99" name="Imagen 9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2522" y="2116170"/>
            <a:ext cx="422036" cy="422036"/>
          </a:xfrm>
          <a:prstGeom prst="rect">
            <a:avLst/>
          </a:prstGeom>
        </p:spPr>
      </p:pic>
      <p:pic>
        <p:nvPicPr>
          <p:cNvPr id="100" name="Imagen 9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92416" y="2119864"/>
            <a:ext cx="422036" cy="422036"/>
          </a:xfrm>
          <a:prstGeom prst="rect">
            <a:avLst/>
          </a:prstGeom>
        </p:spPr>
      </p:pic>
      <p:pic>
        <p:nvPicPr>
          <p:cNvPr id="101" name="Imagen 10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19078" y="2130517"/>
            <a:ext cx="422036" cy="422036"/>
          </a:xfrm>
          <a:prstGeom prst="rect">
            <a:avLst/>
          </a:prstGeom>
        </p:spPr>
      </p:pic>
      <p:pic>
        <p:nvPicPr>
          <p:cNvPr id="102" name="Imagen 10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22347" y="2133214"/>
            <a:ext cx="422036" cy="422036"/>
          </a:xfrm>
          <a:prstGeom prst="rect">
            <a:avLst/>
          </a:prstGeom>
        </p:spPr>
      </p:pic>
      <p:pic>
        <p:nvPicPr>
          <p:cNvPr id="103" name="Imagen 10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114553" y="2130517"/>
            <a:ext cx="426857" cy="426857"/>
          </a:xfrm>
          <a:prstGeom prst="rect">
            <a:avLst/>
          </a:prstGeom>
        </p:spPr>
      </p:pic>
      <p:pic>
        <p:nvPicPr>
          <p:cNvPr id="104" name="Imagen 10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27996" y="2133214"/>
            <a:ext cx="422548" cy="418473"/>
          </a:xfrm>
          <a:prstGeom prst="rect">
            <a:avLst/>
          </a:prstGeom>
        </p:spPr>
      </p:pic>
      <p:pic>
        <p:nvPicPr>
          <p:cNvPr id="105" name="Imagen 10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2019" y="2649393"/>
            <a:ext cx="438988" cy="438988"/>
          </a:xfrm>
          <a:prstGeom prst="rect">
            <a:avLst/>
          </a:prstGeom>
        </p:spPr>
      </p:pic>
      <p:pic>
        <p:nvPicPr>
          <p:cNvPr id="106" name="Imagen 10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140151" y="2660432"/>
            <a:ext cx="441623" cy="441623"/>
          </a:xfrm>
          <a:prstGeom prst="rect">
            <a:avLst/>
          </a:prstGeom>
        </p:spPr>
      </p:pic>
      <p:pic>
        <p:nvPicPr>
          <p:cNvPr id="107" name="Imagen 10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21369" y="2649393"/>
            <a:ext cx="438456" cy="438456"/>
          </a:xfrm>
          <a:prstGeom prst="rect">
            <a:avLst/>
          </a:prstGeom>
        </p:spPr>
      </p:pic>
      <p:pic>
        <p:nvPicPr>
          <p:cNvPr id="108" name="Imagen 10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0868" y="2645964"/>
            <a:ext cx="438456" cy="438456"/>
          </a:xfrm>
          <a:prstGeom prst="rect">
            <a:avLst/>
          </a:prstGeom>
        </p:spPr>
      </p:pic>
      <p:pic>
        <p:nvPicPr>
          <p:cNvPr id="109" name="Imagen 10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37424" y="2635564"/>
            <a:ext cx="438456" cy="438456"/>
          </a:xfrm>
          <a:prstGeom prst="rect">
            <a:avLst/>
          </a:prstGeom>
        </p:spPr>
      </p:pic>
      <p:pic>
        <p:nvPicPr>
          <p:cNvPr id="110" name="Imagen 10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29513" y="2635564"/>
            <a:ext cx="438456" cy="438456"/>
          </a:xfrm>
          <a:prstGeom prst="rect">
            <a:avLst/>
          </a:prstGeom>
        </p:spPr>
      </p:pic>
      <p:pic>
        <p:nvPicPr>
          <p:cNvPr id="111" name="Imagen 1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26106" y="2626856"/>
            <a:ext cx="438456" cy="438456"/>
          </a:xfrm>
          <a:prstGeom prst="rect">
            <a:avLst/>
          </a:prstGeom>
        </p:spPr>
      </p:pic>
      <p:pic>
        <p:nvPicPr>
          <p:cNvPr id="112" name="Imagen 1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23174" y="2617912"/>
            <a:ext cx="438456" cy="438456"/>
          </a:xfrm>
          <a:prstGeom prst="rect">
            <a:avLst/>
          </a:prstGeom>
        </p:spPr>
      </p:pic>
      <p:pic>
        <p:nvPicPr>
          <p:cNvPr id="113" name="Imagen 1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131233" y="2660139"/>
            <a:ext cx="438456" cy="438456"/>
          </a:xfrm>
          <a:prstGeom prst="rect">
            <a:avLst/>
          </a:prstGeom>
        </p:spPr>
      </p:pic>
      <p:pic>
        <p:nvPicPr>
          <p:cNvPr id="114" name="Imagen 113"/>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635187" y="2660139"/>
            <a:ext cx="434882" cy="434882"/>
          </a:xfrm>
          <a:prstGeom prst="rect">
            <a:avLst/>
          </a:prstGeom>
        </p:spPr>
      </p:pic>
      <p:pic>
        <p:nvPicPr>
          <p:cNvPr id="115" name="Imagen 114"/>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608479" y="2665428"/>
            <a:ext cx="434882" cy="434882"/>
          </a:xfrm>
          <a:prstGeom prst="rect">
            <a:avLst/>
          </a:prstGeom>
        </p:spPr>
      </p:pic>
      <p:pic>
        <p:nvPicPr>
          <p:cNvPr id="116" name="Imagen 1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2019" y="3187074"/>
            <a:ext cx="417973" cy="417973"/>
          </a:xfrm>
          <a:prstGeom prst="rect">
            <a:avLst/>
          </a:prstGeom>
        </p:spPr>
      </p:pic>
      <p:pic>
        <p:nvPicPr>
          <p:cNvPr id="117" name="Imagen 1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116143" y="3180880"/>
            <a:ext cx="420482" cy="420482"/>
          </a:xfrm>
          <a:prstGeom prst="rect">
            <a:avLst/>
          </a:prstGeom>
        </p:spPr>
      </p:pic>
      <p:pic>
        <p:nvPicPr>
          <p:cNvPr id="118" name="Imagen 11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11607" y="3186825"/>
            <a:ext cx="417466" cy="417466"/>
          </a:xfrm>
          <a:prstGeom prst="rect">
            <a:avLst/>
          </a:prstGeom>
        </p:spPr>
      </p:pic>
      <p:pic>
        <p:nvPicPr>
          <p:cNvPr id="119" name="Imagen 1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2064" y="3168838"/>
            <a:ext cx="417466" cy="417466"/>
          </a:xfrm>
          <a:prstGeom prst="rect">
            <a:avLst/>
          </a:prstGeom>
        </p:spPr>
      </p:pic>
      <p:pic>
        <p:nvPicPr>
          <p:cNvPr id="120" name="Imagen 1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08267" y="3168838"/>
            <a:ext cx="417466" cy="417466"/>
          </a:xfrm>
          <a:prstGeom prst="rect">
            <a:avLst/>
          </a:prstGeom>
        </p:spPr>
      </p:pic>
      <p:pic>
        <p:nvPicPr>
          <p:cNvPr id="121" name="Imagen 1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24297" y="3168838"/>
            <a:ext cx="417466" cy="417466"/>
          </a:xfrm>
          <a:prstGeom prst="rect">
            <a:avLst/>
          </a:prstGeom>
        </p:spPr>
      </p:pic>
      <p:pic>
        <p:nvPicPr>
          <p:cNvPr id="122" name="Imagen 1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35111" y="3156797"/>
            <a:ext cx="417466" cy="417466"/>
          </a:xfrm>
          <a:prstGeom prst="rect">
            <a:avLst/>
          </a:prstGeom>
        </p:spPr>
      </p:pic>
      <p:pic>
        <p:nvPicPr>
          <p:cNvPr id="123" name="Imagen 12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23174" y="3156797"/>
            <a:ext cx="417466" cy="417466"/>
          </a:xfrm>
          <a:prstGeom prst="rect">
            <a:avLst/>
          </a:prstGeom>
        </p:spPr>
      </p:pic>
      <p:pic>
        <p:nvPicPr>
          <p:cNvPr id="124" name="Imagen 123"/>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096857" y="3180880"/>
            <a:ext cx="417262" cy="417262"/>
          </a:xfrm>
          <a:prstGeom prst="rect">
            <a:avLst/>
          </a:prstGeom>
        </p:spPr>
      </p:pic>
      <p:pic>
        <p:nvPicPr>
          <p:cNvPr id="125" name="Imagen 12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632495" y="3168838"/>
            <a:ext cx="422235" cy="422235"/>
          </a:xfrm>
          <a:prstGeom prst="rect">
            <a:avLst/>
          </a:prstGeom>
        </p:spPr>
      </p:pic>
      <p:pic>
        <p:nvPicPr>
          <p:cNvPr id="126" name="Imagen 125"/>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614315" y="3156797"/>
            <a:ext cx="417466" cy="417466"/>
          </a:xfrm>
          <a:prstGeom prst="rect">
            <a:avLst/>
          </a:prstGeom>
        </p:spPr>
      </p:pic>
      <p:pic>
        <p:nvPicPr>
          <p:cNvPr id="127" name="Imagen 1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2906" y="3701901"/>
            <a:ext cx="431079" cy="431079"/>
          </a:xfrm>
          <a:prstGeom prst="rect">
            <a:avLst/>
          </a:prstGeom>
        </p:spPr>
      </p:pic>
      <p:pic>
        <p:nvPicPr>
          <p:cNvPr id="128" name="Imagen 1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4796" y="3718272"/>
            <a:ext cx="430557" cy="430557"/>
          </a:xfrm>
          <a:prstGeom prst="rect">
            <a:avLst/>
          </a:prstGeom>
        </p:spPr>
      </p:pic>
      <p:pic>
        <p:nvPicPr>
          <p:cNvPr id="129" name="Imagen 1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8783" y="3717980"/>
            <a:ext cx="430557" cy="430557"/>
          </a:xfrm>
          <a:prstGeom prst="rect">
            <a:avLst/>
          </a:prstGeom>
        </p:spPr>
      </p:pic>
      <p:pic>
        <p:nvPicPr>
          <p:cNvPr id="130" name="Imagen 12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09446" y="3718502"/>
            <a:ext cx="430557" cy="430557"/>
          </a:xfrm>
          <a:prstGeom prst="rect">
            <a:avLst/>
          </a:prstGeom>
        </p:spPr>
      </p:pic>
      <p:pic>
        <p:nvPicPr>
          <p:cNvPr id="131" name="Imagen 13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597441" y="3717979"/>
            <a:ext cx="427047" cy="427047"/>
          </a:xfrm>
          <a:prstGeom prst="rect">
            <a:avLst/>
          </a:prstGeom>
        </p:spPr>
      </p:pic>
      <p:pic>
        <p:nvPicPr>
          <p:cNvPr id="132" name="Imagen 13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098129" y="3713009"/>
            <a:ext cx="430346" cy="430346"/>
          </a:xfrm>
          <a:prstGeom prst="rect">
            <a:avLst/>
          </a:prstGeom>
        </p:spPr>
      </p:pic>
      <p:pic>
        <p:nvPicPr>
          <p:cNvPr id="133" name="Imagen 1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2906" y="4212183"/>
            <a:ext cx="430043" cy="430043"/>
          </a:xfrm>
          <a:prstGeom prst="rect">
            <a:avLst/>
          </a:prstGeom>
        </p:spPr>
      </p:pic>
      <p:pic>
        <p:nvPicPr>
          <p:cNvPr id="134" name="Imagen 13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2531" y="4212184"/>
            <a:ext cx="429521" cy="429521"/>
          </a:xfrm>
          <a:prstGeom prst="rect">
            <a:avLst/>
          </a:prstGeom>
        </p:spPr>
      </p:pic>
      <p:pic>
        <p:nvPicPr>
          <p:cNvPr id="135" name="Imagen 13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06600" y="4212183"/>
            <a:ext cx="429521" cy="429521"/>
          </a:xfrm>
          <a:prstGeom prst="rect">
            <a:avLst/>
          </a:prstGeom>
        </p:spPr>
      </p:pic>
      <p:pic>
        <p:nvPicPr>
          <p:cNvPr id="136" name="Imagen 13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56968" y="4212246"/>
            <a:ext cx="429521" cy="429521"/>
          </a:xfrm>
          <a:prstGeom prst="rect">
            <a:avLst/>
          </a:prstGeom>
        </p:spPr>
      </p:pic>
      <p:pic>
        <p:nvPicPr>
          <p:cNvPr id="137" name="Imagen 13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632928" y="4212182"/>
            <a:ext cx="429521" cy="429521"/>
          </a:xfrm>
          <a:prstGeom prst="rect">
            <a:avLst/>
          </a:prstGeom>
        </p:spPr>
      </p:pic>
      <p:pic>
        <p:nvPicPr>
          <p:cNvPr id="138" name="Imagen 137"/>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136048" y="4213931"/>
            <a:ext cx="426021" cy="426021"/>
          </a:xfrm>
          <a:prstGeom prst="rect">
            <a:avLst/>
          </a:prstGeom>
        </p:spPr>
      </p:pic>
      <p:pic>
        <p:nvPicPr>
          <p:cNvPr id="139" name="Imagen 138"/>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614401" y="4210640"/>
            <a:ext cx="429312" cy="429312"/>
          </a:xfrm>
          <a:prstGeom prst="rect">
            <a:avLst/>
          </a:prstGeom>
        </p:spPr>
      </p:pic>
      <p:pic>
        <p:nvPicPr>
          <p:cNvPr id="140" name="Imagen 13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639087" y="4208786"/>
            <a:ext cx="430043" cy="425896"/>
          </a:xfrm>
          <a:prstGeom prst="rect">
            <a:avLst/>
          </a:prstGeom>
        </p:spPr>
      </p:pic>
      <p:pic>
        <p:nvPicPr>
          <p:cNvPr id="141" name="Imagen 14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90152" y="3722769"/>
            <a:ext cx="417466" cy="417466"/>
          </a:xfrm>
          <a:prstGeom prst="rect">
            <a:avLst/>
          </a:prstGeom>
        </p:spPr>
      </p:pic>
      <p:pic>
        <p:nvPicPr>
          <p:cNvPr id="142" name="Imagen 14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33783" y="4221224"/>
            <a:ext cx="417466" cy="417466"/>
          </a:xfrm>
          <a:prstGeom prst="rect">
            <a:avLst/>
          </a:prstGeom>
        </p:spPr>
      </p:pic>
      <p:pic>
        <p:nvPicPr>
          <p:cNvPr id="143" name="Imagen 14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32828" y="2131954"/>
            <a:ext cx="438456" cy="438456"/>
          </a:xfrm>
          <a:prstGeom prst="rect">
            <a:avLst/>
          </a:prstGeom>
        </p:spPr>
      </p:pic>
      <p:pic>
        <p:nvPicPr>
          <p:cNvPr id="144" name="Imagen 143"/>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624240" y="3708868"/>
            <a:ext cx="413109" cy="413109"/>
          </a:xfrm>
          <a:prstGeom prst="rect">
            <a:avLst/>
          </a:prstGeom>
        </p:spPr>
      </p:pic>
      <p:pic>
        <p:nvPicPr>
          <p:cNvPr id="145" name="Imagen 144"/>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620388" y="2124220"/>
            <a:ext cx="434882" cy="434882"/>
          </a:xfrm>
          <a:prstGeom prst="rect">
            <a:avLst/>
          </a:prstGeom>
        </p:spPr>
      </p:pic>
      <p:pic>
        <p:nvPicPr>
          <p:cNvPr id="146" name="Imagen 145"/>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120103" y="1583073"/>
            <a:ext cx="434882" cy="434882"/>
          </a:xfrm>
          <a:prstGeom prst="rect">
            <a:avLst/>
          </a:prstGeom>
        </p:spPr>
      </p:pic>
      <p:pic>
        <p:nvPicPr>
          <p:cNvPr id="147" name="Imagen 146"/>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625263" y="1063558"/>
            <a:ext cx="434882" cy="434882"/>
          </a:xfrm>
          <a:prstGeom prst="rect">
            <a:avLst/>
          </a:prstGeom>
        </p:spPr>
      </p:pic>
      <p:pic>
        <p:nvPicPr>
          <p:cNvPr id="148" name="Imagen 14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111646" y="1060251"/>
            <a:ext cx="441623" cy="441623"/>
          </a:xfrm>
          <a:prstGeom prst="rect">
            <a:avLst/>
          </a:prstGeom>
        </p:spPr>
      </p:pic>
      <p:pic>
        <p:nvPicPr>
          <p:cNvPr id="149" name="Imagen 148"/>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632791" y="3180880"/>
            <a:ext cx="434882" cy="434882"/>
          </a:xfrm>
          <a:prstGeom prst="rect">
            <a:avLst/>
          </a:prstGeom>
        </p:spPr>
      </p:pic>
      <p:pic>
        <p:nvPicPr>
          <p:cNvPr id="150" name="Imagen 14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097604" y="3717979"/>
            <a:ext cx="429521" cy="429521"/>
          </a:xfrm>
          <a:prstGeom prst="rect">
            <a:avLst/>
          </a:prstGeom>
        </p:spPr>
      </p:pic>
      <p:pic>
        <p:nvPicPr>
          <p:cNvPr id="151" name="Imagen 150"/>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623165" y="1077694"/>
            <a:ext cx="417262" cy="417262"/>
          </a:xfrm>
          <a:prstGeom prst="rect">
            <a:avLst/>
          </a:prstGeom>
        </p:spPr>
      </p:pic>
      <p:pic>
        <p:nvPicPr>
          <p:cNvPr id="152" name="Imagen 15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118832" y="1593924"/>
            <a:ext cx="426809" cy="426809"/>
          </a:xfrm>
          <a:prstGeom prst="rect">
            <a:avLst/>
          </a:prstGeom>
        </p:spPr>
      </p:pic>
      <p:pic>
        <p:nvPicPr>
          <p:cNvPr id="153" name="Imagen 15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608479" y="2112709"/>
            <a:ext cx="426809" cy="426809"/>
          </a:xfrm>
          <a:prstGeom prst="rect">
            <a:avLst/>
          </a:prstGeom>
        </p:spPr>
      </p:pic>
      <p:pic>
        <p:nvPicPr>
          <p:cNvPr id="154" name="Imagen 153"/>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132060" y="2645964"/>
            <a:ext cx="426809" cy="426809"/>
          </a:xfrm>
          <a:prstGeom prst="rect">
            <a:avLst/>
          </a:prstGeom>
        </p:spPr>
      </p:pic>
    </p:spTree>
    <p:extLst>
      <p:ext uri="{BB962C8B-B14F-4D97-AF65-F5344CB8AC3E}">
        <p14:creationId xmlns:p14="http://schemas.microsoft.com/office/powerpoint/2010/main" val="42720690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CuadroTexto"/>
          <p:cNvSpPr txBox="1"/>
          <p:nvPr/>
        </p:nvSpPr>
        <p:spPr>
          <a:xfrm>
            <a:off x="8780463" y="4854305"/>
            <a:ext cx="431800" cy="261610"/>
          </a:xfrm>
          <a:prstGeom prst="rect">
            <a:avLst/>
          </a:prstGeom>
          <a:noFill/>
        </p:spPr>
        <p:txBody>
          <a:bodyPr wrap="square" rtlCol="0">
            <a:spAutoFit/>
          </a:bodyPr>
          <a:lstStyle/>
          <a:p>
            <a:r>
              <a:rPr lang="es-VE" sz="1100" dirty="0" smtClean="0">
                <a:latin typeface="Myriad Pro Light"/>
              </a:rPr>
              <a:t> </a:t>
            </a:r>
            <a:r>
              <a:rPr lang="es-VE" sz="1100" dirty="0" smtClean="0">
                <a:latin typeface="Myriad Pro Light"/>
              </a:rPr>
              <a:t>14</a:t>
            </a:r>
            <a:endParaRPr lang="es-VE" sz="1200" dirty="0">
              <a:latin typeface="Myriad Pro Light"/>
            </a:endParaRPr>
          </a:p>
        </p:txBody>
      </p:sp>
      <p:sp>
        <p:nvSpPr>
          <p:cNvPr id="4" name="Rectángulo 3"/>
          <p:cNvSpPr/>
          <p:nvPr/>
        </p:nvSpPr>
        <p:spPr>
          <a:xfrm>
            <a:off x="383113" y="1068974"/>
            <a:ext cx="1439960" cy="393383"/>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es-MX" sz="1050" dirty="0" err="1" smtClean="0">
                <a:solidFill>
                  <a:schemeClr val="bg1"/>
                </a:solidFill>
                <a:latin typeface="Century Gothic" panose="020B0502020202020204" pitchFamily="34" charset="0"/>
              </a:rPr>
              <a:t>Infrastructure</a:t>
            </a:r>
            <a:endParaRPr lang="es-MX" sz="1050" dirty="0">
              <a:solidFill>
                <a:schemeClr val="bg1"/>
              </a:solidFill>
              <a:latin typeface="Century Gothic" panose="020B0502020202020204" pitchFamily="34" charset="0"/>
            </a:endParaRPr>
          </a:p>
        </p:txBody>
      </p:sp>
      <p:sp>
        <p:nvSpPr>
          <p:cNvPr id="8" name="Rectángulo 7"/>
          <p:cNvSpPr/>
          <p:nvPr/>
        </p:nvSpPr>
        <p:spPr>
          <a:xfrm>
            <a:off x="383113" y="4271431"/>
            <a:ext cx="1439960" cy="393383"/>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es-MX" sz="1050" dirty="0" err="1" smtClean="0">
                <a:solidFill>
                  <a:schemeClr val="bg1"/>
                </a:solidFill>
                <a:latin typeface="Century Gothic" panose="020B0502020202020204" pitchFamily="34" charset="0"/>
              </a:rPr>
              <a:t>Institutional</a:t>
            </a:r>
            <a:r>
              <a:rPr lang="es-MX" sz="1050" dirty="0" smtClean="0">
                <a:solidFill>
                  <a:schemeClr val="bg1"/>
                </a:solidFill>
                <a:latin typeface="Century Gothic" panose="020B0502020202020204" pitchFamily="34" charset="0"/>
              </a:rPr>
              <a:t>  </a:t>
            </a:r>
            <a:r>
              <a:rPr lang="es-MX" sz="1050" dirty="0" err="1" smtClean="0">
                <a:solidFill>
                  <a:schemeClr val="bg1"/>
                </a:solidFill>
                <a:latin typeface="Century Gothic" panose="020B0502020202020204" pitchFamily="34" charset="0"/>
              </a:rPr>
              <a:t>Strengthening</a:t>
            </a:r>
            <a:endParaRPr lang="es-MX" sz="1050" dirty="0">
              <a:solidFill>
                <a:schemeClr val="bg1"/>
              </a:solidFill>
              <a:latin typeface="Century Gothic" panose="020B0502020202020204" pitchFamily="34" charset="0"/>
            </a:endParaRPr>
          </a:p>
        </p:txBody>
      </p:sp>
      <p:sp>
        <p:nvSpPr>
          <p:cNvPr id="9" name="Rectángulo 8"/>
          <p:cNvSpPr/>
          <p:nvPr/>
        </p:nvSpPr>
        <p:spPr>
          <a:xfrm>
            <a:off x="383113" y="3739944"/>
            <a:ext cx="1439960" cy="393383"/>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es-MX" sz="1050" dirty="0" err="1" smtClean="0">
                <a:solidFill>
                  <a:schemeClr val="bg1"/>
                </a:solidFill>
                <a:latin typeface="Century Gothic" panose="020B0502020202020204" pitchFamily="34" charset="0"/>
              </a:rPr>
              <a:t>Productive</a:t>
            </a:r>
            <a:r>
              <a:rPr lang="es-MX" sz="1050" dirty="0" smtClean="0">
                <a:solidFill>
                  <a:schemeClr val="bg1"/>
                </a:solidFill>
                <a:latin typeface="Century Gothic" panose="020B0502020202020204" pitchFamily="34" charset="0"/>
              </a:rPr>
              <a:t> </a:t>
            </a:r>
            <a:r>
              <a:rPr lang="es-MX" sz="1050" dirty="0" err="1" smtClean="0">
                <a:solidFill>
                  <a:schemeClr val="bg1"/>
                </a:solidFill>
                <a:latin typeface="Century Gothic" panose="020B0502020202020204" pitchFamily="34" charset="0"/>
              </a:rPr>
              <a:t>Transformation</a:t>
            </a:r>
            <a:endParaRPr lang="es-MX" sz="1050" dirty="0">
              <a:solidFill>
                <a:schemeClr val="bg1"/>
              </a:solidFill>
              <a:latin typeface="Century Gothic" panose="020B0502020202020204" pitchFamily="34" charset="0"/>
            </a:endParaRPr>
          </a:p>
        </p:txBody>
      </p:sp>
      <p:sp>
        <p:nvSpPr>
          <p:cNvPr id="10" name="Rectángulo 9"/>
          <p:cNvSpPr/>
          <p:nvPr/>
        </p:nvSpPr>
        <p:spPr>
          <a:xfrm>
            <a:off x="381220" y="3180880"/>
            <a:ext cx="1439960" cy="393383"/>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es-MX" sz="1050" dirty="0" err="1" smtClean="0">
                <a:solidFill>
                  <a:schemeClr val="bg1"/>
                </a:solidFill>
                <a:latin typeface="Century Gothic" panose="020B0502020202020204" pitchFamily="34" charset="0"/>
              </a:rPr>
              <a:t>Climate</a:t>
            </a:r>
            <a:r>
              <a:rPr lang="es-MX" sz="1050" dirty="0" smtClean="0">
                <a:solidFill>
                  <a:schemeClr val="bg1"/>
                </a:solidFill>
                <a:latin typeface="Century Gothic" panose="020B0502020202020204" pitchFamily="34" charset="0"/>
              </a:rPr>
              <a:t> </a:t>
            </a:r>
            <a:r>
              <a:rPr lang="es-MX" sz="1050" dirty="0" err="1" smtClean="0">
                <a:solidFill>
                  <a:schemeClr val="bg1"/>
                </a:solidFill>
                <a:latin typeface="Century Gothic" panose="020B0502020202020204" pitchFamily="34" charset="0"/>
              </a:rPr>
              <a:t>Change</a:t>
            </a:r>
            <a:endParaRPr lang="es-MX" sz="1050" dirty="0">
              <a:solidFill>
                <a:schemeClr val="bg1"/>
              </a:solidFill>
              <a:latin typeface="Century Gothic" panose="020B0502020202020204" pitchFamily="34" charset="0"/>
            </a:endParaRPr>
          </a:p>
        </p:txBody>
      </p:sp>
      <p:sp>
        <p:nvSpPr>
          <p:cNvPr id="11" name="Rectángulo 10"/>
          <p:cNvSpPr/>
          <p:nvPr/>
        </p:nvSpPr>
        <p:spPr>
          <a:xfrm>
            <a:off x="381220" y="2649393"/>
            <a:ext cx="1439960" cy="393383"/>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es-MX" sz="1050" dirty="0" smtClean="0">
                <a:solidFill>
                  <a:schemeClr val="bg1"/>
                </a:solidFill>
                <a:latin typeface="Century Gothic" panose="020B0502020202020204" pitchFamily="34" charset="0"/>
              </a:rPr>
              <a:t>Social </a:t>
            </a:r>
            <a:r>
              <a:rPr lang="es-MX" sz="1050" dirty="0" err="1" smtClean="0">
                <a:solidFill>
                  <a:schemeClr val="bg1"/>
                </a:solidFill>
                <a:latin typeface="Century Gothic" panose="020B0502020202020204" pitchFamily="34" charset="0"/>
              </a:rPr>
              <a:t>Development</a:t>
            </a:r>
            <a:endParaRPr lang="es-MX" sz="1050" dirty="0">
              <a:solidFill>
                <a:schemeClr val="bg1"/>
              </a:solidFill>
              <a:latin typeface="Century Gothic" panose="020B0502020202020204" pitchFamily="34" charset="0"/>
            </a:endParaRPr>
          </a:p>
        </p:txBody>
      </p:sp>
      <p:sp>
        <p:nvSpPr>
          <p:cNvPr id="12" name="Rectángulo 11"/>
          <p:cNvSpPr/>
          <p:nvPr/>
        </p:nvSpPr>
        <p:spPr>
          <a:xfrm>
            <a:off x="381220" y="2119864"/>
            <a:ext cx="1439960" cy="393383"/>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es-MX" sz="1050" dirty="0" smtClean="0">
                <a:solidFill>
                  <a:schemeClr val="bg1"/>
                </a:solidFill>
                <a:latin typeface="Century Gothic" panose="020B0502020202020204" pitchFamily="34" charset="0"/>
              </a:rPr>
              <a:t>Regional </a:t>
            </a:r>
            <a:r>
              <a:rPr lang="es-MX" sz="1050" dirty="0" err="1" smtClean="0">
                <a:solidFill>
                  <a:schemeClr val="bg1"/>
                </a:solidFill>
                <a:latin typeface="Century Gothic" panose="020B0502020202020204" pitchFamily="34" charset="0"/>
              </a:rPr>
              <a:t>Integration</a:t>
            </a:r>
            <a:endParaRPr lang="es-MX" sz="1050" dirty="0">
              <a:solidFill>
                <a:schemeClr val="bg1"/>
              </a:solidFill>
              <a:latin typeface="Century Gothic" panose="020B0502020202020204" pitchFamily="34" charset="0"/>
            </a:endParaRPr>
          </a:p>
        </p:txBody>
      </p:sp>
      <p:sp>
        <p:nvSpPr>
          <p:cNvPr id="13" name="Rectángulo 12"/>
          <p:cNvSpPr/>
          <p:nvPr/>
        </p:nvSpPr>
        <p:spPr>
          <a:xfrm>
            <a:off x="383113" y="1590335"/>
            <a:ext cx="1439960" cy="393383"/>
          </a:xfrm>
          <a:prstGeom prst="rect">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rtlCol="0" anchor="ctr"/>
          <a:lstStyle/>
          <a:p>
            <a:pPr algn="ctr"/>
            <a:r>
              <a:rPr lang="es-MX" sz="1050" dirty="0" err="1" smtClean="0">
                <a:solidFill>
                  <a:schemeClr val="bg1"/>
                </a:solidFill>
                <a:latin typeface="Century Gothic" panose="020B0502020202020204" pitchFamily="34" charset="0"/>
              </a:rPr>
              <a:t>Energy</a:t>
            </a:r>
            <a:endParaRPr lang="es-MX" sz="1050" dirty="0">
              <a:solidFill>
                <a:schemeClr val="bg1"/>
              </a:solidFill>
              <a:latin typeface="Century Gothic" panose="020B0502020202020204" pitchFamily="34" charset="0"/>
            </a:endParaRPr>
          </a:p>
        </p:txBody>
      </p:sp>
      <p:graphicFrame>
        <p:nvGraphicFramePr>
          <p:cNvPr id="81" name="Gráfico 80"/>
          <p:cNvGraphicFramePr>
            <a:graphicFrameLocks/>
          </p:cNvGraphicFramePr>
          <p:nvPr>
            <p:extLst>
              <p:ext uri="{D42A27DB-BD31-4B8C-83A1-F6EECF244321}">
                <p14:modId xmlns:p14="http://schemas.microsoft.com/office/powerpoint/2010/main" val="1925016615"/>
              </p:ext>
            </p:extLst>
          </p:nvPr>
        </p:nvGraphicFramePr>
        <p:xfrm>
          <a:off x="2286000" y="1068974"/>
          <a:ext cx="5778708" cy="3595840"/>
        </p:xfrm>
        <a:graphic>
          <a:graphicData uri="http://schemas.openxmlformats.org/drawingml/2006/chart">
            <c:chart xmlns:c="http://schemas.openxmlformats.org/drawingml/2006/chart" xmlns:r="http://schemas.openxmlformats.org/officeDocument/2006/relationships" r:id="rId4"/>
          </a:graphicData>
        </a:graphic>
      </p:graphicFrame>
      <p:sp>
        <p:nvSpPr>
          <p:cNvPr id="82" name="Rectangle 2"/>
          <p:cNvSpPr>
            <a:spLocks noChangeArrowheads="1"/>
          </p:cNvSpPr>
          <p:nvPr/>
        </p:nvSpPr>
        <p:spPr bwMode="auto">
          <a:xfrm>
            <a:off x="0" y="277214"/>
            <a:ext cx="8963992" cy="295466"/>
          </a:xfrm>
          <a:prstGeom prst="rect">
            <a:avLst/>
          </a:prstGeom>
          <a:effectLst>
            <a:outerShdw blurRad="63500" sx="102000" sy="102000" algn="ctr" rotWithShape="0">
              <a:prstClr val="black">
                <a:alpha val="40000"/>
              </a:prstClr>
            </a:outerShdw>
          </a:effectLst>
        </p:spPr>
        <p:txBody>
          <a:bodyPr vert="horz"/>
          <a:lstStyle/>
          <a:p>
            <a:pPr>
              <a:lnSpc>
                <a:spcPct val="80000"/>
              </a:lnSpc>
              <a:spcBef>
                <a:spcPct val="20000"/>
              </a:spcBef>
              <a:buFont typeface="Arial"/>
              <a:buNone/>
            </a:pPr>
            <a:r>
              <a:rPr lang="es-VE" altLang="es-VE" sz="2400" b="1" dirty="0">
                <a:solidFill>
                  <a:srgbClr val="FFFFFF"/>
                </a:solidFill>
                <a:latin typeface="Century Gothic" panose="020B0502020202020204" pitchFamily="34" charset="0"/>
                <a:cs typeface="Arial"/>
              </a:rPr>
              <a:t>In </a:t>
            </a:r>
            <a:r>
              <a:rPr lang="es-VE" altLang="es-VE" sz="2400" b="1" dirty="0" err="1">
                <a:solidFill>
                  <a:srgbClr val="FFFFFF"/>
                </a:solidFill>
                <a:latin typeface="Century Gothic" panose="020B0502020202020204" pitchFamily="34" charset="0"/>
                <a:cs typeface="Arial"/>
              </a:rPr>
              <a:t>practice</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CAF's</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strategy</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is</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focused</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on</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achieving</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the</a:t>
            </a:r>
            <a:r>
              <a:rPr lang="es-VE" altLang="es-VE" sz="2400" b="1" dirty="0">
                <a:solidFill>
                  <a:srgbClr val="FFFFFF"/>
                </a:solidFill>
                <a:latin typeface="Century Gothic" panose="020B0502020202020204" pitchFamily="34" charset="0"/>
                <a:cs typeface="Arial"/>
              </a:rPr>
              <a:t> </a:t>
            </a:r>
            <a:r>
              <a:rPr lang="es-VE" altLang="es-VE" sz="2400" b="1" dirty="0" err="1" smtClean="0">
                <a:solidFill>
                  <a:srgbClr val="FFFFFF"/>
                </a:solidFill>
                <a:latin typeface="Century Gothic" panose="020B0502020202020204" pitchFamily="34" charset="0"/>
                <a:cs typeface="Arial"/>
              </a:rPr>
              <a:t>SDG´s</a:t>
            </a:r>
            <a:r>
              <a:rPr lang="es-VE" altLang="es-VE" sz="2400" b="1" dirty="0" smtClean="0">
                <a:solidFill>
                  <a:srgbClr val="FFFFFF"/>
                </a:solidFill>
                <a:latin typeface="Century Gothic" panose="020B0502020202020204" pitchFamily="34" charset="0"/>
                <a:cs typeface="Arial"/>
              </a:rPr>
              <a:t> </a:t>
            </a:r>
            <a:endParaRPr lang="es-VE" altLang="es-VE" sz="2400" b="1" dirty="0">
              <a:solidFill>
                <a:srgbClr val="FFFFFF"/>
              </a:solidFill>
              <a:latin typeface="Century Gothic" panose="020B0502020202020204" pitchFamily="34" charset="0"/>
              <a:cs typeface="Arial"/>
            </a:endParaRPr>
          </a:p>
        </p:txBody>
      </p:sp>
    </p:spTree>
    <p:extLst>
      <p:ext uri="{BB962C8B-B14F-4D97-AF65-F5344CB8AC3E}">
        <p14:creationId xmlns:p14="http://schemas.microsoft.com/office/powerpoint/2010/main" val="31640635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1"/>
          <p:cNvSpPr>
            <a:spLocks noGrp="1"/>
          </p:cNvSpPr>
          <p:nvPr>
            <p:ph type="body" sz="quarter" idx="12"/>
          </p:nvPr>
        </p:nvSpPr>
        <p:spPr>
          <a:xfrm>
            <a:off x="252412" y="340824"/>
            <a:ext cx="8642352" cy="474207"/>
          </a:xfrm>
        </p:spPr>
        <p:txBody>
          <a:bodyPr/>
          <a:lstStyle/>
          <a:p>
            <a:r>
              <a:rPr lang="es-VE" sz="2400" dirty="0" err="1" smtClean="0">
                <a:latin typeface="Century Gothic" panose="020B0502020202020204" pitchFamily="34" charset="0"/>
              </a:rPr>
              <a:t>Infrastructure</a:t>
            </a:r>
            <a:endParaRPr lang="en-US" sz="2400" dirty="0">
              <a:latin typeface="Century Gothic" panose="020B0502020202020204" pitchFamily="34" charset="0"/>
            </a:endParaRPr>
          </a:p>
        </p:txBody>
      </p:sp>
      <p:sp>
        <p:nvSpPr>
          <p:cNvPr id="7" name="6 CuadroTexto"/>
          <p:cNvSpPr txBox="1"/>
          <p:nvPr/>
        </p:nvSpPr>
        <p:spPr>
          <a:xfrm>
            <a:off x="8780463" y="4854305"/>
            <a:ext cx="431800" cy="261610"/>
          </a:xfrm>
          <a:prstGeom prst="rect">
            <a:avLst/>
          </a:prstGeom>
          <a:noFill/>
        </p:spPr>
        <p:txBody>
          <a:bodyPr wrap="square" rtlCol="0">
            <a:spAutoFit/>
          </a:bodyPr>
          <a:lstStyle/>
          <a:p>
            <a:r>
              <a:rPr lang="es-VE" sz="1100" dirty="0" smtClean="0">
                <a:latin typeface="Myriad Pro Light"/>
              </a:rPr>
              <a:t> </a:t>
            </a:r>
            <a:r>
              <a:rPr lang="es-VE" sz="1100" dirty="0" smtClean="0">
                <a:latin typeface="Myriad Pro Light"/>
              </a:rPr>
              <a:t>15</a:t>
            </a:r>
            <a:endParaRPr lang="es-VE" sz="1200" dirty="0">
              <a:latin typeface="Myriad Pro Light"/>
            </a:endParaRPr>
          </a:p>
        </p:txBody>
      </p:sp>
      <p:sp>
        <p:nvSpPr>
          <p:cNvPr id="4" name="CuadroTexto 3"/>
          <p:cNvSpPr txBox="1"/>
          <p:nvPr/>
        </p:nvSpPr>
        <p:spPr>
          <a:xfrm>
            <a:off x="341644" y="1291111"/>
            <a:ext cx="3607358" cy="3693319"/>
          </a:xfrm>
          <a:prstGeom prst="rect">
            <a:avLst/>
          </a:prstGeom>
          <a:noFill/>
        </p:spPr>
        <p:txBody>
          <a:bodyPr wrap="square" rtlCol="0">
            <a:spAutoFit/>
          </a:bodyPr>
          <a:lstStyle/>
          <a:p>
            <a:pPr marL="285750" indent="-285750">
              <a:buFont typeface="Arial" panose="020B0604020202020204" pitchFamily="34" charset="0"/>
              <a:buChar char="•"/>
            </a:pPr>
            <a:r>
              <a:rPr lang="es-MX" dirty="0" err="1" smtClean="0">
                <a:latin typeface="Century Gothic" panose="020B0502020202020204" pitchFamily="34" charset="0"/>
              </a:rPr>
              <a:t>Roads</a:t>
            </a:r>
            <a:endParaRPr lang="es-MX" dirty="0" smtClean="0">
              <a:latin typeface="Century Gothic" panose="020B0502020202020204" pitchFamily="34" charset="0"/>
            </a:endParaRPr>
          </a:p>
          <a:p>
            <a:pPr marL="285750" indent="-285750">
              <a:buFont typeface="Arial" panose="020B0604020202020204" pitchFamily="34" charset="0"/>
              <a:buChar char="•"/>
            </a:pPr>
            <a:endParaRPr lang="es-MX" dirty="0" smtClean="0">
              <a:latin typeface="Century Gothic" panose="020B0502020202020204" pitchFamily="34" charset="0"/>
            </a:endParaRPr>
          </a:p>
          <a:p>
            <a:pPr marL="285750" indent="-285750">
              <a:buFont typeface="Arial" panose="020B0604020202020204" pitchFamily="34" charset="0"/>
              <a:buChar char="•"/>
            </a:pPr>
            <a:r>
              <a:rPr lang="es-MX" dirty="0" err="1" smtClean="0">
                <a:latin typeface="Century Gothic" panose="020B0502020202020204" pitchFamily="34" charset="0"/>
              </a:rPr>
              <a:t>Urban</a:t>
            </a:r>
            <a:r>
              <a:rPr lang="es-MX" dirty="0" smtClean="0">
                <a:latin typeface="Century Gothic" panose="020B0502020202020204" pitchFamily="34" charset="0"/>
              </a:rPr>
              <a:t> </a:t>
            </a:r>
            <a:r>
              <a:rPr lang="es-MX" dirty="0" err="1" smtClean="0">
                <a:latin typeface="Century Gothic" panose="020B0502020202020204" pitchFamily="34" charset="0"/>
              </a:rPr>
              <a:t>transport</a:t>
            </a:r>
            <a:endParaRPr lang="es-MX" dirty="0" smtClean="0">
              <a:latin typeface="Century Gothic" panose="020B0502020202020204" pitchFamily="34" charset="0"/>
            </a:endParaRPr>
          </a:p>
          <a:p>
            <a:pPr marL="285750" indent="-285750">
              <a:buFont typeface="Arial" panose="020B0604020202020204" pitchFamily="34" charset="0"/>
              <a:buChar char="•"/>
            </a:pPr>
            <a:endParaRPr lang="es-MX" dirty="0" smtClean="0">
              <a:latin typeface="Century Gothic" panose="020B0502020202020204" pitchFamily="34" charset="0"/>
            </a:endParaRPr>
          </a:p>
          <a:p>
            <a:pPr marL="285750" indent="-285750">
              <a:buFont typeface="Arial" panose="020B0604020202020204" pitchFamily="34" charset="0"/>
              <a:buChar char="•"/>
            </a:pPr>
            <a:r>
              <a:rPr lang="es-MX" dirty="0" err="1" smtClean="0">
                <a:latin typeface="Century Gothic" panose="020B0502020202020204" pitchFamily="34" charset="0"/>
              </a:rPr>
              <a:t>Logistics</a:t>
            </a:r>
            <a:endParaRPr lang="es-MX" dirty="0" smtClean="0">
              <a:latin typeface="Century Gothic" panose="020B0502020202020204" pitchFamily="34" charset="0"/>
            </a:endParaRPr>
          </a:p>
          <a:p>
            <a:pPr marL="285750" indent="-285750">
              <a:buFont typeface="Arial" panose="020B0604020202020204" pitchFamily="34" charset="0"/>
              <a:buChar char="•"/>
            </a:pPr>
            <a:endParaRPr lang="es-MX" dirty="0" smtClean="0">
              <a:latin typeface="Century Gothic" panose="020B0502020202020204" pitchFamily="34" charset="0"/>
            </a:endParaRPr>
          </a:p>
          <a:p>
            <a:pPr marL="285750" indent="-285750">
              <a:buFont typeface="Arial" panose="020B0604020202020204" pitchFamily="34" charset="0"/>
              <a:buChar char="•"/>
            </a:pPr>
            <a:r>
              <a:rPr lang="es-MX" dirty="0" smtClean="0">
                <a:latin typeface="Century Gothic" panose="020B0502020202020204" pitchFamily="34" charset="0"/>
              </a:rPr>
              <a:t>IT </a:t>
            </a:r>
            <a:r>
              <a:rPr lang="es-MX" dirty="0" err="1" smtClean="0">
                <a:latin typeface="Century Gothic" panose="020B0502020202020204" pitchFamily="34" charset="0"/>
              </a:rPr>
              <a:t>Information</a:t>
            </a:r>
            <a:r>
              <a:rPr lang="es-MX" dirty="0" smtClean="0">
                <a:latin typeface="Century Gothic" panose="020B0502020202020204" pitchFamily="34" charset="0"/>
              </a:rPr>
              <a:t> </a:t>
            </a:r>
            <a:r>
              <a:rPr lang="es-MX" dirty="0" err="1" smtClean="0">
                <a:latin typeface="Century Gothic" panose="020B0502020202020204" pitchFamily="34" charset="0"/>
              </a:rPr>
              <a:t>Technology</a:t>
            </a:r>
            <a:endParaRPr lang="es-MX" dirty="0" smtClean="0">
              <a:latin typeface="Century Gothic" panose="020B0502020202020204" pitchFamily="34" charset="0"/>
            </a:endParaRPr>
          </a:p>
          <a:p>
            <a:pPr marL="285750" indent="-285750">
              <a:buFont typeface="Arial" panose="020B0604020202020204" pitchFamily="34" charset="0"/>
              <a:buChar char="•"/>
            </a:pPr>
            <a:endParaRPr lang="es-MX" dirty="0" smtClean="0">
              <a:latin typeface="Century Gothic" panose="020B0502020202020204" pitchFamily="34" charset="0"/>
            </a:endParaRPr>
          </a:p>
          <a:p>
            <a:pPr marL="285750" indent="-285750">
              <a:buFont typeface="Arial" panose="020B0604020202020204" pitchFamily="34" charset="0"/>
              <a:buChar char="•"/>
            </a:pPr>
            <a:r>
              <a:rPr lang="es-MX" dirty="0" smtClean="0">
                <a:latin typeface="Century Gothic" panose="020B0502020202020204" pitchFamily="34" charset="0"/>
              </a:rPr>
              <a:t>Regional </a:t>
            </a:r>
            <a:r>
              <a:rPr lang="es-MX" dirty="0" err="1" smtClean="0">
                <a:latin typeface="Century Gothic" panose="020B0502020202020204" pitchFamily="34" charset="0"/>
              </a:rPr>
              <a:t>Integration</a:t>
            </a:r>
            <a:endParaRPr lang="es-MX" dirty="0" smtClean="0">
              <a:latin typeface="Century Gothic" panose="020B0502020202020204" pitchFamily="34" charset="0"/>
            </a:endParaRPr>
          </a:p>
          <a:p>
            <a:pPr marL="285750" indent="-285750">
              <a:buFont typeface="Arial" panose="020B0604020202020204" pitchFamily="34" charset="0"/>
              <a:buChar char="•"/>
            </a:pPr>
            <a:endParaRPr lang="es-MX" dirty="0" smtClean="0">
              <a:latin typeface="Century Gothic" panose="020B0502020202020204" pitchFamily="34" charset="0"/>
            </a:endParaRPr>
          </a:p>
          <a:p>
            <a:pPr marL="285750" indent="-285750">
              <a:buFont typeface="Arial" panose="020B0604020202020204" pitchFamily="34" charset="0"/>
              <a:buChar char="•"/>
            </a:pPr>
            <a:r>
              <a:rPr lang="es-MX" dirty="0" err="1" smtClean="0">
                <a:latin typeface="Century Gothic" panose="020B0502020202020204" pitchFamily="34" charset="0"/>
              </a:rPr>
              <a:t>Waterways</a:t>
            </a:r>
            <a:endParaRPr lang="es-MX" dirty="0" smtClean="0">
              <a:latin typeface="Century Gothic" panose="020B0502020202020204" pitchFamily="34" charset="0"/>
            </a:endParaRPr>
          </a:p>
          <a:p>
            <a:pPr marL="285750" indent="-285750">
              <a:buFont typeface="Arial" panose="020B0604020202020204" pitchFamily="34" charset="0"/>
              <a:buChar char="•"/>
            </a:pPr>
            <a:endParaRPr lang="es-MX" dirty="0" smtClean="0">
              <a:latin typeface="Century Gothic" panose="020B0502020202020204" pitchFamily="34" charset="0"/>
            </a:endParaRPr>
          </a:p>
          <a:p>
            <a:pPr marL="285750" indent="-285750">
              <a:buFont typeface="Arial" panose="020B0604020202020204" pitchFamily="34" charset="0"/>
              <a:buChar char="•"/>
            </a:pPr>
            <a:endParaRPr lang="es-MX" dirty="0">
              <a:latin typeface="Century Gothic" panose="020B0502020202020204" pitchFamily="34" charset="0"/>
            </a:endParaRPr>
          </a:p>
        </p:txBody>
      </p:sp>
      <p:sp>
        <p:nvSpPr>
          <p:cNvPr id="19" name="CuadroTexto 18"/>
          <p:cNvSpPr txBox="1"/>
          <p:nvPr/>
        </p:nvSpPr>
        <p:spPr>
          <a:xfrm>
            <a:off x="4471517" y="2593417"/>
            <a:ext cx="4592096" cy="1569660"/>
          </a:xfrm>
          <a:prstGeom prst="rect">
            <a:avLst/>
          </a:prstGeom>
          <a:noFill/>
        </p:spPr>
        <p:txBody>
          <a:bodyPr wrap="square" rtlCol="0">
            <a:spAutoFit/>
          </a:bodyPr>
          <a:lstStyle/>
          <a:p>
            <a:pPr marL="285750" indent="-285750">
              <a:buFont typeface="Wingdings" panose="05000000000000000000" pitchFamily="2" charset="2"/>
              <a:buChar char="Ø"/>
            </a:pPr>
            <a:r>
              <a:rPr lang="es-MX" sz="1600" dirty="0" smtClean="0">
                <a:latin typeface="Century Gothic" panose="020B0502020202020204" pitchFamily="34" charset="0"/>
              </a:rPr>
              <a:t>USD </a:t>
            </a:r>
            <a:r>
              <a:rPr lang="es-MX" sz="1600" dirty="0" smtClean="0">
                <a:latin typeface="Century Gothic" panose="020B0502020202020204" pitchFamily="34" charset="0"/>
              </a:rPr>
              <a:t>30 </a:t>
            </a:r>
            <a:r>
              <a:rPr lang="es-MX" sz="1600" dirty="0" err="1" smtClean="0">
                <a:latin typeface="Century Gothic" panose="020B0502020202020204" pitchFamily="34" charset="0"/>
              </a:rPr>
              <a:t>Billion</a:t>
            </a:r>
            <a:r>
              <a:rPr lang="es-MX" sz="1600" dirty="0" smtClean="0">
                <a:latin typeface="Century Gothic" panose="020B0502020202020204" pitchFamily="34" charset="0"/>
              </a:rPr>
              <a:t> </a:t>
            </a:r>
            <a:r>
              <a:rPr lang="es-MX" sz="1600" dirty="0" err="1" smtClean="0">
                <a:latin typeface="Century Gothic" panose="020B0502020202020204" pitchFamily="34" charset="0"/>
              </a:rPr>
              <a:t>Invested</a:t>
            </a:r>
            <a:endParaRPr lang="es-MX" sz="1600" dirty="0" smtClean="0">
              <a:latin typeface="Century Gothic" panose="020B0502020202020204" pitchFamily="34" charset="0"/>
            </a:endParaRPr>
          </a:p>
          <a:p>
            <a:pPr marL="285750" indent="-285750">
              <a:buFont typeface="Wingdings" panose="05000000000000000000" pitchFamily="2" charset="2"/>
              <a:buChar char="Ø"/>
            </a:pPr>
            <a:r>
              <a:rPr lang="es-MX" sz="1600" dirty="0" smtClean="0">
                <a:latin typeface="Century Gothic" panose="020B0502020202020204" pitchFamily="34" charset="0"/>
              </a:rPr>
              <a:t>Argentina, Barbados, Bolivia, </a:t>
            </a:r>
            <a:r>
              <a:rPr lang="es-MX" sz="1600" dirty="0">
                <a:latin typeface="Century Gothic" panose="020B0502020202020204" pitchFamily="34" charset="0"/>
              </a:rPr>
              <a:t>Brasil,</a:t>
            </a:r>
            <a:r>
              <a:rPr lang="es-MX" sz="1600" dirty="0" smtClean="0">
                <a:latin typeface="Century Gothic" panose="020B0502020202020204" pitchFamily="34" charset="0"/>
              </a:rPr>
              <a:t> Colombia, Costa Rica, Ecuador, México, Panamá, Paraguay, Perú, República Dominicana, Trinidad y Tobago, Uruguay, Venezuela</a:t>
            </a:r>
            <a:endParaRPr lang="es-MX" sz="1600" dirty="0">
              <a:latin typeface="Century Gothic" panose="020B0502020202020204" pitchFamily="34" charset="0"/>
            </a:endParaRPr>
          </a:p>
        </p:txBody>
      </p:sp>
      <p:pic>
        <p:nvPicPr>
          <p:cNvPr id="25" name="Imagen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2978" y="1064943"/>
            <a:ext cx="649690" cy="649690"/>
          </a:xfrm>
          <a:prstGeom prst="rect">
            <a:avLst/>
          </a:prstGeom>
        </p:spPr>
      </p:pic>
      <p:pic>
        <p:nvPicPr>
          <p:cNvPr id="26" name="Imagen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7316" y="1064943"/>
            <a:ext cx="648903" cy="648903"/>
          </a:xfrm>
          <a:prstGeom prst="rect">
            <a:avLst/>
          </a:prstGeom>
        </p:spPr>
      </p:pic>
      <p:pic>
        <p:nvPicPr>
          <p:cNvPr id="27" name="Imagen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1560" y="1064942"/>
            <a:ext cx="648903" cy="648903"/>
          </a:xfrm>
          <a:prstGeom prst="rect">
            <a:avLst/>
          </a:prstGeom>
        </p:spPr>
      </p:pic>
      <p:pic>
        <p:nvPicPr>
          <p:cNvPr id="28" name="Imagen 2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42978" y="1760132"/>
            <a:ext cx="648903" cy="648903"/>
          </a:xfrm>
          <a:prstGeom prst="rect">
            <a:avLst/>
          </a:prstGeom>
        </p:spPr>
      </p:pic>
      <p:pic>
        <p:nvPicPr>
          <p:cNvPr id="29" name="Imagen 2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36259" y="1750509"/>
            <a:ext cx="648903" cy="648903"/>
          </a:xfrm>
          <a:prstGeom prst="rect">
            <a:avLst/>
          </a:prstGeom>
        </p:spPr>
      </p:pic>
      <p:pic>
        <p:nvPicPr>
          <p:cNvPr id="30" name="Imagen 2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66520" y="1750511"/>
            <a:ext cx="648903" cy="648903"/>
          </a:xfrm>
          <a:prstGeom prst="rect">
            <a:avLst/>
          </a:prstGeom>
        </p:spPr>
      </p:pic>
      <p:pic>
        <p:nvPicPr>
          <p:cNvPr id="31" name="Imagen 3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60588" y="1755688"/>
            <a:ext cx="648903" cy="648903"/>
          </a:xfrm>
          <a:prstGeom prst="rect">
            <a:avLst/>
          </a:prstGeom>
        </p:spPr>
      </p:pic>
      <p:pic>
        <p:nvPicPr>
          <p:cNvPr id="32" name="Imagen 3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236259" y="1056310"/>
            <a:ext cx="657891" cy="657891"/>
          </a:xfrm>
          <a:prstGeom prst="rect">
            <a:avLst/>
          </a:prstGeom>
        </p:spPr>
      </p:pic>
      <p:pic>
        <p:nvPicPr>
          <p:cNvPr id="33" name="Imagen 3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948625" y="1050287"/>
            <a:ext cx="671342" cy="671342"/>
          </a:xfrm>
          <a:prstGeom prst="rect">
            <a:avLst/>
          </a:prstGeom>
        </p:spPr>
      </p:pic>
      <p:pic>
        <p:nvPicPr>
          <p:cNvPr id="34" name="Imagen 3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70822" y="1064943"/>
            <a:ext cx="658323" cy="658323"/>
          </a:xfrm>
          <a:prstGeom prst="rect">
            <a:avLst/>
          </a:prstGeom>
        </p:spPr>
      </p:pic>
    </p:spTree>
    <p:extLst>
      <p:ext uri="{BB962C8B-B14F-4D97-AF65-F5344CB8AC3E}">
        <p14:creationId xmlns:p14="http://schemas.microsoft.com/office/powerpoint/2010/main" val="9001407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1"/>
          <p:cNvSpPr>
            <a:spLocks noGrp="1"/>
          </p:cNvSpPr>
          <p:nvPr>
            <p:ph type="body" sz="quarter" idx="12"/>
          </p:nvPr>
        </p:nvSpPr>
        <p:spPr>
          <a:xfrm>
            <a:off x="252412" y="340824"/>
            <a:ext cx="8642352" cy="474207"/>
          </a:xfrm>
        </p:spPr>
        <p:txBody>
          <a:bodyPr/>
          <a:lstStyle/>
          <a:p>
            <a:r>
              <a:rPr lang="es-VE" sz="2400" dirty="0" err="1" smtClean="0">
                <a:latin typeface="Century Gothic" panose="020B0502020202020204" pitchFamily="34" charset="0"/>
              </a:rPr>
              <a:t>Energy</a:t>
            </a:r>
            <a:endParaRPr lang="en-US" sz="2400" dirty="0">
              <a:latin typeface="Century Gothic" panose="020B0502020202020204" pitchFamily="34" charset="0"/>
            </a:endParaRPr>
          </a:p>
        </p:txBody>
      </p:sp>
      <p:sp>
        <p:nvSpPr>
          <p:cNvPr id="7" name="6 CuadroTexto"/>
          <p:cNvSpPr txBox="1"/>
          <p:nvPr/>
        </p:nvSpPr>
        <p:spPr>
          <a:xfrm>
            <a:off x="8780463" y="4854305"/>
            <a:ext cx="431800" cy="261610"/>
          </a:xfrm>
          <a:prstGeom prst="rect">
            <a:avLst/>
          </a:prstGeom>
          <a:noFill/>
        </p:spPr>
        <p:txBody>
          <a:bodyPr wrap="square" rtlCol="0">
            <a:spAutoFit/>
          </a:bodyPr>
          <a:lstStyle/>
          <a:p>
            <a:r>
              <a:rPr lang="es-VE" sz="1100" dirty="0" smtClean="0">
                <a:latin typeface="Myriad Pro Light"/>
              </a:rPr>
              <a:t> </a:t>
            </a:r>
            <a:r>
              <a:rPr lang="es-VE" sz="1100" dirty="0" smtClean="0">
                <a:latin typeface="Myriad Pro Light"/>
              </a:rPr>
              <a:t>16</a:t>
            </a:r>
            <a:endParaRPr lang="es-VE" sz="1200" dirty="0">
              <a:latin typeface="Myriad Pro Light"/>
            </a:endParaRPr>
          </a:p>
        </p:txBody>
      </p:sp>
      <p:sp>
        <p:nvSpPr>
          <p:cNvPr id="4" name="CuadroTexto 3"/>
          <p:cNvSpPr txBox="1"/>
          <p:nvPr/>
        </p:nvSpPr>
        <p:spPr>
          <a:xfrm>
            <a:off x="341644" y="1179667"/>
            <a:ext cx="3607358" cy="3908762"/>
          </a:xfrm>
          <a:prstGeom prst="rect">
            <a:avLst/>
          </a:prstGeom>
          <a:noFill/>
        </p:spPr>
        <p:txBody>
          <a:bodyPr wrap="square" rtlCol="0">
            <a:spAutoFit/>
          </a:bodyPr>
          <a:lstStyle/>
          <a:p>
            <a:pPr marL="285750" lvl="0" indent="-285750">
              <a:buFont typeface="Arial" panose="020B0604020202020204" pitchFamily="34" charset="0"/>
              <a:buChar char="•"/>
            </a:pPr>
            <a:r>
              <a:rPr lang="en-US" dirty="0">
                <a:latin typeface="Century Gothic" panose="020B0502020202020204" pitchFamily="34" charset="0"/>
              </a:rPr>
              <a:t>Energy </a:t>
            </a:r>
            <a:r>
              <a:rPr lang="en-US" dirty="0" smtClean="0">
                <a:latin typeface="Century Gothic" panose="020B0502020202020204" pitchFamily="34" charset="0"/>
              </a:rPr>
              <a:t>Infrastructure</a:t>
            </a:r>
          </a:p>
          <a:p>
            <a:pPr lvl="0"/>
            <a:endParaRPr lang="es-VE" dirty="0">
              <a:latin typeface="Century Gothic" panose="020B0502020202020204" pitchFamily="34" charset="0"/>
            </a:endParaRPr>
          </a:p>
          <a:p>
            <a:pPr marL="285750" lvl="0" indent="-285750">
              <a:buFont typeface="Arial" panose="020B0604020202020204" pitchFamily="34" charset="0"/>
              <a:buChar char="•"/>
            </a:pPr>
            <a:r>
              <a:rPr lang="en-US" dirty="0">
                <a:latin typeface="Century Gothic" panose="020B0502020202020204" pitchFamily="34" charset="0"/>
              </a:rPr>
              <a:t>Regional Integrating </a:t>
            </a:r>
            <a:r>
              <a:rPr lang="en-US" dirty="0" smtClean="0">
                <a:latin typeface="Century Gothic" panose="020B0502020202020204" pitchFamily="34" charset="0"/>
              </a:rPr>
              <a:t>Projects</a:t>
            </a:r>
          </a:p>
          <a:p>
            <a:pPr lvl="0"/>
            <a:endParaRPr lang="es-VE" dirty="0">
              <a:latin typeface="Century Gothic" panose="020B0502020202020204" pitchFamily="34" charset="0"/>
            </a:endParaRPr>
          </a:p>
          <a:p>
            <a:pPr marL="285750" lvl="0" indent="-285750">
              <a:buFont typeface="Arial" panose="020B0604020202020204" pitchFamily="34" charset="0"/>
              <a:buChar char="•"/>
            </a:pPr>
            <a:r>
              <a:rPr lang="en-US" dirty="0">
                <a:latin typeface="Century Gothic" panose="020B0502020202020204" pitchFamily="34" charset="0"/>
              </a:rPr>
              <a:t>Energy </a:t>
            </a:r>
            <a:r>
              <a:rPr lang="en-US" dirty="0" smtClean="0">
                <a:latin typeface="Century Gothic" panose="020B0502020202020204" pitchFamily="34" charset="0"/>
              </a:rPr>
              <a:t>efficiency</a:t>
            </a:r>
          </a:p>
          <a:p>
            <a:pPr lvl="0"/>
            <a:endParaRPr lang="es-VE" dirty="0">
              <a:latin typeface="Century Gothic" panose="020B0502020202020204" pitchFamily="34" charset="0"/>
            </a:endParaRPr>
          </a:p>
          <a:p>
            <a:pPr marL="285750" lvl="0" indent="-285750">
              <a:buFont typeface="Arial" panose="020B0604020202020204" pitchFamily="34" charset="0"/>
              <a:buChar char="•"/>
            </a:pPr>
            <a:r>
              <a:rPr lang="en-US" dirty="0">
                <a:latin typeface="Century Gothic" panose="020B0502020202020204" pitchFamily="34" charset="0"/>
              </a:rPr>
              <a:t>Clean and Renewable </a:t>
            </a:r>
            <a:r>
              <a:rPr lang="en-US" dirty="0" smtClean="0">
                <a:latin typeface="Century Gothic" panose="020B0502020202020204" pitchFamily="34" charset="0"/>
              </a:rPr>
              <a:t>Energy</a:t>
            </a:r>
          </a:p>
          <a:p>
            <a:pPr lvl="0"/>
            <a:endParaRPr lang="es-VE" dirty="0">
              <a:latin typeface="Century Gothic" panose="020B0502020202020204" pitchFamily="34" charset="0"/>
            </a:endParaRPr>
          </a:p>
          <a:p>
            <a:pPr marL="285750" lvl="0" indent="-285750">
              <a:buFont typeface="Arial" panose="020B0604020202020204" pitchFamily="34" charset="0"/>
              <a:buChar char="•"/>
            </a:pPr>
            <a:r>
              <a:rPr lang="en-US" dirty="0">
                <a:latin typeface="Century Gothic" panose="020B0502020202020204" pitchFamily="34" charset="0"/>
              </a:rPr>
              <a:t>Technological innovation</a:t>
            </a:r>
            <a:endParaRPr lang="es-VE" dirty="0">
              <a:latin typeface="Century Gothic" panose="020B0502020202020204" pitchFamily="34" charset="0"/>
            </a:endParaRPr>
          </a:p>
          <a:p>
            <a:endParaRPr lang="es-VE" dirty="0">
              <a:latin typeface="Century Gothic" panose="020B0502020202020204" pitchFamily="34" charset="0"/>
            </a:endParaRPr>
          </a:p>
          <a:p>
            <a:pPr marL="285750" indent="-285750">
              <a:buFont typeface="Arial" panose="020B0604020202020204" pitchFamily="34" charset="0"/>
              <a:buChar char="•"/>
            </a:pPr>
            <a:endParaRPr lang="es-MX" sz="1600" dirty="0" smtClean="0">
              <a:latin typeface="Century Gothic" panose="020B0502020202020204" pitchFamily="34" charset="0"/>
            </a:endParaRPr>
          </a:p>
          <a:p>
            <a:pPr marL="285750" indent="-285750">
              <a:buFont typeface="Arial" panose="020B0604020202020204" pitchFamily="34" charset="0"/>
              <a:buChar char="•"/>
            </a:pPr>
            <a:endParaRPr lang="es-MX" sz="1600" dirty="0">
              <a:latin typeface="Century Gothic" panose="020B0502020202020204" pitchFamily="34" charset="0"/>
            </a:endParaRPr>
          </a:p>
        </p:txBody>
      </p:sp>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2978" y="1064943"/>
            <a:ext cx="649690" cy="649690"/>
          </a:xfrm>
          <a:prstGeom prst="rect">
            <a:avLst/>
          </a:prstGeom>
        </p:spPr>
      </p:pic>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6642" y="1064943"/>
            <a:ext cx="648903" cy="648903"/>
          </a:xfrm>
          <a:prstGeom prst="rect">
            <a:avLst/>
          </a:prstGeom>
        </p:spPr>
      </p:pic>
      <p:pic>
        <p:nvPicPr>
          <p:cNvPr id="12" name="Imagen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59258" y="1055884"/>
            <a:ext cx="648903" cy="648903"/>
          </a:xfrm>
          <a:prstGeom prst="rect">
            <a:avLst/>
          </a:prstGeom>
        </p:spPr>
      </p:pic>
      <p:pic>
        <p:nvPicPr>
          <p:cNvPr id="14" name="Imagen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33058" y="1790415"/>
            <a:ext cx="648903" cy="648903"/>
          </a:xfrm>
          <a:prstGeom prst="rect">
            <a:avLst/>
          </a:prstGeom>
        </p:spPr>
      </p:pic>
      <p:pic>
        <p:nvPicPr>
          <p:cNvPr id="15" name="Imagen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88742" y="1766272"/>
            <a:ext cx="648903" cy="648903"/>
          </a:xfrm>
          <a:prstGeom prst="rect">
            <a:avLst/>
          </a:prstGeom>
        </p:spPr>
      </p:pic>
      <p:pic>
        <p:nvPicPr>
          <p:cNvPr id="16" name="Imagen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09337" y="1766274"/>
            <a:ext cx="648903" cy="648903"/>
          </a:xfrm>
          <a:prstGeom prst="rect">
            <a:avLst/>
          </a:prstGeom>
        </p:spPr>
      </p:pic>
      <p:pic>
        <p:nvPicPr>
          <p:cNvPr id="17" name="Imagen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24359" y="1766273"/>
            <a:ext cx="648903" cy="648903"/>
          </a:xfrm>
          <a:prstGeom prst="rect">
            <a:avLst/>
          </a:prstGeom>
        </p:spPr>
      </p:pic>
      <p:sp>
        <p:nvSpPr>
          <p:cNvPr id="19" name="CuadroTexto 18"/>
          <p:cNvSpPr txBox="1"/>
          <p:nvPr/>
        </p:nvSpPr>
        <p:spPr>
          <a:xfrm>
            <a:off x="4471517" y="2793442"/>
            <a:ext cx="4592096" cy="1569660"/>
          </a:xfrm>
          <a:prstGeom prst="rect">
            <a:avLst/>
          </a:prstGeom>
          <a:noFill/>
        </p:spPr>
        <p:txBody>
          <a:bodyPr wrap="square" rtlCol="0">
            <a:spAutoFit/>
          </a:bodyPr>
          <a:lstStyle/>
          <a:p>
            <a:pPr marL="285750" indent="-285750">
              <a:buFont typeface="Wingdings" panose="05000000000000000000" pitchFamily="2" charset="2"/>
              <a:buChar char="Ø"/>
            </a:pPr>
            <a:r>
              <a:rPr lang="es-MX" sz="1600" dirty="0" smtClean="0">
                <a:latin typeface="Century Gothic" panose="020B0502020202020204" pitchFamily="34" charset="0"/>
              </a:rPr>
              <a:t>135 </a:t>
            </a:r>
            <a:r>
              <a:rPr lang="es-MX" sz="1600" dirty="0" err="1" smtClean="0">
                <a:latin typeface="Century Gothic" panose="020B0502020202020204" pitchFamily="34" charset="0"/>
              </a:rPr>
              <a:t>Projects</a:t>
            </a:r>
            <a:endParaRPr lang="es-MX" sz="1600" dirty="0" smtClean="0">
              <a:latin typeface="Century Gothic" panose="020B0502020202020204" pitchFamily="34" charset="0"/>
            </a:endParaRPr>
          </a:p>
          <a:p>
            <a:pPr marL="285750" indent="-285750">
              <a:buFont typeface="Wingdings" panose="05000000000000000000" pitchFamily="2" charset="2"/>
              <a:buChar char="Ø"/>
            </a:pPr>
            <a:r>
              <a:rPr lang="es-MX" sz="1600" dirty="0" smtClean="0">
                <a:latin typeface="Century Gothic" panose="020B0502020202020204" pitchFamily="34" charset="0"/>
              </a:rPr>
              <a:t>USD </a:t>
            </a:r>
            <a:r>
              <a:rPr lang="es-MX" sz="1600" dirty="0" smtClean="0">
                <a:latin typeface="Century Gothic" panose="020B0502020202020204" pitchFamily="34" charset="0"/>
              </a:rPr>
              <a:t>8.6 </a:t>
            </a:r>
            <a:r>
              <a:rPr lang="es-MX" sz="1600" dirty="0" err="1" smtClean="0">
                <a:latin typeface="Century Gothic" panose="020B0502020202020204" pitchFamily="34" charset="0"/>
              </a:rPr>
              <a:t>billion</a:t>
            </a:r>
            <a:r>
              <a:rPr lang="es-MX" sz="1600" dirty="0" smtClean="0">
                <a:latin typeface="Century Gothic" panose="020B0502020202020204" pitchFamily="34" charset="0"/>
              </a:rPr>
              <a:t> </a:t>
            </a:r>
            <a:r>
              <a:rPr lang="es-MX" sz="1600" dirty="0" err="1" smtClean="0">
                <a:latin typeface="Century Gothic" panose="020B0502020202020204" pitchFamily="34" charset="0"/>
              </a:rPr>
              <a:t>Invested</a:t>
            </a:r>
            <a:endParaRPr lang="es-MX" sz="1600" dirty="0" smtClean="0">
              <a:latin typeface="Century Gothic" panose="020B0502020202020204" pitchFamily="34" charset="0"/>
            </a:endParaRPr>
          </a:p>
          <a:p>
            <a:pPr marL="285750" indent="-285750">
              <a:buFont typeface="Wingdings" panose="05000000000000000000" pitchFamily="2" charset="2"/>
              <a:buChar char="Ø"/>
            </a:pPr>
            <a:r>
              <a:rPr lang="es-MX" sz="1600" dirty="0" smtClean="0">
                <a:latin typeface="Century Gothic" panose="020B0502020202020204" pitchFamily="34" charset="0"/>
              </a:rPr>
              <a:t>Argentina, Barbados, Bolivia, Brasil, Chile, Colombia, Costa Rica, Ecuador, Jamaica, México, Panamá, Paraguay, Perú, Uruguay, Venezuela</a:t>
            </a:r>
            <a:endParaRPr lang="es-MX" sz="1600" dirty="0">
              <a:latin typeface="Century Gothic" panose="020B0502020202020204" pitchFamily="34" charset="0"/>
            </a:endParaRPr>
          </a:p>
        </p:txBody>
      </p:sp>
      <p:pic>
        <p:nvPicPr>
          <p:cNvPr id="3" name="Imagen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274026" y="1066285"/>
            <a:ext cx="648903" cy="648903"/>
          </a:xfrm>
          <a:prstGeom prst="rect">
            <a:avLst/>
          </a:prstGeom>
        </p:spPr>
      </p:pic>
      <p:pic>
        <p:nvPicPr>
          <p:cNvPr id="5" name="Imagen 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82082" y="1783003"/>
            <a:ext cx="656315" cy="656315"/>
          </a:xfrm>
          <a:prstGeom prst="rect">
            <a:avLst/>
          </a:prstGeom>
        </p:spPr>
      </p:pic>
      <p:pic>
        <p:nvPicPr>
          <p:cNvPr id="18" name="Imagen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77676" y="1052497"/>
            <a:ext cx="659969" cy="659969"/>
          </a:xfrm>
          <a:prstGeom prst="rect">
            <a:avLst/>
          </a:prstGeom>
        </p:spPr>
      </p:pic>
      <p:pic>
        <p:nvPicPr>
          <p:cNvPr id="20" name="Imagen 1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421389" y="1058623"/>
            <a:ext cx="647718" cy="647718"/>
          </a:xfrm>
          <a:prstGeom prst="rect">
            <a:avLst/>
          </a:prstGeom>
        </p:spPr>
      </p:pic>
    </p:spTree>
    <p:extLst>
      <p:ext uri="{BB962C8B-B14F-4D97-AF65-F5344CB8AC3E}">
        <p14:creationId xmlns:p14="http://schemas.microsoft.com/office/powerpoint/2010/main" val="9158204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1"/>
          <p:cNvSpPr>
            <a:spLocks noGrp="1"/>
          </p:cNvSpPr>
          <p:nvPr>
            <p:ph type="body" sz="quarter" idx="12"/>
          </p:nvPr>
        </p:nvSpPr>
        <p:spPr>
          <a:xfrm>
            <a:off x="252411" y="340824"/>
            <a:ext cx="8811201" cy="474207"/>
          </a:xfrm>
        </p:spPr>
        <p:txBody>
          <a:bodyPr/>
          <a:lstStyle/>
          <a:p>
            <a:r>
              <a:rPr lang="es-VE" sz="2400" dirty="0" smtClean="0">
                <a:latin typeface="Century Gothic" panose="020B0502020202020204" pitchFamily="34" charset="0"/>
              </a:rPr>
              <a:t>Regional </a:t>
            </a:r>
            <a:r>
              <a:rPr lang="es-VE" sz="2400" dirty="0" err="1" smtClean="0">
                <a:latin typeface="Century Gothic" panose="020B0502020202020204" pitchFamily="34" charset="0"/>
              </a:rPr>
              <a:t>Integration</a:t>
            </a:r>
            <a:endParaRPr lang="en-US" sz="2400" dirty="0">
              <a:latin typeface="Century Gothic" panose="020B0502020202020204" pitchFamily="34" charset="0"/>
            </a:endParaRPr>
          </a:p>
        </p:txBody>
      </p:sp>
      <p:sp>
        <p:nvSpPr>
          <p:cNvPr id="7" name="6 CuadroTexto"/>
          <p:cNvSpPr txBox="1"/>
          <p:nvPr/>
        </p:nvSpPr>
        <p:spPr>
          <a:xfrm>
            <a:off x="8780463" y="4854305"/>
            <a:ext cx="431800" cy="261610"/>
          </a:xfrm>
          <a:prstGeom prst="rect">
            <a:avLst/>
          </a:prstGeom>
          <a:noFill/>
        </p:spPr>
        <p:txBody>
          <a:bodyPr wrap="square" rtlCol="0">
            <a:spAutoFit/>
          </a:bodyPr>
          <a:lstStyle/>
          <a:p>
            <a:r>
              <a:rPr lang="es-VE" sz="1100" dirty="0" smtClean="0">
                <a:latin typeface="Myriad Pro Light"/>
              </a:rPr>
              <a:t> </a:t>
            </a:r>
            <a:r>
              <a:rPr lang="es-VE" sz="1100" dirty="0" smtClean="0">
                <a:latin typeface="Myriad Pro Light"/>
              </a:rPr>
              <a:t>17</a:t>
            </a:r>
            <a:endParaRPr lang="es-VE" sz="1200" dirty="0">
              <a:latin typeface="Myriad Pro Light"/>
            </a:endParaRPr>
          </a:p>
        </p:txBody>
      </p:sp>
      <p:sp>
        <p:nvSpPr>
          <p:cNvPr id="4" name="CuadroTexto 3"/>
          <p:cNvSpPr txBox="1"/>
          <p:nvPr/>
        </p:nvSpPr>
        <p:spPr>
          <a:xfrm>
            <a:off x="341643" y="1148164"/>
            <a:ext cx="4306557" cy="3877985"/>
          </a:xfrm>
          <a:prstGeom prst="rect">
            <a:avLst/>
          </a:prstGeom>
          <a:noFill/>
        </p:spPr>
        <p:txBody>
          <a:bodyPr wrap="square" rtlCol="0">
            <a:spAutoFit/>
          </a:bodyPr>
          <a:lstStyle/>
          <a:p>
            <a:pPr marL="285750" lvl="0" indent="-285750">
              <a:buFont typeface="Arial" panose="020B0604020202020204" pitchFamily="34" charset="0"/>
              <a:buChar char="•"/>
            </a:pPr>
            <a:r>
              <a:rPr lang="es-VE" dirty="0" err="1">
                <a:latin typeface="Century Gothic" panose="020B0502020202020204" pitchFamily="34" charset="0"/>
              </a:rPr>
              <a:t>Andean</a:t>
            </a:r>
            <a:r>
              <a:rPr lang="es-VE" dirty="0">
                <a:latin typeface="Century Gothic" panose="020B0502020202020204" pitchFamily="34" charset="0"/>
              </a:rPr>
              <a:t> </a:t>
            </a:r>
            <a:r>
              <a:rPr lang="es-VE" dirty="0" err="1" smtClean="0">
                <a:latin typeface="Century Gothic" panose="020B0502020202020204" pitchFamily="34" charset="0"/>
              </a:rPr>
              <a:t>Community</a:t>
            </a:r>
            <a:endParaRPr lang="es-VE" dirty="0" smtClean="0">
              <a:latin typeface="Century Gothic" panose="020B0502020202020204" pitchFamily="34" charset="0"/>
            </a:endParaRPr>
          </a:p>
          <a:p>
            <a:pPr lvl="0"/>
            <a:endParaRPr lang="es-VE" dirty="0" smtClean="0">
              <a:latin typeface="Century Gothic" panose="020B0502020202020204" pitchFamily="34" charset="0"/>
            </a:endParaRPr>
          </a:p>
          <a:p>
            <a:pPr marL="285750" lvl="0" indent="-285750">
              <a:buFont typeface="Arial" panose="020B0604020202020204" pitchFamily="34" charset="0"/>
              <a:buChar char="•"/>
            </a:pPr>
            <a:r>
              <a:rPr lang="es-VE" dirty="0" smtClean="0">
                <a:latin typeface="Century Gothic" panose="020B0502020202020204" pitchFamily="34" charset="0"/>
              </a:rPr>
              <a:t>Mercosur</a:t>
            </a:r>
          </a:p>
          <a:p>
            <a:pPr lvl="0"/>
            <a:endParaRPr lang="es-VE" dirty="0">
              <a:latin typeface="Century Gothic" panose="020B0502020202020204" pitchFamily="34" charset="0"/>
            </a:endParaRPr>
          </a:p>
          <a:p>
            <a:pPr marL="285750" lvl="0" indent="-285750">
              <a:buFont typeface="Arial" panose="020B0604020202020204" pitchFamily="34" charset="0"/>
              <a:buChar char="•"/>
            </a:pPr>
            <a:r>
              <a:rPr lang="es-VE" dirty="0" err="1" smtClean="0">
                <a:latin typeface="Century Gothic" panose="020B0502020202020204" pitchFamily="34" charset="0"/>
              </a:rPr>
              <a:t>Mesoamerican</a:t>
            </a:r>
            <a:r>
              <a:rPr lang="es-VE" dirty="0" smtClean="0">
                <a:latin typeface="Century Gothic" panose="020B0502020202020204" pitchFamily="34" charset="0"/>
              </a:rPr>
              <a:t> </a:t>
            </a:r>
            <a:r>
              <a:rPr lang="es-VE" dirty="0" smtClean="0">
                <a:latin typeface="Century Gothic" panose="020B0502020202020204" pitchFamily="34" charset="0"/>
              </a:rPr>
              <a:t>Project</a:t>
            </a:r>
          </a:p>
          <a:p>
            <a:pPr lvl="0"/>
            <a:endParaRPr lang="es-VE" dirty="0">
              <a:latin typeface="Century Gothic" panose="020B0502020202020204" pitchFamily="34" charset="0"/>
            </a:endParaRPr>
          </a:p>
          <a:p>
            <a:pPr marL="285750" lvl="0" indent="-285750">
              <a:buFont typeface="Arial" panose="020B0604020202020204" pitchFamily="34" charset="0"/>
              <a:buChar char="•"/>
            </a:pPr>
            <a:r>
              <a:rPr lang="es-VE" dirty="0" err="1" smtClean="0">
                <a:latin typeface="Century Gothic" panose="020B0502020202020204" pitchFamily="34" charset="0"/>
              </a:rPr>
              <a:t>Unasur</a:t>
            </a:r>
            <a:endParaRPr lang="es-VE" dirty="0" smtClean="0">
              <a:latin typeface="Century Gothic" panose="020B0502020202020204" pitchFamily="34" charset="0"/>
            </a:endParaRPr>
          </a:p>
          <a:p>
            <a:pPr lvl="0"/>
            <a:endParaRPr lang="es-VE" dirty="0">
              <a:latin typeface="Century Gothic" panose="020B0502020202020204" pitchFamily="34" charset="0"/>
            </a:endParaRPr>
          </a:p>
          <a:p>
            <a:pPr marL="285750" lvl="0" indent="-285750">
              <a:buFont typeface="Arial" panose="020B0604020202020204" pitchFamily="34" charset="0"/>
              <a:buChar char="•"/>
            </a:pPr>
            <a:r>
              <a:rPr lang="es-VE" dirty="0" smtClean="0">
                <a:latin typeface="Century Gothic" panose="020B0502020202020204" pitchFamily="34" charset="0"/>
              </a:rPr>
              <a:t>CELAC</a:t>
            </a:r>
          </a:p>
          <a:p>
            <a:pPr lvl="0"/>
            <a:endParaRPr lang="es-VE" dirty="0">
              <a:latin typeface="Century Gothic" panose="020B0502020202020204" pitchFamily="34" charset="0"/>
            </a:endParaRPr>
          </a:p>
          <a:p>
            <a:pPr marL="285750" lvl="0" indent="-285750">
              <a:buFont typeface="Arial" panose="020B0604020202020204" pitchFamily="34" charset="0"/>
              <a:buChar char="•"/>
            </a:pPr>
            <a:r>
              <a:rPr lang="es-VE" dirty="0" err="1">
                <a:latin typeface="Century Gothic" panose="020B0502020202020204" pitchFamily="34" charset="0"/>
              </a:rPr>
              <a:t>Border</a:t>
            </a:r>
            <a:r>
              <a:rPr lang="es-VE" dirty="0">
                <a:latin typeface="Century Gothic" panose="020B0502020202020204" pitchFamily="34" charset="0"/>
              </a:rPr>
              <a:t> </a:t>
            </a:r>
            <a:r>
              <a:rPr lang="es-VE" dirty="0" err="1">
                <a:latin typeface="Century Gothic" panose="020B0502020202020204" pitchFamily="34" charset="0"/>
              </a:rPr>
              <a:t>Development</a:t>
            </a:r>
            <a:endParaRPr lang="es-VE" dirty="0">
              <a:latin typeface="Century Gothic" panose="020B0502020202020204" pitchFamily="34" charset="0"/>
            </a:endParaRPr>
          </a:p>
          <a:p>
            <a:r>
              <a:rPr lang="es-VE" sz="1400" dirty="0">
                <a:latin typeface="Century Gothic" panose="020B0502020202020204" pitchFamily="34" charset="0"/>
              </a:rPr>
              <a:t> </a:t>
            </a:r>
          </a:p>
          <a:p>
            <a:pPr marL="285750" indent="-285750">
              <a:buFont typeface="Arial" panose="020B0604020202020204" pitchFamily="34" charset="0"/>
              <a:buChar char="•"/>
            </a:pPr>
            <a:endParaRPr lang="es-MX" sz="1400" dirty="0" smtClean="0">
              <a:latin typeface="Century Gothic" panose="020B0502020202020204" pitchFamily="34" charset="0"/>
            </a:endParaRPr>
          </a:p>
          <a:p>
            <a:pPr marL="285750" indent="-285750">
              <a:buFont typeface="Arial" panose="020B0604020202020204" pitchFamily="34" charset="0"/>
              <a:buChar char="•"/>
            </a:pPr>
            <a:endParaRPr lang="es-MX" sz="1400" dirty="0">
              <a:latin typeface="Century Gothic" panose="020B0502020202020204" pitchFamily="34" charset="0"/>
            </a:endParaRPr>
          </a:p>
        </p:txBody>
      </p:sp>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2978" y="1064943"/>
            <a:ext cx="649690" cy="649690"/>
          </a:xfrm>
          <a:prstGeom prst="rect">
            <a:avLst/>
          </a:prstGeom>
        </p:spPr>
      </p:pic>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90452" y="1049879"/>
            <a:ext cx="648903" cy="648903"/>
          </a:xfrm>
          <a:prstGeom prst="rect">
            <a:avLst/>
          </a:prstGeom>
        </p:spPr>
      </p:pic>
      <p:pic>
        <p:nvPicPr>
          <p:cNvPr id="12" name="Imagen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05698" y="1063440"/>
            <a:ext cx="648903" cy="648903"/>
          </a:xfrm>
          <a:prstGeom prst="rect">
            <a:avLst/>
          </a:prstGeom>
        </p:spPr>
      </p:pic>
      <p:pic>
        <p:nvPicPr>
          <p:cNvPr id="14" name="Imagen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13321" y="1063442"/>
            <a:ext cx="648903" cy="648903"/>
          </a:xfrm>
          <a:prstGeom prst="rect">
            <a:avLst/>
          </a:prstGeom>
        </p:spPr>
      </p:pic>
      <p:pic>
        <p:nvPicPr>
          <p:cNvPr id="15" name="Imagen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62485" y="1767437"/>
            <a:ext cx="648903" cy="648903"/>
          </a:xfrm>
          <a:prstGeom prst="rect">
            <a:avLst/>
          </a:prstGeom>
        </p:spPr>
      </p:pic>
      <p:pic>
        <p:nvPicPr>
          <p:cNvPr id="17" name="Imagen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19765" y="1769001"/>
            <a:ext cx="631164" cy="631164"/>
          </a:xfrm>
          <a:prstGeom prst="rect">
            <a:avLst/>
          </a:prstGeom>
        </p:spPr>
      </p:pic>
      <p:sp>
        <p:nvSpPr>
          <p:cNvPr id="19" name="CuadroTexto 18"/>
          <p:cNvSpPr txBox="1"/>
          <p:nvPr/>
        </p:nvSpPr>
        <p:spPr>
          <a:xfrm>
            <a:off x="4471517" y="2793442"/>
            <a:ext cx="4592096" cy="1077218"/>
          </a:xfrm>
          <a:prstGeom prst="rect">
            <a:avLst/>
          </a:prstGeom>
          <a:noFill/>
        </p:spPr>
        <p:txBody>
          <a:bodyPr wrap="square" rtlCol="0">
            <a:spAutoFit/>
          </a:bodyPr>
          <a:lstStyle/>
          <a:p>
            <a:pPr marL="285750" indent="-285750">
              <a:buFont typeface="Wingdings" panose="05000000000000000000" pitchFamily="2" charset="2"/>
              <a:buChar char="Ø"/>
            </a:pPr>
            <a:r>
              <a:rPr lang="es-MX" sz="1600" dirty="0">
                <a:latin typeface="Century Gothic" panose="020B0502020202020204" pitchFamily="34" charset="0"/>
              </a:rPr>
              <a:t>25 </a:t>
            </a:r>
            <a:r>
              <a:rPr lang="es-MX" sz="1600" dirty="0" err="1">
                <a:latin typeface="Century Gothic" panose="020B0502020202020204" pitchFamily="34" charset="0"/>
              </a:rPr>
              <a:t>projects</a:t>
            </a:r>
            <a:r>
              <a:rPr lang="es-MX" sz="1600" dirty="0">
                <a:latin typeface="Century Gothic" panose="020B0502020202020204" pitchFamily="34" charset="0"/>
              </a:rPr>
              <a:t> in </a:t>
            </a:r>
            <a:r>
              <a:rPr lang="es-MX" sz="1600" dirty="0" err="1">
                <a:latin typeface="Century Gothic" panose="020B0502020202020204" pitchFamily="34" charset="0"/>
              </a:rPr>
              <a:t>the</a:t>
            </a:r>
            <a:r>
              <a:rPr lang="es-MX" sz="1600" dirty="0">
                <a:latin typeface="Century Gothic" panose="020B0502020202020204" pitchFamily="34" charset="0"/>
              </a:rPr>
              <a:t> </a:t>
            </a:r>
            <a:r>
              <a:rPr lang="es-MX" sz="1600" dirty="0" err="1">
                <a:latin typeface="Century Gothic" panose="020B0502020202020204" pitchFamily="34" charset="0"/>
              </a:rPr>
              <a:t>border</a:t>
            </a:r>
            <a:r>
              <a:rPr lang="es-MX" sz="1600" dirty="0">
                <a:latin typeface="Century Gothic" panose="020B0502020202020204" pitchFamily="34" charset="0"/>
              </a:rPr>
              <a:t> </a:t>
            </a:r>
            <a:r>
              <a:rPr lang="es-MX" sz="1600" dirty="0" err="1">
                <a:latin typeface="Century Gothic" panose="020B0502020202020204" pitchFamily="34" charset="0"/>
              </a:rPr>
              <a:t>area</a:t>
            </a:r>
            <a:r>
              <a:rPr lang="es-MX" sz="1600" dirty="0">
                <a:latin typeface="Century Gothic" panose="020B0502020202020204" pitchFamily="34" charset="0"/>
              </a:rPr>
              <a:t> in </a:t>
            </a:r>
            <a:r>
              <a:rPr lang="es-MX" sz="1600" dirty="0" err="1">
                <a:latin typeface="Century Gothic" panose="020B0502020202020204" pitchFamily="34" charset="0"/>
              </a:rPr>
              <a:t>several</a:t>
            </a:r>
            <a:r>
              <a:rPr lang="es-MX" sz="1600" dirty="0">
                <a:latin typeface="Century Gothic" panose="020B0502020202020204" pitchFamily="34" charset="0"/>
              </a:rPr>
              <a:t> </a:t>
            </a:r>
            <a:r>
              <a:rPr lang="es-MX" sz="1600" dirty="0" err="1">
                <a:latin typeface="Century Gothic" panose="020B0502020202020204" pitchFamily="34" charset="0"/>
              </a:rPr>
              <a:t>countries</a:t>
            </a:r>
            <a:endParaRPr lang="es-MX" sz="1600" dirty="0">
              <a:latin typeface="Century Gothic" panose="020B0502020202020204" pitchFamily="34" charset="0"/>
            </a:endParaRPr>
          </a:p>
          <a:p>
            <a:pPr marL="285750" indent="-285750">
              <a:buFont typeface="Wingdings" panose="05000000000000000000" pitchFamily="2" charset="2"/>
              <a:buChar char="Ø"/>
            </a:pPr>
            <a:r>
              <a:rPr lang="es-MX" sz="1600" dirty="0" smtClean="0">
                <a:latin typeface="Century Gothic" panose="020B0502020202020204" pitchFamily="34" charset="0"/>
              </a:rPr>
              <a:t>60 Bilateral and Multilateral </a:t>
            </a:r>
            <a:r>
              <a:rPr lang="es-MX" sz="1600" dirty="0" err="1" smtClean="0">
                <a:latin typeface="Century Gothic" panose="020B0502020202020204" pitchFamily="34" charset="0"/>
              </a:rPr>
              <a:t>projects</a:t>
            </a:r>
            <a:endParaRPr lang="es-MX" sz="1600" dirty="0" smtClean="0">
              <a:latin typeface="Century Gothic" panose="020B0502020202020204" pitchFamily="34" charset="0"/>
            </a:endParaRPr>
          </a:p>
          <a:p>
            <a:pPr marL="285750" indent="-285750">
              <a:buFont typeface="Wingdings" panose="05000000000000000000" pitchFamily="2" charset="2"/>
              <a:buChar char="Ø"/>
            </a:pPr>
            <a:r>
              <a:rPr lang="es-MX" sz="1600" dirty="0" smtClean="0">
                <a:latin typeface="Century Gothic" panose="020B0502020202020204" pitchFamily="34" charset="0"/>
              </a:rPr>
              <a:t>USD 7 MM non </a:t>
            </a:r>
            <a:r>
              <a:rPr lang="es-MX" sz="1600" dirty="0" err="1" smtClean="0">
                <a:latin typeface="Century Gothic" panose="020B0502020202020204" pitchFamily="34" charset="0"/>
              </a:rPr>
              <a:t>refundable</a:t>
            </a:r>
            <a:r>
              <a:rPr lang="es-MX" sz="1600" dirty="0" smtClean="0">
                <a:latin typeface="Century Gothic" panose="020B0502020202020204" pitchFamily="34" charset="0"/>
              </a:rPr>
              <a:t> </a:t>
            </a:r>
            <a:r>
              <a:rPr lang="es-MX" sz="1600" dirty="0" err="1" smtClean="0">
                <a:latin typeface="Century Gothic" panose="020B0502020202020204" pitchFamily="34" charset="0"/>
              </a:rPr>
              <a:t>support</a:t>
            </a:r>
            <a:endParaRPr lang="es-MX" sz="1600" dirty="0" smtClean="0">
              <a:latin typeface="Century Gothic" panose="020B0502020202020204" pitchFamily="34" charset="0"/>
            </a:endParaRPr>
          </a:p>
        </p:txBody>
      </p:sp>
      <p:pic>
        <p:nvPicPr>
          <p:cNvPr id="18" name="Imagen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43936" y="1769205"/>
            <a:ext cx="656315" cy="656315"/>
          </a:xfrm>
          <a:prstGeom prst="rect">
            <a:avLst/>
          </a:prstGeom>
        </p:spPr>
      </p:pic>
      <p:pic>
        <p:nvPicPr>
          <p:cNvPr id="3" name="Imagen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709916" y="1769001"/>
            <a:ext cx="631930" cy="625836"/>
          </a:xfrm>
          <a:prstGeom prst="rect">
            <a:avLst/>
          </a:prstGeom>
        </p:spPr>
      </p:pic>
      <p:pic>
        <p:nvPicPr>
          <p:cNvPr id="16" name="Imagen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990452" y="1767607"/>
            <a:ext cx="649177" cy="649177"/>
          </a:xfrm>
          <a:prstGeom prst="rect">
            <a:avLst/>
          </a:prstGeom>
        </p:spPr>
      </p:pic>
      <p:pic>
        <p:nvPicPr>
          <p:cNvPr id="20" name="Imagen 1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249406" y="1051836"/>
            <a:ext cx="661982" cy="661982"/>
          </a:xfrm>
          <a:prstGeom prst="rect">
            <a:avLst/>
          </a:prstGeom>
        </p:spPr>
      </p:pic>
      <p:pic>
        <p:nvPicPr>
          <p:cNvPr id="21" name="Imagen 2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03077" y="1057980"/>
            <a:ext cx="649693" cy="649693"/>
          </a:xfrm>
          <a:prstGeom prst="rect">
            <a:avLst/>
          </a:prstGeom>
        </p:spPr>
      </p:pic>
    </p:spTree>
    <p:extLst>
      <p:ext uri="{BB962C8B-B14F-4D97-AF65-F5344CB8AC3E}">
        <p14:creationId xmlns:p14="http://schemas.microsoft.com/office/powerpoint/2010/main" val="27704428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1"/>
          <p:cNvSpPr>
            <a:spLocks noGrp="1"/>
          </p:cNvSpPr>
          <p:nvPr>
            <p:ph type="body" sz="quarter" idx="12"/>
          </p:nvPr>
        </p:nvSpPr>
        <p:spPr>
          <a:xfrm>
            <a:off x="252412" y="340824"/>
            <a:ext cx="8642352" cy="474207"/>
          </a:xfrm>
        </p:spPr>
        <p:txBody>
          <a:bodyPr/>
          <a:lstStyle/>
          <a:p>
            <a:r>
              <a:rPr lang="es-VE" sz="2400" dirty="0" smtClean="0">
                <a:latin typeface="Century Gothic" panose="020B0502020202020204" pitchFamily="34" charset="0"/>
              </a:rPr>
              <a:t>Social </a:t>
            </a:r>
            <a:r>
              <a:rPr lang="es-VE" sz="2400" dirty="0" err="1" smtClean="0">
                <a:latin typeface="Century Gothic" panose="020B0502020202020204" pitchFamily="34" charset="0"/>
              </a:rPr>
              <a:t>Development</a:t>
            </a:r>
            <a:endParaRPr lang="en-US" sz="2400" dirty="0">
              <a:latin typeface="Century Gothic" panose="020B0502020202020204" pitchFamily="34" charset="0"/>
            </a:endParaRPr>
          </a:p>
        </p:txBody>
      </p:sp>
      <p:sp>
        <p:nvSpPr>
          <p:cNvPr id="7" name="6 CuadroTexto"/>
          <p:cNvSpPr txBox="1"/>
          <p:nvPr/>
        </p:nvSpPr>
        <p:spPr>
          <a:xfrm>
            <a:off x="8780463" y="4854305"/>
            <a:ext cx="431800" cy="261610"/>
          </a:xfrm>
          <a:prstGeom prst="rect">
            <a:avLst/>
          </a:prstGeom>
          <a:noFill/>
        </p:spPr>
        <p:txBody>
          <a:bodyPr wrap="square" rtlCol="0">
            <a:spAutoFit/>
          </a:bodyPr>
          <a:lstStyle/>
          <a:p>
            <a:r>
              <a:rPr lang="es-VE" sz="1100" dirty="0" smtClean="0">
                <a:latin typeface="Myriad Pro Light"/>
              </a:rPr>
              <a:t> </a:t>
            </a:r>
            <a:r>
              <a:rPr lang="es-VE" sz="1100" dirty="0" smtClean="0">
                <a:latin typeface="Myriad Pro Light"/>
              </a:rPr>
              <a:t>18</a:t>
            </a:r>
            <a:endParaRPr lang="es-VE" sz="1200" dirty="0">
              <a:latin typeface="Myriad Pro Light"/>
            </a:endParaRPr>
          </a:p>
        </p:txBody>
      </p:sp>
      <p:sp>
        <p:nvSpPr>
          <p:cNvPr id="4" name="CuadroTexto 3"/>
          <p:cNvSpPr txBox="1"/>
          <p:nvPr/>
        </p:nvSpPr>
        <p:spPr>
          <a:xfrm>
            <a:off x="341643" y="1291111"/>
            <a:ext cx="4006545" cy="3046988"/>
          </a:xfrm>
          <a:prstGeom prst="rect">
            <a:avLst/>
          </a:prstGeom>
          <a:noFill/>
        </p:spPr>
        <p:txBody>
          <a:bodyPr wrap="square" rtlCol="0">
            <a:spAutoFit/>
          </a:bodyPr>
          <a:lstStyle/>
          <a:p>
            <a:r>
              <a:rPr lang="es-VE" sz="1600" dirty="0">
                <a:latin typeface="Century Gothic" panose="020B0502020202020204" pitchFamily="34" charset="0"/>
              </a:rPr>
              <a:t>• </a:t>
            </a:r>
            <a:r>
              <a:rPr lang="es-VE" sz="1600" dirty="0" err="1">
                <a:latin typeface="Century Gothic" panose="020B0502020202020204" pitchFamily="34" charset="0"/>
              </a:rPr>
              <a:t>Water</a:t>
            </a:r>
            <a:r>
              <a:rPr lang="es-VE" sz="1600" dirty="0">
                <a:latin typeface="Century Gothic" panose="020B0502020202020204" pitchFamily="34" charset="0"/>
              </a:rPr>
              <a:t> and </a:t>
            </a:r>
            <a:r>
              <a:rPr lang="es-VE" sz="1600" dirty="0" err="1" smtClean="0">
                <a:latin typeface="Century Gothic" panose="020B0502020202020204" pitchFamily="34" charset="0"/>
              </a:rPr>
              <a:t>Sanitation</a:t>
            </a:r>
            <a:endParaRPr lang="es-VE" sz="1600" dirty="0">
              <a:latin typeface="Century Gothic" panose="020B0502020202020204" pitchFamily="34" charset="0"/>
            </a:endParaRPr>
          </a:p>
          <a:p>
            <a:endParaRPr lang="es-VE" sz="1600" dirty="0">
              <a:latin typeface="Century Gothic" panose="020B0502020202020204" pitchFamily="34" charset="0"/>
            </a:endParaRPr>
          </a:p>
          <a:p>
            <a:r>
              <a:rPr lang="es-VE" sz="1600" dirty="0">
                <a:latin typeface="Century Gothic" panose="020B0502020202020204" pitchFamily="34" charset="0"/>
              </a:rPr>
              <a:t>• </a:t>
            </a:r>
            <a:r>
              <a:rPr lang="es-VE" sz="1600" dirty="0" err="1" smtClean="0">
                <a:latin typeface="Century Gothic" panose="020B0502020202020204" pitchFamily="34" charset="0"/>
              </a:rPr>
              <a:t>Education</a:t>
            </a:r>
            <a:endParaRPr lang="es-VE" sz="1600" dirty="0" smtClean="0">
              <a:latin typeface="Century Gothic" panose="020B0502020202020204" pitchFamily="34" charset="0"/>
            </a:endParaRPr>
          </a:p>
          <a:p>
            <a:endParaRPr lang="es-VE" sz="1600" dirty="0">
              <a:latin typeface="Century Gothic" panose="020B0502020202020204" pitchFamily="34" charset="0"/>
            </a:endParaRPr>
          </a:p>
          <a:p>
            <a:r>
              <a:rPr lang="es-VE" sz="1600" dirty="0">
                <a:latin typeface="Century Gothic" panose="020B0502020202020204" pitchFamily="34" charset="0"/>
              </a:rPr>
              <a:t>• </a:t>
            </a:r>
            <a:r>
              <a:rPr lang="es-VE" sz="1600" dirty="0" err="1" smtClean="0">
                <a:latin typeface="Century Gothic" panose="020B0502020202020204" pitchFamily="34" charset="0"/>
              </a:rPr>
              <a:t>Comprehensive</a:t>
            </a:r>
            <a:r>
              <a:rPr lang="es-VE" sz="1600" dirty="0" smtClean="0">
                <a:latin typeface="Century Gothic" panose="020B0502020202020204" pitchFamily="34" charset="0"/>
              </a:rPr>
              <a:t> </a:t>
            </a:r>
            <a:r>
              <a:rPr lang="es-VE" sz="1600" dirty="0" err="1" smtClean="0">
                <a:latin typeface="Century Gothic" panose="020B0502020202020204" pitchFamily="34" charset="0"/>
              </a:rPr>
              <a:t>Urban</a:t>
            </a:r>
            <a:r>
              <a:rPr lang="es-VE" sz="1600" dirty="0" smtClean="0">
                <a:latin typeface="Century Gothic" panose="020B0502020202020204" pitchFamily="34" charset="0"/>
              </a:rPr>
              <a:t> </a:t>
            </a:r>
            <a:r>
              <a:rPr lang="es-VE" sz="1600" dirty="0" err="1" smtClean="0">
                <a:latin typeface="Century Gothic" panose="020B0502020202020204" pitchFamily="34" charset="0"/>
              </a:rPr>
              <a:t>Development</a:t>
            </a:r>
            <a:endParaRPr lang="es-VE" sz="1600" dirty="0" smtClean="0">
              <a:latin typeface="Century Gothic" panose="020B0502020202020204" pitchFamily="34" charset="0"/>
            </a:endParaRPr>
          </a:p>
          <a:p>
            <a:endParaRPr lang="es-VE" sz="1600" dirty="0">
              <a:latin typeface="Century Gothic" panose="020B0502020202020204" pitchFamily="34" charset="0"/>
            </a:endParaRPr>
          </a:p>
          <a:p>
            <a:r>
              <a:rPr lang="es-VE" sz="1600" dirty="0">
                <a:latin typeface="Century Gothic" panose="020B0502020202020204" pitchFamily="34" charset="0"/>
              </a:rPr>
              <a:t>• Socio-</a:t>
            </a:r>
            <a:r>
              <a:rPr lang="es-VE" sz="1600" dirty="0" err="1">
                <a:latin typeface="Century Gothic" panose="020B0502020202020204" pitchFamily="34" charset="0"/>
              </a:rPr>
              <a:t>Productive</a:t>
            </a:r>
            <a:r>
              <a:rPr lang="es-VE" sz="1600" dirty="0">
                <a:latin typeface="Century Gothic" panose="020B0502020202020204" pitchFamily="34" charset="0"/>
              </a:rPr>
              <a:t> </a:t>
            </a:r>
            <a:r>
              <a:rPr lang="es-VE" sz="1600" dirty="0" err="1" smtClean="0">
                <a:latin typeface="Century Gothic" panose="020B0502020202020204" pitchFamily="34" charset="0"/>
              </a:rPr>
              <a:t>Inclusion</a:t>
            </a:r>
            <a:endParaRPr lang="es-VE" sz="1600" dirty="0" smtClean="0">
              <a:latin typeface="Century Gothic" panose="020B0502020202020204" pitchFamily="34" charset="0"/>
            </a:endParaRPr>
          </a:p>
          <a:p>
            <a:endParaRPr lang="es-VE" sz="1600" dirty="0">
              <a:latin typeface="Century Gothic" panose="020B0502020202020204" pitchFamily="34" charset="0"/>
            </a:endParaRPr>
          </a:p>
          <a:p>
            <a:r>
              <a:rPr lang="es-VE" sz="1600" dirty="0">
                <a:latin typeface="Century Gothic" panose="020B0502020202020204" pitchFamily="34" charset="0"/>
              </a:rPr>
              <a:t>• </a:t>
            </a:r>
            <a:r>
              <a:rPr lang="es-VE" sz="1600" dirty="0" err="1">
                <a:latin typeface="Century Gothic" panose="020B0502020202020204" pitchFamily="34" charset="0"/>
              </a:rPr>
              <a:t>Music</a:t>
            </a:r>
            <a:r>
              <a:rPr lang="es-VE" sz="1600" dirty="0">
                <a:latin typeface="Century Gothic" panose="020B0502020202020204" pitchFamily="34" charset="0"/>
              </a:rPr>
              <a:t> and </a:t>
            </a:r>
            <a:r>
              <a:rPr lang="es-VE" sz="1600" dirty="0" smtClean="0">
                <a:latin typeface="Century Gothic" panose="020B0502020202020204" pitchFamily="34" charset="0"/>
              </a:rPr>
              <a:t>Culture</a:t>
            </a:r>
          </a:p>
          <a:p>
            <a:endParaRPr lang="es-VE" sz="1600" dirty="0">
              <a:latin typeface="Century Gothic" panose="020B0502020202020204" pitchFamily="34" charset="0"/>
            </a:endParaRPr>
          </a:p>
          <a:p>
            <a:r>
              <a:rPr lang="es-VE" sz="1600" dirty="0">
                <a:latin typeface="Century Gothic" panose="020B0502020202020204" pitchFamily="34" charset="0"/>
              </a:rPr>
              <a:t>• Social </a:t>
            </a:r>
            <a:r>
              <a:rPr lang="es-VE" sz="1600" dirty="0" err="1">
                <a:latin typeface="Century Gothic" panose="020B0502020202020204" pitchFamily="34" charset="0"/>
              </a:rPr>
              <a:t>Action</a:t>
            </a:r>
            <a:r>
              <a:rPr lang="es-VE" sz="1600" dirty="0">
                <a:latin typeface="Century Gothic" panose="020B0502020202020204" pitchFamily="34" charset="0"/>
              </a:rPr>
              <a:t> </a:t>
            </a:r>
            <a:r>
              <a:rPr lang="es-VE" sz="1600" dirty="0" err="1">
                <a:latin typeface="Century Gothic" panose="020B0502020202020204" pitchFamily="34" charset="0"/>
              </a:rPr>
              <a:t>for</a:t>
            </a:r>
            <a:r>
              <a:rPr lang="es-VE" sz="1600" dirty="0">
                <a:latin typeface="Century Gothic" panose="020B0502020202020204" pitchFamily="34" charset="0"/>
              </a:rPr>
              <a:t> </a:t>
            </a:r>
            <a:r>
              <a:rPr lang="es-VE" sz="1600" dirty="0" smtClean="0">
                <a:latin typeface="Century Gothic" panose="020B0502020202020204" pitchFamily="34" charset="0"/>
              </a:rPr>
              <a:t>Sport</a:t>
            </a:r>
            <a:endParaRPr lang="es-MX" sz="1600" dirty="0" smtClean="0">
              <a:latin typeface="Century Gothic" panose="020B0502020202020204" pitchFamily="34" charset="0"/>
            </a:endParaRPr>
          </a:p>
          <a:p>
            <a:pPr marL="285750" indent="-285750">
              <a:buFont typeface="Arial" panose="020B0604020202020204" pitchFamily="34" charset="0"/>
              <a:buChar char="•"/>
            </a:pPr>
            <a:endParaRPr lang="es-MX" sz="1600" dirty="0">
              <a:latin typeface="Century Gothic" panose="020B0502020202020204" pitchFamily="34" charset="0"/>
            </a:endParaRPr>
          </a:p>
        </p:txBody>
      </p:sp>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4940" y="1054196"/>
            <a:ext cx="649690" cy="649690"/>
          </a:xfrm>
          <a:prstGeom prst="rect">
            <a:avLst/>
          </a:prstGeom>
        </p:spPr>
      </p:pic>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31426" y="1065235"/>
            <a:ext cx="653590" cy="653590"/>
          </a:xfrm>
          <a:prstGeom prst="rect">
            <a:avLst/>
          </a:prstGeom>
        </p:spPr>
      </p:pic>
      <p:pic>
        <p:nvPicPr>
          <p:cNvPr id="11" name="Imagen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50595" y="1064943"/>
            <a:ext cx="648903" cy="648903"/>
          </a:xfrm>
          <a:prstGeom prst="rect">
            <a:avLst/>
          </a:prstGeom>
        </p:spPr>
      </p:pic>
      <p:pic>
        <p:nvPicPr>
          <p:cNvPr id="12" name="Imagen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37430" y="1770830"/>
            <a:ext cx="648903" cy="648903"/>
          </a:xfrm>
          <a:prstGeom prst="rect">
            <a:avLst/>
          </a:prstGeom>
        </p:spPr>
      </p:pic>
      <p:pic>
        <p:nvPicPr>
          <p:cNvPr id="13" name="Imagen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30711" y="1770538"/>
            <a:ext cx="648903" cy="648903"/>
          </a:xfrm>
          <a:prstGeom prst="rect">
            <a:avLst/>
          </a:prstGeom>
        </p:spPr>
      </p:pic>
      <p:pic>
        <p:nvPicPr>
          <p:cNvPr id="14" name="Imagen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23992" y="1770537"/>
            <a:ext cx="648903" cy="648903"/>
          </a:xfrm>
          <a:prstGeom prst="rect">
            <a:avLst/>
          </a:prstGeom>
        </p:spPr>
      </p:pic>
      <p:pic>
        <p:nvPicPr>
          <p:cNvPr id="15" name="Imagen 1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12868" y="1776118"/>
            <a:ext cx="648903" cy="648903"/>
          </a:xfrm>
          <a:prstGeom prst="rect">
            <a:avLst/>
          </a:prstGeom>
        </p:spPr>
      </p:pic>
      <p:pic>
        <p:nvPicPr>
          <p:cNvPr id="16" name="Imagen 1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43129" y="1776120"/>
            <a:ext cx="648903" cy="648903"/>
          </a:xfrm>
          <a:prstGeom prst="rect">
            <a:avLst/>
          </a:prstGeom>
        </p:spPr>
      </p:pic>
      <p:pic>
        <p:nvPicPr>
          <p:cNvPr id="17" name="Imagen 1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529877" y="2477943"/>
            <a:ext cx="648903" cy="648903"/>
          </a:xfrm>
          <a:prstGeom prst="rect">
            <a:avLst/>
          </a:prstGeom>
        </p:spPr>
      </p:pic>
      <p:sp>
        <p:nvSpPr>
          <p:cNvPr id="19" name="CuadroTexto 18"/>
          <p:cNvSpPr txBox="1"/>
          <p:nvPr/>
        </p:nvSpPr>
        <p:spPr>
          <a:xfrm>
            <a:off x="4471517" y="3141785"/>
            <a:ext cx="4592096" cy="1569660"/>
          </a:xfrm>
          <a:prstGeom prst="rect">
            <a:avLst/>
          </a:prstGeom>
          <a:noFill/>
        </p:spPr>
        <p:txBody>
          <a:bodyPr wrap="square" rtlCol="0">
            <a:spAutoFit/>
          </a:bodyPr>
          <a:lstStyle/>
          <a:p>
            <a:pPr marL="285750" indent="-285750">
              <a:buFont typeface="Wingdings" panose="05000000000000000000" pitchFamily="2" charset="2"/>
              <a:buChar char="Ø"/>
            </a:pPr>
            <a:r>
              <a:rPr lang="es-MX" sz="1600" dirty="0" smtClean="0">
                <a:latin typeface="Century Gothic" panose="020B0502020202020204" pitchFamily="34" charset="0"/>
              </a:rPr>
              <a:t>75 </a:t>
            </a:r>
            <a:r>
              <a:rPr lang="es-MX" sz="1600" dirty="0" err="1" smtClean="0">
                <a:latin typeface="Century Gothic" panose="020B0502020202020204" pitchFamily="34" charset="0"/>
              </a:rPr>
              <a:t>Projects</a:t>
            </a:r>
            <a:r>
              <a:rPr lang="es-MX" sz="1600" dirty="0" smtClean="0">
                <a:latin typeface="Century Gothic" panose="020B0502020202020204" pitchFamily="34" charset="0"/>
              </a:rPr>
              <a:t> (</a:t>
            </a:r>
            <a:r>
              <a:rPr lang="es-MX" sz="1600" dirty="0" err="1" smtClean="0">
                <a:latin typeface="Century Gothic" panose="020B0502020202020204" pitchFamily="34" charset="0"/>
              </a:rPr>
              <a:t>Water</a:t>
            </a:r>
            <a:r>
              <a:rPr lang="es-MX" sz="1600" dirty="0" smtClean="0">
                <a:latin typeface="Century Gothic" panose="020B0502020202020204" pitchFamily="34" charset="0"/>
              </a:rPr>
              <a:t> and </a:t>
            </a:r>
            <a:r>
              <a:rPr lang="es-MX" sz="1600" dirty="0" err="1" smtClean="0">
                <a:latin typeface="Century Gothic" panose="020B0502020202020204" pitchFamily="34" charset="0"/>
              </a:rPr>
              <a:t>Sanitation</a:t>
            </a:r>
            <a:r>
              <a:rPr lang="es-MX" sz="1600" dirty="0" smtClean="0">
                <a:latin typeface="Century Gothic" panose="020B0502020202020204" pitchFamily="34" charset="0"/>
              </a:rPr>
              <a:t>)</a:t>
            </a:r>
          </a:p>
          <a:p>
            <a:pPr marL="285750" indent="-285750">
              <a:buFont typeface="Wingdings" panose="05000000000000000000" pitchFamily="2" charset="2"/>
              <a:buChar char="Ø"/>
            </a:pPr>
            <a:r>
              <a:rPr lang="es-MX" sz="1600" dirty="0" smtClean="0">
                <a:latin typeface="Century Gothic" panose="020B0502020202020204" pitchFamily="34" charset="0"/>
              </a:rPr>
              <a:t>USD </a:t>
            </a:r>
            <a:r>
              <a:rPr lang="es-MX" sz="1600" dirty="0" smtClean="0">
                <a:latin typeface="Century Gothic" panose="020B0502020202020204" pitchFamily="34" charset="0"/>
              </a:rPr>
              <a:t>12.5 </a:t>
            </a:r>
            <a:r>
              <a:rPr lang="es-MX" sz="1600" dirty="0" err="1" smtClean="0">
                <a:latin typeface="Century Gothic" panose="020B0502020202020204" pitchFamily="34" charset="0"/>
              </a:rPr>
              <a:t>Billion</a:t>
            </a:r>
            <a:r>
              <a:rPr lang="es-MX" sz="1600" dirty="0" smtClean="0">
                <a:latin typeface="Century Gothic" panose="020B0502020202020204" pitchFamily="34" charset="0"/>
              </a:rPr>
              <a:t> </a:t>
            </a:r>
            <a:r>
              <a:rPr lang="es-MX" sz="1600" dirty="0" err="1" smtClean="0">
                <a:latin typeface="Century Gothic" panose="020B0502020202020204" pitchFamily="34" charset="0"/>
              </a:rPr>
              <a:t>Invested</a:t>
            </a:r>
            <a:r>
              <a:rPr lang="es-MX" sz="1600" dirty="0" smtClean="0">
                <a:latin typeface="Century Gothic" panose="020B0502020202020204" pitchFamily="34" charset="0"/>
              </a:rPr>
              <a:t> </a:t>
            </a:r>
            <a:r>
              <a:rPr lang="es-MX" sz="1600" dirty="0" err="1" smtClean="0">
                <a:latin typeface="Century Gothic" panose="020B0502020202020204" pitchFamily="34" charset="0"/>
              </a:rPr>
              <a:t>since</a:t>
            </a:r>
            <a:r>
              <a:rPr lang="es-MX" sz="1600" dirty="0" smtClean="0">
                <a:latin typeface="Century Gothic" panose="020B0502020202020204" pitchFamily="34" charset="0"/>
              </a:rPr>
              <a:t> 2004</a:t>
            </a:r>
          </a:p>
          <a:p>
            <a:pPr marL="285750" indent="-285750">
              <a:buFont typeface="Wingdings" panose="05000000000000000000" pitchFamily="2" charset="2"/>
              <a:buChar char="Ø"/>
            </a:pPr>
            <a:r>
              <a:rPr lang="es-MX" sz="1600" dirty="0" smtClean="0">
                <a:latin typeface="Century Gothic" panose="020B0502020202020204" pitchFamily="34" charset="0"/>
              </a:rPr>
              <a:t>Argentina, Bolivia, Brasil, Chile, Colombia, Ecuador, México, Panamá, Perú, República Dominicana, Uruguay, Venezuela</a:t>
            </a:r>
          </a:p>
        </p:txBody>
      </p:sp>
      <p:pic>
        <p:nvPicPr>
          <p:cNvPr id="18" name="Imagen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15906" y="1064941"/>
            <a:ext cx="648903" cy="648903"/>
          </a:xfrm>
          <a:prstGeom prst="rect">
            <a:avLst/>
          </a:prstGeom>
        </p:spPr>
      </p:pic>
      <p:pic>
        <p:nvPicPr>
          <p:cNvPr id="3" name="Imagen 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220421" y="1064941"/>
            <a:ext cx="643614" cy="643614"/>
          </a:xfrm>
          <a:prstGeom prst="rect">
            <a:avLst/>
          </a:prstGeom>
        </p:spPr>
      </p:pic>
      <p:pic>
        <p:nvPicPr>
          <p:cNvPr id="5" name="Imagen 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610579" y="1070230"/>
            <a:ext cx="643614" cy="643614"/>
          </a:xfrm>
          <a:prstGeom prst="rect">
            <a:avLst/>
          </a:prstGeom>
        </p:spPr>
      </p:pic>
      <p:pic>
        <p:nvPicPr>
          <p:cNvPr id="20" name="Imagen 1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524940" y="1770537"/>
            <a:ext cx="648610" cy="648610"/>
          </a:xfrm>
          <a:prstGeom prst="rect">
            <a:avLst/>
          </a:prstGeom>
        </p:spPr>
      </p:pic>
    </p:spTree>
    <p:extLst>
      <p:ext uri="{BB962C8B-B14F-4D97-AF65-F5344CB8AC3E}">
        <p14:creationId xmlns:p14="http://schemas.microsoft.com/office/powerpoint/2010/main" val="14727034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1"/>
          <p:cNvSpPr>
            <a:spLocks noGrp="1"/>
          </p:cNvSpPr>
          <p:nvPr>
            <p:ph type="body" sz="quarter" idx="12"/>
          </p:nvPr>
        </p:nvSpPr>
        <p:spPr>
          <a:xfrm>
            <a:off x="252412" y="340824"/>
            <a:ext cx="8642352" cy="474207"/>
          </a:xfrm>
        </p:spPr>
        <p:txBody>
          <a:bodyPr/>
          <a:lstStyle/>
          <a:p>
            <a:r>
              <a:rPr lang="es-VE" sz="2400" dirty="0" err="1" smtClean="0">
                <a:latin typeface="Century Gothic" panose="020B0502020202020204" pitchFamily="34" charset="0"/>
              </a:rPr>
              <a:t>Environment</a:t>
            </a:r>
            <a:r>
              <a:rPr lang="es-VE" sz="2400" dirty="0" smtClean="0">
                <a:latin typeface="Century Gothic" panose="020B0502020202020204" pitchFamily="34" charset="0"/>
              </a:rPr>
              <a:t> and </a:t>
            </a:r>
            <a:r>
              <a:rPr lang="es-VE" sz="2400" dirty="0" err="1" smtClean="0">
                <a:latin typeface="Century Gothic" panose="020B0502020202020204" pitchFamily="34" charset="0"/>
              </a:rPr>
              <a:t>Climate</a:t>
            </a:r>
            <a:r>
              <a:rPr lang="es-VE" sz="2400" dirty="0" smtClean="0">
                <a:latin typeface="Century Gothic" panose="020B0502020202020204" pitchFamily="34" charset="0"/>
              </a:rPr>
              <a:t> </a:t>
            </a:r>
            <a:r>
              <a:rPr lang="es-VE" sz="2400" dirty="0" err="1" smtClean="0">
                <a:latin typeface="Century Gothic" panose="020B0502020202020204" pitchFamily="34" charset="0"/>
              </a:rPr>
              <a:t>Change</a:t>
            </a:r>
            <a:r>
              <a:rPr lang="es-VE" sz="2400" dirty="0" smtClean="0">
                <a:latin typeface="Century Gothic" panose="020B0502020202020204" pitchFamily="34" charset="0"/>
              </a:rPr>
              <a:t>…</a:t>
            </a:r>
            <a:endParaRPr lang="en-US" sz="2400" dirty="0">
              <a:latin typeface="Century Gothic" panose="020B0502020202020204" pitchFamily="34" charset="0"/>
            </a:endParaRPr>
          </a:p>
        </p:txBody>
      </p:sp>
      <p:sp>
        <p:nvSpPr>
          <p:cNvPr id="7" name="6 CuadroTexto"/>
          <p:cNvSpPr txBox="1"/>
          <p:nvPr/>
        </p:nvSpPr>
        <p:spPr>
          <a:xfrm>
            <a:off x="8780463" y="4854305"/>
            <a:ext cx="431800" cy="261610"/>
          </a:xfrm>
          <a:prstGeom prst="rect">
            <a:avLst/>
          </a:prstGeom>
          <a:noFill/>
        </p:spPr>
        <p:txBody>
          <a:bodyPr wrap="square" rtlCol="0">
            <a:spAutoFit/>
          </a:bodyPr>
          <a:lstStyle/>
          <a:p>
            <a:r>
              <a:rPr lang="es-VE" sz="1100" dirty="0" smtClean="0">
                <a:latin typeface="Myriad Pro Light"/>
              </a:rPr>
              <a:t> </a:t>
            </a:r>
            <a:r>
              <a:rPr lang="es-VE" sz="1100" dirty="0" smtClean="0">
                <a:latin typeface="Myriad Pro Light"/>
              </a:rPr>
              <a:t>19</a:t>
            </a:r>
            <a:endParaRPr lang="es-VE" sz="1200" dirty="0">
              <a:latin typeface="Myriad Pro Light"/>
            </a:endParaRPr>
          </a:p>
        </p:txBody>
      </p:sp>
      <p:sp>
        <p:nvSpPr>
          <p:cNvPr id="4" name="CuadroTexto 3"/>
          <p:cNvSpPr txBox="1"/>
          <p:nvPr/>
        </p:nvSpPr>
        <p:spPr>
          <a:xfrm>
            <a:off x="271310" y="2164004"/>
            <a:ext cx="3880965" cy="830997"/>
          </a:xfrm>
          <a:prstGeom prst="rect">
            <a:avLst/>
          </a:prstGeom>
          <a:noFill/>
        </p:spPr>
        <p:txBody>
          <a:bodyPr wrap="square" rtlCol="0">
            <a:spAutoFit/>
          </a:bodyPr>
          <a:lstStyle/>
          <a:p>
            <a:r>
              <a:rPr lang="es-VE" sz="2400" dirty="0" smtClean="0">
                <a:latin typeface="Century Gothic" panose="020B0502020202020204" pitchFamily="34" charset="0"/>
              </a:rPr>
              <a:t>…as </a:t>
            </a:r>
            <a:r>
              <a:rPr lang="es-VE" sz="2400" dirty="0">
                <a:latin typeface="Century Gothic" panose="020B0502020202020204" pitchFamily="34" charset="0"/>
              </a:rPr>
              <a:t>a transversal </a:t>
            </a:r>
            <a:r>
              <a:rPr lang="es-VE" sz="2400" dirty="0" err="1">
                <a:latin typeface="Century Gothic" panose="020B0502020202020204" pitchFamily="34" charset="0"/>
              </a:rPr>
              <a:t>activity</a:t>
            </a:r>
            <a:r>
              <a:rPr lang="es-VE" sz="2400" dirty="0">
                <a:latin typeface="Century Gothic" panose="020B0502020202020204" pitchFamily="34" charset="0"/>
              </a:rPr>
              <a:t> in </a:t>
            </a:r>
            <a:r>
              <a:rPr lang="es-VE" sz="2400" dirty="0" err="1">
                <a:latin typeface="Century Gothic" panose="020B0502020202020204" pitchFamily="34" charset="0"/>
              </a:rPr>
              <a:t>all</a:t>
            </a:r>
            <a:r>
              <a:rPr lang="es-VE" sz="2400" dirty="0">
                <a:latin typeface="Century Gothic" panose="020B0502020202020204" pitchFamily="34" charset="0"/>
              </a:rPr>
              <a:t> </a:t>
            </a:r>
            <a:r>
              <a:rPr lang="es-VE" sz="2400" dirty="0" err="1" smtClean="0">
                <a:latin typeface="Century Gothic" panose="020B0502020202020204" pitchFamily="34" charset="0"/>
              </a:rPr>
              <a:t>sectors</a:t>
            </a:r>
            <a:endParaRPr lang="es-MX" sz="2400" dirty="0">
              <a:latin typeface="Century Gothic" panose="020B0502020202020204" pitchFamily="34" charset="0"/>
            </a:endParaRPr>
          </a:p>
        </p:txBody>
      </p:sp>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2978" y="1064943"/>
            <a:ext cx="649690" cy="649690"/>
          </a:xfrm>
          <a:prstGeom prst="rect">
            <a:avLst/>
          </a:prstGeom>
        </p:spPr>
      </p:pic>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85651" y="1050661"/>
            <a:ext cx="653590" cy="653590"/>
          </a:xfrm>
          <a:prstGeom prst="rect">
            <a:avLst/>
          </a:prstGeom>
        </p:spPr>
      </p:pic>
      <p:pic>
        <p:nvPicPr>
          <p:cNvPr id="11" name="Imagen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04820" y="1050369"/>
            <a:ext cx="648903" cy="648903"/>
          </a:xfrm>
          <a:prstGeom prst="rect">
            <a:avLst/>
          </a:prstGeom>
        </p:spPr>
      </p:pic>
      <p:pic>
        <p:nvPicPr>
          <p:cNvPr id="12" name="Imagen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42658" y="1050661"/>
            <a:ext cx="648903" cy="648903"/>
          </a:xfrm>
          <a:prstGeom prst="rect">
            <a:avLst/>
          </a:prstGeom>
        </p:spPr>
      </p:pic>
      <p:pic>
        <p:nvPicPr>
          <p:cNvPr id="14" name="Imagen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42978" y="1776423"/>
            <a:ext cx="648903" cy="648903"/>
          </a:xfrm>
          <a:prstGeom prst="rect">
            <a:avLst/>
          </a:prstGeom>
        </p:spPr>
      </p:pic>
      <p:pic>
        <p:nvPicPr>
          <p:cNvPr id="15" name="Imagen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16119" y="1762472"/>
            <a:ext cx="648903" cy="648903"/>
          </a:xfrm>
          <a:prstGeom prst="rect">
            <a:avLst/>
          </a:prstGeom>
        </p:spPr>
      </p:pic>
      <p:pic>
        <p:nvPicPr>
          <p:cNvPr id="16" name="Imagen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59868" y="1762474"/>
            <a:ext cx="648903" cy="648903"/>
          </a:xfrm>
          <a:prstGeom prst="rect">
            <a:avLst/>
          </a:prstGeom>
        </p:spPr>
      </p:pic>
      <p:pic>
        <p:nvPicPr>
          <p:cNvPr id="17" name="Imagen 1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174890" y="1762473"/>
            <a:ext cx="648903" cy="648903"/>
          </a:xfrm>
          <a:prstGeom prst="rect">
            <a:avLst/>
          </a:prstGeom>
        </p:spPr>
      </p:pic>
      <p:sp>
        <p:nvSpPr>
          <p:cNvPr id="19" name="CuadroTexto 18"/>
          <p:cNvSpPr txBox="1"/>
          <p:nvPr/>
        </p:nvSpPr>
        <p:spPr>
          <a:xfrm>
            <a:off x="4456527" y="2582332"/>
            <a:ext cx="4592096" cy="2062103"/>
          </a:xfrm>
          <a:prstGeom prst="rect">
            <a:avLst/>
          </a:prstGeom>
          <a:noFill/>
        </p:spPr>
        <p:txBody>
          <a:bodyPr wrap="square" rtlCol="0">
            <a:spAutoFit/>
          </a:bodyPr>
          <a:lstStyle/>
          <a:p>
            <a:pPr marL="285750" indent="-285750">
              <a:buFont typeface="Wingdings" panose="05000000000000000000" pitchFamily="2" charset="2"/>
              <a:buChar char="Ø"/>
            </a:pPr>
            <a:r>
              <a:rPr lang="es-MX" sz="1600" dirty="0" smtClean="0">
                <a:latin typeface="Century Gothic" panose="020B0502020202020204" pitchFamily="34" charset="0"/>
              </a:rPr>
              <a:t>43 </a:t>
            </a:r>
            <a:r>
              <a:rPr lang="es-MX" sz="1600" dirty="0" err="1" smtClean="0">
                <a:latin typeface="Century Gothic" panose="020B0502020202020204" pitchFamily="34" charset="0"/>
              </a:rPr>
              <a:t>projects</a:t>
            </a:r>
            <a:r>
              <a:rPr lang="es-MX" sz="1600" dirty="0" smtClean="0">
                <a:latin typeface="Century Gothic" panose="020B0502020202020204" pitchFamily="34" charset="0"/>
              </a:rPr>
              <a:t> </a:t>
            </a:r>
            <a:r>
              <a:rPr lang="es-MX" sz="1600" dirty="0" err="1" smtClean="0">
                <a:latin typeface="Century Gothic" panose="020B0502020202020204" pitchFamily="34" charset="0"/>
              </a:rPr>
              <a:t>under</a:t>
            </a:r>
            <a:r>
              <a:rPr lang="es-MX" sz="1600" dirty="0" smtClean="0">
                <a:latin typeface="Century Gothic" panose="020B0502020202020204" pitchFamily="34" charset="0"/>
              </a:rPr>
              <a:t> </a:t>
            </a:r>
            <a:r>
              <a:rPr lang="es-MX" sz="1600" dirty="0" err="1" smtClean="0">
                <a:latin typeface="Century Gothic" panose="020B0502020202020204" pitchFamily="34" charset="0"/>
              </a:rPr>
              <a:t>the</a:t>
            </a:r>
            <a:r>
              <a:rPr lang="es-MX" sz="1600" dirty="0" smtClean="0">
                <a:latin typeface="Century Gothic" panose="020B0502020202020204" pitchFamily="34" charset="0"/>
              </a:rPr>
              <a:t> </a:t>
            </a:r>
            <a:r>
              <a:rPr lang="es-MX" sz="1600" dirty="0" err="1" smtClean="0">
                <a:latin typeface="Century Gothic" panose="020B0502020202020204" pitchFamily="34" charset="0"/>
              </a:rPr>
              <a:t>Carbon</a:t>
            </a:r>
            <a:r>
              <a:rPr lang="es-MX" sz="1600" dirty="0" smtClean="0">
                <a:latin typeface="Century Gothic" panose="020B0502020202020204" pitchFamily="34" charset="0"/>
              </a:rPr>
              <a:t> </a:t>
            </a:r>
            <a:r>
              <a:rPr lang="es-MX" sz="1600" dirty="0" err="1" smtClean="0">
                <a:latin typeface="Century Gothic" panose="020B0502020202020204" pitchFamily="34" charset="0"/>
              </a:rPr>
              <a:t>Latin</a:t>
            </a:r>
            <a:r>
              <a:rPr lang="es-MX" sz="1600" dirty="0" smtClean="0">
                <a:latin typeface="Century Gothic" panose="020B0502020202020204" pitchFamily="34" charset="0"/>
              </a:rPr>
              <a:t> American </a:t>
            </a:r>
            <a:r>
              <a:rPr lang="es-MX" sz="1600" dirty="0" err="1" smtClean="0">
                <a:latin typeface="Century Gothic" panose="020B0502020202020204" pitchFamily="34" charset="0"/>
              </a:rPr>
              <a:t>Program</a:t>
            </a:r>
            <a:endParaRPr lang="es-MX" sz="1600" dirty="0" smtClean="0">
              <a:latin typeface="Century Gothic" panose="020B0502020202020204" pitchFamily="34" charset="0"/>
            </a:endParaRPr>
          </a:p>
          <a:p>
            <a:pPr marL="285750" indent="-285750">
              <a:buFont typeface="Wingdings" panose="05000000000000000000" pitchFamily="2" charset="2"/>
              <a:buChar char="Ø"/>
            </a:pPr>
            <a:r>
              <a:rPr lang="es-MX" sz="1600" dirty="0" smtClean="0">
                <a:latin typeface="Century Gothic" panose="020B0502020202020204" pitchFamily="34" charset="0"/>
              </a:rPr>
              <a:t>More </a:t>
            </a:r>
            <a:r>
              <a:rPr lang="es-MX" sz="1600" dirty="0" err="1" smtClean="0">
                <a:latin typeface="Century Gothic" panose="020B0502020202020204" pitchFamily="34" charset="0"/>
              </a:rPr>
              <a:t>than</a:t>
            </a:r>
            <a:r>
              <a:rPr lang="es-MX" sz="1600" dirty="0" smtClean="0">
                <a:latin typeface="Century Gothic" panose="020B0502020202020204" pitchFamily="34" charset="0"/>
              </a:rPr>
              <a:t> 20 MM </a:t>
            </a:r>
            <a:r>
              <a:rPr lang="es-MX" sz="1600" dirty="0" err="1" smtClean="0">
                <a:latin typeface="Century Gothic" panose="020B0502020202020204" pitchFamily="34" charset="0"/>
              </a:rPr>
              <a:t>Tons</a:t>
            </a:r>
            <a:r>
              <a:rPr lang="es-MX" sz="1600" dirty="0" smtClean="0">
                <a:latin typeface="Century Gothic" panose="020B0502020202020204" pitchFamily="34" charset="0"/>
              </a:rPr>
              <a:t> </a:t>
            </a:r>
            <a:r>
              <a:rPr lang="es-MX" sz="1600" dirty="0" smtClean="0">
                <a:latin typeface="Century Gothic" panose="020B0502020202020204" pitchFamily="34" charset="0"/>
              </a:rPr>
              <a:t>of </a:t>
            </a:r>
            <a:r>
              <a:rPr lang="es-MX" sz="1600" dirty="0" err="1" smtClean="0">
                <a:latin typeface="Century Gothic" panose="020B0502020202020204" pitchFamily="34" charset="0"/>
              </a:rPr>
              <a:t>Greenhouse</a:t>
            </a:r>
            <a:r>
              <a:rPr lang="es-MX" sz="1600" dirty="0" smtClean="0">
                <a:latin typeface="Century Gothic" panose="020B0502020202020204" pitchFamily="34" charset="0"/>
              </a:rPr>
              <a:t> </a:t>
            </a:r>
            <a:r>
              <a:rPr lang="es-MX" sz="1600" dirty="0" smtClean="0">
                <a:latin typeface="Century Gothic" panose="020B0502020202020204" pitchFamily="34" charset="0"/>
              </a:rPr>
              <a:t>Gas </a:t>
            </a:r>
            <a:r>
              <a:rPr lang="es-MX" sz="1600" dirty="0" err="1" smtClean="0">
                <a:latin typeface="Century Gothic" panose="020B0502020202020204" pitchFamily="34" charset="0"/>
              </a:rPr>
              <a:t>Emissions</a:t>
            </a:r>
            <a:endParaRPr lang="es-MX" sz="1600" dirty="0" smtClean="0">
              <a:latin typeface="Century Gothic" panose="020B0502020202020204" pitchFamily="34" charset="0"/>
            </a:endParaRPr>
          </a:p>
          <a:p>
            <a:pPr marL="285750" indent="-285750">
              <a:buFont typeface="Wingdings" panose="05000000000000000000" pitchFamily="2" charset="2"/>
              <a:buChar char="Ø"/>
            </a:pPr>
            <a:r>
              <a:rPr lang="es-MX" sz="1600" dirty="0" smtClean="0">
                <a:latin typeface="Century Gothic" panose="020B0502020202020204" pitchFamily="34" charset="0"/>
              </a:rPr>
              <a:t>Argentina, Bolivia, Brasil</a:t>
            </a:r>
            <a:r>
              <a:rPr lang="es-MX" sz="1600" dirty="0">
                <a:latin typeface="Century Gothic" panose="020B0502020202020204" pitchFamily="34" charset="0"/>
              </a:rPr>
              <a:t>, </a:t>
            </a:r>
            <a:r>
              <a:rPr lang="es-MX" sz="1600" dirty="0" smtClean="0">
                <a:latin typeface="Century Gothic" panose="020B0502020202020204" pitchFamily="34" charset="0"/>
              </a:rPr>
              <a:t>Chile, Colombia, Jamaica, Ecuador, México, Panamá, Paraguay, Perú, República Dominicana, Uruguay</a:t>
            </a:r>
            <a:endParaRPr lang="es-MX" sz="1600" dirty="0">
              <a:latin typeface="Century Gothic" panose="020B0502020202020204" pitchFamily="34" charset="0"/>
            </a:endParaRPr>
          </a:p>
        </p:txBody>
      </p:sp>
      <p:pic>
        <p:nvPicPr>
          <p:cNvPr id="3" name="Imagen 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427205" y="1044526"/>
            <a:ext cx="648585" cy="648585"/>
          </a:xfrm>
          <a:prstGeom prst="rect">
            <a:avLst/>
          </a:prstGeom>
        </p:spPr>
      </p:pic>
      <p:pic>
        <p:nvPicPr>
          <p:cNvPr id="18" name="Imagen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280855" y="1762474"/>
            <a:ext cx="656315" cy="656315"/>
          </a:xfrm>
          <a:prstGeom prst="rect">
            <a:avLst/>
          </a:prstGeom>
        </p:spPr>
      </p:pic>
      <p:pic>
        <p:nvPicPr>
          <p:cNvPr id="5" name="Imagen 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36616" y="1762472"/>
            <a:ext cx="648903" cy="648903"/>
          </a:xfrm>
          <a:prstGeom prst="rect">
            <a:avLst/>
          </a:prstGeom>
        </p:spPr>
      </p:pic>
      <p:pic>
        <p:nvPicPr>
          <p:cNvPr id="20" name="Imagen 1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266149" y="1060110"/>
            <a:ext cx="646019" cy="646019"/>
          </a:xfrm>
          <a:prstGeom prst="rect">
            <a:avLst/>
          </a:prstGeom>
        </p:spPr>
      </p:pic>
    </p:spTree>
    <p:extLst>
      <p:ext uri="{BB962C8B-B14F-4D97-AF65-F5344CB8AC3E}">
        <p14:creationId xmlns:p14="http://schemas.microsoft.com/office/powerpoint/2010/main" val="16592394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CuadroTexto"/>
          <p:cNvSpPr txBox="1"/>
          <p:nvPr/>
        </p:nvSpPr>
        <p:spPr>
          <a:xfrm>
            <a:off x="8780463" y="4854305"/>
            <a:ext cx="431800" cy="261610"/>
          </a:xfrm>
          <a:prstGeom prst="rect">
            <a:avLst/>
          </a:prstGeom>
          <a:noFill/>
        </p:spPr>
        <p:txBody>
          <a:bodyPr wrap="square" rtlCol="0">
            <a:spAutoFit/>
          </a:bodyPr>
          <a:lstStyle/>
          <a:p>
            <a:r>
              <a:rPr lang="es-VE" sz="1100" dirty="0" smtClean="0">
                <a:latin typeface="Myriad Pro Light"/>
              </a:rPr>
              <a:t> </a:t>
            </a:r>
            <a:r>
              <a:rPr lang="es-VE" sz="1100" dirty="0" smtClean="0">
                <a:latin typeface="Myriad Pro Light"/>
              </a:rPr>
              <a:t>20</a:t>
            </a:r>
            <a:endParaRPr lang="es-VE" sz="1200" dirty="0">
              <a:latin typeface="Myriad Pro Light"/>
            </a:endParaRPr>
          </a:p>
        </p:txBody>
      </p:sp>
      <p:sp>
        <p:nvSpPr>
          <p:cNvPr id="4" name="CuadroTexto 3"/>
          <p:cNvSpPr txBox="1"/>
          <p:nvPr/>
        </p:nvSpPr>
        <p:spPr>
          <a:xfrm>
            <a:off x="341644" y="2355411"/>
            <a:ext cx="3607358" cy="923330"/>
          </a:xfrm>
          <a:prstGeom prst="rect">
            <a:avLst/>
          </a:prstGeom>
          <a:noFill/>
        </p:spPr>
        <p:txBody>
          <a:bodyPr wrap="square" rtlCol="0">
            <a:spAutoFit/>
          </a:bodyPr>
          <a:lstStyle/>
          <a:p>
            <a:pPr marL="285750" indent="-285750">
              <a:buFont typeface="Arial" panose="020B0604020202020204" pitchFamily="34" charset="0"/>
              <a:buChar char="•"/>
            </a:pPr>
            <a:r>
              <a:rPr lang="es-MX" dirty="0" err="1" smtClean="0">
                <a:latin typeface="Century Gothic" panose="020B0502020202020204" pitchFamily="34" charset="0"/>
              </a:rPr>
              <a:t>Productive</a:t>
            </a:r>
            <a:r>
              <a:rPr lang="es-MX" dirty="0" smtClean="0">
                <a:latin typeface="Century Gothic" panose="020B0502020202020204" pitchFamily="34" charset="0"/>
              </a:rPr>
              <a:t> and </a:t>
            </a:r>
            <a:r>
              <a:rPr lang="es-MX" dirty="0" err="1" smtClean="0">
                <a:latin typeface="Century Gothic" panose="020B0502020202020204" pitchFamily="34" charset="0"/>
              </a:rPr>
              <a:t>Financial</a:t>
            </a:r>
            <a:r>
              <a:rPr lang="es-MX" dirty="0" smtClean="0">
                <a:latin typeface="Century Gothic" panose="020B0502020202020204" pitchFamily="34" charset="0"/>
              </a:rPr>
              <a:t> </a:t>
            </a:r>
            <a:r>
              <a:rPr lang="es-MX" dirty="0" err="1" smtClean="0">
                <a:latin typeface="Century Gothic" panose="020B0502020202020204" pitchFamily="34" charset="0"/>
              </a:rPr>
              <a:t>sectors</a:t>
            </a:r>
            <a:endParaRPr lang="es-MX" dirty="0" smtClean="0">
              <a:latin typeface="Century Gothic" panose="020B0502020202020204" pitchFamily="34" charset="0"/>
            </a:endParaRPr>
          </a:p>
          <a:p>
            <a:pPr marL="285750" indent="-285750">
              <a:buFont typeface="Arial" panose="020B0604020202020204" pitchFamily="34" charset="0"/>
              <a:buChar char="•"/>
            </a:pPr>
            <a:endParaRPr lang="es-MX" dirty="0" smtClean="0">
              <a:latin typeface="Century Gothic" panose="020B0502020202020204" pitchFamily="34" charset="0"/>
            </a:endParaRPr>
          </a:p>
        </p:txBody>
      </p:sp>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2978" y="1064943"/>
            <a:ext cx="649690" cy="649690"/>
          </a:xfrm>
          <a:prstGeom prst="rect">
            <a:avLst/>
          </a:prstGeom>
        </p:spPr>
      </p:pic>
      <p:pic>
        <p:nvPicPr>
          <p:cNvPr id="12" name="Imagen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79637" y="1065235"/>
            <a:ext cx="648903" cy="648903"/>
          </a:xfrm>
          <a:prstGeom prst="rect">
            <a:avLst/>
          </a:prstGeom>
        </p:spPr>
      </p:pic>
      <p:pic>
        <p:nvPicPr>
          <p:cNvPr id="13" name="Imagen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42978" y="1818713"/>
            <a:ext cx="648903" cy="648903"/>
          </a:xfrm>
          <a:prstGeom prst="rect">
            <a:avLst/>
          </a:prstGeom>
        </p:spPr>
      </p:pic>
      <p:pic>
        <p:nvPicPr>
          <p:cNvPr id="17" name="Imagen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42806" y="1819500"/>
            <a:ext cx="648903" cy="648903"/>
          </a:xfrm>
          <a:prstGeom prst="rect">
            <a:avLst/>
          </a:prstGeom>
        </p:spPr>
      </p:pic>
      <p:sp>
        <p:nvSpPr>
          <p:cNvPr id="19" name="CuadroTexto 18"/>
          <p:cNvSpPr txBox="1"/>
          <p:nvPr/>
        </p:nvSpPr>
        <p:spPr>
          <a:xfrm>
            <a:off x="4406939" y="2594631"/>
            <a:ext cx="4592096" cy="1200329"/>
          </a:xfrm>
          <a:prstGeom prst="rect">
            <a:avLst/>
          </a:prstGeom>
          <a:noFill/>
        </p:spPr>
        <p:txBody>
          <a:bodyPr wrap="square" rtlCol="0">
            <a:spAutoFit/>
          </a:bodyPr>
          <a:lstStyle/>
          <a:p>
            <a:pPr marL="285750" indent="-285750">
              <a:buFont typeface="Wingdings" panose="05000000000000000000" pitchFamily="2" charset="2"/>
              <a:buChar char="Ø"/>
            </a:pPr>
            <a:r>
              <a:rPr lang="es-MX" sz="2400" dirty="0" smtClean="0">
                <a:latin typeface="Century Gothic" panose="020B0502020202020204" pitchFamily="34" charset="0"/>
              </a:rPr>
              <a:t>USD </a:t>
            </a:r>
            <a:r>
              <a:rPr lang="es-MX" sz="2400" dirty="0" smtClean="0">
                <a:latin typeface="Century Gothic" panose="020B0502020202020204" pitchFamily="34" charset="0"/>
              </a:rPr>
              <a:t>5 </a:t>
            </a:r>
            <a:r>
              <a:rPr lang="es-MX" sz="2400" dirty="0" err="1" smtClean="0">
                <a:latin typeface="Century Gothic" panose="020B0502020202020204" pitchFamily="34" charset="0"/>
              </a:rPr>
              <a:t>Billion</a:t>
            </a:r>
            <a:r>
              <a:rPr lang="es-MX" sz="2400" dirty="0" smtClean="0">
                <a:latin typeface="Century Gothic" panose="020B0502020202020204" pitchFamily="34" charset="0"/>
              </a:rPr>
              <a:t> </a:t>
            </a:r>
            <a:r>
              <a:rPr lang="es-MX" sz="2400" dirty="0" err="1" smtClean="0">
                <a:latin typeface="Century Gothic" panose="020B0502020202020204" pitchFamily="34" charset="0"/>
              </a:rPr>
              <a:t>invested</a:t>
            </a:r>
            <a:endParaRPr lang="es-MX" sz="2400" dirty="0" smtClean="0">
              <a:latin typeface="Century Gothic" panose="020B0502020202020204" pitchFamily="34" charset="0"/>
            </a:endParaRPr>
          </a:p>
          <a:p>
            <a:pPr marL="285750" indent="-285750">
              <a:buFont typeface="Wingdings" panose="05000000000000000000" pitchFamily="2" charset="2"/>
              <a:buChar char="Ø"/>
            </a:pPr>
            <a:r>
              <a:rPr lang="es-MX" sz="2400" dirty="0" err="1" smtClean="0">
                <a:latin typeface="Century Gothic" panose="020B0502020202020204" pitchFamily="34" charset="0"/>
              </a:rPr>
              <a:t>Almost</a:t>
            </a:r>
            <a:r>
              <a:rPr lang="es-MX" sz="2400" dirty="0" smtClean="0">
                <a:latin typeface="Century Gothic" panose="020B0502020202020204" pitchFamily="34" charset="0"/>
              </a:rPr>
              <a:t> </a:t>
            </a:r>
            <a:r>
              <a:rPr lang="es-MX" sz="2400" dirty="0" err="1" smtClean="0">
                <a:latin typeface="Century Gothic" panose="020B0502020202020204" pitchFamily="34" charset="0"/>
              </a:rPr>
              <a:t>all</a:t>
            </a:r>
            <a:r>
              <a:rPr lang="es-MX" sz="2400" dirty="0" smtClean="0">
                <a:latin typeface="Century Gothic" panose="020B0502020202020204" pitchFamily="34" charset="0"/>
              </a:rPr>
              <a:t> CAF </a:t>
            </a:r>
            <a:r>
              <a:rPr lang="es-MX" sz="2400" dirty="0" err="1" smtClean="0">
                <a:latin typeface="Century Gothic" panose="020B0502020202020204" pitchFamily="34" charset="0"/>
              </a:rPr>
              <a:t>member</a:t>
            </a:r>
            <a:r>
              <a:rPr lang="es-MX" sz="2400" dirty="0" smtClean="0">
                <a:latin typeface="Century Gothic" panose="020B0502020202020204" pitchFamily="34" charset="0"/>
              </a:rPr>
              <a:t> </a:t>
            </a:r>
            <a:r>
              <a:rPr lang="es-MX" sz="2400" dirty="0" err="1" smtClean="0">
                <a:latin typeface="Century Gothic" panose="020B0502020202020204" pitchFamily="34" charset="0"/>
              </a:rPr>
              <a:t>countries</a:t>
            </a:r>
            <a:endParaRPr lang="es-MX" sz="2400" dirty="0">
              <a:latin typeface="Century Gothic" panose="020B0502020202020204" pitchFamily="34" charset="0"/>
            </a:endParaRPr>
          </a:p>
        </p:txBody>
      </p:sp>
      <p:pic>
        <p:nvPicPr>
          <p:cNvPr id="18" name="Imagen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51232" y="1064942"/>
            <a:ext cx="643614" cy="643614"/>
          </a:xfrm>
          <a:prstGeom prst="rect">
            <a:avLst/>
          </a:prstGeom>
        </p:spPr>
      </p:pic>
      <p:pic>
        <p:nvPicPr>
          <p:cNvPr id="20" name="Imagen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62949" y="1059971"/>
            <a:ext cx="648585" cy="648585"/>
          </a:xfrm>
          <a:prstGeom prst="rect">
            <a:avLst/>
          </a:prstGeom>
        </p:spPr>
      </p:pic>
      <p:sp>
        <p:nvSpPr>
          <p:cNvPr id="3" name="Rectangle 1"/>
          <p:cNvSpPr>
            <a:spLocks noChangeArrowheads="1"/>
          </p:cNvSpPr>
          <p:nvPr/>
        </p:nvSpPr>
        <p:spPr bwMode="auto">
          <a:xfrm>
            <a:off x="0" y="260747"/>
            <a:ext cx="9144000" cy="754280"/>
          </a:xfrm>
          <a:prstGeom prst="rect">
            <a:avLst/>
          </a:prstGeom>
          <a:effectLst>
            <a:outerShdw blurRad="63500" sx="102000" sy="102000" algn="ctr" rotWithShape="0">
              <a:prstClr val="black">
                <a:alpha val="40000"/>
              </a:prstClr>
            </a:outerShdw>
          </a:effectLst>
        </p:spPr>
        <p:txBody>
          <a:bodyPr vert="horz"/>
          <a:lstStyle/>
          <a:p>
            <a:pPr>
              <a:lnSpc>
                <a:spcPct val="80000"/>
              </a:lnSpc>
              <a:spcBef>
                <a:spcPct val="20000"/>
              </a:spcBef>
              <a:buFont typeface="Arial"/>
              <a:buNone/>
            </a:pPr>
            <a:r>
              <a:rPr lang="es-VE" altLang="es-VE" sz="2400" b="1" dirty="0" err="1">
                <a:solidFill>
                  <a:srgbClr val="FFFFFF"/>
                </a:solidFill>
                <a:latin typeface="Century Gothic" panose="020B0502020202020204" pitchFamily="34" charset="0"/>
                <a:cs typeface="Arial"/>
              </a:rPr>
              <a:t>Productive</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Transformation</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Catalyzing</a:t>
            </a:r>
            <a:r>
              <a:rPr lang="es-VE" altLang="es-VE" sz="2400" b="1" dirty="0">
                <a:solidFill>
                  <a:srgbClr val="FFFFFF"/>
                </a:solidFill>
                <a:latin typeface="Century Gothic" panose="020B0502020202020204" pitchFamily="34" charset="0"/>
                <a:cs typeface="Arial"/>
              </a:rPr>
              <a:t> </a:t>
            </a:r>
            <a:r>
              <a:rPr lang="es-VE" altLang="es-VE" sz="2400" b="1" dirty="0" err="1">
                <a:solidFill>
                  <a:srgbClr val="FFFFFF"/>
                </a:solidFill>
                <a:latin typeface="Century Gothic" panose="020B0502020202020204" pitchFamily="34" charset="0"/>
                <a:cs typeface="Arial"/>
              </a:rPr>
              <a:t>financing</a:t>
            </a:r>
            <a:r>
              <a:rPr lang="es-VE" altLang="es-VE" sz="2400" b="1" dirty="0">
                <a:solidFill>
                  <a:srgbClr val="FFFFFF"/>
                </a:solidFill>
                <a:latin typeface="Century Gothic" panose="020B0502020202020204" pitchFamily="34" charset="0"/>
                <a:cs typeface="Arial"/>
              </a:rPr>
              <a:t> and </a:t>
            </a:r>
            <a:r>
              <a:rPr lang="es-VE" altLang="es-VE" sz="2400" b="1" dirty="0" err="1">
                <a:solidFill>
                  <a:srgbClr val="FFFFFF"/>
                </a:solidFill>
                <a:latin typeface="Century Gothic" panose="020B0502020202020204" pitchFamily="34" charset="0"/>
                <a:cs typeface="Arial"/>
              </a:rPr>
              <a:t>international</a:t>
            </a:r>
            <a:r>
              <a:rPr lang="es-VE" altLang="es-VE" sz="2400" b="1" dirty="0">
                <a:solidFill>
                  <a:srgbClr val="FFFFFF"/>
                </a:solidFill>
                <a:latin typeface="Century Gothic" panose="020B0502020202020204" pitchFamily="34" charset="0"/>
                <a:cs typeface="Arial"/>
              </a:rPr>
              <a:t> </a:t>
            </a:r>
            <a:r>
              <a:rPr lang="es-VE" altLang="es-VE" sz="2400" b="1" dirty="0" err="1" smtClean="0">
                <a:solidFill>
                  <a:srgbClr val="FFFFFF"/>
                </a:solidFill>
                <a:latin typeface="Century Gothic" panose="020B0502020202020204" pitchFamily="34" charset="0"/>
                <a:cs typeface="Arial"/>
              </a:rPr>
              <a:t>investment</a:t>
            </a:r>
            <a:endParaRPr lang="es-VE" altLang="es-VE" sz="2400" b="1" dirty="0">
              <a:solidFill>
                <a:srgbClr val="FFFFFF"/>
              </a:solidFill>
              <a:latin typeface="Century Gothic" panose="020B0502020202020204" pitchFamily="34" charset="0"/>
              <a:cs typeface="Arial"/>
            </a:endParaRPr>
          </a:p>
        </p:txBody>
      </p:sp>
      <p:pic>
        <p:nvPicPr>
          <p:cNvPr id="14" name="Imagen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23550" y="1806480"/>
            <a:ext cx="675854" cy="675854"/>
          </a:xfrm>
          <a:prstGeom prst="rect">
            <a:avLst/>
          </a:prstGeom>
        </p:spPr>
      </p:pic>
      <p:pic>
        <p:nvPicPr>
          <p:cNvPr id="15" name="Imagen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239767" y="1054444"/>
            <a:ext cx="659637" cy="659637"/>
          </a:xfrm>
          <a:prstGeom prst="rect">
            <a:avLst/>
          </a:prstGeom>
        </p:spPr>
      </p:pic>
      <p:pic>
        <p:nvPicPr>
          <p:cNvPr id="16" name="Imagen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944496" y="1056946"/>
            <a:ext cx="651610" cy="651610"/>
          </a:xfrm>
          <a:prstGeom prst="rect">
            <a:avLst/>
          </a:prstGeom>
        </p:spPr>
      </p:pic>
    </p:spTree>
    <p:extLst>
      <p:ext uri="{BB962C8B-B14F-4D97-AF65-F5344CB8AC3E}">
        <p14:creationId xmlns:p14="http://schemas.microsoft.com/office/powerpoint/2010/main" val="2910501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23812"/>
            <a:ext cx="2511425" cy="159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Placeholder 1"/>
          <p:cNvSpPr>
            <a:spLocks noGrp="1"/>
          </p:cNvSpPr>
          <p:nvPr>
            <p:ph type="body" sz="quarter" idx="12"/>
          </p:nvPr>
        </p:nvSpPr>
        <p:spPr>
          <a:xfrm>
            <a:off x="252412" y="340824"/>
            <a:ext cx="8642352" cy="474207"/>
          </a:xfrm>
        </p:spPr>
        <p:txBody>
          <a:bodyPr/>
          <a:lstStyle/>
          <a:p>
            <a:r>
              <a:rPr lang="es-VE" sz="2400" dirty="0" err="1">
                <a:latin typeface="Century Gothic" panose="020B0502020202020204" pitchFamily="34" charset="0"/>
              </a:rPr>
              <a:t>Institutional</a:t>
            </a:r>
            <a:r>
              <a:rPr lang="es-VE" sz="2400" dirty="0">
                <a:latin typeface="Century Gothic" panose="020B0502020202020204" pitchFamily="34" charset="0"/>
              </a:rPr>
              <a:t> </a:t>
            </a:r>
            <a:r>
              <a:rPr lang="es-VE" sz="2400" dirty="0" err="1">
                <a:latin typeface="Century Gothic" panose="020B0502020202020204" pitchFamily="34" charset="0"/>
              </a:rPr>
              <a:t>strengthening</a:t>
            </a:r>
            <a:endParaRPr lang="es-VE" sz="2400" dirty="0">
              <a:latin typeface="Century Gothic" panose="020B0502020202020204" pitchFamily="34" charset="0"/>
            </a:endParaRPr>
          </a:p>
        </p:txBody>
      </p:sp>
      <p:sp>
        <p:nvSpPr>
          <p:cNvPr id="7" name="6 CuadroTexto"/>
          <p:cNvSpPr txBox="1"/>
          <p:nvPr/>
        </p:nvSpPr>
        <p:spPr>
          <a:xfrm>
            <a:off x="8780463" y="4854305"/>
            <a:ext cx="431800" cy="261610"/>
          </a:xfrm>
          <a:prstGeom prst="rect">
            <a:avLst/>
          </a:prstGeom>
          <a:noFill/>
        </p:spPr>
        <p:txBody>
          <a:bodyPr wrap="square" rtlCol="0">
            <a:spAutoFit/>
          </a:bodyPr>
          <a:lstStyle/>
          <a:p>
            <a:r>
              <a:rPr lang="es-VE" sz="1100" dirty="0" smtClean="0">
                <a:latin typeface="Myriad Pro Light"/>
              </a:rPr>
              <a:t> </a:t>
            </a:r>
            <a:r>
              <a:rPr lang="es-VE" sz="1100" dirty="0" smtClean="0">
                <a:latin typeface="Myriad Pro Light"/>
              </a:rPr>
              <a:t>21</a:t>
            </a:r>
            <a:endParaRPr lang="es-VE" sz="1200" dirty="0">
              <a:latin typeface="Myriad Pro Light"/>
            </a:endParaRPr>
          </a:p>
        </p:txBody>
      </p:sp>
      <p:sp>
        <p:nvSpPr>
          <p:cNvPr id="4" name="CuadroTexto 3"/>
          <p:cNvSpPr txBox="1"/>
          <p:nvPr/>
        </p:nvSpPr>
        <p:spPr>
          <a:xfrm>
            <a:off x="175244" y="1566863"/>
            <a:ext cx="3607358" cy="2062103"/>
          </a:xfrm>
          <a:prstGeom prst="rect">
            <a:avLst/>
          </a:prstGeom>
          <a:noFill/>
        </p:spPr>
        <p:txBody>
          <a:bodyPr wrap="square" rtlCol="0">
            <a:spAutoFit/>
          </a:bodyPr>
          <a:lstStyle/>
          <a:p>
            <a:pPr marL="285750" lvl="0" indent="-285750">
              <a:buFont typeface="Arial" panose="020B0604020202020204" pitchFamily="34" charset="0"/>
              <a:buChar char="•"/>
            </a:pPr>
            <a:r>
              <a:rPr lang="es-VE" sz="1600" dirty="0" err="1">
                <a:latin typeface="Century Gothic" panose="020B0502020202020204" pitchFamily="34" charset="0"/>
              </a:rPr>
              <a:t>Public</a:t>
            </a:r>
            <a:r>
              <a:rPr lang="es-VE" sz="1600" dirty="0">
                <a:latin typeface="Century Gothic" panose="020B0502020202020204" pitchFamily="34" charset="0"/>
              </a:rPr>
              <a:t> Management and </a:t>
            </a:r>
            <a:r>
              <a:rPr lang="es-VE" sz="1600" dirty="0" err="1">
                <a:latin typeface="Century Gothic" panose="020B0502020202020204" pitchFamily="34" charset="0"/>
              </a:rPr>
              <a:t>Institutional</a:t>
            </a:r>
            <a:r>
              <a:rPr lang="es-VE" sz="1600" dirty="0">
                <a:latin typeface="Century Gothic" panose="020B0502020202020204" pitchFamily="34" charset="0"/>
              </a:rPr>
              <a:t> </a:t>
            </a:r>
            <a:r>
              <a:rPr lang="es-VE" sz="1600" dirty="0" err="1" smtClean="0">
                <a:latin typeface="Century Gothic" panose="020B0502020202020204" pitchFamily="34" charset="0"/>
              </a:rPr>
              <a:t>Capacity</a:t>
            </a:r>
            <a:endParaRPr lang="es-VE" sz="1600" dirty="0" smtClean="0">
              <a:latin typeface="Century Gothic" panose="020B0502020202020204" pitchFamily="34" charset="0"/>
            </a:endParaRPr>
          </a:p>
          <a:p>
            <a:pPr marL="285750" lvl="0" indent="-285750">
              <a:buFont typeface="Arial" panose="020B0604020202020204" pitchFamily="34" charset="0"/>
              <a:buChar char="•"/>
            </a:pPr>
            <a:endParaRPr lang="es-VE" sz="1600" dirty="0">
              <a:latin typeface="Century Gothic" panose="020B0502020202020204" pitchFamily="34" charset="0"/>
            </a:endParaRPr>
          </a:p>
          <a:p>
            <a:pPr marL="285750" lvl="0" indent="-285750">
              <a:buFont typeface="Arial" panose="020B0604020202020204" pitchFamily="34" charset="0"/>
              <a:buChar char="•"/>
            </a:pPr>
            <a:r>
              <a:rPr lang="es-VE" sz="1600" dirty="0">
                <a:latin typeface="Century Gothic" panose="020B0502020202020204" pitchFamily="34" charset="0"/>
              </a:rPr>
              <a:t>Young </a:t>
            </a:r>
            <a:r>
              <a:rPr lang="es-VE" sz="1600" dirty="0" err="1" smtClean="0">
                <a:latin typeface="Century Gothic" panose="020B0502020202020204" pitchFamily="34" charset="0"/>
              </a:rPr>
              <a:t>Leadership</a:t>
            </a:r>
            <a:endParaRPr lang="es-VE" sz="1600" dirty="0" smtClean="0">
              <a:latin typeface="Century Gothic" panose="020B0502020202020204" pitchFamily="34" charset="0"/>
            </a:endParaRPr>
          </a:p>
          <a:p>
            <a:pPr marL="285750" lvl="0" indent="-285750">
              <a:buFont typeface="Arial" panose="020B0604020202020204" pitchFamily="34" charset="0"/>
              <a:buChar char="•"/>
            </a:pPr>
            <a:endParaRPr lang="es-VE" sz="1600" dirty="0">
              <a:latin typeface="Century Gothic" panose="020B0502020202020204" pitchFamily="34" charset="0"/>
            </a:endParaRPr>
          </a:p>
          <a:p>
            <a:pPr marL="285750" lvl="0" indent="-285750">
              <a:buFont typeface="Arial" panose="020B0604020202020204" pitchFamily="34" charset="0"/>
              <a:buChar char="•"/>
            </a:pPr>
            <a:r>
              <a:rPr lang="es-VE" sz="1600" dirty="0" err="1">
                <a:latin typeface="Century Gothic" panose="020B0502020202020204" pitchFamily="34" charset="0"/>
              </a:rPr>
              <a:t>Safe</a:t>
            </a:r>
            <a:r>
              <a:rPr lang="es-VE" sz="1600" dirty="0">
                <a:latin typeface="Century Gothic" panose="020B0502020202020204" pitchFamily="34" charset="0"/>
              </a:rPr>
              <a:t> </a:t>
            </a:r>
            <a:r>
              <a:rPr lang="es-VE" sz="1600" dirty="0" err="1">
                <a:latin typeface="Century Gothic" panose="020B0502020202020204" pitchFamily="34" charset="0"/>
              </a:rPr>
              <a:t>Cities</a:t>
            </a:r>
            <a:endParaRPr lang="es-VE" sz="1600" dirty="0">
              <a:latin typeface="Century Gothic" panose="020B0502020202020204" pitchFamily="34" charset="0"/>
            </a:endParaRPr>
          </a:p>
          <a:p>
            <a:pPr marL="285750" indent="-285750">
              <a:buFont typeface="Arial" panose="020B0604020202020204" pitchFamily="34" charset="0"/>
              <a:buChar char="•"/>
            </a:pPr>
            <a:endParaRPr lang="es-MX" sz="1600" dirty="0" smtClean="0">
              <a:latin typeface="Century Gothic" panose="020B0502020202020204" pitchFamily="34" charset="0"/>
            </a:endParaRPr>
          </a:p>
          <a:p>
            <a:pPr marL="285750" indent="-285750">
              <a:buFont typeface="Arial" panose="020B0604020202020204" pitchFamily="34" charset="0"/>
              <a:buChar char="•"/>
            </a:pPr>
            <a:endParaRPr lang="es-MX" sz="1600" dirty="0">
              <a:latin typeface="Century Gothic" panose="020B0502020202020204" pitchFamily="34" charset="0"/>
            </a:endParaRPr>
          </a:p>
        </p:txBody>
      </p:sp>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5883" y="1931499"/>
            <a:ext cx="649690" cy="649690"/>
          </a:xfrm>
          <a:prstGeom prst="rect">
            <a:avLst/>
          </a:prstGeom>
        </p:spPr>
      </p:pic>
      <p:pic>
        <p:nvPicPr>
          <p:cNvPr id="13" name="Imagen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29173" y="1931499"/>
            <a:ext cx="648903" cy="648903"/>
          </a:xfrm>
          <a:prstGeom prst="rect">
            <a:avLst/>
          </a:prstGeom>
        </p:spPr>
      </p:pic>
      <p:pic>
        <p:nvPicPr>
          <p:cNvPr id="14" name="Imagen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22454" y="1931498"/>
            <a:ext cx="648903" cy="648903"/>
          </a:xfrm>
          <a:prstGeom prst="rect">
            <a:avLst/>
          </a:prstGeom>
        </p:spPr>
      </p:pic>
      <p:pic>
        <p:nvPicPr>
          <p:cNvPr id="17" name="Imagen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47643" y="2611818"/>
            <a:ext cx="648903" cy="648903"/>
          </a:xfrm>
          <a:prstGeom prst="rect">
            <a:avLst/>
          </a:prstGeom>
        </p:spPr>
      </p:pic>
      <p:pic>
        <p:nvPicPr>
          <p:cNvPr id="18" name="Imagen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11764" y="1931497"/>
            <a:ext cx="648903" cy="648903"/>
          </a:xfrm>
          <a:prstGeom prst="rect">
            <a:avLst/>
          </a:prstGeom>
        </p:spPr>
      </p:pic>
      <p:pic>
        <p:nvPicPr>
          <p:cNvPr id="20" name="Imagen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21953" y="1940402"/>
            <a:ext cx="643614" cy="643614"/>
          </a:xfrm>
          <a:prstGeom prst="rect">
            <a:avLst/>
          </a:prstGeom>
        </p:spPr>
      </p:pic>
      <p:pic>
        <p:nvPicPr>
          <p:cNvPr id="21" name="Imagen 2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13493" y="1945165"/>
            <a:ext cx="648585" cy="648585"/>
          </a:xfrm>
          <a:prstGeom prst="rect">
            <a:avLst/>
          </a:prstGeom>
        </p:spPr>
      </p:pic>
      <p:pic>
        <p:nvPicPr>
          <p:cNvPr id="22" name="Imagen 2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211763" y="2611818"/>
            <a:ext cx="649690" cy="643425"/>
          </a:xfrm>
          <a:prstGeom prst="rect">
            <a:avLst/>
          </a:prstGeom>
        </p:spPr>
      </p:pic>
      <p:pic>
        <p:nvPicPr>
          <p:cNvPr id="15" name="Imagen 1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507301" y="2611818"/>
            <a:ext cx="643425" cy="643425"/>
          </a:xfrm>
          <a:prstGeom prst="rect">
            <a:avLst/>
          </a:prstGeom>
        </p:spPr>
      </p:pic>
    </p:spTree>
    <p:extLst>
      <p:ext uri="{BB962C8B-B14F-4D97-AF65-F5344CB8AC3E}">
        <p14:creationId xmlns:p14="http://schemas.microsoft.com/office/powerpoint/2010/main" val="33964360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Captura de pantalla 2013-06-06 a la(s) 12.22.20.pn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144000" cy="4732338"/>
          </a:xfrm>
          <a:prstGeom prst="rect">
            <a:avLst/>
          </a:prstGeom>
        </p:spPr>
      </p:pic>
      <p:sp>
        <p:nvSpPr>
          <p:cNvPr id="21" name="TextBox 20"/>
          <p:cNvSpPr txBox="1"/>
          <p:nvPr/>
        </p:nvSpPr>
        <p:spPr>
          <a:xfrm>
            <a:off x="208313" y="317933"/>
            <a:ext cx="7285969" cy="486287"/>
          </a:xfrm>
          <a:prstGeom prst="rect">
            <a:avLst/>
          </a:prstGeom>
          <a:noFill/>
        </p:spPr>
        <p:txBody>
          <a:bodyPr wrap="none" rtlCol="0">
            <a:spAutoFit/>
          </a:bodyPr>
          <a:lstStyle/>
          <a:p>
            <a:pPr>
              <a:lnSpc>
                <a:spcPct val="80000"/>
              </a:lnSpc>
            </a:pPr>
            <a:r>
              <a:rPr lang="es-ES" sz="3200" b="1" spc="-150" dirty="0" smtClean="0">
                <a:solidFill>
                  <a:schemeClr val="bg1"/>
                </a:solidFill>
                <a:effectLst>
                  <a:outerShdw blurRad="63500" sx="102000" sy="102000" algn="ctr" rotWithShape="0">
                    <a:prstClr val="black">
                      <a:alpha val="40000"/>
                    </a:prstClr>
                  </a:outerShdw>
                </a:effectLst>
                <a:latin typeface="Arial"/>
                <a:cs typeface="Arial"/>
              </a:rPr>
              <a:t>Detrás de todo lo </a:t>
            </a:r>
            <a:r>
              <a:rPr lang="es-ES" sz="3200" b="1" spc="-150" smtClean="0">
                <a:solidFill>
                  <a:schemeClr val="bg1"/>
                </a:solidFill>
                <a:effectLst>
                  <a:outerShdw blurRad="63500" sx="102000" sy="102000" algn="ctr" rotWithShape="0">
                    <a:prstClr val="black">
                      <a:alpha val="40000"/>
                    </a:prstClr>
                  </a:outerShdw>
                </a:effectLst>
                <a:latin typeface="Arial"/>
                <a:cs typeface="Arial"/>
              </a:rPr>
              <a:t>que hacemos estás tú.</a:t>
            </a:r>
            <a:endParaRPr lang="en-US" sz="3200" b="1" spc="-150" dirty="0">
              <a:solidFill>
                <a:schemeClr val="bg1"/>
              </a:solidFill>
              <a:effectLst>
                <a:outerShdw blurRad="63500" sx="102000" sy="102000" algn="ctr" rotWithShape="0">
                  <a:prstClr val="black">
                    <a:alpha val="40000"/>
                  </a:prstClr>
                </a:outerShdw>
              </a:effectLst>
              <a:latin typeface="Arial"/>
              <a:cs typeface="Arial"/>
            </a:endParaRPr>
          </a:p>
        </p:txBody>
      </p:sp>
      <p:grpSp>
        <p:nvGrpSpPr>
          <p:cNvPr id="16" name="Group 19"/>
          <p:cNvGrpSpPr/>
          <p:nvPr/>
        </p:nvGrpSpPr>
        <p:grpSpPr>
          <a:xfrm rot="5400000">
            <a:off x="6276929" y="2298767"/>
            <a:ext cx="1449992" cy="2378186"/>
            <a:chOff x="6360508" y="1118112"/>
            <a:chExt cx="1449992" cy="2378186"/>
          </a:xfrm>
        </p:grpSpPr>
        <p:sp>
          <p:nvSpPr>
            <p:cNvPr id="18" name="Rectangle 21"/>
            <p:cNvSpPr/>
            <p:nvPr/>
          </p:nvSpPr>
          <p:spPr>
            <a:xfrm>
              <a:off x="6730500" y="1495425"/>
              <a:ext cx="540000" cy="540000"/>
            </a:xfrm>
            <a:prstGeom prst="rect">
              <a:avLst/>
            </a:prstGeom>
            <a:solidFill>
              <a:srgbClr val="005688"/>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a:t>
              </a:r>
              <a:endParaRPr lang="en-US" dirty="0"/>
            </a:p>
          </p:txBody>
        </p:sp>
        <p:sp>
          <p:nvSpPr>
            <p:cNvPr id="19" name="Rectangle 23"/>
            <p:cNvSpPr/>
            <p:nvPr/>
          </p:nvSpPr>
          <p:spPr>
            <a:xfrm>
              <a:off x="7145616" y="2997479"/>
              <a:ext cx="124883" cy="124883"/>
            </a:xfrm>
            <a:prstGeom prst="rect">
              <a:avLst/>
            </a:prstGeom>
            <a:solidFill>
              <a:schemeClr val="bg1">
                <a:alpha val="50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4"/>
            <p:cNvSpPr/>
            <p:nvPr/>
          </p:nvSpPr>
          <p:spPr>
            <a:xfrm>
              <a:off x="6984454" y="1118112"/>
              <a:ext cx="124883" cy="124883"/>
            </a:xfrm>
            <a:prstGeom prst="rect">
              <a:avLst/>
            </a:prstGeom>
            <a:solidFill>
              <a:schemeClr val="bg1">
                <a:alpha val="50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Rectangle 25"/>
            <p:cNvSpPr/>
            <p:nvPr/>
          </p:nvSpPr>
          <p:spPr>
            <a:xfrm>
              <a:off x="7270499" y="2866078"/>
              <a:ext cx="245672" cy="245672"/>
            </a:xfrm>
            <a:prstGeom prst="rect">
              <a:avLst/>
            </a:prstGeom>
            <a:solidFill>
              <a:srgbClr val="4AAA42">
                <a:alpha val="50000"/>
              </a:srgb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Rectangle 27"/>
            <p:cNvSpPr>
              <a:spLocks/>
            </p:cNvSpPr>
            <p:nvPr/>
          </p:nvSpPr>
          <p:spPr>
            <a:xfrm>
              <a:off x="7016913" y="1783425"/>
              <a:ext cx="252000" cy="252000"/>
            </a:xfrm>
            <a:prstGeom prst="rect">
              <a:avLst/>
            </a:prstGeom>
            <a:solidFill>
              <a:schemeClr val="bg1">
                <a:alpha val="25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Rectangle 28"/>
            <p:cNvSpPr>
              <a:spLocks/>
            </p:cNvSpPr>
            <p:nvPr/>
          </p:nvSpPr>
          <p:spPr>
            <a:xfrm>
              <a:off x="6482175" y="3119415"/>
              <a:ext cx="252000" cy="252000"/>
            </a:xfrm>
            <a:prstGeom prst="rect">
              <a:avLst/>
            </a:prstGeom>
            <a:solidFill>
              <a:schemeClr val="bg1">
                <a:alpha val="49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Rectangle 31"/>
            <p:cNvSpPr/>
            <p:nvPr/>
          </p:nvSpPr>
          <p:spPr>
            <a:xfrm>
              <a:off x="7270500" y="2031750"/>
              <a:ext cx="540000" cy="540000"/>
            </a:xfrm>
            <a:prstGeom prst="rect">
              <a:avLst/>
            </a:prstGeom>
            <a:solidFill>
              <a:srgbClr val="4FBB49">
                <a:alpha val="50000"/>
              </a:srgb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Rectangle 32"/>
            <p:cNvSpPr/>
            <p:nvPr/>
          </p:nvSpPr>
          <p:spPr>
            <a:xfrm>
              <a:off x="6485391" y="2035425"/>
              <a:ext cx="248784" cy="248784"/>
            </a:xfrm>
            <a:prstGeom prst="rect">
              <a:avLst/>
            </a:prstGeom>
            <a:solidFill>
              <a:srgbClr val="00436B"/>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7" name="Rectangle 35"/>
            <p:cNvSpPr/>
            <p:nvPr/>
          </p:nvSpPr>
          <p:spPr>
            <a:xfrm>
              <a:off x="7685616" y="2446867"/>
              <a:ext cx="124883" cy="124883"/>
            </a:xfrm>
            <a:prstGeom prst="rect">
              <a:avLst/>
            </a:prstGeom>
            <a:solidFill>
              <a:schemeClr val="bg1">
                <a:alpha val="50000"/>
              </a:scheme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8" name="Rectangle 38"/>
            <p:cNvSpPr/>
            <p:nvPr/>
          </p:nvSpPr>
          <p:spPr>
            <a:xfrm>
              <a:off x="6360508" y="3371415"/>
              <a:ext cx="124883" cy="124883"/>
            </a:xfrm>
            <a:prstGeom prst="rect">
              <a:avLst/>
            </a:prstGeom>
            <a:solidFill>
              <a:srgbClr val="005688">
                <a:alpha val="50000"/>
              </a:srgbClr>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0" name="Rectangle 40"/>
            <p:cNvSpPr/>
            <p:nvPr/>
          </p:nvSpPr>
          <p:spPr>
            <a:xfrm>
              <a:off x="6730500" y="1242995"/>
              <a:ext cx="249284" cy="249284"/>
            </a:xfrm>
            <a:prstGeom prst="rect">
              <a:avLst/>
            </a:prstGeom>
            <a:solidFill>
              <a:srgbClr val="4AAA42"/>
            </a:solidFill>
            <a:ln>
              <a:no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715659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838575" y="4774168"/>
            <a:ext cx="1485150" cy="369332"/>
          </a:xfrm>
          <a:prstGeom prst="rect">
            <a:avLst/>
          </a:prstGeom>
          <a:noFill/>
        </p:spPr>
        <p:txBody>
          <a:bodyPr wrap="none" rtlCol="0">
            <a:spAutoFit/>
          </a:bodyPr>
          <a:lstStyle/>
          <a:p>
            <a:r>
              <a:rPr lang="es-VE" b="1" dirty="0" smtClean="0">
                <a:solidFill>
                  <a:srgbClr val="005688"/>
                </a:solidFill>
              </a:rPr>
              <a:t>www.caf.com</a:t>
            </a:r>
            <a:endParaRPr lang="es-VE" b="1" dirty="0">
              <a:solidFill>
                <a:srgbClr val="005688"/>
              </a:solidFill>
            </a:endParaRPr>
          </a:p>
        </p:txBody>
      </p:sp>
    </p:spTree>
    <p:extLst>
      <p:ext uri="{BB962C8B-B14F-4D97-AF65-F5344CB8AC3E}">
        <p14:creationId xmlns:p14="http://schemas.microsoft.com/office/powerpoint/2010/main" val="21978427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lat ui 2">
    <a:dk1>
      <a:srgbClr val="000000"/>
    </a:dk1>
    <a:lt1>
      <a:sysClr val="window" lastClr="FFFFFF"/>
    </a:lt1>
    <a:dk2>
      <a:srgbClr val="2C3E50"/>
    </a:dk2>
    <a:lt2>
      <a:srgbClr val="ECF0F1"/>
    </a:lt2>
    <a:accent1>
      <a:srgbClr val="3498DB"/>
    </a:accent1>
    <a:accent2>
      <a:srgbClr val="F39C12"/>
    </a:accent2>
    <a:accent3>
      <a:srgbClr val="1ABC9C"/>
    </a:accent3>
    <a:accent4>
      <a:srgbClr val="E74C3C"/>
    </a:accent4>
    <a:accent5>
      <a:srgbClr val="34495E"/>
    </a:accent5>
    <a:accent6>
      <a:srgbClr val="2ECC71"/>
    </a:accent6>
    <a:hlink>
      <a:srgbClr val="1E8BC3"/>
    </a:hlink>
    <a:folHlink>
      <a:srgbClr val="8E44A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88C9B1B621ADFC4E947B632DA6458B15" ma:contentTypeVersion="0" ma:contentTypeDescription="Crear nuevo documento." ma:contentTypeScope="" ma:versionID="d6b67b9b5801bb6dcbe0be135b7c4ad9">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CFB2965A-3727-4449-8AE9-0D9961D7C6B0}">
  <ds:schemaRefs>
    <ds:schemaRef ds:uri="http://schemas.microsoft.com/sharepoint/v3/contenttype/forms"/>
  </ds:schemaRefs>
</ds:datastoreItem>
</file>

<file path=customXml/itemProps2.xml><?xml version="1.0" encoding="utf-8"?>
<ds:datastoreItem xmlns:ds="http://schemas.openxmlformats.org/officeDocument/2006/customXml" ds:itemID="{0EEC26F8-331C-4135-B7A6-C7C1FD323F1B}">
  <ds:schemaRefs>
    <ds:schemaRef ds:uri="http://purl.org/dc/elements/1.1/"/>
    <ds:schemaRef ds:uri="http://schemas.openxmlformats.org/package/2006/metadata/core-properties"/>
    <ds:schemaRef ds:uri="http://schemas.microsoft.com/office/2006/documentManagement/types"/>
    <ds:schemaRef ds:uri="http://purl.org/dc/terms/"/>
    <ds:schemaRef ds:uri="http://purl.org/dc/dcmitype/"/>
    <ds:schemaRef ds:uri="http://www.w3.org/XML/1998/namespace"/>
    <ds:schemaRef ds:uri="http://schemas.microsoft.com/office/2006/metadata/properties"/>
  </ds:schemaRefs>
</ds:datastoreItem>
</file>

<file path=customXml/itemProps3.xml><?xml version="1.0" encoding="utf-8"?>
<ds:datastoreItem xmlns:ds="http://schemas.openxmlformats.org/officeDocument/2006/customXml" ds:itemID="{7C99F506-9885-4BDF-BCBD-2FA1196F32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10060</TotalTime>
  <Words>2471</Words>
  <Application>Microsoft Office PowerPoint</Application>
  <PresentationFormat>Presentación en pantalla (16:9)</PresentationFormat>
  <Paragraphs>243</Paragraphs>
  <Slides>23</Slides>
  <Notes>23</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23</vt:i4>
      </vt:variant>
    </vt:vector>
  </HeadingPairs>
  <TitlesOfParts>
    <vt:vector size="29" baseType="lpstr">
      <vt:lpstr>Arial</vt:lpstr>
      <vt:lpstr>Calibri</vt:lpstr>
      <vt:lpstr>Century Gothic</vt:lpstr>
      <vt:lpstr>Myriad Pro Light</vt:lpstr>
      <vt:lpstr>Wingdings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NL Group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Walter Ayala</dc:creator>
  <cp:lastModifiedBy>AGOSTINI, EDUARDO</cp:lastModifiedBy>
  <cp:revision>370</cp:revision>
  <cp:lastPrinted>2017-11-08T02:27:31Z</cp:lastPrinted>
  <dcterms:created xsi:type="dcterms:W3CDTF">2013-07-19T20:47:40Z</dcterms:created>
  <dcterms:modified xsi:type="dcterms:W3CDTF">2017-11-08T02:31:24Z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0x01010088C9B1B621ADFC4E947B632DA6458B15</vt:lpwstr>
  </property>
</Properties>
</file>