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 id="2147483703" r:id="rId3"/>
  </p:sldMasterIdLst>
  <p:notesMasterIdLst>
    <p:notesMasterId r:id="rId25"/>
  </p:notesMasterIdLst>
  <p:handoutMasterIdLst>
    <p:handoutMasterId r:id="rId26"/>
  </p:handoutMasterIdLst>
  <p:sldIdLst>
    <p:sldId id="333" r:id="rId4"/>
    <p:sldId id="480" r:id="rId5"/>
    <p:sldId id="481" r:id="rId6"/>
    <p:sldId id="484" r:id="rId7"/>
    <p:sldId id="488" r:id="rId8"/>
    <p:sldId id="489" r:id="rId9"/>
    <p:sldId id="490" r:id="rId10"/>
    <p:sldId id="418" r:id="rId11"/>
    <p:sldId id="477" r:id="rId12"/>
    <p:sldId id="408" r:id="rId13"/>
    <p:sldId id="410" r:id="rId14"/>
    <p:sldId id="411" r:id="rId15"/>
    <p:sldId id="455" r:id="rId16"/>
    <p:sldId id="454" r:id="rId17"/>
    <p:sldId id="438" r:id="rId18"/>
    <p:sldId id="482" r:id="rId19"/>
    <p:sldId id="483" r:id="rId20"/>
    <p:sldId id="485" r:id="rId21"/>
    <p:sldId id="486" r:id="rId22"/>
    <p:sldId id="487" r:id="rId23"/>
    <p:sldId id="463" r:id="rId24"/>
  </p:sldIdLst>
  <p:sldSz cx="9906000" cy="6858000" type="A4"/>
  <p:notesSz cx="6858000" cy="9874250"/>
  <p:defaultTextStyle>
    <a:defPPr>
      <a:defRPr lang="en-US"/>
    </a:defPPr>
    <a:lvl1pPr marL="0" algn="l" defTabSz="536433" rtl="0" eaLnBrk="1" latinLnBrk="0" hangingPunct="1">
      <a:defRPr sz="2100" kern="1200">
        <a:solidFill>
          <a:schemeClr val="tx1"/>
        </a:solidFill>
        <a:latin typeface="+mn-lt"/>
        <a:ea typeface="+mn-ea"/>
        <a:cs typeface="+mn-cs"/>
      </a:defRPr>
    </a:lvl1pPr>
    <a:lvl2pPr marL="536433" algn="l" defTabSz="536433" rtl="0" eaLnBrk="1" latinLnBrk="0" hangingPunct="1">
      <a:defRPr sz="2100" kern="1200">
        <a:solidFill>
          <a:schemeClr val="tx1"/>
        </a:solidFill>
        <a:latin typeface="+mn-lt"/>
        <a:ea typeface="+mn-ea"/>
        <a:cs typeface="+mn-cs"/>
      </a:defRPr>
    </a:lvl2pPr>
    <a:lvl3pPr marL="1072866" algn="l" defTabSz="536433" rtl="0" eaLnBrk="1" latinLnBrk="0" hangingPunct="1">
      <a:defRPr sz="2100" kern="1200">
        <a:solidFill>
          <a:schemeClr val="tx1"/>
        </a:solidFill>
        <a:latin typeface="+mn-lt"/>
        <a:ea typeface="+mn-ea"/>
        <a:cs typeface="+mn-cs"/>
      </a:defRPr>
    </a:lvl3pPr>
    <a:lvl4pPr marL="1609298" algn="l" defTabSz="536433" rtl="0" eaLnBrk="1" latinLnBrk="0" hangingPunct="1">
      <a:defRPr sz="2100" kern="1200">
        <a:solidFill>
          <a:schemeClr val="tx1"/>
        </a:solidFill>
        <a:latin typeface="+mn-lt"/>
        <a:ea typeface="+mn-ea"/>
        <a:cs typeface="+mn-cs"/>
      </a:defRPr>
    </a:lvl4pPr>
    <a:lvl5pPr marL="2145731" algn="l" defTabSz="536433" rtl="0" eaLnBrk="1" latinLnBrk="0" hangingPunct="1">
      <a:defRPr sz="2100" kern="1200">
        <a:solidFill>
          <a:schemeClr val="tx1"/>
        </a:solidFill>
        <a:latin typeface="+mn-lt"/>
        <a:ea typeface="+mn-ea"/>
        <a:cs typeface="+mn-cs"/>
      </a:defRPr>
    </a:lvl5pPr>
    <a:lvl6pPr marL="2682164" algn="l" defTabSz="536433" rtl="0" eaLnBrk="1" latinLnBrk="0" hangingPunct="1">
      <a:defRPr sz="2100" kern="1200">
        <a:solidFill>
          <a:schemeClr val="tx1"/>
        </a:solidFill>
        <a:latin typeface="+mn-lt"/>
        <a:ea typeface="+mn-ea"/>
        <a:cs typeface="+mn-cs"/>
      </a:defRPr>
    </a:lvl6pPr>
    <a:lvl7pPr marL="3218597" algn="l" defTabSz="536433" rtl="0" eaLnBrk="1" latinLnBrk="0" hangingPunct="1">
      <a:defRPr sz="2100" kern="1200">
        <a:solidFill>
          <a:schemeClr val="tx1"/>
        </a:solidFill>
        <a:latin typeface="+mn-lt"/>
        <a:ea typeface="+mn-ea"/>
        <a:cs typeface="+mn-cs"/>
      </a:defRPr>
    </a:lvl7pPr>
    <a:lvl8pPr marL="3755029" algn="l" defTabSz="536433" rtl="0" eaLnBrk="1" latinLnBrk="0" hangingPunct="1">
      <a:defRPr sz="2100" kern="1200">
        <a:solidFill>
          <a:schemeClr val="tx1"/>
        </a:solidFill>
        <a:latin typeface="+mn-lt"/>
        <a:ea typeface="+mn-ea"/>
        <a:cs typeface="+mn-cs"/>
      </a:defRPr>
    </a:lvl8pPr>
    <a:lvl9pPr marL="4291462" algn="l" defTabSz="536433"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0">
          <p15:clr>
            <a:srgbClr val="A4A3A4"/>
          </p15:clr>
        </p15:guide>
        <p15:guide id="2" pos="2880">
          <p15:clr>
            <a:srgbClr val="A4A3A4"/>
          </p15:clr>
        </p15:guide>
        <p15:guide id="3" orient="horz" pos="89">
          <p15:clr>
            <a:srgbClr val="A4A3A4"/>
          </p15:clr>
        </p15:guide>
        <p15:guide id="4" pos="485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ristina knutsson"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C5C5C"/>
    <a:srgbClr val="606060"/>
    <a:srgbClr val="7B9A8D"/>
    <a:srgbClr val="B6B6B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just format 2 - Dekorfär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29" autoAdjust="0"/>
    <p:restoredTop sz="93899" autoAdjust="0"/>
  </p:normalViewPr>
  <p:slideViewPr>
    <p:cSldViewPr snapToGrid="0" snapToObjects="1">
      <p:cViewPr varScale="1">
        <p:scale>
          <a:sx n="68" d="100"/>
          <a:sy n="68" d="100"/>
        </p:scale>
        <p:origin x="412" y="52"/>
      </p:cViewPr>
      <p:guideLst>
        <p:guide orient="horz" pos="1610"/>
        <p:guide pos="2880"/>
        <p:guide orient="horz" pos="89"/>
        <p:guide pos="4850"/>
      </p:guideLst>
    </p:cSldViewPr>
  </p:slideViewPr>
  <p:notesTextViewPr>
    <p:cViewPr>
      <p:scale>
        <a:sx n="100" d="100"/>
        <a:sy n="100" d="100"/>
      </p:scale>
      <p:origin x="0" y="0"/>
    </p:cViewPr>
  </p:notesTextViewPr>
  <p:sorterViewPr>
    <p:cViewPr>
      <p:scale>
        <a:sx n="150" d="100"/>
        <a:sy n="150" d="100"/>
      </p:scale>
      <p:origin x="0" y="1998"/>
    </p:cViewPr>
  </p:sorterViewPr>
  <p:notesViewPr>
    <p:cSldViewPr snapToGrid="0" snapToObjects="1">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3.2933931126751699E-2"/>
          <c:y val="8.9443338466739297E-2"/>
          <c:w val="0.94713398765128498"/>
          <c:h val="0.80438055206024905"/>
        </c:manualLayout>
      </c:layout>
      <c:barChart>
        <c:barDir val="col"/>
        <c:grouping val="clustered"/>
        <c:varyColors val="0"/>
        <c:ser>
          <c:idx val="0"/>
          <c:order val="0"/>
          <c:tx>
            <c:strRef>
              <c:f>Hoja1!$B$1</c:f>
              <c:strCache>
                <c:ptCount val="1"/>
                <c:pt idx="0">
                  <c:v>Serie 1</c:v>
                </c:pt>
              </c:strCache>
            </c:strRef>
          </c:tx>
          <c:spPr>
            <a:solidFill>
              <a:schemeClr val="accent2"/>
            </a:solidFill>
          </c:spPr>
          <c:invertIfNegative val="0"/>
          <c:dPt>
            <c:idx val="0"/>
            <c:invertIfNegative val="0"/>
            <c:bubble3D val="0"/>
            <c:extLst>
              <c:ext xmlns:c16="http://schemas.microsoft.com/office/drawing/2014/chart" uri="{C3380CC4-5D6E-409C-BE32-E72D297353CC}">
                <c16:uniqueId val="{00000000-C381-4F63-8519-2E8B9CB1FA5B}"/>
              </c:ext>
            </c:extLst>
          </c:dPt>
          <c:dPt>
            <c:idx val="1"/>
            <c:invertIfNegative val="0"/>
            <c:bubble3D val="0"/>
            <c:extLst>
              <c:ext xmlns:c16="http://schemas.microsoft.com/office/drawing/2014/chart" uri="{C3380CC4-5D6E-409C-BE32-E72D297353CC}">
                <c16:uniqueId val="{00000001-C381-4F63-8519-2E8B9CB1FA5B}"/>
              </c:ext>
            </c:extLst>
          </c:dPt>
          <c:dPt>
            <c:idx val="2"/>
            <c:invertIfNegative val="0"/>
            <c:bubble3D val="0"/>
            <c:extLst>
              <c:ext xmlns:c16="http://schemas.microsoft.com/office/drawing/2014/chart" uri="{C3380CC4-5D6E-409C-BE32-E72D297353CC}">
                <c16:uniqueId val="{00000002-C381-4F63-8519-2E8B9CB1FA5B}"/>
              </c:ext>
            </c:extLst>
          </c:dPt>
          <c:dPt>
            <c:idx val="3"/>
            <c:invertIfNegative val="0"/>
            <c:bubble3D val="0"/>
            <c:extLst>
              <c:ext xmlns:c16="http://schemas.microsoft.com/office/drawing/2014/chart" uri="{C3380CC4-5D6E-409C-BE32-E72D297353CC}">
                <c16:uniqueId val="{00000003-C381-4F63-8519-2E8B9CB1FA5B}"/>
              </c:ext>
            </c:extLst>
          </c:dPt>
          <c:dPt>
            <c:idx val="4"/>
            <c:invertIfNegative val="0"/>
            <c:bubble3D val="0"/>
            <c:extLst>
              <c:ext xmlns:c16="http://schemas.microsoft.com/office/drawing/2014/chart" uri="{C3380CC4-5D6E-409C-BE32-E72D297353CC}">
                <c16:uniqueId val="{00000004-C381-4F63-8519-2E8B9CB1FA5B}"/>
              </c:ext>
            </c:extLst>
          </c:dPt>
          <c:dPt>
            <c:idx val="5"/>
            <c:invertIfNegative val="0"/>
            <c:bubble3D val="0"/>
            <c:extLst>
              <c:ext xmlns:c16="http://schemas.microsoft.com/office/drawing/2014/chart" uri="{C3380CC4-5D6E-409C-BE32-E72D297353CC}">
                <c16:uniqueId val="{00000005-C381-4F63-8519-2E8B9CB1FA5B}"/>
              </c:ext>
            </c:extLst>
          </c:dPt>
          <c:dPt>
            <c:idx val="6"/>
            <c:invertIfNegative val="0"/>
            <c:bubble3D val="0"/>
            <c:extLst>
              <c:ext xmlns:c16="http://schemas.microsoft.com/office/drawing/2014/chart" uri="{C3380CC4-5D6E-409C-BE32-E72D297353CC}">
                <c16:uniqueId val="{00000006-C381-4F63-8519-2E8B9CB1FA5B}"/>
              </c:ext>
            </c:extLst>
          </c:dPt>
          <c:dPt>
            <c:idx val="7"/>
            <c:invertIfNegative val="0"/>
            <c:bubble3D val="0"/>
            <c:extLst>
              <c:ext xmlns:c16="http://schemas.microsoft.com/office/drawing/2014/chart" uri="{C3380CC4-5D6E-409C-BE32-E72D297353CC}">
                <c16:uniqueId val="{00000007-C381-4F63-8519-2E8B9CB1FA5B}"/>
              </c:ext>
            </c:extLst>
          </c:dPt>
          <c:dPt>
            <c:idx val="8"/>
            <c:invertIfNegative val="0"/>
            <c:bubble3D val="0"/>
            <c:extLst>
              <c:ext xmlns:c16="http://schemas.microsoft.com/office/drawing/2014/chart" uri="{C3380CC4-5D6E-409C-BE32-E72D297353CC}">
                <c16:uniqueId val="{00000008-C381-4F63-8519-2E8B9CB1FA5B}"/>
              </c:ext>
            </c:extLst>
          </c:dPt>
          <c:dPt>
            <c:idx val="9"/>
            <c:invertIfNegative val="0"/>
            <c:bubble3D val="0"/>
            <c:extLst>
              <c:ext xmlns:c16="http://schemas.microsoft.com/office/drawing/2014/chart" uri="{C3380CC4-5D6E-409C-BE32-E72D297353CC}">
                <c16:uniqueId val="{00000009-C381-4F63-8519-2E8B9CB1FA5B}"/>
              </c:ext>
            </c:extLst>
          </c:dPt>
          <c:dPt>
            <c:idx val="10"/>
            <c:invertIfNegative val="0"/>
            <c:bubble3D val="0"/>
            <c:extLst>
              <c:ext xmlns:c16="http://schemas.microsoft.com/office/drawing/2014/chart" uri="{C3380CC4-5D6E-409C-BE32-E72D297353CC}">
                <c16:uniqueId val="{0000000A-C381-4F63-8519-2E8B9CB1FA5B}"/>
              </c:ext>
            </c:extLst>
          </c:dPt>
          <c:dPt>
            <c:idx val="11"/>
            <c:invertIfNegative val="0"/>
            <c:bubble3D val="0"/>
            <c:extLst>
              <c:ext xmlns:c16="http://schemas.microsoft.com/office/drawing/2014/chart" uri="{C3380CC4-5D6E-409C-BE32-E72D297353CC}">
                <c16:uniqueId val="{0000000B-C381-4F63-8519-2E8B9CB1FA5B}"/>
              </c:ext>
            </c:extLst>
          </c:dPt>
          <c:dLbls>
            <c:spPr>
              <a:noFill/>
              <a:ln>
                <a:noFill/>
              </a:ln>
              <a:effectLst/>
            </c:spPr>
            <c:txPr>
              <a:bodyPr/>
              <a:lstStyle/>
              <a:p>
                <a:pPr>
                  <a:defRPr sz="800">
                    <a:solidFill>
                      <a:schemeClr val="accent2"/>
                    </a:solidFill>
                    <a:latin typeface="Verdana"/>
                    <a:cs typeface="Verdana"/>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Hoja1!$A$2:$A$10</c:f>
              <c:strCache>
                <c:ptCount val="9"/>
                <c:pt idx="0">
                  <c:v>Belize</c:v>
                </c:pt>
                <c:pt idx="1">
                  <c:v>Trinidad &amp; Tobago</c:v>
                </c:pt>
                <c:pt idx="2">
                  <c:v>Dominican Republic</c:v>
                </c:pt>
                <c:pt idx="3">
                  <c:v>Jamaica</c:v>
                </c:pt>
                <c:pt idx="4">
                  <c:v>Suriname</c:v>
                </c:pt>
                <c:pt idx="5">
                  <c:v>The Bahamas</c:v>
                </c:pt>
                <c:pt idx="6">
                  <c:v>Guyana</c:v>
                </c:pt>
                <c:pt idx="7">
                  <c:v>Haiti</c:v>
                </c:pt>
                <c:pt idx="8">
                  <c:v>Barbados</c:v>
                </c:pt>
              </c:strCache>
            </c:strRef>
          </c:cat>
          <c:val>
            <c:numRef>
              <c:f>Hoja1!$B$2:$B$10</c:f>
              <c:numCache>
                <c:formatCode>0.0%</c:formatCode>
                <c:ptCount val="9"/>
                <c:pt idx="0">
                  <c:v>0.36699999999999999</c:v>
                </c:pt>
                <c:pt idx="1">
                  <c:v>0.32500000000000001</c:v>
                </c:pt>
                <c:pt idx="2">
                  <c:v>0.23</c:v>
                </c:pt>
                <c:pt idx="3">
                  <c:v>0.159</c:v>
                </c:pt>
                <c:pt idx="4">
                  <c:v>0.14699999999999999</c:v>
                </c:pt>
                <c:pt idx="5">
                  <c:v>0.13300000000000001</c:v>
                </c:pt>
                <c:pt idx="6">
                  <c:v>8.6999999999999994E-2</c:v>
                </c:pt>
                <c:pt idx="7">
                  <c:v>3.0000000000000001E-3</c:v>
                </c:pt>
                <c:pt idx="8">
                  <c:v>2E-3</c:v>
                </c:pt>
              </c:numCache>
            </c:numRef>
          </c:val>
          <c:extLst>
            <c:ext xmlns:c16="http://schemas.microsoft.com/office/drawing/2014/chart" uri="{C3380CC4-5D6E-409C-BE32-E72D297353CC}">
              <c16:uniqueId val="{0000000C-C381-4F63-8519-2E8B9CB1FA5B}"/>
            </c:ext>
          </c:extLst>
        </c:ser>
        <c:dLbls>
          <c:showLegendKey val="0"/>
          <c:showVal val="0"/>
          <c:showCatName val="0"/>
          <c:showSerName val="0"/>
          <c:showPercent val="0"/>
          <c:showBubbleSize val="0"/>
        </c:dLbls>
        <c:gapWidth val="90"/>
        <c:axId val="-2099182424"/>
        <c:axId val="-2099179384"/>
      </c:barChart>
      <c:catAx>
        <c:axId val="-2099182424"/>
        <c:scaling>
          <c:orientation val="minMax"/>
        </c:scaling>
        <c:delete val="0"/>
        <c:axPos val="b"/>
        <c:numFmt formatCode="General" sourceLinked="1"/>
        <c:majorTickMark val="out"/>
        <c:minorTickMark val="none"/>
        <c:tickLblPos val="nextTo"/>
        <c:txPr>
          <a:bodyPr/>
          <a:lstStyle/>
          <a:p>
            <a:pPr>
              <a:defRPr sz="600">
                <a:solidFill>
                  <a:schemeClr val="accent6">
                    <a:lumMod val="50000"/>
                  </a:schemeClr>
                </a:solidFill>
                <a:latin typeface="Verdana"/>
                <a:cs typeface="Verdana"/>
              </a:defRPr>
            </a:pPr>
            <a:endParaRPr lang="en-US"/>
          </a:p>
        </c:txPr>
        <c:crossAx val="-2099179384"/>
        <c:crosses val="autoZero"/>
        <c:auto val="1"/>
        <c:lblAlgn val="ctr"/>
        <c:lblOffset val="100"/>
        <c:noMultiLvlLbl val="0"/>
      </c:catAx>
      <c:valAx>
        <c:axId val="-2099179384"/>
        <c:scaling>
          <c:orientation val="minMax"/>
        </c:scaling>
        <c:delete val="0"/>
        <c:axPos val="l"/>
        <c:numFmt formatCode="0%" sourceLinked="0"/>
        <c:majorTickMark val="out"/>
        <c:minorTickMark val="none"/>
        <c:tickLblPos val="nextTo"/>
        <c:txPr>
          <a:bodyPr/>
          <a:lstStyle/>
          <a:p>
            <a:pPr>
              <a:defRPr sz="700">
                <a:solidFill>
                  <a:schemeClr val="accent6">
                    <a:lumMod val="50000"/>
                  </a:schemeClr>
                </a:solidFill>
                <a:latin typeface="Verdana"/>
                <a:cs typeface="Verdana"/>
              </a:defRPr>
            </a:pPr>
            <a:endParaRPr lang="en-US"/>
          </a:p>
        </c:txPr>
        <c:crossAx val="-209918242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3.2933931126751699E-2"/>
          <c:y val="8.9443338466739297E-2"/>
          <c:w val="0.94713398765128498"/>
          <c:h val="0.80438055206024905"/>
        </c:manualLayout>
      </c:layout>
      <c:barChart>
        <c:barDir val="col"/>
        <c:grouping val="clustered"/>
        <c:varyColors val="0"/>
        <c:ser>
          <c:idx val="0"/>
          <c:order val="0"/>
          <c:tx>
            <c:strRef>
              <c:f>Hoja1!$B$1</c:f>
              <c:strCache>
                <c:ptCount val="1"/>
                <c:pt idx="0">
                  <c:v>Serie 1</c:v>
                </c:pt>
              </c:strCache>
            </c:strRef>
          </c:tx>
          <c:spPr>
            <a:solidFill>
              <a:schemeClr val="accent3"/>
            </a:solidFill>
          </c:spPr>
          <c:invertIfNegative val="0"/>
          <c:dPt>
            <c:idx val="0"/>
            <c:invertIfNegative val="0"/>
            <c:bubble3D val="0"/>
            <c:extLst>
              <c:ext xmlns:c16="http://schemas.microsoft.com/office/drawing/2014/chart" uri="{C3380CC4-5D6E-409C-BE32-E72D297353CC}">
                <c16:uniqueId val="{00000000-BF61-46F0-88AB-30B7F45B5CBC}"/>
              </c:ext>
            </c:extLst>
          </c:dPt>
          <c:dPt>
            <c:idx val="1"/>
            <c:invertIfNegative val="0"/>
            <c:bubble3D val="0"/>
            <c:extLst>
              <c:ext xmlns:c16="http://schemas.microsoft.com/office/drawing/2014/chart" uri="{C3380CC4-5D6E-409C-BE32-E72D297353CC}">
                <c16:uniqueId val="{00000001-BF61-46F0-88AB-30B7F45B5CBC}"/>
              </c:ext>
            </c:extLst>
          </c:dPt>
          <c:dPt>
            <c:idx val="2"/>
            <c:invertIfNegative val="0"/>
            <c:bubble3D val="0"/>
            <c:extLst>
              <c:ext xmlns:c16="http://schemas.microsoft.com/office/drawing/2014/chart" uri="{C3380CC4-5D6E-409C-BE32-E72D297353CC}">
                <c16:uniqueId val="{00000002-BF61-46F0-88AB-30B7F45B5CBC}"/>
              </c:ext>
            </c:extLst>
          </c:dPt>
          <c:dPt>
            <c:idx val="3"/>
            <c:invertIfNegative val="0"/>
            <c:bubble3D val="0"/>
            <c:extLst>
              <c:ext xmlns:c16="http://schemas.microsoft.com/office/drawing/2014/chart" uri="{C3380CC4-5D6E-409C-BE32-E72D297353CC}">
                <c16:uniqueId val="{00000003-BF61-46F0-88AB-30B7F45B5CBC}"/>
              </c:ext>
            </c:extLst>
          </c:dPt>
          <c:dPt>
            <c:idx val="4"/>
            <c:invertIfNegative val="0"/>
            <c:bubble3D val="0"/>
            <c:extLst>
              <c:ext xmlns:c16="http://schemas.microsoft.com/office/drawing/2014/chart" uri="{C3380CC4-5D6E-409C-BE32-E72D297353CC}">
                <c16:uniqueId val="{00000004-BF61-46F0-88AB-30B7F45B5CBC}"/>
              </c:ext>
            </c:extLst>
          </c:dPt>
          <c:dPt>
            <c:idx val="5"/>
            <c:invertIfNegative val="0"/>
            <c:bubble3D val="0"/>
            <c:extLst>
              <c:ext xmlns:c16="http://schemas.microsoft.com/office/drawing/2014/chart" uri="{C3380CC4-5D6E-409C-BE32-E72D297353CC}">
                <c16:uniqueId val="{00000005-BF61-46F0-88AB-30B7F45B5CBC}"/>
              </c:ext>
            </c:extLst>
          </c:dPt>
          <c:dPt>
            <c:idx val="6"/>
            <c:invertIfNegative val="0"/>
            <c:bubble3D val="0"/>
            <c:extLst>
              <c:ext xmlns:c16="http://schemas.microsoft.com/office/drawing/2014/chart" uri="{C3380CC4-5D6E-409C-BE32-E72D297353CC}">
                <c16:uniqueId val="{00000006-BF61-46F0-88AB-30B7F45B5CBC}"/>
              </c:ext>
            </c:extLst>
          </c:dPt>
          <c:dPt>
            <c:idx val="7"/>
            <c:invertIfNegative val="0"/>
            <c:bubble3D val="0"/>
            <c:extLst>
              <c:ext xmlns:c16="http://schemas.microsoft.com/office/drawing/2014/chart" uri="{C3380CC4-5D6E-409C-BE32-E72D297353CC}">
                <c16:uniqueId val="{00000007-BF61-46F0-88AB-30B7F45B5CBC}"/>
              </c:ext>
            </c:extLst>
          </c:dPt>
          <c:dPt>
            <c:idx val="8"/>
            <c:invertIfNegative val="0"/>
            <c:bubble3D val="0"/>
            <c:extLst>
              <c:ext xmlns:c16="http://schemas.microsoft.com/office/drawing/2014/chart" uri="{C3380CC4-5D6E-409C-BE32-E72D297353CC}">
                <c16:uniqueId val="{00000008-BF61-46F0-88AB-30B7F45B5CBC}"/>
              </c:ext>
            </c:extLst>
          </c:dPt>
          <c:dPt>
            <c:idx val="9"/>
            <c:invertIfNegative val="0"/>
            <c:bubble3D val="0"/>
            <c:extLst>
              <c:ext xmlns:c16="http://schemas.microsoft.com/office/drawing/2014/chart" uri="{C3380CC4-5D6E-409C-BE32-E72D297353CC}">
                <c16:uniqueId val="{00000009-BF61-46F0-88AB-30B7F45B5CBC}"/>
              </c:ext>
            </c:extLst>
          </c:dPt>
          <c:dPt>
            <c:idx val="10"/>
            <c:invertIfNegative val="0"/>
            <c:bubble3D val="0"/>
            <c:extLst>
              <c:ext xmlns:c16="http://schemas.microsoft.com/office/drawing/2014/chart" uri="{C3380CC4-5D6E-409C-BE32-E72D297353CC}">
                <c16:uniqueId val="{0000000A-BF61-46F0-88AB-30B7F45B5CBC}"/>
              </c:ext>
            </c:extLst>
          </c:dPt>
          <c:dPt>
            <c:idx val="11"/>
            <c:invertIfNegative val="0"/>
            <c:bubble3D val="0"/>
            <c:extLst>
              <c:ext xmlns:c16="http://schemas.microsoft.com/office/drawing/2014/chart" uri="{C3380CC4-5D6E-409C-BE32-E72D297353CC}">
                <c16:uniqueId val="{0000000B-BF61-46F0-88AB-30B7F45B5CBC}"/>
              </c:ext>
            </c:extLst>
          </c:dPt>
          <c:dPt>
            <c:idx val="12"/>
            <c:invertIfNegative val="0"/>
            <c:bubble3D val="0"/>
            <c:extLst>
              <c:ext xmlns:c16="http://schemas.microsoft.com/office/drawing/2014/chart" uri="{C3380CC4-5D6E-409C-BE32-E72D297353CC}">
                <c16:uniqueId val="{0000000C-BF61-46F0-88AB-30B7F45B5CBC}"/>
              </c:ext>
            </c:extLst>
          </c:dPt>
          <c:dLbls>
            <c:spPr>
              <a:noFill/>
              <a:ln>
                <a:noFill/>
              </a:ln>
              <a:effectLst/>
            </c:spPr>
            <c:txPr>
              <a:bodyPr/>
              <a:lstStyle/>
              <a:p>
                <a:pPr>
                  <a:defRPr sz="800">
                    <a:solidFill>
                      <a:schemeClr val="accent3">
                        <a:lumMod val="75000"/>
                      </a:schemeClr>
                    </a:solidFill>
                    <a:latin typeface="Verdana"/>
                    <a:cs typeface="Verdana"/>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Hoja1!$A$2:$A$9</c:f>
              <c:strCache>
                <c:ptCount val="8"/>
                <c:pt idx="0">
                  <c:v>Guyana</c:v>
                </c:pt>
                <c:pt idx="1">
                  <c:v>Suriname</c:v>
                </c:pt>
                <c:pt idx="2">
                  <c:v>Belize</c:v>
                </c:pt>
                <c:pt idx="3">
                  <c:v>Trinidad and Tobago</c:v>
                </c:pt>
                <c:pt idx="4">
                  <c:v>Haiti</c:v>
                </c:pt>
                <c:pt idx="5">
                  <c:v>Dominican Republic</c:v>
                </c:pt>
                <c:pt idx="6">
                  <c:v>Jamaica</c:v>
                </c:pt>
                <c:pt idx="7">
                  <c:v>Barbados</c:v>
                </c:pt>
              </c:strCache>
            </c:strRef>
          </c:cat>
          <c:val>
            <c:numRef>
              <c:f>Hoja1!$B$2:$B$9</c:f>
              <c:numCache>
                <c:formatCode>#,##0</c:formatCode>
                <c:ptCount val="8"/>
                <c:pt idx="0">
                  <c:v>1152</c:v>
                </c:pt>
                <c:pt idx="1">
                  <c:v>1004</c:v>
                </c:pt>
                <c:pt idx="2" formatCode="General">
                  <c:v>590</c:v>
                </c:pt>
                <c:pt idx="3" formatCode="General">
                  <c:v>562</c:v>
                </c:pt>
                <c:pt idx="4" formatCode="General">
                  <c:v>356</c:v>
                </c:pt>
                <c:pt idx="5" formatCode="General">
                  <c:v>333</c:v>
                </c:pt>
                <c:pt idx="6" formatCode="General">
                  <c:v>258</c:v>
                </c:pt>
                <c:pt idx="7" formatCode="General">
                  <c:v>242</c:v>
                </c:pt>
              </c:numCache>
            </c:numRef>
          </c:val>
          <c:extLst>
            <c:ext xmlns:c16="http://schemas.microsoft.com/office/drawing/2014/chart" uri="{C3380CC4-5D6E-409C-BE32-E72D297353CC}">
              <c16:uniqueId val="{0000000D-BF61-46F0-88AB-30B7F45B5CBC}"/>
            </c:ext>
          </c:extLst>
        </c:ser>
        <c:dLbls>
          <c:showLegendKey val="0"/>
          <c:showVal val="0"/>
          <c:showCatName val="0"/>
          <c:showSerName val="0"/>
          <c:showPercent val="0"/>
          <c:showBubbleSize val="0"/>
        </c:dLbls>
        <c:gapWidth val="90"/>
        <c:axId val="-2126328920"/>
        <c:axId val="-2125771112"/>
      </c:barChart>
      <c:catAx>
        <c:axId val="-2126328920"/>
        <c:scaling>
          <c:orientation val="minMax"/>
        </c:scaling>
        <c:delete val="0"/>
        <c:axPos val="b"/>
        <c:numFmt formatCode="General" sourceLinked="1"/>
        <c:majorTickMark val="out"/>
        <c:minorTickMark val="none"/>
        <c:tickLblPos val="nextTo"/>
        <c:txPr>
          <a:bodyPr/>
          <a:lstStyle/>
          <a:p>
            <a:pPr>
              <a:defRPr sz="600">
                <a:solidFill>
                  <a:schemeClr val="accent6">
                    <a:lumMod val="50000"/>
                  </a:schemeClr>
                </a:solidFill>
                <a:latin typeface="Verdana"/>
                <a:cs typeface="Verdana"/>
              </a:defRPr>
            </a:pPr>
            <a:endParaRPr lang="en-US"/>
          </a:p>
        </c:txPr>
        <c:crossAx val="-2125771112"/>
        <c:crosses val="autoZero"/>
        <c:auto val="1"/>
        <c:lblAlgn val="ctr"/>
        <c:lblOffset val="100"/>
        <c:noMultiLvlLbl val="0"/>
      </c:catAx>
      <c:valAx>
        <c:axId val="-2125771112"/>
        <c:scaling>
          <c:orientation val="minMax"/>
        </c:scaling>
        <c:delete val="0"/>
        <c:axPos val="l"/>
        <c:numFmt formatCode="#,##0" sourceLinked="1"/>
        <c:majorTickMark val="out"/>
        <c:minorTickMark val="none"/>
        <c:tickLblPos val="nextTo"/>
        <c:txPr>
          <a:bodyPr/>
          <a:lstStyle/>
          <a:p>
            <a:pPr>
              <a:defRPr sz="700">
                <a:solidFill>
                  <a:schemeClr val="accent6">
                    <a:lumMod val="50000"/>
                  </a:schemeClr>
                </a:solidFill>
                <a:latin typeface="Verdana"/>
                <a:cs typeface="Verdana"/>
              </a:defRPr>
            </a:pPr>
            <a:endParaRPr lang="en-US"/>
          </a:p>
        </c:txPr>
        <c:crossAx val="-212632892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93713"/>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sz="quarter" idx="1"/>
          </p:nvPr>
        </p:nvSpPr>
        <p:spPr>
          <a:xfrm>
            <a:off x="3884613" y="0"/>
            <a:ext cx="2971800" cy="493713"/>
          </a:xfrm>
          <a:prstGeom prst="rect">
            <a:avLst/>
          </a:prstGeom>
        </p:spPr>
        <p:txBody>
          <a:bodyPr vert="horz" lIns="91440" tIns="45720" rIns="91440" bIns="45720" rtlCol="0"/>
          <a:lstStyle>
            <a:lvl1pPr algn="r">
              <a:defRPr sz="1200"/>
            </a:lvl1pPr>
          </a:lstStyle>
          <a:p>
            <a:fld id="{28906010-DB47-A846-AE9F-7837A37F3DB4}" type="datetimeFigureOut">
              <a:rPr lang="es-ES" smtClean="0"/>
              <a:t>01/11/2017</a:t>
            </a:fld>
            <a:endParaRPr lang="en-GB"/>
          </a:p>
        </p:txBody>
      </p:sp>
      <p:sp>
        <p:nvSpPr>
          <p:cNvPr id="4" name="Marcador de pie de página 3"/>
          <p:cNvSpPr>
            <a:spLocks noGrp="1"/>
          </p:cNvSpPr>
          <p:nvPr>
            <p:ph type="ftr" sz="quarter" idx="2"/>
          </p:nvPr>
        </p:nvSpPr>
        <p:spPr>
          <a:xfrm>
            <a:off x="0" y="9378824"/>
            <a:ext cx="2971800" cy="493713"/>
          </a:xfrm>
          <a:prstGeom prst="rect">
            <a:avLst/>
          </a:prstGeom>
        </p:spPr>
        <p:txBody>
          <a:bodyPr vert="horz" lIns="91440" tIns="45720" rIns="91440" bIns="45720" rtlCol="0" anchor="b"/>
          <a:lstStyle>
            <a:lvl1pPr algn="l">
              <a:defRPr sz="1200"/>
            </a:lvl1pPr>
          </a:lstStyle>
          <a:p>
            <a:endParaRPr lang="en-GB"/>
          </a:p>
        </p:txBody>
      </p:sp>
      <p:sp>
        <p:nvSpPr>
          <p:cNvPr id="5" name="Marcador de número de diapositiva 4"/>
          <p:cNvSpPr>
            <a:spLocks noGrp="1"/>
          </p:cNvSpPr>
          <p:nvPr>
            <p:ph type="sldNum" sz="quarter" idx="3"/>
          </p:nvPr>
        </p:nvSpPr>
        <p:spPr>
          <a:xfrm>
            <a:off x="3884613" y="9378824"/>
            <a:ext cx="2971800" cy="493713"/>
          </a:xfrm>
          <a:prstGeom prst="rect">
            <a:avLst/>
          </a:prstGeom>
        </p:spPr>
        <p:txBody>
          <a:bodyPr vert="horz" lIns="91440" tIns="45720" rIns="91440" bIns="45720" rtlCol="0" anchor="b"/>
          <a:lstStyle>
            <a:lvl1pPr algn="r">
              <a:defRPr sz="1200"/>
            </a:lvl1pPr>
          </a:lstStyle>
          <a:p>
            <a:fld id="{6CBAA296-1A1B-8B4A-AC80-291DF9F234DF}" type="slidenum">
              <a:rPr lang="en-GB" smtClean="0"/>
              <a:t>‹#›</a:t>
            </a:fld>
            <a:endParaRPr lang="en-GB"/>
          </a:p>
        </p:txBody>
      </p:sp>
    </p:spTree>
    <p:extLst>
      <p:ext uri="{BB962C8B-B14F-4D97-AF65-F5344CB8AC3E}">
        <p14:creationId xmlns:p14="http://schemas.microsoft.com/office/powerpoint/2010/main" val="3458640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7"/>
          </a:xfrm>
          <a:prstGeom prst="rect">
            <a:avLst/>
          </a:prstGeom>
        </p:spPr>
        <p:txBody>
          <a:bodyPr vert="horz" lIns="91440" tIns="45720" rIns="91440" bIns="45720" rtlCol="0"/>
          <a:lstStyle>
            <a:lvl1pPr algn="l">
              <a:defRPr sz="1200"/>
            </a:lvl1pPr>
          </a:lstStyle>
          <a:p>
            <a:endParaRPr lang="en-GB"/>
          </a:p>
        </p:txBody>
      </p:sp>
      <p:sp>
        <p:nvSpPr>
          <p:cNvPr id="4" name="Slide Image Placeholder 3"/>
          <p:cNvSpPr>
            <a:spLocks noGrp="1" noRot="1" noChangeAspect="1"/>
          </p:cNvSpPr>
          <p:nvPr>
            <p:ph type="sldImg" idx="2"/>
          </p:nvPr>
        </p:nvSpPr>
        <p:spPr>
          <a:xfrm>
            <a:off x="1022350" y="1233488"/>
            <a:ext cx="4813300" cy="3333750"/>
          </a:xfrm>
          <a:prstGeom prst="rect">
            <a:avLst/>
          </a:prstGeom>
          <a:noFill/>
          <a:ln w="12700">
            <a:solidFill>
              <a:prstClr val="black"/>
            </a:solidFill>
          </a:ln>
        </p:spPr>
        <p:txBody>
          <a:bodyPr vert="horz" lIns="91440" tIns="45720" rIns="91440" bIns="45720" rtlCol="0" anchor="ctr"/>
          <a:lstStyle/>
          <a:p>
            <a:endParaRPr lang="en-GB"/>
          </a:p>
        </p:txBody>
      </p:sp>
      <p:sp>
        <p:nvSpPr>
          <p:cNvPr id="6" name="Footer Placeholder 5"/>
          <p:cNvSpPr>
            <a:spLocks noGrp="1"/>
          </p:cNvSpPr>
          <p:nvPr>
            <p:ph type="ftr" sz="quarter" idx="4"/>
          </p:nvPr>
        </p:nvSpPr>
        <p:spPr>
          <a:xfrm>
            <a:off x="0" y="9378824"/>
            <a:ext cx="2971800" cy="4954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378824"/>
            <a:ext cx="2971800" cy="495426"/>
          </a:xfrm>
          <a:prstGeom prst="rect">
            <a:avLst/>
          </a:prstGeom>
        </p:spPr>
        <p:txBody>
          <a:bodyPr vert="horz" lIns="91440" tIns="45720" rIns="91440" bIns="45720" rtlCol="0" anchor="b"/>
          <a:lstStyle>
            <a:lvl1pPr algn="r">
              <a:defRPr sz="1200"/>
            </a:lvl1pPr>
          </a:lstStyle>
          <a:p>
            <a:fld id="{E92585A4-1CBA-4FF9-B0A9-BFAE98EA4514}" type="slidenum">
              <a:rPr lang="en-GB" smtClean="0"/>
              <a:t>‹#›</a:t>
            </a:fld>
            <a:endParaRPr lang="en-GB"/>
          </a:p>
        </p:txBody>
      </p:sp>
      <p:sp>
        <p:nvSpPr>
          <p:cNvPr id="9" name="Notes Placeholder 8"/>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9"/>
          <p:cNvSpPr>
            <a:spLocks noGrp="1"/>
          </p:cNvSpPr>
          <p:nvPr>
            <p:ph type="dt" idx="1"/>
          </p:nvPr>
        </p:nvSpPr>
        <p:spPr>
          <a:xfrm>
            <a:off x="3884613" y="0"/>
            <a:ext cx="2971800" cy="495427"/>
          </a:xfrm>
          <a:prstGeom prst="rect">
            <a:avLst/>
          </a:prstGeom>
        </p:spPr>
        <p:txBody>
          <a:bodyPr vert="horz" lIns="91440" tIns="45720" rIns="91440" bIns="45720" rtlCol="0"/>
          <a:lstStyle>
            <a:lvl1pPr algn="r">
              <a:defRPr sz="1200"/>
            </a:lvl1pPr>
          </a:lstStyle>
          <a:p>
            <a:fld id="{9B1D2BFA-502D-4594-884B-FB10ECD369B5}" type="datetimeFigureOut">
              <a:rPr lang="en-GB" smtClean="0"/>
              <a:t>01/11/2017</a:t>
            </a:fld>
            <a:endParaRPr lang="en-GB"/>
          </a:p>
        </p:txBody>
      </p:sp>
    </p:spTree>
    <p:extLst>
      <p:ext uri="{BB962C8B-B14F-4D97-AF65-F5344CB8AC3E}">
        <p14:creationId xmlns:p14="http://schemas.microsoft.com/office/powerpoint/2010/main" val="2206387569"/>
      </p:ext>
    </p:extLst>
  </p:cSld>
  <p:clrMap bg1="lt1" tx1="dk1" bg2="lt2" tx2="dk2" accent1="accent1" accent2="accent2" accent3="accent3" accent4="accent4" accent5="accent5" accent6="accent6" hlink="hlink" folHlink="folHlink"/>
  <p:notesStyle>
    <a:lvl1pPr marL="0" algn="l" defTabSz="1072866" rtl="0" eaLnBrk="1" latinLnBrk="0" hangingPunct="1">
      <a:defRPr sz="1400" kern="1200">
        <a:solidFill>
          <a:schemeClr val="tx1"/>
        </a:solidFill>
        <a:latin typeface="+mn-lt"/>
        <a:ea typeface="+mn-ea"/>
        <a:cs typeface="+mn-cs"/>
      </a:defRPr>
    </a:lvl1pPr>
    <a:lvl2pPr marL="536433" algn="l" defTabSz="1072866" rtl="0" eaLnBrk="1" latinLnBrk="0" hangingPunct="1">
      <a:defRPr sz="1400" kern="1200">
        <a:solidFill>
          <a:schemeClr val="tx1"/>
        </a:solidFill>
        <a:latin typeface="+mn-lt"/>
        <a:ea typeface="+mn-ea"/>
        <a:cs typeface="+mn-cs"/>
      </a:defRPr>
    </a:lvl2pPr>
    <a:lvl3pPr marL="1072866" algn="l" defTabSz="1072866" rtl="0" eaLnBrk="1" latinLnBrk="0" hangingPunct="1">
      <a:defRPr sz="1400" kern="1200">
        <a:solidFill>
          <a:schemeClr val="tx1"/>
        </a:solidFill>
        <a:latin typeface="+mn-lt"/>
        <a:ea typeface="+mn-ea"/>
        <a:cs typeface="+mn-cs"/>
      </a:defRPr>
    </a:lvl3pPr>
    <a:lvl4pPr marL="1609298" algn="l" defTabSz="1072866" rtl="0" eaLnBrk="1" latinLnBrk="0" hangingPunct="1">
      <a:defRPr sz="1400" kern="1200">
        <a:solidFill>
          <a:schemeClr val="tx1"/>
        </a:solidFill>
        <a:latin typeface="+mn-lt"/>
        <a:ea typeface="+mn-ea"/>
        <a:cs typeface="+mn-cs"/>
      </a:defRPr>
    </a:lvl4pPr>
    <a:lvl5pPr marL="2145731" algn="l" defTabSz="1072866" rtl="0" eaLnBrk="1" latinLnBrk="0" hangingPunct="1">
      <a:defRPr sz="1400" kern="1200">
        <a:solidFill>
          <a:schemeClr val="tx1"/>
        </a:solidFill>
        <a:latin typeface="+mn-lt"/>
        <a:ea typeface="+mn-ea"/>
        <a:cs typeface="+mn-cs"/>
      </a:defRPr>
    </a:lvl5pPr>
    <a:lvl6pPr marL="2682164" algn="l" defTabSz="1072866" rtl="0" eaLnBrk="1" latinLnBrk="0" hangingPunct="1">
      <a:defRPr sz="1400" kern="1200">
        <a:solidFill>
          <a:schemeClr val="tx1"/>
        </a:solidFill>
        <a:latin typeface="+mn-lt"/>
        <a:ea typeface="+mn-ea"/>
        <a:cs typeface="+mn-cs"/>
      </a:defRPr>
    </a:lvl6pPr>
    <a:lvl7pPr marL="3218597" algn="l" defTabSz="1072866" rtl="0" eaLnBrk="1" latinLnBrk="0" hangingPunct="1">
      <a:defRPr sz="1400" kern="1200">
        <a:solidFill>
          <a:schemeClr val="tx1"/>
        </a:solidFill>
        <a:latin typeface="+mn-lt"/>
        <a:ea typeface="+mn-ea"/>
        <a:cs typeface="+mn-cs"/>
      </a:defRPr>
    </a:lvl7pPr>
    <a:lvl8pPr marL="3755029" algn="l" defTabSz="1072866" rtl="0" eaLnBrk="1" latinLnBrk="0" hangingPunct="1">
      <a:defRPr sz="1400" kern="1200">
        <a:solidFill>
          <a:schemeClr val="tx1"/>
        </a:solidFill>
        <a:latin typeface="+mn-lt"/>
        <a:ea typeface="+mn-ea"/>
        <a:cs typeface="+mn-cs"/>
      </a:defRPr>
    </a:lvl8pPr>
    <a:lvl9pPr marL="4291462" algn="l" defTabSz="107286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http://</a:t>
            </a:r>
            <a:r>
              <a:rPr lang="en-GB" dirty="0" err="1"/>
              <a:t>www.hotelnewsresource.com</a:t>
            </a:r>
            <a:r>
              <a:rPr lang="en-GB" dirty="0"/>
              <a:t>/article87500.html</a:t>
            </a:r>
          </a:p>
        </p:txBody>
      </p:sp>
      <p:sp>
        <p:nvSpPr>
          <p:cNvPr id="4" name="Marcador de número de diapositiva 3"/>
          <p:cNvSpPr>
            <a:spLocks noGrp="1"/>
          </p:cNvSpPr>
          <p:nvPr>
            <p:ph type="sldNum" sz="quarter" idx="10"/>
          </p:nvPr>
        </p:nvSpPr>
        <p:spPr/>
        <p:txBody>
          <a:bodyPr/>
          <a:lstStyle/>
          <a:p>
            <a:fld id="{E92585A4-1CBA-4FF9-B0A9-BFAE98EA4514}" type="slidenum">
              <a:rPr lang="en-GB" smtClean="0"/>
              <a:t>10</a:t>
            </a:fld>
            <a:endParaRPr lang="en-GB"/>
          </a:p>
        </p:txBody>
      </p:sp>
    </p:spTree>
    <p:extLst>
      <p:ext uri="{BB962C8B-B14F-4D97-AF65-F5344CB8AC3E}">
        <p14:creationId xmlns:p14="http://schemas.microsoft.com/office/powerpoint/2010/main" val="264467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rPr>
              <a:t>H10 Quality Excellence Management System</a:t>
            </a:r>
          </a:p>
          <a:p>
            <a:r>
              <a:rPr lang="en-US" dirty="0">
                <a:effectLst/>
              </a:rPr>
              <a:t>H10 Hotels' own quality and environment system that focuses on the satisfaction and safety of our customers and works towards sustainable development.</a:t>
            </a:r>
          </a:p>
          <a:p>
            <a:endParaRPr lang="en-US" dirty="0"/>
          </a:p>
          <a:p>
            <a:r>
              <a:rPr lang="en-US" dirty="0"/>
              <a:t>Decameron: Recipients of the “Gold Travel life Award”. This prestigious award is given to hotels and lodging facilities certified according to 150 sustainability criteria, including environmental matters as well as the social and economic impact. </a:t>
            </a:r>
          </a:p>
          <a:p>
            <a:r>
              <a:rPr lang="en-US" dirty="0"/>
              <a:t>Decameron Club Caribbean received this award as a result of taking positive actions such as minimizing waste, a responsible use of water and power and minimizing the use of chemical products, as well as looking out for the wellbeing of our collaborators, the local community, children and human rights</a:t>
            </a:r>
          </a:p>
          <a:p>
            <a:endParaRPr lang="en-US" dirty="0"/>
          </a:p>
          <a:p>
            <a:r>
              <a:rPr lang="en-US" dirty="0"/>
              <a:t>Grupo Roble: Grupo Roble strongly believes in sustainable development, which is why it actively promotes and conveys social welfare, new jobs, health, strengthening of the educational system and environmental sustainability.</a:t>
            </a:r>
          </a:p>
          <a:p>
            <a:endParaRPr lang="en-US" dirty="0"/>
          </a:p>
          <a:p>
            <a:r>
              <a:rPr lang="en-US" dirty="0"/>
              <a:t>Blue Diamond Resorts: Blue Diamond Resorts’ all inclusive hotels in the Dominican Republic, CHIC Punta Cana, Royalton Punta Cana and Memories Splash, have each been recognized by the Dominican Ministry of the Environment and Natural Resources for their implementation of sustainable environmental practices, which have helped further Ministry’s initiatives in waste reduction. This rapidly expanding hotel chain is already the recipient of numerous environmental titles from global organizations, such as the TripAdvisor </a:t>
            </a:r>
            <a:r>
              <a:rPr lang="en-US" dirty="0" err="1"/>
              <a:t>GreenLeaders</a:t>
            </a:r>
            <a:r>
              <a:rPr lang="en-US" dirty="0"/>
              <a:t> program, with Memories Splash Punta Cana at the Gold Level of sustainability, and Royalton Punta Cana as well as CHIC Punta Cana each at the Silver Level.   One Link Global and Green Globe also accredited sustainable practices at Royalton White Sands, Memories Grand Bahama, Royalton Punta Cana, Memories Splash Punta Cana, and CHIC Punta Cana. Responsible stewardship by Blue Diamond Resorts include extensive recycling, use of solar energy, a dedicated on-site compost area, donating surplus food peels to local farmers, updating light bulbs to energy saving LED lights, using less paper and corresponding digitally, and more. Each Blue Diamond Resort property will continue to evolve and implement additional conservation programs.</a:t>
            </a:r>
          </a:p>
          <a:p>
            <a:endParaRPr lang="en-US" dirty="0"/>
          </a:p>
          <a:p>
            <a:r>
              <a:rPr lang="en-US" dirty="0"/>
              <a:t>Hotel </a:t>
            </a:r>
            <a:r>
              <a:rPr lang="en-US" dirty="0" err="1"/>
              <a:t>Chocolat</a:t>
            </a:r>
            <a:r>
              <a:rPr lang="en-US" dirty="0"/>
              <a:t>: Combines cocoa production into the luxury hotel experience in Saint Lucia. They employ an Engaged Ethics </a:t>
            </a:r>
            <a:r>
              <a:rPr lang="en-US" dirty="0" err="1"/>
              <a:t>Programme</a:t>
            </a:r>
            <a:r>
              <a:rPr lang="en-US" dirty="0"/>
              <a:t> for Cocoa Farmers where they work with cocoa farmers through sustained investments of know-how, sweat and passion as well as dependable funding to revitalize cocoa-growing communities on the island.</a:t>
            </a:r>
          </a:p>
          <a:p>
            <a:endParaRPr lang="en-US" dirty="0"/>
          </a:p>
        </p:txBody>
      </p:sp>
      <p:sp>
        <p:nvSpPr>
          <p:cNvPr id="4" name="Slide Number Placeholder 3"/>
          <p:cNvSpPr>
            <a:spLocks noGrp="1"/>
          </p:cNvSpPr>
          <p:nvPr>
            <p:ph type="sldNum" sz="quarter" idx="10"/>
          </p:nvPr>
        </p:nvSpPr>
        <p:spPr/>
        <p:txBody>
          <a:bodyPr/>
          <a:lstStyle/>
          <a:p>
            <a:fld id="{E92585A4-1CBA-4FF9-B0A9-BFAE98EA4514}" type="slidenum">
              <a:rPr lang="en-GB" smtClean="0"/>
              <a:t>15</a:t>
            </a:fld>
            <a:endParaRPr lang="en-GB"/>
          </a:p>
        </p:txBody>
      </p:sp>
    </p:spTree>
    <p:extLst>
      <p:ext uri="{BB962C8B-B14F-4D97-AF65-F5344CB8AC3E}">
        <p14:creationId xmlns:p14="http://schemas.microsoft.com/office/powerpoint/2010/main" val="1046836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2585A4-1CBA-4FF9-B0A9-BFAE98EA4514}" type="slidenum">
              <a:rPr lang="en-GB" smtClean="0"/>
              <a:t>20</a:t>
            </a:fld>
            <a:endParaRPr lang="en-GB"/>
          </a:p>
        </p:txBody>
      </p:sp>
    </p:spTree>
    <p:extLst>
      <p:ext uri="{BB962C8B-B14F-4D97-AF65-F5344CB8AC3E}">
        <p14:creationId xmlns:p14="http://schemas.microsoft.com/office/powerpoint/2010/main" val="3237979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in Body Single Column">
    <p:spTree>
      <p:nvGrpSpPr>
        <p:cNvPr id="1" name=""/>
        <p:cNvGrpSpPr/>
        <p:nvPr/>
      </p:nvGrpSpPr>
      <p:grpSpPr>
        <a:xfrm>
          <a:off x="0" y="0"/>
          <a:ext cx="0" cy="0"/>
          <a:chOff x="0" y="0"/>
          <a:chExt cx="0" cy="0"/>
        </a:xfrm>
      </p:grpSpPr>
      <p:sp>
        <p:nvSpPr>
          <p:cNvPr id="2" name="Title 1"/>
          <p:cNvSpPr>
            <a:spLocks noGrp="1"/>
          </p:cNvSpPr>
          <p:nvPr>
            <p:ph type="ctrTitle"/>
          </p:nvPr>
        </p:nvSpPr>
        <p:spPr>
          <a:xfrm>
            <a:off x="348430" y="195721"/>
            <a:ext cx="8420100" cy="870533"/>
          </a:xfrm>
          <a:prstGeom prst="rect">
            <a:avLst/>
          </a:prstGeom>
        </p:spPr>
        <p:txBody>
          <a:bodyPr lIns="107287" tIns="53643" rIns="107287" bIns="53643"/>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hasCustomPrompt="1"/>
          </p:nvPr>
        </p:nvSpPr>
        <p:spPr>
          <a:xfrm>
            <a:off x="348431" y="1532753"/>
            <a:ext cx="9079593" cy="4170315"/>
          </a:xfrm>
          <a:prstGeom prst="rect">
            <a:avLst/>
          </a:prstGeom>
        </p:spPr>
        <p:txBody>
          <a:bodyPr lIns="107287" tIns="53643" rIns="107287" bIns="53643"/>
          <a:lstStyle>
            <a:lvl1pPr marL="0" indent="0" algn="l">
              <a:buNone/>
              <a:defRPr>
                <a:solidFill>
                  <a:srgbClr val="5C5C5C"/>
                </a:solidFill>
              </a:defRPr>
            </a:lvl1pPr>
            <a:lvl2pPr marL="536433" indent="0" algn="ctr">
              <a:buNone/>
              <a:defRPr>
                <a:solidFill>
                  <a:schemeClr val="tx1">
                    <a:tint val="75000"/>
                  </a:schemeClr>
                </a:solidFill>
              </a:defRPr>
            </a:lvl2pPr>
            <a:lvl3pPr marL="1072866" indent="0" algn="ctr">
              <a:buNone/>
              <a:defRPr>
                <a:solidFill>
                  <a:schemeClr val="tx1">
                    <a:tint val="75000"/>
                  </a:schemeClr>
                </a:solidFill>
              </a:defRPr>
            </a:lvl3pPr>
            <a:lvl4pPr marL="1609298" indent="0" algn="ctr">
              <a:buNone/>
              <a:defRPr>
                <a:solidFill>
                  <a:schemeClr val="tx1">
                    <a:tint val="75000"/>
                  </a:schemeClr>
                </a:solidFill>
              </a:defRPr>
            </a:lvl4pPr>
            <a:lvl5pPr marL="2145731" indent="0" algn="ctr">
              <a:buNone/>
              <a:defRPr>
                <a:solidFill>
                  <a:schemeClr val="tx1">
                    <a:tint val="75000"/>
                  </a:schemeClr>
                </a:solidFill>
              </a:defRPr>
            </a:lvl5pPr>
            <a:lvl6pPr marL="2682164" indent="0" algn="ctr">
              <a:buNone/>
              <a:defRPr>
                <a:solidFill>
                  <a:schemeClr val="tx1">
                    <a:tint val="75000"/>
                  </a:schemeClr>
                </a:solidFill>
              </a:defRPr>
            </a:lvl6pPr>
            <a:lvl7pPr marL="3218597" indent="0" algn="ctr">
              <a:buNone/>
              <a:defRPr>
                <a:solidFill>
                  <a:schemeClr val="tx1">
                    <a:tint val="75000"/>
                  </a:schemeClr>
                </a:solidFill>
              </a:defRPr>
            </a:lvl7pPr>
            <a:lvl8pPr marL="3755029" indent="0" algn="ctr">
              <a:buNone/>
              <a:defRPr>
                <a:solidFill>
                  <a:schemeClr val="tx1">
                    <a:tint val="75000"/>
                  </a:schemeClr>
                </a:solidFill>
              </a:defRPr>
            </a:lvl8pPr>
            <a:lvl9pPr marL="4291462" indent="0" algn="ctr">
              <a:buNone/>
              <a:defRPr>
                <a:solidFill>
                  <a:schemeClr val="tx1">
                    <a:tint val="75000"/>
                  </a:schemeClr>
                </a:solidFill>
              </a:defRPr>
            </a:lvl9pPr>
          </a:lstStyle>
          <a:p>
            <a:r>
              <a:rPr lang="en-US" dirty="0"/>
              <a:t>Click to edit Body Copy</a:t>
            </a:r>
          </a:p>
        </p:txBody>
      </p:sp>
    </p:spTree>
    <p:extLst>
      <p:ext uri="{BB962C8B-B14F-4D97-AF65-F5344CB8AC3E}">
        <p14:creationId xmlns:p14="http://schemas.microsoft.com/office/powerpoint/2010/main" val="431666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ullet Points">
    <p:spTree>
      <p:nvGrpSpPr>
        <p:cNvPr id="1" name=""/>
        <p:cNvGrpSpPr/>
        <p:nvPr/>
      </p:nvGrpSpPr>
      <p:grpSpPr>
        <a:xfrm>
          <a:off x="0" y="0"/>
          <a:ext cx="0" cy="0"/>
          <a:chOff x="0" y="0"/>
          <a:chExt cx="0" cy="0"/>
        </a:xfrm>
      </p:grpSpPr>
      <p:sp>
        <p:nvSpPr>
          <p:cNvPr id="2" name="Title 1"/>
          <p:cNvSpPr>
            <a:spLocks noGrp="1"/>
          </p:cNvSpPr>
          <p:nvPr>
            <p:ph type="title"/>
          </p:nvPr>
        </p:nvSpPr>
        <p:spPr>
          <a:xfrm>
            <a:off x="353674" y="299543"/>
            <a:ext cx="8915400" cy="1143000"/>
          </a:xfrm>
          <a:prstGeom prst="rect">
            <a:avLst/>
          </a:prstGeom>
        </p:spPr>
        <p:txBody>
          <a:bodyPr lIns="107287" tIns="53643" rIns="107287" bIns="53643"/>
          <a:lstStyle>
            <a:lvl1pPr>
              <a:defRPr sz="3600">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63790" y="1600202"/>
            <a:ext cx="8915400" cy="4525963"/>
          </a:xfrm>
          <a:prstGeom prst="rect">
            <a:avLst/>
          </a:prstGeom>
        </p:spPr>
        <p:txBody>
          <a:bodyPr lIns="107287" tIns="53643" rIns="107287" bIns="53643"/>
          <a:lstStyle>
            <a:lvl1pPr>
              <a:defRPr>
                <a:solidFill>
                  <a:srgbClr val="5C5C5C"/>
                </a:solidFill>
              </a:defRPr>
            </a:lvl1pPr>
            <a:lvl2pPr>
              <a:defRPr sz="1600">
                <a:solidFill>
                  <a:srgbClr val="5C5C5C"/>
                </a:solidFill>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00105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Blocks for Tex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73906" y="1788993"/>
            <a:ext cx="4536812" cy="480663"/>
          </a:xfrm>
          <a:prstGeom prst="rect">
            <a:avLst/>
          </a:prstGeom>
        </p:spPr>
        <p:txBody>
          <a:bodyPr lIns="107287" tIns="53643" rIns="107287" bIns="53643" anchor="b"/>
          <a:lstStyle>
            <a:lvl1pPr marL="0" indent="0">
              <a:buNone/>
              <a:defRPr sz="2300" b="1" i="0">
                <a:solidFill>
                  <a:schemeClr val="bg1">
                    <a:lumMod val="65000"/>
                  </a:schemeClr>
                </a:solidFill>
              </a:defRPr>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lang="en-US" dirty="0"/>
              <a:t>Click to edit Text</a:t>
            </a:r>
          </a:p>
        </p:txBody>
      </p:sp>
      <p:sp>
        <p:nvSpPr>
          <p:cNvPr id="4" name="Content Placeholder 3"/>
          <p:cNvSpPr>
            <a:spLocks noGrp="1"/>
          </p:cNvSpPr>
          <p:nvPr>
            <p:ph sz="half" idx="2"/>
          </p:nvPr>
        </p:nvSpPr>
        <p:spPr>
          <a:xfrm>
            <a:off x="373906" y="2355882"/>
            <a:ext cx="4536812" cy="3265527"/>
          </a:xfrm>
          <a:prstGeom prst="rect">
            <a:avLst/>
          </a:prstGeom>
        </p:spPr>
        <p:txBody>
          <a:bodyPr lIns="107287" tIns="53643" rIns="107287" bIns="53643"/>
          <a:lstStyle>
            <a:lvl1pPr>
              <a:defRPr sz="1600" b="0" i="0">
                <a:solidFill>
                  <a:srgbClr val="5C5C5C"/>
                </a:solidFill>
              </a:defRPr>
            </a:lvl1pPr>
            <a:lvl2pPr>
              <a:defRPr sz="1600" b="0" i="0">
                <a:solidFill>
                  <a:srgbClr val="5C5C5C"/>
                </a:solidFill>
              </a:defRPr>
            </a:lvl2pPr>
            <a:lvl3pPr>
              <a:defRPr sz="1600" b="0" i="0">
                <a:solidFill>
                  <a:srgbClr val="5C5C5C"/>
                </a:solidFill>
              </a:defRPr>
            </a:lvl3pPr>
            <a:lvl4pPr>
              <a:defRPr sz="1600" b="0" i="0">
                <a:solidFill>
                  <a:srgbClr val="5C5C5C"/>
                </a:solidFill>
              </a:defRPr>
            </a:lvl4pPr>
            <a:lvl5pPr>
              <a:defRPr sz="1600" b="0" i="0">
                <a:solidFill>
                  <a:srgbClr val="5C5C5C"/>
                </a:solidFill>
              </a:defRPr>
            </a:lvl5pPr>
            <a:lvl6pPr>
              <a:defRPr sz="1900"/>
            </a:lvl6pPr>
            <a:lvl7pPr>
              <a:defRPr sz="1900"/>
            </a:lvl7pPr>
            <a:lvl8pPr>
              <a:defRPr sz="1900"/>
            </a:lvl8pPr>
            <a:lvl9pPr>
              <a:defRPr sz="19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5032112" y="1788993"/>
            <a:ext cx="4669041" cy="480663"/>
          </a:xfrm>
          <a:prstGeom prst="rect">
            <a:avLst/>
          </a:prstGeom>
        </p:spPr>
        <p:txBody>
          <a:bodyPr lIns="107287" tIns="53643" rIns="107287" bIns="53643" anchor="b"/>
          <a:lstStyle>
            <a:lvl1pPr marL="0" indent="0">
              <a:buNone/>
              <a:defRPr sz="2300" b="1" i="0">
                <a:solidFill>
                  <a:schemeClr val="bg1">
                    <a:lumMod val="65000"/>
                  </a:schemeClr>
                </a:solidFill>
              </a:defRPr>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lang="en-US" dirty="0"/>
              <a:t>Click to edit Text</a:t>
            </a:r>
          </a:p>
        </p:txBody>
      </p:sp>
      <p:sp>
        <p:nvSpPr>
          <p:cNvPr id="6" name="Content Placeholder 5"/>
          <p:cNvSpPr>
            <a:spLocks noGrp="1"/>
          </p:cNvSpPr>
          <p:nvPr>
            <p:ph sz="quarter" idx="4"/>
          </p:nvPr>
        </p:nvSpPr>
        <p:spPr>
          <a:xfrm>
            <a:off x="5032112" y="2355882"/>
            <a:ext cx="4669041" cy="3265527"/>
          </a:xfrm>
          <a:prstGeom prst="rect">
            <a:avLst/>
          </a:prstGeom>
        </p:spPr>
        <p:txBody>
          <a:bodyPr lIns="107287" tIns="53643" rIns="107287" bIns="53643"/>
          <a:lstStyle>
            <a:lvl1pPr>
              <a:defRPr sz="1600" b="0" i="0">
                <a:solidFill>
                  <a:srgbClr val="5C5C5C"/>
                </a:solidFill>
              </a:defRPr>
            </a:lvl1pPr>
            <a:lvl2pPr>
              <a:defRPr sz="1600" b="0" i="0">
                <a:solidFill>
                  <a:srgbClr val="5C5C5C"/>
                </a:solidFill>
              </a:defRPr>
            </a:lvl2pPr>
            <a:lvl3pPr>
              <a:defRPr sz="1600" b="0" i="0">
                <a:solidFill>
                  <a:srgbClr val="5C5C5C"/>
                </a:solidFill>
              </a:defRPr>
            </a:lvl3pPr>
            <a:lvl4pPr>
              <a:defRPr sz="1600" b="0" i="0">
                <a:solidFill>
                  <a:srgbClr val="5C5C5C"/>
                </a:solidFill>
              </a:defRPr>
            </a:lvl4pPr>
            <a:lvl5pPr>
              <a:defRPr sz="1600" b="0" i="0">
                <a:solidFill>
                  <a:srgbClr val="5C5C5C"/>
                </a:solidFill>
              </a:defRPr>
            </a:lvl5pPr>
            <a:lvl6pPr>
              <a:defRPr sz="1900"/>
            </a:lvl6pPr>
            <a:lvl7pPr>
              <a:defRPr sz="1900"/>
            </a:lvl7pPr>
            <a:lvl8pPr>
              <a:defRPr sz="1900"/>
            </a:lvl8pPr>
            <a:lvl9pPr>
              <a:defRPr sz="19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p:cNvSpPr>
            <a:spLocks noGrp="1"/>
          </p:cNvSpPr>
          <p:nvPr>
            <p:ph type="title"/>
          </p:nvPr>
        </p:nvSpPr>
        <p:spPr>
          <a:xfrm>
            <a:off x="353674" y="299543"/>
            <a:ext cx="8915400" cy="1143000"/>
          </a:xfrm>
          <a:prstGeom prst="rect">
            <a:avLst/>
          </a:prstGeom>
        </p:spPr>
        <p:txBody>
          <a:bodyPr lIns="107287" tIns="53643" rIns="107287" bIns="53643"/>
          <a:lstStyle>
            <a:lvl1pPr>
              <a:defRPr sz="3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296587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1501" y="3001156"/>
            <a:ext cx="9262110" cy="1498283"/>
          </a:xfrm>
          <a:prstGeom prst="rect">
            <a:avLst/>
          </a:prstGeom>
        </p:spPr>
        <p:txBody>
          <a:bodyPr lIns="107287" tIns="53643" rIns="107287" bIns="53643" anchor="t"/>
          <a:lstStyle>
            <a:lvl1pPr algn="l">
              <a:defRPr sz="4700" b="1" cap="none">
                <a:solidFill>
                  <a:schemeClr val="bg1">
                    <a:lumMod val="65000"/>
                  </a:schemeClr>
                </a:solidFill>
              </a:defRPr>
            </a:lvl1pPr>
          </a:lstStyle>
          <a:p>
            <a:r>
              <a:rPr lang="en-US" dirty="0"/>
              <a:t>Click to edit Master </a:t>
            </a:r>
            <a:br>
              <a:rPr lang="en-US" dirty="0"/>
            </a:br>
            <a:r>
              <a:rPr lang="en-US" dirty="0"/>
              <a:t>title style</a:t>
            </a:r>
          </a:p>
        </p:txBody>
      </p:sp>
      <p:sp>
        <p:nvSpPr>
          <p:cNvPr id="3" name="Text Placeholder 2"/>
          <p:cNvSpPr>
            <a:spLocks noGrp="1"/>
          </p:cNvSpPr>
          <p:nvPr>
            <p:ph type="body" idx="1"/>
          </p:nvPr>
        </p:nvSpPr>
        <p:spPr>
          <a:xfrm>
            <a:off x="371617" y="2300471"/>
            <a:ext cx="9262110" cy="529324"/>
          </a:xfrm>
          <a:prstGeom prst="rect">
            <a:avLst/>
          </a:prstGeom>
        </p:spPr>
        <p:txBody>
          <a:bodyPr lIns="107287" tIns="53643" rIns="107287" bIns="53643" anchor="b"/>
          <a:lstStyle>
            <a:lvl1pPr marL="0" indent="0">
              <a:buNone/>
              <a:defRPr sz="2300">
                <a:solidFill>
                  <a:schemeClr val="tx1">
                    <a:tint val="75000"/>
                  </a:schemeClr>
                </a:solidFill>
              </a:defRPr>
            </a:lvl1pPr>
            <a:lvl2pPr marL="536433" indent="0">
              <a:buNone/>
              <a:defRPr sz="2100">
                <a:solidFill>
                  <a:schemeClr val="tx1">
                    <a:tint val="75000"/>
                  </a:schemeClr>
                </a:solidFill>
              </a:defRPr>
            </a:lvl2pPr>
            <a:lvl3pPr marL="1072866" indent="0">
              <a:buNone/>
              <a:defRPr sz="1900">
                <a:solidFill>
                  <a:schemeClr val="tx1">
                    <a:tint val="75000"/>
                  </a:schemeClr>
                </a:solidFill>
              </a:defRPr>
            </a:lvl3pPr>
            <a:lvl4pPr marL="1609298" indent="0">
              <a:buNone/>
              <a:defRPr sz="1600">
                <a:solidFill>
                  <a:schemeClr val="tx1">
                    <a:tint val="75000"/>
                  </a:schemeClr>
                </a:solidFill>
              </a:defRPr>
            </a:lvl4pPr>
            <a:lvl5pPr marL="2145731" indent="0">
              <a:buNone/>
              <a:defRPr sz="1600">
                <a:solidFill>
                  <a:schemeClr val="tx1">
                    <a:tint val="75000"/>
                  </a:schemeClr>
                </a:solidFill>
              </a:defRPr>
            </a:lvl5pPr>
            <a:lvl6pPr marL="2682164" indent="0">
              <a:buNone/>
              <a:defRPr sz="1600">
                <a:solidFill>
                  <a:schemeClr val="tx1">
                    <a:tint val="75000"/>
                  </a:schemeClr>
                </a:solidFill>
              </a:defRPr>
            </a:lvl6pPr>
            <a:lvl7pPr marL="3218597" indent="0">
              <a:buNone/>
              <a:defRPr sz="1600">
                <a:solidFill>
                  <a:schemeClr val="tx1">
                    <a:tint val="75000"/>
                  </a:schemeClr>
                </a:solidFill>
              </a:defRPr>
            </a:lvl7pPr>
            <a:lvl8pPr marL="3755029" indent="0">
              <a:buNone/>
              <a:defRPr sz="1600">
                <a:solidFill>
                  <a:schemeClr val="tx1">
                    <a:tint val="75000"/>
                  </a:schemeClr>
                </a:solidFill>
              </a:defRPr>
            </a:lvl8pPr>
            <a:lvl9pPr marL="4291462"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728178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4141" y="1606326"/>
            <a:ext cx="8915399" cy="535439"/>
          </a:xfrm>
          <a:prstGeom prst="rect">
            <a:avLst/>
          </a:prstGeom>
        </p:spPr>
        <p:txBody>
          <a:bodyPr lIns="107287" tIns="53643" rIns="107287" bIns="53643" anchor="b"/>
          <a:lstStyle>
            <a:lvl1pPr algn="l">
              <a:defRPr sz="2300" b="1">
                <a:solidFill>
                  <a:schemeClr val="bg1">
                    <a:lumMod val="65000"/>
                  </a:schemeClr>
                </a:solidFill>
              </a:defRPr>
            </a:lvl1pPr>
          </a:lstStyle>
          <a:p>
            <a:r>
              <a:rPr lang="en-US" dirty="0"/>
              <a:t>Click to edit Master title style</a:t>
            </a:r>
          </a:p>
        </p:txBody>
      </p:sp>
      <p:sp>
        <p:nvSpPr>
          <p:cNvPr id="3" name="Content Placeholder 2"/>
          <p:cNvSpPr>
            <a:spLocks noGrp="1"/>
          </p:cNvSpPr>
          <p:nvPr>
            <p:ph idx="1"/>
          </p:nvPr>
        </p:nvSpPr>
        <p:spPr>
          <a:xfrm>
            <a:off x="3771810" y="2403258"/>
            <a:ext cx="5537729" cy="3548579"/>
          </a:xfrm>
          <a:prstGeom prst="rect">
            <a:avLst/>
          </a:prstGeom>
        </p:spPr>
        <p:txBody>
          <a:bodyPr lIns="107287" tIns="53643" rIns="107287" bIns="53643"/>
          <a:lstStyle>
            <a:lvl1pPr>
              <a:defRPr sz="1600">
                <a:solidFill>
                  <a:srgbClr val="5C5C5C"/>
                </a:solidFill>
              </a:defRPr>
            </a:lvl1pPr>
            <a:lvl2pPr>
              <a:defRPr sz="1600">
                <a:solidFill>
                  <a:srgbClr val="5C5C5C"/>
                </a:solidFill>
              </a:defRPr>
            </a:lvl2pPr>
            <a:lvl3pPr>
              <a:defRPr sz="1600">
                <a:solidFill>
                  <a:srgbClr val="5C5C5C"/>
                </a:solidFill>
              </a:defRPr>
            </a:lvl3pPr>
            <a:lvl4pPr>
              <a:defRPr sz="1600">
                <a:solidFill>
                  <a:srgbClr val="5C5C5C"/>
                </a:solidFill>
              </a:defRPr>
            </a:lvl4pPr>
            <a:lvl5pPr>
              <a:defRPr sz="1600">
                <a:solidFill>
                  <a:srgbClr val="5C5C5C"/>
                </a:solidFill>
              </a:defRPr>
            </a:lvl5pPr>
            <a:lvl6pPr>
              <a:defRPr sz="2300"/>
            </a:lvl6pPr>
            <a:lvl7pPr>
              <a:defRPr sz="2300"/>
            </a:lvl7pPr>
            <a:lvl8pPr>
              <a:defRPr sz="2300"/>
            </a:lvl8pPr>
            <a:lvl9pPr>
              <a:defRPr sz="23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394141" y="2403259"/>
            <a:ext cx="3259006" cy="3548577"/>
          </a:xfrm>
          <a:prstGeom prst="rect">
            <a:avLst/>
          </a:prstGeom>
        </p:spPr>
        <p:txBody>
          <a:bodyPr lIns="107287" tIns="53643" rIns="107287" bIns="53643"/>
          <a:lstStyle>
            <a:lvl1pPr marL="0" indent="0">
              <a:buNone/>
              <a:defRPr sz="1600" b="1">
                <a:solidFill>
                  <a:srgbClr val="5C5C5C"/>
                </a:solidFill>
              </a:defRPr>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lang="en-US" dirty="0"/>
              <a:t>Click to edit Master </a:t>
            </a:r>
          </a:p>
          <a:p>
            <a:pPr lvl="0"/>
            <a:r>
              <a:rPr lang="en-US" dirty="0"/>
              <a:t>text styles</a:t>
            </a:r>
          </a:p>
        </p:txBody>
      </p:sp>
      <p:sp>
        <p:nvSpPr>
          <p:cNvPr id="9" name="Text Placeholder 8"/>
          <p:cNvSpPr>
            <a:spLocks noGrp="1"/>
          </p:cNvSpPr>
          <p:nvPr>
            <p:ph type="body" sz="quarter" idx="10"/>
          </p:nvPr>
        </p:nvSpPr>
        <p:spPr>
          <a:xfrm>
            <a:off x="353673" y="285752"/>
            <a:ext cx="7850850" cy="747183"/>
          </a:xfrm>
          <a:prstGeom prst="rect">
            <a:avLst/>
          </a:prstGeom>
        </p:spPr>
        <p:txBody>
          <a:bodyPr vert="horz" lIns="107287" tIns="53643" rIns="107287" bIns="53643"/>
          <a:lstStyle>
            <a:lvl1pPr marL="0" indent="0">
              <a:buFontTx/>
              <a:buNone/>
              <a:defRPr sz="3600" baseline="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1879235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9658" y="1716748"/>
            <a:ext cx="4096338" cy="874445"/>
          </a:xfrm>
          <a:prstGeom prst="rect">
            <a:avLst/>
          </a:prstGeom>
        </p:spPr>
        <p:txBody>
          <a:bodyPr lIns="107287" tIns="53643" rIns="107287" bIns="53643" anchor="b"/>
          <a:lstStyle>
            <a:lvl1pPr algn="l">
              <a:defRPr sz="2300" b="1">
                <a:solidFill>
                  <a:schemeClr val="bg1">
                    <a:lumMod val="65000"/>
                  </a:schemeClr>
                </a:solidFill>
              </a:defRPr>
            </a:lvl1pPr>
          </a:lstStyle>
          <a:p>
            <a:r>
              <a:rPr lang="en-US" dirty="0"/>
              <a:t>Click to edit </a:t>
            </a:r>
            <a:br>
              <a:rPr lang="en-US" dirty="0"/>
            </a:br>
            <a:r>
              <a:rPr lang="en-US" dirty="0"/>
              <a:t>Master title style</a:t>
            </a:r>
          </a:p>
        </p:txBody>
      </p:sp>
      <p:sp>
        <p:nvSpPr>
          <p:cNvPr id="3" name="Picture Placeholder 2"/>
          <p:cNvSpPr>
            <a:spLocks noGrp="1"/>
          </p:cNvSpPr>
          <p:nvPr>
            <p:ph type="pic" idx="1"/>
          </p:nvPr>
        </p:nvSpPr>
        <p:spPr>
          <a:xfrm>
            <a:off x="468740" y="1716832"/>
            <a:ext cx="4700889" cy="4299352"/>
          </a:xfrm>
          <a:prstGeom prst="rect">
            <a:avLst/>
          </a:prstGeom>
        </p:spPr>
        <p:txBody>
          <a:bodyPr lIns="107287" tIns="53643" rIns="107287" bIns="53643"/>
          <a:lstStyle>
            <a:lvl1pPr marL="0" indent="0">
              <a:buNone/>
              <a:defRPr sz="3800">
                <a:solidFill>
                  <a:schemeClr val="bg1">
                    <a:lumMod val="65000"/>
                  </a:schemeClr>
                </a:solidFill>
              </a:defRPr>
            </a:lvl1pPr>
            <a:lvl2pPr marL="536433" indent="0">
              <a:buNone/>
              <a:defRPr sz="3300"/>
            </a:lvl2pPr>
            <a:lvl3pPr marL="1072866" indent="0">
              <a:buNone/>
              <a:defRPr sz="2800"/>
            </a:lvl3pPr>
            <a:lvl4pPr marL="1609298" indent="0">
              <a:buNone/>
              <a:defRPr sz="2300"/>
            </a:lvl4pPr>
            <a:lvl5pPr marL="2145731" indent="0">
              <a:buNone/>
              <a:defRPr sz="2300"/>
            </a:lvl5pPr>
            <a:lvl6pPr marL="2682164" indent="0">
              <a:buNone/>
              <a:defRPr sz="2300"/>
            </a:lvl6pPr>
            <a:lvl7pPr marL="3218597" indent="0">
              <a:buNone/>
              <a:defRPr sz="2300"/>
            </a:lvl7pPr>
            <a:lvl8pPr marL="3755029" indent="0">
              <a:buNone/>
              <a:defRPr sz="2300"/>
            </a:lvl8pPr>
            <a:lvl9pPr marL="4291462" indent="0">
              <a:buNone/>
              <a:defRPr sz="2300"/>
            </a:lvl9pPr>
          </a:lstStyle>
          <a:p>
            <a:endParaRPr lang="en-US" dirty="0"/>
          </a:p>
        </p:txBody>
      </p:sp>
      <p:sp>
        <p:nvSpPr>
          <p:cNvPr id="4" name="Text Placeholder 3"/>
          <p:cNvSpPr>
            <a:spLocks noGrp="1"/>
          </p:cNvSpPr>
          <p:nvPr>
            <p:ph type="body" sz="half" idx="2"/>
          </p:nvPr>
        </p:nvSpPr>
        <p:spPr>
          <a:xfrm>
            <a:off x="5409658" y="2732296"/>
            <a:ext cx="4096338" cy="2822091"/>
          </a:xfrm>
          <a:prstGeom prst="rect">
            <a:avLst/>
          </a:prstGeom>
        </p:spPr>
        <p:txBody>
          <a:bodyPr lIns="107287" tIns="53643" rIns="107287" bIns="53643"/>
          <a:lstStyle>
            <a:lvl1pPr marL="0" indent="0">
              <a:buNone/>
              <a:defRPr sz="1600">
                <a:solidFill>
                  <a:schemeClr val="bg1">
                    <a:lumMod val="65000"/>
                  </a:schemeClr>
                </a:solidFill>
              </a:defRPr>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lang="en-US" dirty="0"/>
              <a:t>Click to edit Master text styles</a:t>
            </a:r>
          </a:p>
        </p:txBody>
      </p:sp>
      <p:sp>
        <p:nvSpPr>
          <p:cNvPr id="11" name="Text Placeholder 10"/>
          <p:cNvSpPr>
            <a:spLocks noGrp="1"/>
          </p:cNvSpPr>
          <p:nvPr>
            <p:ph type="body" sz="quarter" idx="10"/>
          </p:nvPr>
        </p:nvSpPr>
        <p:spPr>
          <a:xfrm>
            <a:off x="358024" y="286744"/>
            <a:ext cx="8291073" cy="734483"/>
          </a:xfrm>
          <a:prstGeom prst="rect">
            <a:avLst/>
          </a:prstGeom>
        </p:spPr>
        <p:txBody>
          <a:bodyPr vert="horz" lIns="107287" tIns="53643" rIns="107287" bIns="53643"/>
          <a:lstStyle>
            <a:lvl1pPr marL="0" indent="0">
              <a:buFontTx/>
              <a:buNone/>
              <a:defRPr sz="38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1973104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py">
    <p:spTree>
      <p:nvGrpSpPr>
        <p:cNvPr id="1" name=""/>
        <p:cNvGrpSpPr/>
        <p:nvPr/>
      </p:nvGrpSpPr>
      <p:grpSpPr>
        <a:xfrm>
          <a:off x="0" y="0"/>
          <a:ext cx="0" cy="0"/>
          <a:chOff x="0" y="0"/>
          <a:chExt cx="0" cy="0"/>
        </a:xfrm>
      </p:grpSpPr>
      <p:sp>
        <p:nvSpPr>
          <p:cNvPr id="16" name="Title 15"/>
          <p:cNvSpPr>
            <a:spLocks noGrp="1"/>
          </p:cNvSpPr>
          <p:nvPr>
            <p:ph type="title"/>
          </p:nvPr>
        </p:nvSpPr>
        <p:spPr>
          <a:xfrm>
            <a:off x="363790" y="300071"/>
            <a:ext cx="8915400" cy="833072"/>
          </a:xfrm>
          <a:prstGeom prst="rect">
            <a:avLst/>
          </a:prstGeom>
        </p:spPr>
        <p:txBody>
          <a:bodyPr vert="horz" lIns="107287" tIns="53643" rIns="107287" bIns="53643"/>
          <a:lstStyle>
            <a:lvl1pPr>
              <a:defRPr>
                <a:solidFill>
                  <a:schemeClr val="bg1"/>
                </a:solidFill>
              </a:defRPr>
            </a:lvl1pPr>
          </a:lstStyle>
          <a:p>
            <a:r>
              <a:rPr lang="en-US" dirty="0"/>
              <a:t>Click to edit Master title style</a:t>
            </a:r>
          </a:p>
        </p:txBody>
      </p:sp>
      <p:sp>
        <p:nvSpPr>
          <p:cNvPr id="24" name="Text Placeholder 23"/>
          <p:cNvSpPr>
            <a:spLocks noGrp="1"/>
          </p:cNvSpPr>
          <p:nvPr>
            <p:ph type="body" sz="quarter" idx="10"/>
          </p:nvPr>
        </p:nvSpPr>
        <p:spPr>
          <a:xfrm>
            <a:off x="364596" y="1532467"/>
            <a:ext cx="9164586" cy="4121151"/>
          </a:xfrm>
          <a:prstGeom prst="rect">
            <a:avLst/>
          </a:prstGeom>
        </p:spPr>
        <p:txBody>
          <a:bodyPr vert="horz" lIns="107287" tIns="53643" rIns="107287" bIns="53643" numCol="2" spcCol="422388"/>
          <a:lstStyle>
            <a:lvl1pPr marL="0" marR="0" indent="0" algn="l" defTabSz="536433" rtl="0" eaLnBrk="1" fontAlgn="auto" latinLnBrk="0" hangingPunct="1">
              <a:lnSpc>
                <a:spcPct val="100000"/>
              </a:lnSpc>
              <a:spcBef>
                <a:spcPct val="20000"/>
              </a:spcBef>
              <a:spcAft>
                <a:spcPts val="0"/>
              </a:spcAft>
              <a:buClrTx/>
              <a:buSzTx/>
              <a:buFont typeface="Arial"/>
              <a:buNone/>
              <a:tabLst/>
              <a:defRPr sz="1600" baseline="0">
                <a:solidFill>
                  <a:srgbClr val="5C5C5C"/>
                </a:solidFill>
              </a:defRPr>
            </a:lvl1pPr>
            <a:lvl2pPr marL="134108" indent="0">
              <a:buNone/>
              <a:defRPr sz="1600" baseline="0">
                <a:solidFill>
                  <a:srgbClr val="5C5C5C"/>
                </a:solidFill>
              </a:defRPr>
            </a:lvl2pPr>
            <a:lvl3pPr>
              <a:defRPr sz="1600" baseline="0"/>
            </a:lvl3pPr>
            <a:lvl4pPr>
              <a:defRPr sz="1600" baseline="0"/>
            </a:lvl4pPr>
            <a:lvl5pPr>
              <a:defRPr sz="1600" baseline="0"/>
            </a:lvl5pPr>
          </a:lstStyle>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r>
              <a:rPr lang="en-US" dirty="0"/>
              <a:t>Click to edit Master text styles</a:t>
            </a:r>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endParaRPr lang="en-US" dirty="0"/>
          </a:p>
          <a:p>
            <a:pPr marL="402325" marR="0" lvl="0" indent="-402325" algn="l" defTabSz="536433" rtl="0" eaLnBrk="1" fontAlgn="auto" latinLnBrk="0" hangingPunct="1">
              <a:lnSpc>
                <a:spcPct val="100000"/>
              </a:lnSpc>
              <a:spcBef>
                <a:spcPct val="20000"/>
              </a:spcBef>
              <a:spcAft>
                <a:spcPts val="0"/>
              </a:spcAft>
              <a:buClrTx/>
              <a:buSzTx/>
              <a:buFont typeface="Arial"/>
              <a:buChar char="•"/>
              <a:tabLst/>
              <a:defRPr/>
            </a:pPr>
            <a:endParaRPr lang="en-US" dirty="0"/>
          </a:p>
          <a:p>
            <a:pPr marL="536433" marR="0" lvl="1" indent="-402325" algn="l" defTabSz="536433" rtl="0" eaLnBrk="1" fontAlgn="auto" latinLnBrk="0" hangingPunct="1">
              <a:lnSpc>
                <a:spcPct val="100000"/>
              </a:lnSpc>
              <a:spcBef>
                <a:spcPct val="20000"/>
              </a:spcBef>
              <a:spcAft>
                <a:spcPts val="0"/>
              </a:spcAft>
              <a:buClrTx/>
              <a:buSzTx/>
              <a:buFont typeface="Arial"/>
              <a:buChar char="•"/>
              <a:tabLst/>
              <a:defRPr/>
            </a:pPr>
            <a:endParaRPr lang="en-US" dirty="0"/>
          </a:p>
        </p:txBody>
      </p:sp>
    </p:spTree>
    <p:extLst>
      <p:ext uri="{BB962C8B-B14F-4D97-AF65-F5344CB8AC3E}">
        <p14:creationId xmlns:p14="http://schemas.microsoft.com/office/powerpoint/2010/main" val="1516443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g Picture">
    <p:spTree>
      <p:nvGrpSpPr>
        <p:cNvPr id="1" name=""/>
        <p:cNvGrpSpPr/>
        <p:nvPr/>
      </p:nvGrpSpPr>
      <p:grpSpPr>
        <a:xfrm>
          <a:off x="0" y="0"/>
          <a:ext cx="0" cy="0"/>
          <a:chOff x="0" y="0"/>
          <a:chExt cx="0" cy="0"/>
        </a:xfrm>
      </p:grpSpPr>
      <p:sp>
        <p:nvSpPr>
          <p:cNvPr id="2" name="Title 1"/>
          <p:cNvSpPr>
            <a:spLocks noGrp="1"/>
          </p:cNvSpPr>
          <p:nvPr>
            <p:ph type="title"/>
          </p:nvPr>
        </p:nvSpPr>
        <p:spPr>
          <a:xfrm>
            <a:off x="363790" y="300072"/>
            <a:ext cx="8915400" cy="795715"/>
          </a:xfrm>
          <a:prstGeom prst="rect">
            <a:avLst/>
          </a:prstGeom>
        </p:spPr>
        <p:txBody>
          <a:bodyPr vert="horz" lIns="107287" tIns="53643" rIns="107287" bIns="53643"/>
          <a:lstStyle>
            <a:lvl1pPr>
              <a:defRPr>
                <a:solidFill>
                  <a:schemeClr val="bg1"/>
                </a:solidFill>
              </a:defRPr>
            </a:lvl1pPr>
          </a:lstStyle>
          <a:p>
            <a:r>
              <a:rPr lang="en-US" dirty="0"/>
              <a:t>Click to edit Master title style</a:t>
            </a:r>
          </a:p>
        </p:txBody>
      </p:sp>
      <p:sp>
        <p:nvSpPr>
          <p:cNvPr id="4" name="Picture Placeholder 3"/>
          <p:cNvSpPr>
            <a:spLocks noGrp="1"/>
          </p:cNvSpPr>
          <p:nvPr>
            <p:ph type="pic" sz="quarter" idx="10"/>
          </p:nvPr>
        </p:nvSpPr>
        <p:spPr>
          <a:xfrm>
            <a:off x="364597" y="1407585"/>
            <a:ext cx="8915400" cy="4233333"/>
          </a:xfrm>
          <a:prstGeom prst="rect">
            <a:avLst/>
          </a:prstGeom>
        </p:spPr>
        <p:txBody>
          <a:bodyPr vert="horz" lIns="107287" tIns="53643" rIns="107287" bIns="53643"/>
          <a:lstStyle>
            <a:lvl1pPr>
              <a:defRPr>
                <a:solidFill>
                  <a:schemeClr val="bg1">
                    <a:lumMod val="65000"/>
                  </a:schemeClr>
                </a:solidFill>
              </a:defRPr>
            </a:lvl1pPr>
          </a:lstStyle>
          <a:p>
            <a:endParaRPr lang="en-US" dirty="0"/>
          </a:p>
        </p:txBody>
      </p:sp>
      <p:sp>
        <p:nvSpPr>
          <p:cNvPr id="6" name="Text Placeholder 5"/>
          <p:cNvSpPr>
            <a:spLocks noGrp="1"/>
          </p:cNvSpPr>
          <p:nvPr>
            <p:ph type="body" sz="quarter" idx="11" hasCustomPrompt="1"/>
          </p:nvPr>
        </p:nvSpPr>
        <p:spPr>
          <a:xfrm>
            <a:off x="263434" y="5753101"/>
            <a:ext cx="4278842" cy="423333"/>
          </a:xfrm>
          <a:prstGeom prst="rect">
            <a:avLst/>
          </a:prstGeom>
        </p:spPr>
        <p:txBody>
          <a:bodyPr vert="horz" lIns="107287" tIns="53643" rIns="107287" bIns="53643"/>
          <a:lstStyle>
            <a:lvl1pPr marL="0" indent="0">
              <a:buFontTx/>
              <a:buNone/>
              <a:defRPr sz="1200" baseline="0">
                <a:solidFill>
                  <a:schemeClr val="bg1">
                    <a:lumMod val="65000"/>
                  </a:schemeClr>
                </a:solidFill>
              </a:defRPr>
            </a:lvl1pPr>
            <a:lvl2pPr marL="536433" indent="0">
              <a:buFontTx/>
              <a:buNone/>
              <a:defRPr sz="1200"/>
            </a:lvl2pPr>
            <a:lvl3pPr marL="1072866" indent="0">
              <a:buFontTx/>
              <a:buNone/>
              <a:defRPr sz="1200"/>
            </a:lvl3pPr>
            <a:lvl4pPr marL="1609298" indent="0">
              <a:buFontTx/>
              <a:buNone/>
              <a:defRPr sz="1200"/>
            </a:lvl4pPr>
            <a:lvl5pPr marL="2145731" indent="0">
              <a:buFontTx/>
              <a:buNone/>
              <a:defRPr sz="1200"/>
            </a:lvl5pPr>
          </a:lstStyle>
          <a:p>
            <a:pPr lvl="0"/>
            <a:r>
              <a:rPr lang="en-US" dirty="0"/>
              <a:t>Insert Caption Here</a:t>
            </a:r>
          </a:p>
        </p:txBody>
      </p:sp>
    </p:spTree>
    <p:extLst>
      <p:ext uri="{BB962C8B-B14F-4D97-AF65-F5344CB8AC3E}">
        <p14:creationId xmlns:p14="http://schemas.microsoft.com/office/powerpoint/2010/main" val="1227583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Pictures">
    <p:spTree>
      <p:nvGrpSpPr>
        <p:cNvPr id="1" name=""/>
        <p:cNvGrpSpPr/>
        <p:nvPr/>
      </p:nvGrpSpPr>
      <p:grpSpPr>
        <a:xfrm>
          <a:off x="0" y="0"/>
          <a:ext cx="0" cy="0"/>
          <a:chOff x="0" y="0"/>
          <a:chExt cx="0" cy="0"/>
        </a:xfrm>
      </p:grpSpPr>
      <p:sp>
        <p:nvSpPr>
          <p:cNvPr id="2" name="Title 1"/>
          <p:cNvSpPr>
            <a:spLocks noGrp="1"/>
          </p:cNvSpPr>
          <p:nvPr>
            <p:ph type="title"/>
          </p:nvPr>
        </p:nvSpPr>
        <p:spPr>
          <a:xfrm>
            <a:off x="363790" y="300071"/>
            <a:ext cx="8915400" cy="1143000"/>
          </a:xfrm>
          <a:prstGeom prst="rect">
            <a:avLst/>
          </a:prstGeom>
        </p:spPr>
        <p:txBody>
          <a:bodyPr vert="horz" lIns="107287" tIns="53643" rIns="107287" bIns="53643"/>
          <a:lstStyle>
            <a:lvl1pPr>
              <a:defRPr>
                <a:solidFill>
                  <a:schemeClr val="bg1"/>
                </a:solidFill>
              </a:defRPr>
            </a:lvl1pPr>
          </a:lstStyle>
          <a:p>
            <a:r>
              <a:rPr lang="en-US" dirty="0"/>
              <a:t>Click to edit Master title style</a:t>
            </a:r>
          </a:p>
        </p:txBody>
      </p:sp>
      <p:sp>
        <p:nvSpPr>
          <p:cNvPr id="4" name="Picture Placeholder 3"/>
          <p:cNvSpPr>
            <a:spLocks noGrp="1"/>
          </p:cNvSpPr>
          <p:nvPr>
            <p:ph type="pic" sz="quarter" idx="10"/>
          </p:nvPr>
        </p:nvSpPr>
        <p:spPr>
          <a:xfrm>
            <a:off x="363790" y="1532468"/>
            <a:ext cx="4117556" cy="3797037"/>
          </a:xfrm>
          <a:prstGeom prst="rect">
            <a:avLst/>
          </a:prstGeom>
        </p:spPr>
        <p:txBody>
          <a:bodyPr vert="horz" lIns="107287" tIns="53643" rIns="107287" bIns="53643"/>
          <a:lstStyle>
            <a:lvl1pPr>
              <a:defRPr>
                <a:solidFill>
                  <a:schemeClr val="bg1">
                    <a:lumMod val="65000"/>
                  </a:schemeClr>
                </a:solidFill>
              </a:defRPr>
            </a:lvl1pPr>
          </a:lstStyle>
          <a:p>
            <a:endParaRPr lang="en-US" dirty="0"/>
          </a:p>
        </p:txBody>
      </p:sp>
      <p:sp>
        <p:nvSpPr>
          <p:cNvPr id="6" name="Picture Placeholder 5"/>
          <p:cNvSpPr>
            <a:spLocks noGrp="1"/>
          </p:cNvSpPr>
          <p:nvPr>
            <p:ph type="pic" sz="quarter" idx="11"/>
          </p:nvPr>
        </p:nvSpPr>
        <p:spPr>
          <a:xfrm>
            <a:off x="5020986" y="1532468"/>
            <a:ext cx="4258204" cy="3797300"/>
          </a:xfrm>
          <a:prstGeom prst="rect">
            <a:avLst/>
          </a:prstGeom>
        </p:spPr>
        <p:txBody>
          <a:bodyPr vert="horz" lIns="107287" tIns="53643" rIns="107287" bIns="53643"/>
          <a:lstStyle>
            <a:lvl1pPr>
              <a:defRPr>
                <a:solidFill>
                  <a:schemeClr val="bg1">
                    <a:lumMod val="65000"/>
                  </a:schemeClr>
                </a:solidFill>
              </a:defRPr>
            </a:lvl1pPr>
          </a:lstStyle>
          <a:p>
            <a:endParaRPr lang="en-US" dirty="0"/>
          </a:p>
        </p:txBody>
      </p:sp>
      <p:sp>
        <p:nvSpPr>
          <p:cNvPr id="8" name="Text Placeholder 7"/>
          <p:cNvSpPr>
            <a:spLocks noGrp="1"/>
          </p:cNvSpPr>
          <p:nvPr>
            <p:ph type="body" sz="quarter" idx="12" hasCustomPrompt="1"/>
          </p:nvPr>
        </p:nvSpPr>
        <p:spPr>
          <a:xfrm>
            <a:off x="243202" y="5454653"/>
            <a:ext cx="4238144" cy="410633"/>
          </a:xfrm>
          <a:prstGeom prst="rect">
            <a:avLst/>
          </a:prstGeom>
        </p:spPr>
        <p:txBody>
          <a:bodyPr vert="horz" lIns="107287" tIns="53643" rIns="107287" bIns="53643"/>
          <a:lstStyle>
            <a:lvl1pPr marL="0" indent="0">
              <a:buFontTx/>
              <a:buNone/>
              <a:defRPr sz="1200" baseline="0">
                <a:solidFill>
                  <a:schemeClr val="bg1">
                    <a:lumMod val="65000"/>
                  </a:schemeClr>
                </a:solidFill>
              </a:defRPr>
            </a:lvl1pPr>
            <a:lvl2pPr marL="536433" indent="0">
              <a:buFontTx/>
              <a:buNone/>
              <a:defRPr sz="1200" baseline="0"/>
            </a:lvl2pPr>
            <a:lvl3pPr marL="1072866" indent="0">
              <a:buFontTx/>
              <a:buNone/>
              <a:defRPr sz="1200" baseline="0"/>
            </a:lvl3pPr>
            <a:lvl4pPr marL="1609298" indent="0">
              <a:buFontTx/>
              <a:buNone/>
              <a:defRPr sz="1200" baseline="0"/>
            </a:lvl4pPr>
            <a:lvl5pPr marL="2145731" indent="0">
              <a:buFontTx/>
              <a:buNone/>
              <a:defRPr sz="1200" baseline="0"/>
            </a:lvl5pPr>
          </a:lstStyle>
          <a:p>
            <a:pPr lvl="0"/>
            <a:r>
              <a:rPr lang="en-US" dirty="0"/>
              <a:t>Caption Here</a:t>
            </a:r>
          </a:p>
        </p:txBody>
      </p:sp>
      <p:sp>
        <p:nvSpPr>
          <p:cNvPr id="10" name="Text Placeholder 9"/>
          <p:cNvSpPr>
            <a:spLocks noGrp="1"/>
          </p:cNvSpPr>
          <p:nvPr>
            <p:ph type="body" sz="quarter" idx="13" hasCustomPrompt="1"/>
          </p:nvPr>
        </p:nvSpPr>
        <p:spPr>
          <a:xfrm>
            <a:off x="5021792" y="5454653"/>
            <a:ext cx="4258204" cy="410633"/>
          </a:xfrm>
          <a:prstGeom prst="rect">
            <a:avLst/>
          </a:prstGeom>
        </p:spPr>
        <p:txBody>
          <a:bodyPr vert="horz" lIns="107287" tIns="53643" rIns="107287" bIns="53643"/>
          <a:lstStyle>
            <a:lvl1pPr marL="0" indent="0">
              <a:buFontTx/>
              <a:buNone/>
              <a:defRPr sz="1200">
                <a:solidFill>
                  <a:schemeClr val="bg1">
                    <a:lumMod val="65000"/>
                  </a:schemeClr>
                </a:solidFill>
              </a:defRPr>
            </a:lvl1pPr>
            <a:lvl2pPr marL="536433" indent="0">
              <a:buFontTx/>
              <a:buNone/>
              <a:defRPr sz="1200"/>
            </a:lvl2pPr>
            <a:lvl3pPr marL="1072866" indent="0">
              <a:buFontTx/>
              <a:buNone/>
              <a:defRPr sz="1200"/>
            </a:lvl3pPr>
            <a:lvl4pPr marL="1609298" indent="0">
              <a:buFontTx/>
              <a:buNone/>
              <a:defRPr sz="1200"/>
            </a:lvl4pPr>
            <a:lvl5pPr marL="2145731" indent="0">
              <a:buFontTx/>
              <a:buNone/>
              <a:defRPr sz="1200"/>
            </a:lvl5pPr>
          </a:lstStyle>
          <a:p>
            <a:pPr lvl="0"/>
            <a:r>
              <a:rPr lang="en-US" dirty="0"/>
              <a:t>Caption Here</a:t>
            </a:r>
          </a:p>
        </p:txBody>
      </p:sp>
    </p:spTree>
    <p:extLst>
      <p:ext uri="{BB962C8B-B14F-4D97-AF65-F5344CB8AC3E}">
        <p14:creationId xmlns:p14="http://schemas.microsoft.com/office/powerpoint/2010/main" val="3853035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Page">
    <p:spTree>
      <p:nvGrpSpPr>
        <p:cNvPr id="1" name=""/>
        <p:cNvGrpSpPr/>
        <p:nvPr/>
      </p:nvGrpSpPr>
      <p:grpSpPr>
        <a:xfrm>
          <a:off x="0" y="0"/>
          <a:ext cx="0" cy="0"/>
          <a:chOff x="0" y="0"/>
          <a:chExt cx="0" cy="0"/>
        </a:xfrm>
      </p:grpSpPr>
      <p:sp>
        <p:nvSpPr>
          <p:cNvPr id="2" name="Title 1"/>
          <p:cNvSpPr>
            <a:spLocks noGrp="1"/>
          </p:cNvSpPr>
          <p:nvPr>
            <p:ph type="title"/>
          </p:nvPr>
        </p:nvSpPr>
        <p:spPr>
          <a:xfrm>
            <a:off x="0" y="5054984"/>
            <a:ext cx="9906000" cy="847891"/>
          </a:xfrm>
          <a:prstGeom prst="rect">
            <a:avLst/>
          </a:prstGeom>
        </p:spPr>
        <p:txBody>
          <a:bodyPr lIns="107287" tIns="53643" rIns="107287" bIns="53643" anchor="t"/>
          <a:lstStyle>
            <a:lvl1pPr algn="ctr">
              <a:defRPr sz="4200" b="0" i="0" cap="none" baseline="0">
                <a:solidFill>
                  <a:schemeClr val="bg1"/>
                </a:solidFill>
                <a:latin typeface="Verdana"/>
              </a:defRPr>
            </a:lvl1pPr>
          </a:lstStyle>
          <a:p>
            <a:r>
              <a:rPr lang="en-US" dirty="0"/>
              <a:t>Click to edit Master title style</a:t>
            </a:r>
          </a:p>
        </p:txBody>
      </p:sp>
    </p:spTree>
    <p:extLst>
      <p:ext uri="{BB962C8B-B14F-4D97-AF65-F5344CB8AC3E}">
        <p14:creationId xmlns:p14="http://schemas.microsoft.com/office/powerpoint/2010/main" val="73269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ver Page">
    <p:spTree>
      <p:nvGrpSpPr>
        <p:cNvPr id="1" name=""/>
        <p:cNvGrpSpPr/>
        <p:nvPr/>
      </p:nvGrpSpPr>
      <p:grpSpPr>
        <a:xfrm>
          <a:off x="0" y="0"/>
          <a:ext cx="0" cy="0"/>
          <a:chOff x="0" y="0"/>
          <a:chExt cx="0" cy="0"/>
        </a:xfrm>
      </p:grpSpPr>
      <p:sp>
        <p:nvSpPr>
          <p:cNvPr id="2" name="Title 1"/>
          <p:cNvSpPr>
            <a:spLocks noGrp="1"/>
          </p:cNvSpPr>
          <p:nvPr>
            <p:ph type="title"/>
          </p:nvPr>
        </p:nvSpPr>
        <p:spPr>
          <a:xfrm>
            <a:off x="0" y="5054985"/>
            <a:ext cx="9906000" cy="847891"/>
          </a:xfrm>
          <a:prstGeom prst="rect">
            <a:avLst/>
          </a:prstGeom>
        </p:spPr>
        <p:txBody>
          <a:bodyPr lIns="107255" tIns="53626" rIns="107255" bIns="53626" anchor="t"/>
          <a:lstStyle>
            <a:lvl1pPr algn="ctr">
              <a:defRPr sz="4200" b="0" i="0" cap="none" baseline="0">
                <a:solidFill>
                  <a:schemeClr val="bg1"/>
                </a:solidFill>
                <a:latin typeface="Verdana"/>
              </a:defRPr>
            </a:lvl1pPr>
          </a:lstStyle>
          <a:p>
            <a:r>
              <a:rPr lang="en-US" dirty="0"/>
              <a:t>Click to edit Master title style</a:t>
            </a:r>
          </a:p>
        </p:txBody>
      </p:sp>
    </p:spTree>
    <p:extLst>
      <p:ext uri="{BB962C8B-B14F-4D97-AF65-F5344CB8AC3E}">
        <p14:creationId xmlns:p14="http://schemas.microsoft.com/office/powerpoint/2010/main" val="533936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1"/>
            <a:ext cx="9906000" cy="8640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07287" tIns="53643" rIns="107287" bIns="53643" rtlCol="0" anchor="ctr"/>
          <a:lstStyle/>
          <a:p>
            <a:pPr algn="ctr"/>
            <a:endParaRPr lang="en-US" dirty="0"/>
          </a:p>
        </p:txBody>
      </p:sp>
      <p:sp>
        <p:nvSpPr>
          <p:cNvPr id="9" name="Subtitle 2"/>
          <p:cNvSpPr txBox="1">
            <a:spLocks/>
          </p:cNvSpPr>
          <p:nvPr userDrawn="1"/>
        </p:nvSpPr>
        <p:spPr>
          <a:xfrm>
            <a:off x="1091122" y="6572744"/>
            <a:ext cx="3028814" cy="261493"/>
          </a:xfrm>
          <a:prstGeom prst="rect">
            <a:avLst/>
          </a:prstGeom>
        </p:spPr>
        <p:txBody>
          <a:bodyPr lIns="107287" tIns="53643" rIns="107287" bIns="53643"/>
          <a:lstStyle>
            <a:lvl1pPr marL="0" indent="0" algn="l" defTabSz="457200" rtl="0" eaLnBrk="1" latinLnBrk="0" hangingPunct="1">
              <a:spcBef>
                <a:spcPct val="20000"/>
              </a:spcBef>
              <a:buFont typeface="Arial"/>
              <a:buNone/>
              <a:defRPr sz="2000" kern="1200" spc="0">
                <a:solidFill>
                  <a:schemeClr val="tx1">
                    <a:lumMod val="50000"/>
                    <a:lumOff val="50000"/>
                  </a:schemeClr>
                </a:solidFill>
                <a:latin typeface="Verdana"/>
                <a:ea typeface="+mn-ea"/>
                <a:cs typeface="+mn-cs"/>
              </a:defRPr>
            </a:lvl1pPr>
            <a:lvl2pPr marL="457200" indent="0" algn="ctr" defTabSz="457200" rtl="0" eaLnBrk="1" latinLnBrk="0" hangingPunct="1">
              <a:spcBef>
                <a:spcPct val="20000"/>
              </a:spcBef>
              <a:buFont typeface="Arial"/>
              <a:buNone/>
              <a:defRPr sz="2000" kern="1200" spc="0">
                <a:solidFill>
                  <a:schemeClr val="tx1">
                    <a:tint val="75000"/>
                  </a:schemeClr>
                </a:solidFill>
                <a:latin typeface="Verdana"/>
                <a:ea typeface="+mn-ea"/>
                <a:cs typeface="+mn-cs"/>
              </a:defRPr>
            </a:lvl2pPr>
            <a:lvl3pPr marL="914400" indent="0" algn="ctr" defTabSz="457200" rtl="0" eaLnBrk="1" latinLnBrk="0" hangingPunct="1">
              <a:spcBef>
                <a:spcPct val="20000"/>
              </a:spcBef>
              <a:buFont typeface="Arial"/>
              <a:buNone/>
              <a:defRPr sz="2400" kern="1200" spc="0">
                <a:solidFill>
                  <a:schemeClr val="tx1">
                    <a:tint val="75000"/>
                  </a:schemeClr>
                </a:solidFill>
                <a:latin typeface="Verdana"/>
                <a:ea typeface="+mn-ea"/>
                <a:cs typeface="+mn-cs"/>
              </a:defRPr>
            </a:lvl3pPr>
            <a:lvl4pPr marL="1371600" indent="0" algn="ctr" defTabSz="457200" rtl="0" eaLnBrk="1" latinLnBrk="0" hangingPunct="1">
              <a:spcBef>
                <a:spcPct val="20000"/>
              </a:spcBef>
              <a:buFont typeface="Arial"/>
              <a:buNone/>
              <a:defRPr sz="2000" kern="1200" spc="0">
                <a:solidFill>
                  <a:schemeClr val="tx1">
                    <a:tint val="75000"/>
                  </a:schemeClr>
                </a:solidFill>
                <a:latin typeface="Verdana"/>
                <a:ea typeface="+mn-ea"/>
                <a:cs typeface="+mn-cs"/>
              </a:defRPr>
            </a:lvl4pPr>
            <a:lvl5pPr marL="1828800" indent="0" algn="ctr" defTabSz="457200" rtl="0" eaLnBrk="1" latinLnBrk="0" hangingPunct="1">
              <a:spcBef>
                <a:spcPct val="20000"/>
              </a:spcBef>
              <a:buFont typeface="Arial"/>
              <a:buNone/>
              <a:defRPr sz="2000" kern="1200" spc="0">
                <a:solidFill>
                  <a:schemeClr val="tx1">
                    <a:tint val="75000"/>
                  </a:schemeClr>
                </a:solidFill>
                <a:latin typeface="Verdana"/>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900" dirty="0">
                <a:solidFill>
                  <a:schemeClr val="bg1">
                    <a:lumMod val="65000"/>
                  </a:schemeClr>
                </a:solidFill>
              </a:rPr>
              <a:t>© GDP Global 2016</a:t>
            </a:r>
          </a:p>
        </p:txBody>
      </p:sp>
      <p:sp>
        <p:nvSpPr>
          <p:cNvPr id="2" name="TextBox 1"/>
          <p:cNvSpPr txBox="1"/>
          <p:nvPr userDrawn="1"/>
        </p:nvSpPr>
        <p:spPr>
          <a:xfrm>
            <a:off x="4552995" y="6552292"/>
            <a:ext cx="571409" cy="293000"/>
          </a:xfrm>
          <a:prstGeom prst="rect">
            <a:avLst/>
          </a:prstGeom>
          <a:noFill/>
        </p:spPr>
        <p:txBody>
          <a:bodyPr wrap="none" lIns="107287" tIns="53643" rIns="107287" bIns="53643" rtlCol="0">
            <a:spAutoFit/>
          </a:bodyPr>
          <a:lstStyle/>
          <a:p>
            <a:fld id="{20826DE8-46E1-42A1-90E5-17929BE450A1}" type="slidenum">
              <a:rPr lang="en-ZA" sz="1200" b="0" smtClean="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rPr>
              <a:t>‹#›</a:t>
            </a:fld>
            <a:endParaRPr lang="en-ZA" sz="1200" b="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6" name="Picture 6" descr="GDP Group Logo - Hi Res - RGB.jpg"/>
          <p:cNvPicPr>
            <a:picLocks noChangeAspect="1"/>
          </p:cNvPicPr>
          <p:nvPr userDrawn="1"/>
        </p:nvPicPr>
        <p:blipFill rotWithShape="1">
          <a:blip r:embed="rId11" cstate="print">
            <a:extLst>
              <a:ext uri="{28A0092B-C50C-407E-A947-70E740481C1C}">
                <a14:useLocalDpi xmlns:a14="http://schemas.microsoft.com/office/drawing/2010/main"/>
              </a:ext>
            </a:extLst>
          </a:blip>
          <a:srcRect/>
          <a:stretch/>
        </p:blipFill>
        <p:spPr>
          <a:xfrm>
            <a:off x="0" y="6438014"/>
            <a:ext cx="1091122" cy="394066"/>
          </a:xfrm>
          <a:prstGeom prst="rect">
            <a:avLst/>
          </a:prstGeom>
        </p:spPr>
      </p:pic>
      <p:pic>
        <p:nvPicPr>
          <p:cNvPr id="7" name="Imagen 6"/>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9339154" y="6455294"/>
            <a:ext cx="394066" cy="394066"/>
          </a:xfrm>
          <a:prstGeom prst="rect">
            <a:avLst/>
          </a:prstGeom>
        </p:spPr>
      </p:pic>
      <p:pic>
        <p:nvPicPr>
          <p:cNvPr id="10" name="Imagen 9"/>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7956770" y="6504582"/>
            <a:ext cx="1319753" cy="314450"/>
          </a:xfrm>
          <a:prstGeom prst="rect">
            <a:avLst/>
          </a:prstGeom>
        </p:spPr>
      </p:pic>
    </p:spTree>
    <p:extLst>
      <p:ext uri="{BB962C8B-B14F-4D97-AF65-F5344CB8AC3E}">
        <p14:creationId xmlns:p14="http://schemas.microsoft.com/office/powerpoint/2010/main" val="3222434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1" r:id="rId4"/>
    <p:sldLayoutId id="2147483656" r:id="rId5"/>
    <p:sldLayoutId id="2147483657" r:id="rId6"/>
    <p:sldLayoutId id="2147483660" r:id="rId7"/>
    <p:sldLayoutId id="2147483661" r:id="rId8"/>
    <p:sldLayoutId id="2147483662" r:id="rId9"/>
  </p:sldLayoutIdLst>
  <p:txStyles>
    <p:titleStyle>
      <a:lvl1pPr algn="l" defTabSz="536433" rtl="0" eaLnBrk="1" latinLnBrk="0" hangingPunct="1">
        <a:spcBef>
          <a:spcPct val="0"/>
        </a:spcBef>
        <a:buNone/>
        <a:defRPr sz="3800" kern="1200" spc="0">
          <a:solidFill>
            <a:schemeClr val="tx1">
              <a:lumMod val="50000"/>
              <a:lumOff val="50000"/>
            </a:schemeClr>
          </a:solidFill>
          <a:latin typeface="Verdana"/>
          <a:ea typeface="+mj-ea"/>
          <a:cs typeface="+mj-cs"/>
        </a:defRPr>
      </a:lvl1pPr>
    </p:titleStyle>
    <p:bodyStyle>
      <a:lvl1pPr marL="402325" indent="-402325" algn="l" defTabSz="536433" rtl="0" eaLnBrk="1" latinLnBrk="0" hangingPunct="1">
        <a:spcBef>
          <a:spcPct val="20000"/>
        </a:spcBef>
        <a:buFont typeface="Arial"/>
        <a:buChar char="•"/>
        <a:defRPr sz="2300" kern="1200" spc="0">
          <a:solidFill>
            <a:schemeClr val="tx1">
              <a:lumMod val="50000"/>
              <a:lumOff val="50000"/>
            </a:schemeClr>
          </a:solidFill>
          <a:latin typeface="Verdana"/>
          <a:ea typeface="+mn-ea"/>
          <a:cs typeface="+mn-cs"/>
        </a:defRPr>
      </a:lvl1pPr>
      <a:lvl2pPr marL="871703" indent="-335270" algn="l" defTabSz="536433" rtl="0" eaLnBrk="1" latinLnBrk="0" hangingPunct="1">
        <a:spcBef>
          <a:spcPct val="20000"/>
        </a:spcBef>
        <a:buFont typeface="Arial"/>
        <a:buChar char="–"/>
        <a:defRPr sz="2300" kern="1200" spc="0">
          <a:solidFill>
            <a:schemeClr val="tx1">
              <a:lumMod val="50000"/>
              <a:lumOff val="50000"/>
            </a:schemeClr>
          </a:solidFill>
          <a:latin typeface="Verdana"/>
          <a:ea typeface="+mn-ea"/>
          <a:cs typeface="+mn-cs"/>
        </a:defRPr>
      </a:lvl2pPr>
      <a:lvl3pPr marL="1341082" indent="-268216" algn="l" defTabSz="536433" rtl="0" eaLnBrk="1" latinLnBrk="0" hangingPunct="1">
        <a:spcBef>
          <a:spcPct val="20000"/>
        </a:spcBef>
        <a:buFont typeface="Arial"/>
        <a:buChar char="•"/>
        <a:defRPr sz="2800" kern="1200" spc="0">
          <a:solidFill>
            <a:schemeClr val="tx1">
              <a:lumMod val="50000"/>
              <a:lumOff val="50000"/>
            </a:schemeClr>
          </a:solidFill>
          <a:latin typeface="Verdana"/>
          <a:ea typeface="+mn-ea"/>
          <a:cs typeface="+mn-cs"/>
        </a:defRPr>
      </a:lvl3pPr>
      <a:lvl4pPr marL="1877515" indent="-268216" algn="l" defTabSz="536433" rtl="0" eaLnBrk="1" latinLnBrk="0" hangingPunct="1">
        <a:spcBef>
          <a:spcPct val="20000"/>
        </a:spcBef>
        <a:buFont typeface="Arial"/>
        <a:buChar char="–"/>
        <a:defRPr sz="2300" kern="1200" spc="0">
          <a:solidFill>
            <a:schemeClr val="tx1">
              <a:lumMod val="50000"/>
              <a:lumOff val="50000"/>
            </a:schemeClr>
          </a:solidFill>
          <a:latin typeface="Verdana"/>
          <a:ea typeface="+mn-ea"/>
          <a:cs typeface="+mn-cs"/>
        </a:defRPr>
      </a:lvl4pPr>
      <a:lvl5pPr marL="2413947" indent="-268216" algn="l" defTabSz="536433" rtl="0" eaLnBrk="1" latinLnBrk="0" hangingPunct="1">
        <a:spcBef>
          <a:spcPct val="20000"/>
        </a:spcBef>
        <a:buFont typeface="Arial"/>
        <a:buChar char="»"/>
        <a:defRPr sz="2300" kern="1200" spc="0">
          <a:solidFill>
            <a:schemeClr val="tx1">
              <a:lumMod val="50000"/>
              <a:lumOff val="50000"/>
            </a:schemeClr>
          </a:solidFill>
          <a:latin typeface="Verdana"/>
          <a:ea typeface="+mn-ea"/>
          <a:cs typeface="+mn-cs"/>
        </a:defRPr>
      </a:lvl5pPr>
      <a:lvl6pPr marL="2950380" indent="-268216" algn="l" defTabSz="536433" rtl="0" eaLnBrk="1" latinLnBrk="0" hangingPunct="1">
        <a:spcBef>
          <a:spcPct val="20000"/>
        </a:spcBef>
        <a:buFont typeface="Arial"/>
        <a:buChar char="•"/>
        <a:defRPr sz="2300" kern="1200">
          <a:solidFill>
            <a:schemeClr val="tx1"/>
          </a:solidFill>
          <a:latin typeface="+mn-lt"/>
          <a:ea typeface="+mn-ea"/>
          <a:cs typeface="+mn-cs"/>
        </a:defRPr>
      </a:lvl6pPr>
      <a:lvl7pPr marL="3486813" indent="-268216" algn="l" defTabSz="536433" rtl="0" eaLnBrk="1" latinLnBrk="0" hangingPunct="1">
        <a:spcBef>
          <a:spcPct val="20000"/>
        </a:spcBef>
        <a:buFont typeface="Arial"/>
        <a:buChar char="•"/>
        <a:defRPr sz="2300" kern="1200">
          <a:solidFill>
            <a:schemeClr val="tx1"/>
          </a:solidFill>
          <a:latin typeface="+mn-lt"/>
          <a:ea typeface="+mn-ea"/>
          <a:cs typeface="+mn-cs"/>
        </a:defRPr>
      </a:lvl7pPr>
      <a:lvl8pPr marL="4023246" indent="-268216" algn="l" defTabSz="536433" rtl="0" eaLnBrk="1" latinLnBrk="0" hangingPunct="1">
        <a:spcBef>
          <a:spcPct val="20000"/>
        </a:spcBef>
        <a:buFont typeface="Arial"/>
        <a:buChar char="•"/>
        <a:defRPr sz="2300" kern="1200">
          <a:solidFill>
            <a:schemeClr val="tx1"/>
          </a:solidFill>
          <a:latin typeface="+mn-lt"/>
          <a:ea typeface="+mn-ea"/>
          <a:cs typeface="+mn-cs"/>
        </a:defRPr>
      </a:lvl8pPr>
      <a:lvl9pPr marL="4559678" indent="-268216" algn="l" defTabSz="536433"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36433" rtl="0" eaLnBrk="1" latinLnBrk="0" hangingPunct="1">
        <a:defRPr sz="2100" kern="1200">
          <a:solidFill>
            <a:schemeClr val="tx1"/>
          </a:solidFill>
          <a:latin typeface="+mn-lt"/>
          <a:ea typeface="+mn-ea"/>
          <a:cs typeface="+mn-cs"/>
        </a:defRPr>
      </a:lvl1pPr>
      <a:lvl2pPr marL="536433" algn="l" defTabSz="536433" rtl="0" eaLnBrk="1" latinLnBrk="0" hangingPunct="1">
        <a:defRPr sz="2100" kern="1200">
          <a:solidFill>
            <a:schemeClr val="tx1"/>
          </a:solidFill>
          <a:latin typeface="+mn-lt"/>
          <a:ea typeface="+mn-ea"/>
          <a:cs typeface="+mn-cs"/>
        </a:defRPr>
      </a:lvl2pPr>
      <a:lvl3pPr marL="1072866" algn="l" defTabSz="536433" rtl="0" eaLnBrk="1" latinLnBrk="0" hangingPunct="1">
        <a:defRPr sz="2100" kern="1200">
          <a:solidFill>
            <a:schemeClr val="tx1"/>
          </a:solidFill>
          <a:latin typeface="+mn-lt"/>
          <a:ea typeface="+mn-ea"/>
          <a:cs typeface="+mn-cs"/>
        </a:defRPr>
      </a:lvl3pPr>
      <a:lvl4pPr marL="1609298" algn="l" defTabSz="536433" rtl="0" eaLnBrk="1" latinLnBrk="0" hangingPunct="1">
        <a:defRPr sz="2100" kern="1200">
          <a:solidFill>
            <a:schemeClr val="tx1"/>
          </a:solidFill>
          <a:latin typeface="+mn-lt"/>
          <a:ea typeface="+mn-ea"/>
          <a:cs typeface="+mn-cs"/>
        </a:defRPr>
      </a:lvl4pPr>
      <a:lvl5pPr marL="2145731" algn="l" defTabSz="536433" rtl="0" eaLnBrk="1" latinLnBrk="0" hangingPunct="1">
        <a:defRPr sz="2100" kern="1200">
          <a:solidFill>
            <a:schemeClr val="tx1"/>
          </a:solidFill>
          <a:latin typeface="+mn-lt"/>
          <a:ea typeface="+mn-ea"/>
          <a:cs typeface="+mn-cs"/>
        </a:defRPr>
      </a:lvl5pPr>
      <a:lvl6pPr marL="2682164" algn="l" defTabSz="536433" rtl="0" eaLnBrk="1" latinLnBrk="0" hangingPunct="1">
        <a:defRPr sz="2100" kern="1200">
          <a:solidFill>
            <a:schemeClr val="tx1"/>
          </a:solidFill>
          <a:latin typeface="+mn-lt"/>
          <a:ea typeface="+mn-ea"/>
          <a:cs typeface="+mn-cs"/>
        </a:defRPr>
      </a:lvl6pPr>
      <a:lvl7pPr marL="3218597" algn="l" defTabSz="536433" rtl="0" eaLnBrk="1" latinLnBrk="0" hangingPunct="1">
        <a:defRPr sz="2100" kern="1200">
          <a:solidFill>
            <a:schemeClr val="tx1"/>
          </a:solidFill>
          <a:latin typeface="+mn-lt"/>
          <a:ea typeface="+mn-ea"/>
          <a:cs typeface="+mn-cs"/>
        </a:defRPr>
      </a:lvl7pPr>
      <a:lvl8pPr marL="3755029" algn="l" defTabSz="536433" rtl="0" eaLnBrk="1" latinLnBrk="0" hangingPunct="1">
        <a:defRPr sz="2100" kern="1200">
          <a:solidFill>
            <a:schemeClr val="tx1"/>
          </a:solidFill>
          <a:latin typeface="+mn-lt"/>
          <a:ea typeface="+mn-ea"/>
          <a:cs typeface="+mn-cs"/>
        </a:defRPr>
      </a:lvl8pPr>
      <a:lvl9pPr marL="4291462" algn="l" defTabSz="536433" rtl="0" eaLnBrk="1" latinLnBrk="0" hangingPunct="1">
        <a:defRPr sz="21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4181825"/>
            <a:ext cx="9906000" cy="268900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07287" tIns="53643" rIns="107287" bIns="53643" rtlCol="0" anchor="ctr"/>
          <a:lstStyle/>
          <a:p>
            <a:pPr algn="ctr"/>
            <a:endParaRPr lang="en-US"/>
          </a:p>
        </p:txBody>
      </p:sp>
    </p:spTree>
    <p:extLst>
      <p:ext uri="{BB962C8B-B14F-4D97-AF65-F5344CB8AC3E}">
        <p14:creationId xmlns:p14="http://schemas.microsoft.com/office/powerpoint/2010/main" val="2785131775"/>
      </p:ext>
    </p:extLst>
  </p:cSld>
  <p:clrMap bg1="lt1" tx1="dk1" bg2="lt2" tx2="dk2" accent1="accent1" accent2="accent2" accent3="accent3" accent4="accent4" accent5="accent5" accent6="accent6" hlink="hlink" folHlink="folHlink"/>
  <p:sldLayoutIdLst>
    <p:sldLayoutId id="2147483666" r:id="rId1"/>
  </p:sldLayoutIdLst>
  <p:txStyles>
    <p:titleStyle>
      <a:lvl1pPr algn="ctr" defTabSz="536433" rtl="0" eaLnBrk="1" latinLnBrk="0" hangingPunct="1">
        <a:spcBef>
          <a:spcPct val="0"/>
        </a:spcBef>
        <a:buNone/>
        <a:defRPr sz="5200" kern="1200">
          <a:solidFill>
            <a:schemeClr val="tx1"/>
          </a:solidFill>
          <a:latin typeface="+mj-lt"/>
          <a:ea typeface="+mj-ea"/>
          <a:cs typeface="+mj-cs"/>
        </a:defRPr>
      </a:lvl1pPr>
    </p:titleStyle>
    <p:bodyStyle>
      <a:lvl1pPr marL="402325" indent="-402325" algn="l" defTabSz="536433" rtl="0" eaLnBrk="1" latinLnBrk="0" hangingPunct="1">
        <a:spcBef>
          <a:spcPct val="20000"/>
        </a:spcBef>
        <a:buFont typeface="Arial"/>
        <a:buChar char="•"/>
        <a:defRPr sz="3800" kern="1200">
          <a:solidFill>
            <a:schemeClr val="tx1"/>
          </a:solidFill>
          <a:latin typeface="+mn-lt"/>
          <a:ea typeface="+mn-ea"/>
          <a:cs typeface="+mn-cs"/>
        </a:defRPr>
      </a:lvl1pPr>
      <a:lvl2pPr marL="871703" indent="-335270" algn="l" defTabSz="536433" rtl="0" eaLnBrk="1" latinLnBrk="0" hangingPunct="1">
        <a:spcBef>
          <a:spcPct val="20000"/>
        </a:spcBef>
        <a:buFont typeface="Arial"/>
        <a:buChar char="–"/>
        <a:defRPr sz="3300" kern="1200">
          <a:solidFill>
            <a:schemeClr val="tx1"/>
          </a:solidFill>
          <a:latin typeface="+mn-lt"/>
          <a:ea typeface="+mn-ea"/>
          <a:cs typeface="+mn-cs"/>
        </a:defRPr>
      </a:lvl2pPr>
      <a:lvl3pPr marL="1341082" indent="-268216" algn="l" defTabSz="536433" rtl="0" eaLnBrk="1" latinLnBrk="0" hangingPunct="1">
        <a:spcBef>
          <a:spcPct val="20000"/>
        </a:spcBef>
        <a:buFont typeface="Arial"/>
        <a:buChar char="•"/>
        <a:defRPr sz="2800" kern="1200">
          <a:solidFill>
            <a:schemeClr val="tx1"/>
          </a:solidFill>
          <a:latin typeface="+mn-lt"/>
          <a:ea typeface="+mn-ea"/>
          <a:cs typeface="+mn-cs"/>
        </a:defRPr>
      </a:lvl3pPr>
      <a:lvl4pPr marL="1877515" indent="-268216" algn="l" defTabSz="536433" rtl="0" eaLnBrk="1" latinLnBrk="0" hangingPunct="1">
        <a:spcBef>
          <a:spcPct val="20000"/>
        </a:spcBef>
        <a:buFont typeface="Arial"/>
        <a:buChar char="–"/>
        <a:defRPr sz="2300" kern="1200">
          <a:solidFill>
            <a:schemeClr val="tx1"/>
          </a:solidFill>
          <a:latin typeface="+mn-lt"/>
          <a:ea typeface="+mn-ea"/>
          <a:cs typeface="+mn-cs"/>
        </a:defRPr>
      </a:lvl4pPr>
      <a:lvl5pPr marL="2413947" indent="-268216" algn="l" defTabSz="536433" rtl="0" eaLnBrk="1" latinLnBrk="0" hangingPunct="1">
        <a:spcBef>
          <a:spcPct val="20000"/>
        </a:spcBef>
        <a:buFont typeface="Arial"/>
        <a:buChar char="»"/>
        <a:defRPr sz="2300" kern="1200">
          <a:solidFill>
            <a:schemeClr val="tx1"/>
          </a:solidFill>
          <a:latin typeface="+mn-lt"/>
          <a:ea typeface="+mn-ea"/>
          <a:cs typeface="+mn-cs"/>
        </a:defRPr>
      </a:lvl5pPr>
      <a:lvl6pPr marL="2950380" indent="-268216" algn="l" defTabSz="536433" rtl="0" eaLnBrk="1" latinLnBrk="0" hangingPunct="1">
        <a:spcBef>
          <a:spcPct val="20000"/>
        </a:spcBef>
        <a:buFont typeface="Arial"/>
        <a:buChar char="•"/>
        <a:defRPr sz="2300" kern="1200">
          <a:solidFill>
            <a:schemeClr val="tx1"/>
          </a:solidFill>
          <a:latin typeface="+mn-lt"/>
          <a:ea typeface="+mn-ea"/>
          <a:cs typeface="+mn-cs"/>
        </a:defRPr>
      </a:lvl6pPr>
      <a:lvl7pPr marL="3486813" indent="-268216" algn="l" defTabSz="536433" rtl="0" eaLnBrk="1" latinLnBrk="0" hangingPunct="1">
        <a:spcBef>
          <a:spcPct val="20000"/>
        </a:spcBef>
        <a:buFont typeface="Arial"/>
        <a:buChar char="•"/>
        <a:defRPr sz="2300" kern="1200">
          <a:solidFill>
            <a:schemeClr val="tx1"/>
          </a:solidFill>
          <a:latin typeface="+mn-lt"/>
          <a:ea typeface="+mn-ea"/>
          <a:cs typeface="+mn-cs"/>
        </a:defRPr>
      </a:lvl7pPr>
      <a:lvl8pPr marL="4023246" indent="-268216" algn="l" defTabSz="536433" rtl="0" eaLnBrk="1" latinLnBrk="0" hangingPunct="1">
        <a:spcBef>
          <a:spcPct val="20000"/>
        </a:spcBef>
        <a:buFont typeface="Arial"/>
        <a:buChar char="•"/>
        <a:defRPr sz="2300" kern="1200">
          <a:solidFill>
            <a:schemeClr val="tx1"/>
          </a:solidFill>
          <a:latin typeface="+mn-lt"/>
          <a:ea typeface="+mn-ea"/>
          <a:cs typeface="+mn-cs"/>
        </a:defRPr>
      </a:lvl8pPr>
      <a:lvl9pPr marL="4559678" indent="-268216" algn="l" defTabSz="536433"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36433" rtl="0" eaLnBrk="1" latinLnBrk="0" hangingPunct="1">
        <a:defRPr sz="2100" kern="1200">
          <a:solidFill>
            <a:schemeClr val="tx1"/>
          </a:solidFill>
          <a:latin typeface="+mn-lt"/>
          <a:ea typeface="+mn-ea"/>
          <a:cs typeface="+mn-cs"/>
        </a:defRPr>
      </a:lvl1pPr>
      <a:lvl2pPr marL="536433" algn="l" defTabSz="536433" rtl="0" eaLnBrk="1" latinLnBrk="0" hangingPunct="1">
        <a:defRPr sz="2100" kern="1200">
          <a:solidFill>
            <a:schemeClr val="tx1"/>
          </a:solidFill>
          <a:latin typeface="+mn-lt"/>
          <a:ea typeface="+mn-ea"/>
          <a:cs typeface="+mn-cs"/>
        </a:defRPr>
      </a:lvl2pPr>
      <a:lvl3pPr marL="1072866" algn="l" defTabSz="536433" rtl="0" eaLnBrk="1" latinLnBrk="0" hangingPunct="1">
        <a:defRPr sz="2100" kern="1200">
          <a:solidFill>
            <a:schemeClr val="tx1"/>
          </a:solidFill>
          <a:latin typeface="+mn-lt"/>
          <a:ea typeface="+mn-ea"/>
          <a:cs typeface="+mn-cs"/>
        </a:defRPr>
      </a:lvl3pPr>
      <a:lvl4pPr marL="1609298" algn="l" defTabSz="536433" rtl="0" eaLnBrk="1" latinLnBrk="0" hangingPunct="1">
        <a:defRPr sz="2100" kern="1200">
          <a:solidFill>
            <a:schemeClr val="tx1"/>
          </a:solidFill>
          <a:latin typeface="+mn-lt"/>
          <a:ea typeface="+mn-ea"/>
          <a:cs typeface="+mn-cs"/>
        </a:defRPr>
      </a:lvl4pPr>
      <a:lvl5pPr marL="2145731" algn="l" defTabSz="536433" rtl="0" eaLnBrk="1" latinLnBrk="0" hangingPunct="1">
        <a:defRPr sz="2100" kern="1200">
          <a:solidFill>
            <a:schemeClr val="tx1"/>
          </a:solidFill>
          <a:latin typeface="+mn-lt"/>
          <a:ea typeface="+mn-ea"/>
          <a:cs typeface="+mn-cs"/>
        </a:defRPr>
      </a:lvl5pPr>
      <a:lvl6pPr marL="2682164" algn="l" defTabSz="536433" rtl="0" eaLnBrk="1" latinLnBrk="0" hangingPunct="1">
        <a:defRPr sz="2100" kern="1200">
          <a:solidFill>
            <a:schemeClr val="tx1"/>
          </a:solidFill>
          <a:latin typeface="+mn-lt"/>
          <a:ea typeface="+mn-ea"/>
          <a:cs typeface="+mn-cs"/>
        </a:defRPr>
      </a:lvl6pPr>
      <a:lvl7pPr marL="3218597" algn="l" defTabSz="536433" rtl="0" eaLnBrk="1" latinLnBrk="0" hangingPunct="1">
        <a:defRPr sz="2100" kern="1200">
          <a:solidFill>
            <a:schemeClr val="tx1"/>
          </a:solidFill>
          <a:latin typeface="+mn-lt"/>
          <a:ea typeface="+mn-ea"/>
          <a:cs typeface="+mn-cs"/>
        </a:defRPr>
      </a:lvl7pPr>
      <a:lvl8pPr marL="3755029" algn="l" defTabSz="536433" rtl="0" eaLnBrk="1" latinLnBrk="0" hangingPunct="1">
        <a:defRPr sz="2100" kern="1200">
          <a:solidFill>
            <a:schemeClr val="tx1"/>
          </a:solidFill>
          <a:latin typeface="+mn-lt"/>
          <a:ea typeface="+mn-ea"/>
          <a:cs typeface="+mn-cs"/>
        </a:defRPr>
      </a:lvl8pPr>
      <a:lvl9pPr marL="4291462" algn="l" defTabSz="536433" rtl="0" eaLnBrk="1" latinLnBrk="0" hangingPunct="1">
        <a:defRPr sz="2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4181828"/>
            <a:ext cx="9906000" cy="268900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07255" tIns="53626" rIns="107255" bIns="53626" rtlCol="0" anchor="ctr"/>
          <a:lstStyle/>
          <a:p>
            <a:pPr algn="ctr" defTabSz="536270"/>
            <a:endParaRPr lang="en-US">
              <a:solidFill>
                <a:srgbClr val="FFFFFF"/>
              </a:solidFill>
              <a:latin typeface="Calibri"/>
            </a:endParaRPr>
          </a:p>
        </p:txBody>
      </p:sp>
    </p:spTree>
    <p:extLst>
      <p:ext uri="{BB962C8B-B14F-4D97-AF65-F5344CB8AC3E}">
        <p14:creationId xmlns:p14="http://schemas.microsoft.com/office/powerpoint/2010/main" val="1584144694"/>
      </p:ext>
    </p:extLst>
  </p:cSld>
  <p:clrMap bg1="lt1" tx1="dk1" bg2="lt2" tx2="dk2" accent1="accent1" accent2="accent2" accent3="accent3" accent4="accent4" accent5="accent5" accent6="accent6" hlink="hlink" folHlink="folHlink"/>
  <p:sldLayoutIdLst>
    <p:sldLayoutId id="2147483704" r:id="rId1"/>
  </p:sldLayoutIdLst>
  <p:txStyles>
    <p:titleStyle>
      <a:lvl1pPr algn="ctr" defTabSz="536270" rtl="0" eaLnBrk="1" latinLnBrk="0" hangingPunct="1">
        <a:spcBef>
          <a:spcPct val="0"/>
        </a:spcBef>
        <a:buNone/>
        <a:defRPr sz="5200" kern="1200">
          <a:solidFill>
            <a:schemeClr val="tx1"/>
          </a:solidFill>
          <a:latin typeface="+mj-lt"/>
          <a:ea typeface="+mj-ea"/>
          <a:cs typeface="+mj-cs"/>
        </a:defRPr>
      </a:lvl1pPr>
    </p:titleStyle>
    <p:bodyStyle>
      <a:lvl1pPr marL="402202" indent="-402202" algn="l" defTabSz="536270" rtl="0" eaLnBrk="1" latinLnBrk="0" hangingPunct="1">
        <a:spcBef>
          <a:spcPct val="20000"/>
        </a:spcBef>
        <a:buFont typeface="Arial"/>
        <a:buChar char="•"/>
        <a:defRPr sz="3800" kern="1200">
          <a:solidFill>
            <a:schemeClr val="tx1"/>
          </a:solidFill>
          <a:latin typeface="+mn-lt"/>
          <a:ea typeface="+mn-ea"/>
          <a:cs typeface="+mn-cs"/>
        </a:defRPr>
      </a:lvl1pPr>
      <a:lvl2pPr marL="871439" indent="-335168" algn="l" defTabSz="536270" rtl="0" eaLnBrk="1" latinLnBrk="0" hangingPunct="1">
        <a:spcBef>
          <a:spcPct val="20000"/>
        </a:spcBef>
        <a:buFont typeface="Arial"/>
        <a:buChar char="–"/>
        <a:defRPr sz="3300" kern="1200">
          <a:solidFill>
            <a:schemeClr val="tx1"/>
          </a:solidFill>
          <a:latin typeface="+mn-lt"/>
          <a:ea typeface="+mn-ea"/>
          <a:cs typeface="+mn-cs"/>
        </a:defRPr>
      </a:lvl2pPr>
      <a:lvl3pPr marL="1340675" indent="-268135" algn="l" defTabSz="536270" rtl="0" eaLnBrk="1" latinLnBrk="0" hangingPunct="1">
        <a:spcBef>
          <a:spcPct val="20000"/>
        </a:spcBef>
        <a:buFont typeface="Arial"/>
        <a:buChar char="•"/>
        <a:defRPr sz="2800" kern="1200">
          <a:solidFill>
            <a:schemeClr val="tx1"/>
          </a:solidFill>
          <a:latin typeface="+mn-lt"/>
          <a:ea typeface="+mn-ea"/>
          <a:cs typeface="+mn-cs"/>
        </a:defRPr>
      </a:lvl3pPr>
      <a:lvl4pPr marL="1876945" indent="-268135" algn="l" defTabSz="536270" rtl="0" eaLnBrk="1" latinLnBrk="0" hangingPunct="1">
        <a:spcBef>
          <a:spcPct val="20000"/>
        </a:spcBef>
        <a:buFont typeface="Arial"/>
        <a:buChar char="–"/>
        <a:defRPr sz="2300" kern="1200">
          <a:solidFill>
            <a:schemeClr val="tx1"/>
          </a:solidFill>
          <a:latin typeface="+mn-lt"/>
          <a:ea typeface="+mn-ea"/>
          <a:cs typeface="+mn-cs"/>
        </a:defRPr>
      </a:lvl4pPr>
      <a:lvl5pPr marL="2413214" indent="-268135" algn="l" defTabSz="536270" rtl="0" eaLnBrk="1" latinLnBrk="0" hangingPunct="1">
        <a:spcBef>
          <a:spcPct val="20000"/>
        </a:spcBef>
        <a:buFont typeface="Arial"/>
        <a:buChar char="»"/>
        <a:defRPr sz="2300" kern="1200">
          <a:solidFill>
            <a:schemeClr val="tx1"/>
          </a:solidFill>
          <a:latin typeface="+mn-lt"/>
          <a:ea typeface="+mn-ea"/>
          <a:cs typeface="+mn-cs"/>
        </a:defRPr>
      </a:lvl5pPr>
      <a:lvl6pPr marL="2949484" indent="-268135" algn="l" defTabSz="536270" rtl="0" eaLnBrk="1" latinLnBrk="0" hangingPunct="1">
        <a:spcBef>
          <a:spcPct val="20000"/>
        </a:spcBef>
        <a:buFont typeface="Arial"/>
        <a:buChar char="•"/>
        <a:defRPr sz="2300" kern="1200">
          <a:solidFill>
            <a:schemeClr val="tx1"/>
          </a:solidFill>
          <a:latin typeface="+mn-lt"/>
          <a:ea typeface="+mn-ea"/>
          <a:cs typeface="+mn-cs"/>
        </a:defRPr>
      </a:lvl6pPr>
      <a:lvl7pPr marL="3485754" indent="-268135" algn="l" defTabSz="536270" rtl="0" eaLnBrk="1" latinLnBrk="0" hangingPunct="1">
        <a:spcBef>
          <a:spcPct val="20000"/>
        </a:spcBef>
        <a:buFont typeface="Arial"/>
        <a:buChar char="•"/>
        <a:defRPr sz="2300" kern="1200">
          <a:solidFill>
            <a:schemeClr val="tx1"/>
          </a:solidFill>
          <a:latin typeface="+mn-lt"/>
          <a:ea typeface="+mn-ea"/>
          <a:cs typeface="+mn-cs"/>
        </a:defRPr>
      </a:lvl7pPr>
      <a:lvl8pPr marL="4022024" indent="-268135" algn="l" defTabSz="536270" rtl="0" eaLnBrk="1" latinLnBrk="0" hangingPunct="1">
        <a:spcBef>
          <a:spcPct val="20000"/>
        </a:spcBef>
        <a:buFont typeface="Arial"/>
        <a:buChar char="•"/>
        <a:defRPr sz="2300" kern="1200">
          <a:solidFill>
            <a:schemeClr val="tx1"/>
          </a:solidFill>
          <a:latin typeface="+mn-lt"/>
          <a:ea typeface="+mn-ea"/>
          <a:cs typeface="+mn-cs"/>
        </a:defRPr>
      </a:lvl8pPr>
      <a:lvl9pPr marL="4558294" indent="-268135" algn="l" defTabSz="536270"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36270" rtl="0" eaLnBrk="1" latinLnBrk="0" hangingPunct="1">
        <a:defRPr sz="2100" kern="1200">
          <a:solidFill>
            <a:schemeClr val="tx1"/>
          </a:solidFill>
          <a:latin typeface="+mn-lt"/>
          <a:ea typeface="+mn-ea"/>
          <a:cs typeface="+mn-cs"/>
        </a:defRPr>
      </a:lvl1pPr>
      <a:lvl2pPr marL="536270" algn="l" defTabSz="536270" rtl="0" eaLnBrk="1" latinLnBrk="0" hangingPunct="1">
        <a:defRPr sz="2100" kern="1200">
          <a:solidFill>
            <a:schemeClr val="tx1"/>
          </a:solidFill>
          <a:latin typeface="+mn-lt"/>
          <a:ea typeface="+mn-ea"/>
          <a:cs typeface="+mn-cs"/>
        </a:defRPr>
      </a:lvl2pPr>
      <a:lvl3pPr marL="1072539" algn="l" defTabSz="536270" rtl="0" eaLnBrk="1" latinLnBrk="0" hangingPunct="1">
        <a:defRPr sz="2100" kern="1200">
          <a:solidFill>
            <a:schemeClr val="tx1"/>
          </a:solidFill>
          <a:latin typeface="+mn-lt"/>
          <a:ea typeface="+mn-ea"/>
          <a:cs typeface="+mn-cs"/>
        </a:defRPr>
      </a:lvl3pPr>
      <a:lvl4pPr marL="1608809" algn="l" defTabSz="536270" rtl="0" eaLnBrk="1" latinLnBrk="0" hangingPunct="1">
        <a:defRPr sz="2100" kern="1200">
          <a:solidFill>
            <a:schemeClr val="tx1"/>
          </a:solidFill>
          <a:latin typeface="+mn-lt"/>
          <a:ea typeface="+mn-ea"/>
          <a:cs typeface="+mn-cs"/>
        </a:defRPr>
      </a:lvl4pPr>
      <a:lvl5pPr marL="2145079" algn="l" defTabSz="536270" rtl="0" eaLnBrk="1" latinLnBrk="0" hangingPunct="1">
        <a:defRPr sz="2100" kern="1200">
          <a:solidFill>
            <a:schemeClr val="tx1"/>
          </a:solidFill>
          <a:latin typeface="+mn-lt"/>
          <a:ea typeface="+mn-ea"/>
          <a:cs typeface="+mn-cs"/>
        </a:defRPr>
      </a:lvl5pPr>
      <a:lvl6pPr marL="2681349" algn="l" defTabSz="536270" rtl="0" eaLnBrk="1" latinLnBrk="0" hangingPunct="1">
        <a:defRPr sz="2100" kern="1200">
          <a:solidFill>
            <a:schemeClr val="tx1"/>
          </a:solidFill>
          <a:latin typeface="+mn-lt"/>
          <a:ea typeface="+mn-ea"/>
          <a:cs typeface="+mn-cs"/>
        </a:defRPr>
      </a:lvl6pPr>
      <a:lvl7pPr marL="3217619" algn="l" defTabSz="536270" rtl="0" eaLnBrk="1" latinLnBrk="0" hangingPunct="1">
        <a:defRPr sz="2100" kern="1200">
          <a:solidFill>
            <a:schemeClr val="tx1"/>
          </a:solidFill>
          <a:latin typeface="+mn-lt"/>
          <a:ea typeface="+mn-ea"/>
          <a:cs typeface="+mn-cs"/>
        </a:defRPr>
      </a:lvl7pPr>
      <a:lvl8pPr marL="3753888" algn="l" defTabSz="536270" rtl="0" eaLnBrk="1" latinLnBrk="0" hangingPunct="1">
        <a:defRPr sz="2100" kern="1200">
          <a:solidFill>
            <a:schemeClr val="tx1"/>
          </a:solidFill>
          <a:latin typeface="+mn-lt"/>
          <a:ea typeface="+mn-ea"/>
          <a:cs typeface="+mn-cs"/>
        </a:defRPr>
      </a:lvl8pPr>
      <a:lvl9pPr marL="4290159" algn="l" defTabSz="536270"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do/url?sa=i&amp;rct=j&amp;q=&amp;esrc=s&amp;frm=1&amp;source=images&amp;cd=&amp;cad=rja&amp;uact=8&amp;ved=0ahUKEwiC3JaD2cHQAhXJ0iYKHenRDroQjRwIBw&amp;url=http://jamaica-gleaner.com/gleaner/20130720/lead/lead2.html&amp;psig=AFQjCNFAzUQI5gyzqG4Gfi31rzV8NjaMXg&amp;ust=1480087306720534"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3.jpg"/><Relationship Id="rId13" Type="http://schemas.openxmlformats.org/officeDocument/2006/relationships/image" Target="../media/image18.jpg"/><Relationship Id="rId3" Type="http://schemas.openxmlformats.org/officeDocument/2006/relationships/image" Target="../media/image8.jpg"/><Relationship Id="rId7" Type="http://schemas.openxmlformats.org/officeDocument/2006/relationships/image" Target="../media/image12.jpg"/><Relationship Id="rId12" Type="http://schemas.openxmlformats.org/officeDocument/2006/relationships/image" Target="../media/image17.jpg"/><Relationship Id="rId2" Type="http://schemas.openxmlformats.org/officeDocument/2006/relationships/image" Target="../media/image7.jpg"/><Relationship Id="rId1" Type="http://schemas.openxmlformats.org/officeDocument/2006/relationships/slideLayout" Target="../slideLayouts/slideLayout1.xml"/><Relationship Id="rId6" Type="http://schemas.openxmlformats.org/officeDocument/2006/relationships/image" Target="../media/image11.jpg"/><Relationship Id="rId11" Type="http://schemas.openxmlformats.org/officeDocument/2006/relationships/image" Target="../media/image16.jpg"/><Relationship Id="rId5" Type="http://schemas.openxmlformats.org/officeDocument/2006/relationships/image" Target="../media/image10.jpg"/><Relationship Id="rId10" Type="http://schemas.openxmlformats.org/officeDocument/2006/relationships/image" Target="../media/image15.jpg"/><Relationship Id="rId4" Type="http://schemas.openxmlformats.org/officeDocument/2006/relationships/image" Target="../media/image9.jpg"/><Relationship Id="rId9" Type="http://schemas.openxmlformats.org/officeDocument/2006/relationships/image" Target="../media/image14.jpg"/><Relationship Id="rId14" Type="http://schemas.openxmlformats.org/officeDocument/2006/relationships/image" Target="../media/image19.jpg"/></Relationships>
</file>

<file path=ppt/slides/_rels/slide6.xml.rels><?xml version="1.0" encoding="UTF-8" standalone="yes"?>
<Relationships xmlns="http://schemas.openxmlformats.org/package/2006/relationships"><Relationship Id="rId8" Type="http://schemas.openxmlformats.org/officeDocument/2006/relationships/image" Target="../media/image26.jpg"/><Relationship Id="rId13" Type="http://schemas.openxmlformats.org/officeDocument/2006/relationships/image" Target="../media/image31.jpg"/><Relationship Id="rId3" Type="http://schemas.openxmlformats.org/officeDocument/2006/relationships/image" Target="../media/image21.jpg"/><Relationship Id="rId7" Type="http://schemas.openxmlformats.org/officeDocument/2006/relationships/image" Target="../media/image25.jpg"/><Relationship Id="rId12" Type="http://schemas.openxmlformats.org/officeDocument/2006/relationships/image" Target="../media/image30.jp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4.jpg"/><Relationship Id="rId11" Type="http://schemas.openxmlformats.org/officeDocument/2006/relationships/image" Target="../media/image29.jpg"/><Relationship Id="rId5" Type="http://schemas.openxmlformats.org/officeDocument/2006/relationships/image" Target="../media/image23.jpg"/><Relationship Id="rId15" Type="http://schemas.openxmlformats.org/officeDocument/2006/relationships/image" Target="../media/image33.jp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jpg"/><Relationship Id="rId14" Type="http://schemas.openxmlformats.org/officeDocument/2006/relationships/image" Target="../media/image32.jpg"/></Relationships>
</file>

<file path=ppt/slides/_rels/slide7.xml.rels><?xml version="1.0" encoding="UTF-8" standalone="yes"?>
<Relationships xmlns="http://schemas.openxmlformats.org/package/2006/relationships"><Relationship Id="rId8" Type="http://schemas.openxmlformats.org/officeDocument/2006/relationships/image" Target="../media/image40.jpg"/><Relationship Id="rId13" Type="http://schemas.openxmlformats.org/officeDocument/2006/relationships/image" Target="../media/image45.jpg"/><Relationship Id="rId3" Type="http://schemas.openxmlformats.org/officeDocument/2006/relationships/image" Target="../media/image35.jpg"/><Relationship Id="rId7" Type="http://schemas.openxmlformats.org/officeDocument/2006/relationships/image" Target="../media/image39.jpg"/><Relationship Id="rId12" Type="http://schemas.openxmlformats.org/officeDocument/2006/relationships/image" Target="../media/image44.jpg"/><Relationship Id="rId2" Type="http://schemas.openxmlformats.org/officeDocument/2006/relationships/image" Target="../media/image34.jpg"/><Relationship Id="rId16" Type="http://schemas.openxmlformats.org/officeDocument/2006/relationships/image" Target="../media/image48.jpg"/><Relationship Id="rId1" Type="http://schemas.openxmlformats.org/officeDocument/2006/relationships/slideLayout" Target="../slideLayouts/slideLayout2.xml"/><Relationship Id="rId6" Type="http://schemas.openxmlformats.org/officeDocument/2006/relationships/image" Target="../media/image38.jpg"/><Relationship Id="rId11" Type="http://schemas.openxmlformats.org/officeDocument/2006/relationships/image" Target="../media/image43.jpg"/><Relationship Id="rId5" Type="http://schemas.openxmlformats.org/officeDocument/2006/relationships/image" Target="../media/image37.jpg"/><Relationship Id="rId15" Type="http://schemas.openxmlformats.org/officeDocument/2006/relationships/image" Target="../media/image47.jpg"/><Relationship Id="rId10" Type="http://schemas.openxmlformats.org/officeDocument/2006/relationships/image" Target="../media/image42.jpg"/><Relationship Id="rId4" Type="http://schemas.openxmlformats.org/officeDocument/2006/relationships/image" Target="../media/image36.jpg"/><Relationship Id="rId9" Type="http://schemas.openxmlformats.org/officeDocument/2006/relationships/image" Target="../media/image41.jpg"/><Relationship Id="rId14" Type="http://schemas.openxmlformats.org/officeDocument/2006/relationships/image" Target="../media/image4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355694"/>
            <a:ext cx="9766300" cy="1815882"/>
          </a:xfrm>
          <a:prstGeom prst="rect">
            <a:avLst/>
          </a:prstGeom>
        </p:spPr>
        <p:txBody>
          <a:bodyPr wrap="square">
            <a:spAutoFit/>
          </a:bodyPr>
          <a:lstStyle/>
          <a:p>
            <a:pPr algn="ctr" defTabSz="536270"/>
            <a:r>
              <a:rPr lang="en-GB" sz="2800" cap="all" dirty="0">
                <a:solidFill>
                  <a:schemeClr val="bg1"/>
                </a:solidFill>
              </a:rPr>
              <a:t>PROMOTING SUSTAINABLE </a:t>
            </a:r>
          </a:p>
          <a:p>
            <a:pPr algn="ctr" defTabSz="536270"/>
            <a:r>
              <a:rPr lang="en-GB" sz="2800" cap="all" dirty="0">
                <a:solidFill>
                  <a:schemeClr val="bg1"/>
                </a:solidFill>
              </a:rPr>
              <a:t>NICHE TOURISM IN THE CARIBBEAN</a:t>
            </a:r>
          </a:p>
          <a:p>
            <a:pPr algn="ctr" defTabSz="536270"/>
            <a:r>
              <a:rPr lang="en-US" sz="1800" dirty="0">
                <a:solidFill>
                  <a:srgbClr val="FFFFFF"/>
                </a:solidFill>
                <a:latin typeface="Verdana"/>
              </a:rPr>
              <a:t>________________________________</a:t>
            </a:r>
            <a:br>
              <a:rPr lang="en-US" sz="1800" dirty="0">
                <a:solidFill>
                  <a:srgbClr val="FFFFFF"/>
                </a:solidFill>
                <a:latin typeface="Verdana"/>
              </a:rPr>
            </a:br>
            <a:br>
              <a:rPr lang="en-US" sz="1800" dirty="0">
                <a:solidFill>
                  <a:srgbClr val="FFFFFF"/>
                </a:solidFill>
                <a:latin typeface="Verdana"/>
              </a:rPr>
            </a:br>
            <a:endParaRPr lang="en-US" sz="2000" dirty="0">
              <a:solidFill>
                <a:srgbClr val="163440"/>
              </a:solidFill>
              <a:latin typeface="Calibri"/>
            </a:endParaRPr>
          </a:p>
        </p:txBody>
      </p:sp>
      <p:sp>
        <p:nvSpPr>
          <p:cNvPr id="5" name="Title 1"/>
          <p:cNvSpPr>
            <a:spLocks noGrp="1"/>
          </p:cNvSpPr>
          <p:nvPr>
            <p:ph type="title"/>
          </p:nvPr>
        </p:nvSpPr>
        <p:spPr>
          <a:xfrm>
            <a:off x="325877" y="5805378"/>
            <a:ext cx="9256502" cy="847891"/>
          </a:xfrm>
        </p:spPr>
        <p:txBody>
          <a:bodyPr/>
          <a:lstStyle/>
          <a:p>
            <a:r>
              <a:rPr lang="en-US" sz="2400" cap="small" dirty="0"/>
              <a:t>International partners for promoting investment </a:t>
            </a:r>
            <a:br>
              <a:rPr lang="en-US" sz="2400" cap="small" dirty="0"/>
            </a:br>
            <a:r>
              <a:rPr lang="en-US" sz="2400" cap="small" dirty="0"/>
              <a:t>in the </a:t>
            </a:r>
            <a:r>
              <a:rPr lang="en-US" sz="2000" cap="small" dirty="0"/>
              <a:t>SDGs</a:t>
            </a:r>
            <a:endParaRPr lang="en-US" sz="2400" cap="small" dirty="0"/>
          </a:p>
        </p:txBody>
      </p:sp>
      <p:pic>
        <p:nvPicPr>
          <p:cNvPr id="2" name="Imagen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101193" y="2280115"/>
            <a:ext cx="1230805" cy="1230805"/>
          </a:xfrm>
          <a:prstGeom prst="rect">
            <a:avLst/>
          </a:prstGeom>
        </p:spPr>
      </p:pic>
      <p:pic>
        <p:nvPicPr>
          <p:cNvPr id="9" name="Imagen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02016" y="2658529"/>
            <a:ext cx="2658753" cy="633486"/>
          </a:xfrm>
          <a:prstGeom prst="rect">
            <a:avLst/>
          </a:prstGeom>
        </p:spPr>
      </p:pic>
      <p:sp>
        <p:nvSpPr>
          <p:cNvPr id="6" name="TextBox 5"/>
          <p:cNvSpPr txBox="1"/>
          <p:nvPr/>
        </p:nvSpPr>
        <p:spPr>
          <a:xfrm>
            <a:off x="7584313" y="3778646"/>
            <a:ext cx="1881028" cy="369332"/>
          </a:xfrm>
          <a:prstGeom prst="rect">
            <a:avLst/>
          </a:prstGeom>
          <a:noFill/>
        </p:spPr>
        <p:txBody>
          <a:bodyPr wrap="none" rtlCol="0">
            <a:spAutoFit/>
          </a:bodyPr>
          <a:lstStyle/>
          <a:p>
            <a:r>
              <a:rPr lang="en-US" sz="1800" dirty="0"/>
              <a:t>7 November 2017</a:t>
            </a:r>
          </a:p>
        </p:txBody>
      </p:sp>
      <p:sp>
        <p:nvSpPr>
          <p:cNvPr id="8" name="TextBox 7">
            <a:extLst>
              <a:ext uri="{FF2B5EF4-FFF2-40B4-BE49-F238E27FC236}">
                <a16:creationId xmlns:a16="http://schemas.microsoft.com/office/drawing/2014/main" id="{ED3AB808-CF0C-4A5D-A5F5-8DD05C37F437}"/>
              </a:ext>
            </a:extLst>
          </p:cNvPr>
          <p:cNvSpPr txBox="1"/>
          <p:nvPr/>
        </p:nvSpPr>
        <p:spPr>
          <a:xfrm>
            <a:off x="1395167" y="350140"/>
            <a:ext cx="7527544" cy="1261884"/>
          </a:xfrm>
          <a:prstGeom prst="rect">
            <a:avLst/>
          </a:prstGeom>
          <a:noFill/>
        </p:spPr>
        <p:txBody>
          <a:bodyPr wrap="square" rtlCol="0">
            <a:spAutoFit/>
          </a:bodyPr>
          <a:lstStyle/>
          <a:p>
            <a:pPr algn="ctr"/>
            <a:r>
              <a:rPr lang="en-US" sz="2800" dirty="0"/>
              <a:t>Regional Seminar on the Promotion of </a:t>
            </a:r>
          </a:p>
          <a:p>
            <a:pPr algn="ctr"/>
            <a:r>
              <a:rPr lang="en-US" sz="2800" dirty="0"/>
              <a:t>Bankable Sustainable Development Goal Projects</a:t>
            </a:r>
          </a:p>
          <a:p>
            <a:pPr algn="ctr"/>
            <a:r>
              <a:rPr lang="en-US" sz="2000" i="1" dirty="0"/>
              <a:t>Mexico City, 7-8 November 2017, BANCOMEXT Headquarters</a:t>
            </a:r>
          </a:p>
        </p:txBody>
      </p:sp>
      <p:sp>
        <p:nvSpPr>
          <p:cNvPr id="10" name="TextBox 9">
            <a:extLst>
              <a:ext uri="{FF2B5EF4-FFF2-40B4-BE49-F238E27FC236}">
                <a16:creationId xmlns:a16="http://schemas.microsoft.com/office/drawing/2014/main" id="{6DFD0F9D-0157-428A-B7AD-13102D066309}"/>
              </a:ext>
            </a:extLst>
          </p:cNvPr>
          <p:cNvSpPr txBox="1"/>
          <p:nvPr/>
        </p:nvSpPr>
        <p:spPr>
          <a:xfrm>
            <a:off x="241036" y="3725558"/>
            <a:ext cx="4510074" cy="369332"/>
          </a:xfrm>
          <a:prstGeom prst="rect">
            <a:avLst/>
          </a:prstGeom>
          <a:noFill/>
        </p:spPr>
        <p:txBody>
          <a:bodyPr wrap="square" rtlCol="0">
            <a:spAutoFit/>
          </a:bodyPr>
          <a:lstStyle/>
          <a:p>
            <a:r>
              <a:rPr lang="en-US" sz="1800" dirty="0"/>
              <a:t>Annette Mark, 2</a:t>
            </a:r>
            <a:r>
              <a:rPr lang="en-US" sz="1800" baseline="30000" dirty="0"/>
              <a:t>nd</a:t>
            </a:r>
            <a:r>
              <a:rPr lang="en-US" sz="1800" dirty="0"/>
              <a:t> VP, CAIPA</a:t>
            </a:r>
          </a:p>
        </p:txBody>
      </p:sp>
    </p:spTree>
    <p:extLst>
      <p:ext uri="{BB962C8B-B14F-4D97-AF65-F5344CB8AC3E}">
        <p14:creationId xmlns:p14="http://schemas.microsoft.com/office/powerpoint/2010/main" val="1317926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6243"/>
            <a:ext cx="8229600" cy="487362"/>
          </a:xfrm>
        </p:spPr>
        <p:txBody>
          <a:bodyPr>
            <a:normAutofit fontScale="90000"/>
          </a:bodyPr>
          <a:lstStyle/>
          <a:p>
            <a:pPr algn="l"/>
            <a:r>
              <a:rPr lang="en-US" dirty="0"/>
              <a:t>About CAIPA</a:t>
            </a:r>
          </a:p>
        </p:txBody>
      </p:sp>
      <p:sp>
        <p:nvSpPr>
          <p:cNvPr id="3" name="Content Placeholder 2"/>
          <p:cNvSpPr>
            <a:spLocks noGrp="1"/>
          </p:cNvSpPr>
          <p:nvPr>
            <p:ph idx="1"/>
          </p:nvPr>
        </p:nvSpPr>
        <p:spPr>
          <a:xfrm>
            <a:off x="5715000" y="1066800"/>
            <a:ext cx="3352800" cy="5334000"/>
          </a:xfrm>
        </p:spPr>
        <p:txBody>
          <a:bodyPr>
            <a:normAutofit/>
          </a:bodyPr>
          <a:lstStyle/>
          <a:p>
            <a:pPr marL="0" indent="0">
              <a:buNone/>
            </a:pPr>
            <a:endParaRPr lang="en-US" sz="700" dirty="0"/>
          </a:p>
          <a:p>
            <a:pPr marL="0" indent="0">
              <a:buNone/>
            </a:pPr>
            <a:endParaRPr lang="en-US" dirty="0"/>
          </a:p>
        </p:txBody>
      </p:sp>
      <p:sp>
        <p:nvSpPr>
          <p:cNvPr id="22" name="2 Marcador de contenido"/>
          <p:cNvSpPr txBox="1">
            <a:spLocks/>
          </p:cNvSpPr>
          <p:nvPr/>
        </p:nvSpPr>
        <p:spPr>
          <a:xfrm>
            <a:off x="393582" y="1358245"/>
            <a:ext cx="6979125" cy="37370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itchFamily="2" charset="2"/>
              <a:buChar char="Ø"/>
            </a:pPr>
            <a:r>
              <a:rPr lang="en-029" sz="1700" dirty="0"/>
              <a:t>CAIPA was launched on 20th day of November, 2007 in Kingston, Jamaica with funding support from the European Union under a PROINVEST Programme. </a:t>
            </a:r>
          </a:p>
          <a:p>
            <a:pPr>
              <a:buFont typeface="Wingdings" pitchFamily="2" charset="2"/>
              <a:buChar char="Ø"/>
            </a:pPr>
            <a:endParaRPr lang="en-029" sz="700" dirty="0"/>
          </a:p>
          <a:p>
            <a:pPr>
              <a:buFont typeface="Wingdings" pitchFamily="2" charset="2"/>
              <a:buChar char="Ø"/>
            </a:pPr>
            <a:r>
              <a:rPr lang="en-029" sz="1700" dirty="0"/>
              <a:t>The Association was established as an umbrella Association of CARIFORUM Investment Promotion Agencies (IPAs), with the objective of enabling collaboration among Caribbean IPAs. </a:t>
            </a:r>
          </a:p>
          <a:p>
            <a:pPr>
              <a:buFont typeface="Wingdings" pitchFamily="2" charset="2"/>
              <a:buChar char="Ø"/>
            </a:pPr>
            <a:endParaRPr lang="en-029" sz="800" dirty="0"/>
          </a:p>
          <a:p>
            <a:pPr>
              <a:buFont typeface="Wingdings" pitchFamily="2" charset="2"/>
              <a:buChar char="Ø"/>
            </a:pPr>
            <a:r>
              <a:rPr lang="en-029" sz="1700" dirty="0"/>
              <a:t>Under the IDB Programme, CAIPA’s membership stood at 23 IPAs within the region: Anguilla, Antigua &amp; Barbuda, Aruba, Bahamas, Barbados, Belize, the British Virgin Islands, the Cayman Islands, Curacao, Dominica, Dominican Republic, Grenada, Guyana, Haiti, Jamaica, St. Kitts and Nevis, Montserrat, Saint Lucia, </a:t>
            </a:r>
            <a:r>
              <a:rPr lang="en-029" sz="1700" dirty="0" err="1"/>
              <a:t>Sint</a:t>
            </a:r>
            <a:r>
              <a:rPr lang="en-029" sz="1700" dirty="0"/>
              <a:t> Maarten, St. Vincent &amp; the Grenadines, Suriname, Trinidad &amp; Tobago, and the Turks and Caicos Islands. </a:t>
            </a:r>
          </a:p>
          <a:p>
            <a:pPr>
              <a:buFont typeface="Wingdings" pitchFamily="2" charset="2"/>
              <a:buChar char="Ø"/>
            </a:pPr>
            <a:endParaRPr lang="en-029" sz="1000" dirty="0"/>
          </a:p>
          <a:p>
            <a:pPr>
              <a:buFont typeface="Wingdings" pitchFamily="2" charset="2"/>
              <a:buChar char="Ø"/>
            </a:pPr>
            <a:r>
              <a:rPr lang="en-029" sz="1700" dirty="0"/>
              <a:t>Caribbean Export Development Agency serves as the CAIPA Secretariat</a:t>
            </a:r>
          </a:p>
          <a:p>
            <a:pPr>
              <a:buFont typeface="Wingdings" pitchFamily="2" charset="2"/>
              <a:buChar char="Ø"/>
            </a:pPr>
            <a:endParaRPr lang="en-029" sz="1700" dirty="0"/>
          </a:p>
          <a:p>
            <a:endParaRPr lang="en-029" sz="1700" dirty="0"/>
          </a:p>
          <a:p>
            <a:endParaRPr lang="es-ES" sz="1700" dirty="0"/>
          </a:p>
        </p:txBody>
      </p:sp>
      <p:pic>
        <p:nvPicPr>
          <p:cNvPr id="24" name="Picture 8" descr="Image result for diane edwards photo">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412" r="13833"/>
          <a:stretch/>
        </p:blipFill>
        <p:spPr bwMode="auto">
          <a:xfrm>
            <a:off x="7647847" y="1301291"/>
            <a:ext cx="1872208" cy="1676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384681" y="3308022"/>
            <a:ext cx="2240085" cy="1323439"/>
          </a:xfrm>
          <a:prstGeom prst="rect">
            <a:avLst/>
          </a:prstGeom>
          <a:noFill/>
        </p:spPr>
        <p:txBody>
          <a:bodyPr wrap="square" rtlCol="0">
            <a:spAutoFit/>
          </a:bodyPr>
          <a:lstStyle/>
          <a:p>
            <a:pPr algn="ctr"/>
            <a:r>
              <a:rPr lang="en-US" sz="1600" dirty="0"/>
              <a:t>Diane Edwards, President of JAMPRO</a:t>
            </a:r>
          </a:p>
          <a:p>
            <a:pPr algn="ctr"/>
            <a:r>
              <a:rPr lang="en-US" sz="1600" dirty="0"/>
              <a:t>CAIPA President</a:t>
            </a:r>
          </a:p>
          <a:p>
            <a:pPr algn="ctr"/>
            <a:r>
              <a:rPr lang="en-US" sz="1600" dirty="0"/>
              <a:t>(2017/2018)</a:t>
            </a:r>
          </a:p>
        </p:txBody>
      </p:sp>
      <p:sp>
        <p:nvSpPr>
          <p:cNvPr id="6" name="TextBox 5">
            <a:extLst>
              <a:ext uri="{FF2B5EF4-FFF2-40B4-BE49-F238E27FC236}">
                <a16:creationId xmlns:a16="http://schemas.microsoft.com/office/drawing/2014/main" id="{9909A11A-16CF-4728-A818-C74F5EEBBC15}"/>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26712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079" y="198438"/>
            <a:ext cx="8229600" cy="487362"/>
          </a:xfrm>
        </p:spPr>
        <p:txBody>
          <a:bodyPr>
            <a:noAutofit/>
          </a:bodyPr>
          <a:lstStyle/>
          <a:p>
            <a:pPr algn="l"/>
            <a:r>
              <a:rPr lang="en-US" sz="2800" b="1" dirty="0"/>
              <a:t>About CAIPA</a:t>
            </a:r>
          </a:p>
        </p:txBody>
      </p:sp>
      <p:sp>
        <p:nvSpPr>
          <p:cNvPr id="3" name="Content Placeholder 2"/>
          <p:cNvSpPr>
            <a:spLocks noGrp="1"/>
          </p:cNvSpPr>
          <p:nvPr>
            <p:ph idx="1"/>
          </p:nvPr>
        </p:nvSpPr>
        <p:spPr>
          <a:xfrm>
            <a:off x="5715000" y="1066800"/>
            <a:ext cx="3352800" cy="5334000"/>
          </a:xfrm>
        </p:spPr>
        <p:txBody>
          <a:bodyPr>
            <a:normAutofit/>
          </a:bodyPr>
          <a:lstStyle/>
          <a:p>
            <a:pPr marL="0" indent="0">
              <a:buNone/>
            </a:pPr>
            <a:endParaRPr lang="en-US" sz="700" dirty="0"/>
          </a:p>
          <a:p>
            <a:pPr marL="0" indent="0">
              <a:buNone/>
            </a:pPr>
            <a:endParaRPr lang="en-US" dirty="0"/>
          </a:p>
        </p:txBody>
      </p:sp>
      <p:sp>
        <p:nvSpPr>
          <p:cNvPr id="9" name="2 Marcador de contenido"/>
          <p:cNvSpPr txBox="1">
            <a:spLocks/>
          </p:cNvSpPr>
          <p:nvPr/>
        </p:nvSpPr>
        <p:spPr>
          <a:xfrm>
            <a:off x="838200" y="1170638"/>
            <a:ext cx="8229600" cy="28083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Wingdings" pitchFamily="2" charset="2"/>
              <a:buChar char="Ø"/>
            </a:pPr>
            <a:r>
              <a:rPr lang="en-029" sz="1800" dirty="0"/>
              <a:t>CAIPA’S VISION</a:t>
            </a:r>
          </a:p>
          <a:p>
            <a:pPr marL="0" indent="0">
              <a:buNone/>
            </a:pPr>
            <a:endParaRPr lang="en-029" sz="1000" dirty="0"/>
          </a:p>
          <a:p>
            <a:pPr marL="0" indent="0">
              <a:buNone/>
            </a:pPr>
            <a:r>
              <a:rPr lang="en-029" sz="1800" dirty="0"/>
              <a:t>	The Caribbean: </a:t>
            </a:r>
            <a:r>
              <a:rPr lang="en-029" sz="1800" u="sng" dirty="0"/>
              <a:t>THE </a:t>
            </a:r>
            <a:r>
              <a:rPr lang="en-029" sz="1800" dirty="0"/>
              <a:t>Premier Investment Destination</a:t>
            </a:r>
          </a:p>
          <a:p>
            <a:pPr marL="0" indent="0">
              <a:buNone/>
            </a:pPr>
            <a:r>
              <a:rPr lang="en-029" sz="1800" dirty="0"/>
              <a:t> </a:t>
            </a:r>
            <a:endParaRPr lang="en-029" sz="900" dirty="0"/>
          </a:p>
          <a:p>
            <a:pPr>
              <a:buFont typeface="Wingdings" pitchFamily="2" charset="2"/>
              <a:buChar char="Ø"/>
            </a:pPr>
            <a:r>
              <a:rPr lang="en-029" sz="1800" dirty="0"/>
              <a:t>CAIPA MISSION</a:t>
            </a:r>
          </a:p>
          <a:p>
            <a:pPr marL="0" indent="0">
              <a:buNone/>
            </a:pPr>
            <a:endParaRPr lang="en-029" sz="800" dirty="0"/>
          </a:p>
          <a:p>
            <a:pPr marL="0" indent="0">
              <a:buNone/>
            </a:pPr>
            <a:r>
              <a:rPr lang="en-029" sz="1800" dirty="0"/>
              <a:t>	To drive sustainable development in the Caribbean through 	collaboration on investment promotion</a:t>
            </a:r>
          </a:p>
          <a:p>
            <a:pPr marL="0" indent="0">
              <a:buNone/>
            </a:pPr>
            <a:endParaRPr lang="en-029" sz="1800" dirty="0"/>
          </a:p>
          <a:p>
            <a:pPr>
              <a:buFont typeface="Wingdings" pitchFamily="2" charset="2"/>
              <a:buChar char="Ø"/>
            </a:pPr>
            <a:r>
              <a:rPr lang="en-US" sz="1800" dirty="0"/>
              <a:t>CAIPA VALUES</a:t>
            </a:r>
          </a:p>
          <a:p>
            <a:pPr marL="914400" lvl="2" indent="0">
              <a:buNone/>
            </a:pPr>
            <a:r>
              <a:rPr lang="en-US" sz="1800" dirty="0"/>
              <a:t>Impartiality, Transparency, </a:t>
            </a:r>
            <a:r>
              <a:rPr lang="en-US" sz="1800" b="1" u="sng" dirty="0"/>
              <a:t>Teamwork</a:t>
            </a:r>
            <a:r>
              <a:rPr lang="en-US" sz="1800" dirty="0"/>
              <a:t>, Excellence, Stewardship, Accountability, Passion</a:t>
            </a:r>
          </a:p>
          <a:p>
            <a:endParaRPr lang="es-ES" sz="1800" dirty="0"/>
          </a:p>
          <a:p>
            <a:pPr>
              <a:buFont typeface="Wingdings" pitchFamily="2" charset="2"/>
              <a:buChar char="Ø"/>
            </a:pPr>
            <a:r>
              <a:rPr lang="es-ES" sz="1800" dirty="0" err="1"/>
              <a:t>CAIPA’s</a:t>
            </a:r>
            <a:r>
              <a:rPr lang="es-ES" sz="1800" dirty="0"/>
              <a:t> FOCUS AREAS</a:t>
            </a:r>
          </a:p>
          <a:p>
            <a:endParaRPr lang="es-ES" sz="900" dirty="0"/>
          </a:p>
          <a:p>
            <a:pPr marL="457200" lvl="1" indent="0">
              <a:buNone/>
            </a:pPr>
            <a:r>
              <a:rPr lang="es-ES" sz="1800" b="1" dirty="0"/>
              <a:t>	</a:t>
            </a:r>
            <a:r>
              <a:rPr lang="es-ES" sz="1800" dirty="0" err="1"/>
              <a:t>Capacity</a:t>
            </a:r>
            <a:r>
              <a:rPr lang="es-ES" sz="1800" dirty="0"/>
              <a:t> </a:t>
            </a:r>
            <a:r>
              <a:rPr lang="es-ES" sz="1800" dirty="0" err="1"/>
              <a:t>Building</a:t>
            </a:r>
            <a:r>
              <a:rPr lang="es-ES" sz="1800" dirty="0"/>
              <a:t>, </a:t>
            </a:r>
            <a:r>
              <a:rPr lang="es-ES" sz="1800" dirty="0" err="1"/>
              <a:t>Research</a:t>
            </a:r>
            <a:r>
              <a:rPr lang="es-ES" sz="1800" dirty="0"/>
              <a:t> &amp; </a:t>
            </a:r>
            <a:r>
              <a:rPr lang="es-ES" sz="1800" dirty="0" err="1"/>
              <a:t>Information</a:t>
            </a:r>
            <a:r>
              <a:rPr lang="en-US" sz="1800" dirty="0"/>
              <a:t>, </a:t>
            </a:r>
            <a:r>
              <a:rPr lang="en-029" sz="1800" dirty="0"/>
              <a:t>Caribbean 	Investment Brand Development and Promotion, 	Investment Climate Advocacy</a:t>
            </a:r>
            <a:endParaRPr lang="es-ES" sz="1800" dirty="0"/>
          </a:p>
        </p:txBody>
      </p:sp>
      <p:sp>
        <p:nvSpPr>
          <p:cNvPr id="7" name="TextBox 6">
            <a:extLst>
              <a:ext uri="{FF2B5EF4-FFF2-40B4-BE49-F238E27FC236}">
                <a16:creationId xmlns:a16="http://schemas.microsoft.com/office/drawing/2014/main" id="{21EBB38E-702F-4201-B50B-8694D2A73581}"/>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852831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9EE2-8028-4143-B4DD-28F1C0997F9F}"/>
              </a:ext>
            </a:extLst>
          </p:cNvPr>
          <p:cNvSpPr>
            <a:spLocks noGrp="1"/>
          </p:cNvSpPr>
          <p:nvPr>
            <p:ph type="ctrTitle"/>
          </p:nvPr>
        </p:nvSpPr>
        <p:spPr/>
        <p:txBody>
          <a:bodyPr/>
          <a:lstStyle/>
          <a:p>
            <a:r>
              <a:rPr lang="en-US" sz="2400" b="1" dirty="0"/>
              <a:t>Sustainable Niche Tourism and the SDGs</a:t>
            </a:r>
            <a:br>
              <a:rPr lang="en-US" sz="2400" b="1" dirty="0"/>
            </a:br>
            <a:endParaRPr lang="en-US" sz="2400" b="1" dirty="0"/>
          </a:p>
        </p:txBody>
      </p:sp>
      <p:sp>
        <p:nvSpPr>
          <p:cNvPr id="3" name="Subtitle 2">
            <a:extLst>
              <a:ext uri="{FF2B5EF4-FFF2-40B4-BE49-F238E27FC236}">
                <a16:creationId xmlns:a16="http://schemas.microsoft.com/office/drawing/2014/main" id="{C4AB05DF-2B25-40F5-A62B-335F516C69A9}"/>
              </a:ext>
            </a:extLst>
          </p:cNvPr>
          <p:cNvSpPr>
            <a:spLocks noGrp="1"/>
          </p:cNvSpPr>
          <p:nvPr>
            <p:ph type="subTitle" idx="1"/>
          </p:nvPr>
        </p:nvSpPr>
        <p:spPr>
          <a:xfrm>
            <a:off x="716437" y="1532753"/>
            <a:ext cx="8711587" cy="4170315"/>
          </a:xfrm>
        </p:spPr>
        <p:txBody>
          <a:bodyPr/>
          <a:lstStyle/>
          <a:p>
            <a:r>
              <a:rPr lang="en-US" dirty="0"/>
              <a:t>In 2015 CAIPA members validated a </a:t>
            </a:r>
            <a:r>
              <a:rPr lang="en-US" b="1" dirty="0"/>
              <a:t>Regional Investment Promotion Strategy </a:t>
            </a:r>
            <a:r>
              <a:rPr lang="en-US" dirty="0"/>
              <a:t>that identified 3 target sectors for proactive promotion as a region:</a:t>
            </a:r>
          </a:p>
          <a:p>
            <a:endParaRPr lang="en-US" dirty="0"/>
          </a:p>
          <a:p>
            <a:pPr marL="342900" indent="-342900">
              <a:buFont typeface="Wingdings" panose="05000000000000000000" pitchFamily="2" charset="2"/>
              <a:buChar char="Ø"/>
            </a:pPr>
            <a:r>
              <a:rPr lang="en-US" b="1" dirty="0"/>
              <a:t>Sustainable Niche Tourism</a:t>
            </a:r>
          </a:p>
          <a:p>
            <a:pPr marL="342900" indent="-342900">
              <a:buFont typeface="Wingdings" panose="05000000000000000000" pitchFamily="2" charset="2"/>
              <a:buChar char="Ø"/>
            </a:pPr>
            <a:endParaRPr lang="en-US" dirty="0"/>
          </a:p>
          <a:p>
            <a:pPr marL="342900" indent="-342900">
              <a:buFont typeface="Wingdings" panose="05000000000000000000" pitchFamily="2" charset="2"/>
              <a:buChar char="Ø"/>
            </a:pPr>
            <a:r>
              <a:rPr lang="en-US" dirty="0"/>
              <a:t>Renewable Energy</a:t>
            </a:r>
          </a:p>
          <a:p>
            <a:pPr marL="342900" indent="-342900">
              <a:buFont typeface="Wingdings" panose="05000000000000000000" pitchFamily="2" charset="2"/>
              <a:buChar char="Ø"/>
            </a:pPr>
            <a:endParaRPr lang="en-US" dirty="0"/>
          </a:p>
          <a:p>
            <a:pPr marL="342900" indent="-342900">
              <a:buFont typeface="Wingdings" panose="05000000000000000000" pitchFamily="2" charset="2"/>
              <a:buChar char="Ø"/>
            </a:pPr>
            <a:r>
              <a:rPr lang="en-US" dirty="0"/>
              <a:t>Business Process Outsourcing</a:t>
            </a:r>
          </a:p>
        </p:txBody>
      </p:sp>
      <p:sp>
        <p:nvSpPr>
          <p:cNvPr id="4" name="TextBox 3">
            <a:extLst>
              <a:ext uri="{FF2B5EF4-FFF2-40B4-BE49-F238E27FC236}">
                <a16:creationId xmlns:a16="http://schemas.microsoft.com/office/drawing/2014/main" id="{80E25EAD-54E0-4870-A34B-29DD7CF6C9AD}"/>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654140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3340A-204F-4473-8AFB-6E71D8350348}"/>
              </a:ext>
            </a:extLst>
          </p:cNvPr>
          <p:cNvSpPr>
            <a:spLocks noGrp="1"/>
          </p:cNvSpPr>
          <p:nvPr>
            <p:ph type="ctrTitle"/>
          </p:nvPr>
        </p:nvSpPr>
        <p:spPr/>
        <p:txBody>
          <a:bodyPr/>
          <a:lstStyle/>
          <a:p>
            <a:r>
              <a:rPr lang="en-US" sz="2800" b="1" dirty="0"/>
              <a:t>The Caribbean is Paradise</a:t>
            </a:r>
          </a:p>
        </p:txBody>
      </p:sp>
      <p:sp>
        <p:nvSpPr>
          <p:cNvPr id="4" name="object 20">
            <a:extLst>
              <a:ext uri="{FF2B5EF4-FFF2-40B4-BE49-F238E27FC236}">
                <a16:creationId xmlns:a16="http://schemas.microsoft.com/office/drawing/2014/main" id="{19E674FB-5077-4258-963B-53B098188B8E}"/>
              </a:ext>
            </a:extLst>
          </p:cNvPr>
          <p:cNvSpPr/>
          <p:nvPr/>
        </p:nvSpPr>
        <p:spPr>
          <a:xfrm>
            <a:off x="168275" y="1144651"/>
            <a:ext cx="1544701" cy="3192399"/>
          </a:xfrm>
          <a:prstGeom prst="rect">
            <a:avLst/>
          </a:prstGeom>
          <a:blipFill>
            <a:blip r:embed="rId2" cstate="print"/>
            <a:stretch>
              <a:fillRect/>
            </a:stretch>
          </a:blipFill>
        </p:spPr>
        <p:txBody>
          <a:bodyPr wrap="square" lIns="0" tIns="0" rIns="0" bIns="0" rtlCol="0">
            <a:spAutoFit/>
          </a:bodyPr>
          <a:lstStyle/>
          <a:p>
            <a:endParaRPr/>
          </a:p>
        </p:txBody>
      </p:sp>
      <p:sp>
        <p:nvSpPr>
          <p:cNvPr id="5" name="object 8">
            <a:extLst>
              <a:ext uri="{FF2B5EF4-FFF2-40B4-BE49-F238E27FC236}">
                <a16:creationId xmlns:a16="http://schemas.microsoft.com/office/drawing/2014/main" id="{D85A3ED2-28A7-4E0B-A4A9-123F409BE139}"/>
              </a:ext>
            </a:extLst>
          </p:cNvPr>
          <p:cNvSpPr/>
          <p:nvPr/>
        </p:nvSpPr>
        <p:spPr>
          <a:xfrm>
            <a:off x="1863470" y="1131951"/>
            <a:ext cx="1986280" cy="1352550"/>
          </a:xfrm>
          <a:prstGeom prst="rect">
            <a:avLst/>
          </a:prstGeom>
          <a:blipFill>
            <a:blip r:embed="rId3" cstate="print"/>
            <a:stretch>
              <a:fillRect/>
            </a:stretch>
          </a:blipFill>
        </p:spPr>
        <p:txBody>
          <a:bodyPr wrap="square" lIns="0" tIns="0" rIns="0" bIns="0" rtlCol="0">
            <a:spAutoFit/>
          </a:bodyPr>
          <a:lstStyle/>
          <a:p>
            <a:endParaRPr/>
          </a:p>
        </p:txBody>
      </p:sp>
      <p:sp>
        <p:nvSpPr>
          <p:cNvPr id="6" name="object 6">
            <a:extLst>
              <a:ext uri="{FF2B5EF4-FFF2-40B4-BE49-F238E27FC236}">
                <a16:creationId xmlns:a16="http://schemas.microsoft.com/office/drawing/2014/main" id="{E2B32AED-938A-499F-9427-C3C8F17453F1}"/>
              </a:ext>
            </a:extLst>
          </p:cNvPr>
          <p:cNvSpPr/>
          <p:nvPr/>
        </p:nvSpPr>
        <p:spPr>
          <a:xfrm>
            <a:off x="6897567" y="1112901"/>
            <a:ext cx="1811274" cy="1404874"/>
          </a:xfrm>
          <a:prstGeom prst="rect">
            <a:avLst/>
          </a:prstGeom>
          <a:blipFill>
            <a:blip r:embed="rId4" cstate="print"/>
            <a:stretch>
              <a:fillRect/>
            </a:stretch>
          </a:blipFill>
        </p:spPr>
        <p:txBody>
          <a:bodyPr wrap="square" lIns="0" tIns="0" rIns="0" bIns="0" rtlCol="0">
            <a:spAutoFit/>
          </a:bodyPr>
          <a:lstStyle/>
          <a:p>
            <a:endParaRPr/>
          </a:p>
        </p:txBody>
      </p:sp>
      <p:sp>
        <p:nvSpPr>
          <p:cNvPr id="7" name="object 31">
            <a:extLst>
              <a:ext uri="{FF2B5EF4-FFF2-40B4-BE49-F238E27FC236}">
                <a16:creationId xmlns:a16="http://schemas.microsoft.com/office/drawing/2014/main" id="{F2AB4868-B8BA-4F96-9982-2A78D679815E}"/>
              </a:ext>
            </a:extLst>
          </p:cNvPr>
          <p:cNvSpPr/>
          <p:nvPr/>
        </p:nvSpPr>
        <p:spPr>
          <a:xfrm>
            <a:off x="3973576" y="1150874"/>
            <a:ext cx="2819400" cy="1333500"/>
          </a:xfrm>
          <a:prstGeom prst="rect">
            <a:avLst/>
          </a:prstGeom>
          <a:blipFill>
            <a:blip r:embed="rId5" cstate="print"/>
            <a:stretch>
              <a:fillRect/>
            </a:stretch>
          </a:blipFill>
        </p:spPr>
        <p:txBody>
          <a:bodyPr wrap="square" lIns="0" tIns="0" rIns="0" bIns="0" rtlCol="0">
            <a:spAutoFit/>
          </a:bodyPr>
          <a:lstStyle/>
          <a:p>
            <a:endParaRPr/>
          </a:p>
        </p:txBody>
      </p:sp>
      <p:sp>
        <p:nvSpPr>
          <p:cNvPr id="8" name="object 14">
            <a:extLst>
              <a:ext uri="{FF2B5EF4-FFF2-40B4-BE49-F238E27FC236}">
                <a16:creationId xmlns:a16="http://schemas.microsoft.com/office/drawing/2014/main" id="{304D87A0-77BE-453A-A4F0-95C5191E6EEB}"/>
              </a:ext>
            </a:extLst>
          </p:cNvPr>
          <p:cNvSpPr/>
          <p:nvPr/>
        </p:nvSpPr>
        <p:spPr>
          <a:xfrm>
            <a:off x="1828800" y="2636774"/>
            <a:ext cx="4191762" cy="1546225"/>
          </a:xfrm>
          <a:prstGeom prst="rect">
            <a:avLst/>
          </a:prstGeom>
          <a:blipFill>
            <a:blip r:embed="rId6" cstate="print"/>
            <a:stretch>
              <a:fillRect/>
            </a:stretch>
          </a:blipFill>
        </p:spPr>
        <p:txBody>
          <a:bodyPr wrap="square" lIns="0" tIns="0" rIns="0" bIns="0" rtlCol="0">
            <a:spAutoFit/>
          </a:bodyPr>
          <a:lstStyle/>
          <a:p>
            <a:endParaRPr/>
          </a:p>
        </p:txBody>
      </p:sp>
      <p:sp>
        <p:nvSpPr>
          <p:cNvPr id="9" name="object 22">
            <a:extLst>
              <a:ext uri="{FF2B5EF4-FFF2-40B4-BE49-F238E27FC236}">
                <a16:creationId xmlns:a16="http://schemas.microsoft.com/office/drawing/2014/main" id="{F8001540-73C2-40F2-A8D1-CDA24A6593EA}"/>
              </a:ext>
            </a:extLst>
          </p:cNvPr>
          <p:cNvSpPr/>
          <p:nvPr/>
        </p:nvSpPr>
        <p:spPr>
          <a:xfrm>
            <a:off x="6107176" y="2636774"/>
            <a:ext cx="2601665" cy="1565275"/>
          </a:xfrm>
          <a:prstGeom prst="rect">
            <a:avLst/>
          </a:prstGeom>
          <a:blipFill>
            <a:blip r:embed="rId7" cstate="print"/>
            <a:stretch>
              <a:fillRect/>
            </a:stretch>
          </a:blipFill>
        </p:spPr>
        <p:txBody>
          <a:bodyPr wrap="square" lIns="0" tIns="0" rIns="0" bIns="0" rtlCol="0">
            <a:spAutoFit/>
          </a:bodyPr>
          <a:lstStyle/>
          <a:p>
            <a:endParaRPr/>
          </a:p>
        </p:txBody>
      </p:sp>
      <p:sp>
        <p:nvSpPr>
          <p:cNvPr id="10" name="object 16">
            <a:extLst>
              <a:ext uri="{FF2B5EF4-FFF2-40B4-BE49-F238E27FC236}">
                <a16:creationId xmlns:a16="http://schemas.microsoft.com/office/drawing/2014/main" id="{EF321E48-F737-469A-B398-296357BEBD49}"/>
              </a:ext>
            </a:extLst>
          </p:cNvPr>
          <p:cNvSpPr/>
          <p:nvPr/>
        </p:nvSpPr>
        <p:spPr>
          <a:xfrm>
            <a:off x="8795455" y="1131951"/>
            <a:ext cx="960437" cy="3030601"/>
          </a:xfrm>
          <a:prstGeom prst="rect">
            <a:avLst/>
          </a:prstGeom>
          <a:blipFill>
            <a:blip r:embed="rId8" cstate="print"/>
            <a:stretch>
              <a:fillRect/>
            </a:stretch>
          </a:blipFill>
        </p:spPr>
        <p:txBody>
          <a:bodyPr wrap="square" lIns="0" tIns="0" rIns="0" bIns="0" rtlCol="0">
            <a:spAutoFit/>
          </a:bodyPr>
          <a:lstStyle/>
          <a:p>
            <a:endParaRPr/>
          </a:p>
        </p:txBody>
      </p:sp>
      <p:sp>
        <p:nvSpPr>
          <p:cNvPr id="12" name="object 24">
            <a:extLst>
              <a:ext uri="{FF2B5EF4-FFF2-40B4-BE49-F238E27FC236}">
                <a16:creationId xmlns:a16="http://schemas.microsoft.com/office/drawing/2014/main" id="{98258E65-88FE-4726-8787-48144AB8A12A}"/>
              </a:ext>
            </a:extLst>
          </p:cNvPr>
          <p:cNvSpPr/>
          <p:nvPr/>
        </p:nvSpPr>
        <p:spPr>
          <a:xfrm>
            <a:off x="3740150" y="4330700"/>
            <a:ext cx="1892300" cy="1260475"/>
          </a:xfrm>
          <a:prstGeom prst="rect">
            <a:avLst/>
          </a:prstGeom>
          <a:blipFill>
            <a:blip r:embed="rId9" cstate="print"/>
            <a:stretch>
              <a:fillRect/>
            </a:stretch>
          </a:blipFill>
        </p:spPr>
        <p:txBody>
          <a:bodyPr wrap="square" lIns="0" tIns="0" rIns="0" bIns="0" rtlCol="0">
            <a:spAutoFit/>
          </a:bodyPr>
          <a:lstStyle/>
          <a:p>
            <a:endParaRPr/>
          </a:p>
        </p:txBody>
      </p:sp>
      <p:sp>
        <p:nvSpPr>
          <p:cNvPr id="13" name="object 28">
            <a:extLst>
              <a:ext uri="{FF2B5EF4-FFF2-40B4-BE49-F238E27FC236}">
                <a16:creationId xmlns:a16="http://schemas.microsoft.com/office/drawing/2014/main" id="{F0591DB5-D6AD-40DA-8ED8-DDBD4ECFBA3A}"/>
              </a:ext>
            </a:extLst>
          </p:cNvPr>
          <p:cNvSpPr/>
          <p:nvPr/>
        </p:nvSpPr>
        <p:spPr>
          <a:xfrm>
            <a:off x="5723001" y="4316349"/>
            <a:ext cx="2490724" cy="1266825"/>
          </a:xfrm>
          <a:prstGeom prst="rect">
            <a:avLst/>
          </a:prstGeom>
          <a:blipFill>
            <a:blip r:embed="rId10" cstate="print"/>
            <a:stretch>
              <a:fillRect/>
            </a:stretch>
          </a:blipFill>
        </p:spPr>
        <p:txBody>
          <a:bodyPr wrap="square" lIns="0" tIns="0" rIns="0" bIns="0" rtlCol="0">
            <a:spAutoFit/>
          </a:bodyPr>
          <a:lstStyle/>
          <a:p>
            <a:endParaRPr/>
          </a:p>
        </p:txBody>
      </p:sp>
      <p:sp>
        <p:nvSpPr>
          <p:cNvPr id="14" name="object 12">
            <a:extLst>
              <a:ext uri="{FF2B5EF4-FFF2-40B4-BE49-F238E27FC236}">
                <a16:creationId xmlns:a16="http://schemas.microsoft.com/office/drawing/2014/main" id="{B8B786CB-5986-485A-A23C-F73A20052DC1}"/>
              </a:ext>
            </a:extLst>
          </p:cNvPr>
          <p:cNvSpPr/>
          <p:nvPr/>
        </p:nvSpPr>
        <p:spPr>
          <a:xfrm>
            <a:off x="8299450" y="4313174"/>
            <a:ext cx="1456442" cy="1270000"/>
          </a:xfrm>
          <a:prstGeom prst="rect">
            <a:avLst/>
          </a:prstGeom>
          <a:blipFill>
            <a:blip r:embed="rId11" cstate="print"/>
            <a:stretch>
              <a:fillRect/>
            </a:stretch>
          </a:blipFill>
        </p:spPr>
        <p:txBody>
          <a:bodyPr wrap="square" lIns="0" tIns="0" rIns="0" bIns="0" rtlCol="0">
            <a:spAutoFit/>
          </a:bodyPr>
          <a:lstStyle/>
          <a:p>
            <a:endParaRPr/>
          </a:p>
        </p:txBody>
      </p:sp>
      <p:sp>
        <p:nvSpPr>
          <p:cNvPr id="15" name="object 30">
            <a:extLst>
              <a:ext uri="{FF2B5EF4-FFF2-40B4-BE49-F238E27FC236}">
                <a16:creationId xmlns:a16="http://schemas.microsoft.com/office/drawing/2014/main" id="{8F3034B9-09D2-4DCB-9817-1F12FBA3B654}"/>
              </a:ext>
            </a:extLst>
          </p:cNvPr>
          <p:cNvSpPr/>
          <p:nvPr/>
        </p:nvSpPr>
        <p:spPr>
          <a:xfrm>
            <a:off x="1828801" y="4337050"/>
            <a:ext cx="1734532" cy="1254125"/>
          </a:xfrm>
          <a:prstGeom prst="rect">
            <a:avLst/>
          </a:prstGeom>
          <a:blipFill>
            <a:blip r:embed="rId12" cstate="print"/>
            <a:stretch>
              <a:fillRect/>
            </a:stretch>
          </a:blipFill>
        </p:spPr>
        <p:txBody>
          <a:bodyPr wrap="square" lIns="0" tIns="0" rIns="0" bIns="0" rtlCol="0">
            <a:spAutoFit/>
          </a:bodyPr>
          <a:lstStyle/>
          <a:p>
            <a:endParaRPr/>
          </a:p>
        </p:txBody>
      </p:sp>
      <p:sp>
        <p:nvSpPr>
          <p:cNvPr id="17" name="object 18">
            <a:extLst>
              <a:ext uri="{FF2B5EF4-FFF2-40B4-BE49-F238E27FC236}">
                <a16:creationId xmlns:a16="http://schemas.microsoft.com/office/drawing/2014/main" id="{AEFEC2C4-E2B7-4EE3-B5AB-70BC8A4C40F4}"/>
              </a:ext>
            </a:extLst>
          </p:cNvPr>
          <p:cNvSpPr/>
          <p:nvPr/>
        </p:nvSpPr>
        <p:spPr>
          <a:xfrm>
            <a:off x="157162" y="4410011"/>
            <a:ext cx="1496949" cy="1173162"/>
          </a:xfrm>
          <a:prstGeom prst="rect">
            <a:avLst/>
          </a:prstGeom>
          <a:blipFill>
            <a:blip r:embed="rId13" cstate="print"/>
            <a:stretch>
              <a:fillRect/>
            </a:stretch>
          </a:blipFill>
        </p:spPr>
        <p:txBody>
          <a:bodyPr wrap="square" lIns="0" tIns="0" rIns="0" bIns="0" rtlCol="0">
            <a:spAutoFit/>
          </a:bodyPr>
          <a:lstStyle/>
          <a:p>
            <a:endParaRPr/>
          </a:p>
        </p:txBody>
      </p:sp>
      <p:sp>
        <p:nvSpPr>
          <p:cNvPr id="19" name="TextBox 18">
            <a:extLst>
              <a:ext uri="{FF2B5EF4-FFF2-40B4-BE49-F238E27FC236}">
                <a16:creationId xmlns:a16="http://schemas.microsoft.com/office/drawing/2014/main" id="{B71F412A-E9DD-400E-8EC4-1CD06C35B97F}"/>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
        <p:nvSpPr>
          <p:cNvPr id="16" name="object 26">
            <a:extLst>
              <a:ext uri="{FF2B5EF4-FFF2-40B4-BE49-F238E27FC236}">
                <a16:creationId xmlns:a16="http://schemas.microsoft.com/office/drawing/2014/main" id="{3A9063D3-E3F7-46B6-82E9-1DFFB3615E8B}"/>
              </a:ext>
            </a:extLst>
          </p:cNvPr>
          <p:cNvSpPr/>
          <p:nvPr/>
        </p:nvSpPr>
        <p:spPr>
          <a:xfrm>
            <a:off x="151163" y="5730875"/>
            <a:ext cx="7644825" cy="780791"/>
          </a:xfrm>
          <a:prstGeom prst="rect">
            <a:avLst/>
          </a:prstGeom>
          <a:blipFill>
            <a:blip r:embed="rId14" cstate="print"/>
            <a:stretch>
              <a:fillRect/>
            </a:stretch>
          </a:blipFill>
        </p:spPr>
        <p:txBody>
          <a:bodyPr wrap="square" lIns="0" tIns="0" rIns="0" bIns="0" rtlCol="0">
            <a:spAutoFit/>
          </a:bodyPr>
          <a:lstStyle/>
          <a:p>
            <a:endParaRPr/>
          </a:p>
        </p:txBody>
      </p:sp>
    </p:spTree>
    <p:extLst>
      <p:ext uri="{BB962C8B-B14F-4D97-AF65-F5344CB8AC3E}">
        <p14:creationId xmlns:p14="http://schemas.microsoft.com/office/powerpoint/2010/main" val="1633293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D9693-0CC3-4BF7-BF64-A796D214291D}"/>
              </a:ext>
            </a:extLst>
          </p:cNvPr>
          <p:cNvSpPr>
            <a:spLocks noGrp="1"/>
          </p:cNvSpPr>
          <p:nvPr>
            <p:ph type="title"/>
          </p:nvPr>
        </p:nvSpPr>
        <p:spPr>
          <a:xfrm>
            <a:off x="268833" y="130113"/>
            <a:ext cx="8915400" cy="1143000"/>
          </a:xfrm>
        </p:spPr>
        <p:txBody>
          <a:bodyPr/>
          <a:lstStyle/>
          <a:p>
            <a:r>
              <a:rPr lang="en-US" sz="2800" b="1" dirty="0"/>
              <a:t>The Caribbean is History</a:t>
            </a:r>
          </a:p>
        </p:txBody>
      </p:sp>
      <p:sp>
        <p:nvSpPr>
          <p:cNvPr id="3" name="Content Placeholder 2">
            <a:extLst>
              <a:ext uri="{FF2B5EF4-FFF2-40B4-BE49-F238E27FC236}">
                <a16:creationId xmlns:a16="http://schemas.microsoft.com/office/drawing/2014/main" id="{6B8694C9-1F82-4A84-ACDE-E1A93582A55E}"/>
              </a:ext>
            </a:extLst>
          </p:cNvPr>
          <p:cNvSpPr>
            <a:spLocks noGrp="1"/>
          </p:cNvSpPr>
          <p:nvPr>
            <p:ph idx="1"/>
          </p:nvPr>
        </p:nvSpPr>
        <p:spPr/>
        <p:txBody>
          <a:bodyPr/>
          <a:lstStyle/>
          <a:p>
            <a:endParaRPr lang="en-US" dirty="0"/>
          </a:p>
        </p:txBody>
      </p:sp>
      <p:sp>
        <p:nvSpPr>
          <p:cNvPr id="4" name="object 16">
            <a:extLst>
              <a:ext uri="{FF2B5EF4-FFF2-40B4-BE49-F238E27FC236}">
                <a16:creationId xmlns:a16="http://schemas.microsoft.com/office/drawing/2014/main" id="{72746DE4-E89D-475F-B86F-A619F815AB66}"/>
              </a:ext>
            </a:extLst>
          </p:cNvPr>
          <p:cNvSpPr/>
          <p:nvPr/>
        </p:nvSpPr>
        <p:spPr>
          <a:xfrm>
            <a:off x="157162" y="946023"/>
            <a:ext cx="3308350" cy="1966976"/>
          </a:xfrm>
          <a:prstGeom prst="rect">
            <a:avLst/>
          </a:prstGeom>
          <a:blipFill>
            <a:blip r:embed="rId2" cstate="print"/>
            <a:stretch>
              <a:fillRect/>
            </a:stretch>
          </a:blipFill>
        </p:spPr>
        <p:txBody>
          <a:bodyPr wrap="square" lIns="0" tIns="0" rIns="0" bIns="0" rtlCol="0">
            <a:spAutoFit/>
          </a:bodyPr>
          <a:lstStyle/>
          <a:p>
            <a:endParaRPr/>
          </a:p>
        </p:txBody>
      </p:sp>
      <p:sp>
        <p:nvSpPr>
          <p:cNvPr id="5" name="object 18">
            <a:extLst>
              <a:ext uri="{FF2B5EF4-FFF2-40B4-BE49-F238E27FC236}">
                <a16:creationId xmlns:a16="http://schemas.microsoft.com/office/drawing/2014/main" id="{8367F518-66AC-43F6-AC54-BE833200A5B0}"/>
              </a:ext>
            </a:extLst>
          </p:cNvPr>
          <p:cNvSpPr/>
          <p:nvPr/>
        </p:nvSpPr>
        <p:spPr>
          <a:xfrm>
            <a:off x="3598926" y="944626"/>
            <a:ext cx="3095625" cy="1960498"/>
          </a:xfrm>
          <a:prstGeom prst="rect">
            <a:avLst/>
          </a:prstGeom>
          <a:blipFill>
            <a:blip r:embed="rId3" cstate="print"/>
            <a:stretch>
              <a:fillRect/>
            </a:stretch>
          </a:blipFill>
        </p:spPr>
        <p:txBody>
          <a:bodyPr wrap="square" lIns="0" tIns="0" rIns="0" bIns="0" rtlCol="0">
            <a:spAutoFit/>
          </a:bodyPr>
          <a:lstStyle/>
          <a:p>
            <a:endParaRPr/>
          </a:p>
        </p:txBody>
      </p:sp>
      <p:sp>
        <p:nvSpPr>
          <p:cNvPr id="6" name="object 14">
            <a:extLst>
              <a:ext uri="{FF2B5EF4-FFF2-40B4-BE49-F238E27FC236}">
                <a16:creationId xmlns:a16="http://schemas.microsoft.com/office/drawing/2014/main" id="{1C7B5C13-8972-44B1-BFFF-A583439D1915}"/>
              </a:ext>
            </a:extLst>
          </p:cNvPr>
          <p:cNvSpPr/>
          <p:nvPr/>
        </p:nvSpPr>
        <p:spPr>
          <a:xfrm>
            <a:off x="6931025" y="1024001"/>
            <a:ext cx="2755900" cy="1836673"/>
          </a:xfrm>
          <a:prstGeom prst="rect">
            <a:avLst/>
          </a:prstGeom>
          <a:blipFill>
            <a:blip r:embed="rId4" cstate="print"/>
            <a:stretch>
              <a:fillRect/>
            </a:stretch>
          </a:blipFill>
        </p:spPr>
        <p:txBody>
          <a:bodyPr wrap="square" lIns="0" tIns="0" rIns="0" bIns="0" rtlCol="0">
            <a:spAutoFit/>
          </a:bodyPr>
          <a:lstStyle/>
          <a:p>
            <a:endParaRPr/>
          </a:p>
        </p:txBody>
      </p:sp>
      <p:sp>
        <p:nvSpPr>
          <p:cNvPr id="7" name="object 20">
            <a:extLst>
              <a:ext uri="{FF2B5EF4-FFF2-40B4-BE49-F238E27FC236}">
                <a16:creationId xmlns:a16="http://schemas.microsoft.com/office/drawing/2014/main" id="{EA4DFC1B-2F90-40B8-BD2B-689C1E9ACACB}"/>
              </a:ext>
            </a:extLst>
          </p:cNvPr>
          <p:cNvSpPr/>
          <p:nvPr/>
        </p:nvSpPr>
        <p:spPr>
          <a:xfrm>
            <a:off x="84137" y="2992374"/>
            <a:ext cx="2609850" cy="2047875"/>
          </a:xfrm>
          <a:prstGeom prst="rect">
            <a:avLst/>
          </a:prstGeom>
          <a:blipFill>
            <a:blip r:embed="rId5" cstate="print"/>
            <a:stretch>
              <a:fillRect/>
            </a:stretch>
          </a:blipFill>
        </p:spPr>
        <p:txBody>
          <a:bodyPr wrap="square" lIns="0" tIns="0" rIns="0" bIns="0" rtlCol="0">
            <a:spAutoFit/>
          </a:bodyPr>
          <a:lstStyle/>
          <a:p>
            <a:endParaRPr/>
          </a:p>
        </p:txBody>
      </p:sp>
      <p:sp>
        <p:nvSpPr>
          <p:cNvPr id="8" name="object 6">
            <a:extLst>
              <a:ext uri="{FF2B5EF4-FFF2-40B4-BE49-F238E27FC236}">
                <a16:creationId xmlns:a16="http://schemas.microsoft.com/office/drawing/2014/main" id="{52293D84-925D-4616-889F-0F9522558D57}"/>
              </a:ext>
            </a:extLst>
          </p:cNvPr>
          <p:cNvSpPr/>
          <p:nvPr/>
        </p:nvSpPr>
        <p:spPr>
          <a:xfrm>
            <a:off x="2830576" y="2992374"/>
            <a:ext cx="1536700" cy="2047875"/>
          </a:xfrm>
          <a:prstGeom prst="rect">
            <a:avLst/>
          </a:prstGeom>
          <a:blipFill>
            <a:blip r:embed="rId6" cstate="print"/>
            <a:stretch>
              <a:fillRect/>
            </a:stretch>
          </a:blipFill>
        </p:spPr>
        <p:txBody>
          <a:bodyPr wrap="square" lIns="0" tIns="0" rIns="0" bIns="0" rtlCol="0">
            <a:spAutoFit/>
          </a:bodyPr>
          <a:lstStyle/>
          <a:p>
            <a:endParaRPr/>
          </a:p>
        </p:txBody>
      </p:sp>
      <p:sp>
        <p:nvSpPr>
          <p:cNvPr id="9" name="object 26">
            <a:extLst>
              <a:ext uri="{FF2B5EF4-FFF2-40B4-BE49-F238E27FC236}">
                <a16:creationId xmlns:a16="http://schemas.microsoft.com/office/drawing/2014/main" id="{EF82401A-BE2F-4931-8932-91A1B732BA7C}"/>
              </a:ext>
            </a:extLst>
          </p:cNvPr>
          <p:cNvSpPr/>
          <p:nvPr/>
        </p:nvSpPr>
        <p:spPr>
          <a:xfrm>
            <a:off x="4430648" y="2992374"/>
            <a:ext cx="2262124" cy="2047875"/>
          </a:xfrm>
          <a:prstGeom prst="rect">
            <a:avLst/>
          </a:prstGeom>
          <a:blipFill>
            <a:blip r:embed="rId7" cstate="print"/>
            <a:stretch>
              <a:fillRect/>
            </a:stretch>
          </a:blipFill>
        </p:spPr>
        <p:txBody>
          <a:bodyPr wrap="square" lIns="0" tIns="0" rIns="0" bIns="0" rtlCol="0">
            <a:spAutoFit/>
          </a:bodyPr>
          <a:lstStyle/>
          <a:p>
            <a:endParaRPr/>
          </a:p>
        </p:txBody>
      </p:sp>
      <p:sp>
        <p:nvSpPr>
          <p:cNvPr id="10" name="object 28">
            <a:extLst>
              <a:ext uri="{FF2B5EF4-FFF2-40B4-BE49-F238E27FC236}">
                <a16:creationId xmlns:a16="http://schemas.microsoft.com/office/drawing/2014/main" id="{F992B575-0EDD-4261-81E4-EEC1A1FBC8C3}"/>
              </a:ext>
            </a:extLst>
          </p:cNvPr>
          <p:cNvSpPr/>
          <p:nvPr/>
        </p:nvSpPr>
        <p:spPr>
          <a:xfrm>
            <a:off x="6792976" y="2989326"/>
            <a:ext cx="1644014" cy="1522349"/>
          </a:xfrm>
          <a:prstGeom prst="rect">
            <a:avLst/>
          </a:prstGeom>
          <a:blipFill>
            <a:blip r:embed="rId8" cstate="print"/>
            <a:stretch>
              <a:fillRect/>
            </a:stretch>
          </a:blipFill>
        </p:spPr>
        <p:txBody>
          <a:bodyPr wrap="square" lIns="0" tIns="0" rIns="0" bIns="0" rtlCol="0">
            <a:spAutoFit/>
          </a:bodyPr>
          <a:lstStyle/>
          <a:p>
            <a:endParaRPr/>
          </a:p>
        </p:txBody>
      </p:sp>
      <p:sp>
        <p:nvSpPr>
          <p:cNvPr id="11" name="object 22">
            <a:extLst>
              <a:ext uri="{FF2B5EF4-FFF2-40B4-BE49-F238E27FC236}">
                <a16:creationId xmlns:a16="http://schemas.microsoft.com/office/drawing/2014/main" id="{E4DD5B03-4F99-4792-A6D3-1CA58ACCCA15}"/>
              </a:ext>
            </a:extLst>
          </p:cNvPr>
          <p:cNvSpPr/>
          <p:nvPr/>
        </p:nvSpPr>
        <p:spPr>
          <a:xfrm>
            <a:off x="8538973" y="2992501"/>
            <a:ext cx="1168400" cy="1519174"/>
          </a:xfrm>
          <a:prstGeom prst="rect">
            <a:avLst/>
          </a:prstGeom>
          <a:blipFill>
            <a:blip r:embed="rId9" cstate="print"/>
            <a:stretch>
              <a:fillRect/>
            </a:stretch>
          </a:blipFill>
        </p:spPr>
        <p:txBody>
          <a:bodyPr wrap="square" lIns="0" tIns="0" rIns="0" bIns="0" rtlCol="0">
            <a:spAutoFit/>
          </a:bodyPr>
          <a:lstStyle/>
          <a:p>
            <a:endParaRPr/>
          </a:p>
        </p:txBody>
      </p:sp>
      <p:sp>
        <p:nvSpPr>
          <p:cNvPr id="12" name="object 8">
            <a:extLst>
              <a:ext uri="{FF2B5EF4-FFF2-40B4-BE49-F238E27FC236}">
                <a16:creationId xmlns:a16="http://schemas.microsoft.com/office/drawing/2014/main" id="{6C7A7A4E-2E2A-473C-BEFB-9AEA6FD72969}"/>
              </a:ext>
            </a:extLst>
          </p:cNvPr>
          <p:cNvSpPr/>
          <p:nvPr/>
        </p:nvSpPr>
        <p:spPr>
          <a:xfrm>
            <a:off x="8340851" y="4640326"/>
            <a:ext cx="1366522" cy="1573087"/>
          </a:xfrm>
          <a:prstGeom prst="rect">
            <a:avLst/>
          </a:prstGeom>
          <a:blipFill>
            <a:blip r:embed="rId10" cstate="print"/>
            <a:stretch>
              <a:fillRect/>
            </a:stretch>
          </a:blipFill>
        </p:spPr>
        <p:txBody>
          <a:bodyPr wrap="square" lIns="0" tIns="0" rIns="0" bIns="0" rtlCol="0">
            <a:spAutoFit/>
          </a:bodyPr>
          <a:lstStyle/>
          <a:p>
            <a:endParaRPr/>
          </a:p>
        </p:txBody>
      </p:sp>
      <p:sp>
        <p:nvSpPr>
          <p:cNvPr id="13" name="object 30">
            <a:extLst>
              <a:ext uri="{FF2B5EF4-FFF2-40B4-BE49-F238E27FC236}">
                <a16:creationId xmlns:a16="http://schemas.microsoft.com/office/drawing/2014/main" id="{8F84FC97-2049-4146-A7D5-C46C3F59E76B}"/>
              </a:ext>
            </a:extLst>
          </p:cNvPr>
          <p:cNvSpPr/>
          <p:nvPr/>
        </p:nvSpPr>
        <p:spPr>
          <a:xfrm>
            <a:off x="84138" y="5076826"/>
            <a:ext cx="1274312" cy="1152526"/>
          </a:xfrm>
          <a:prstGeom prst="rect">
            <a:avLst/>
          </a:prstGeom>
          <a:blipFill>
            <a:blip r:embed="rId11" cstate="print"/>
            <a:stretch>
              <a:fillRect/>
            </a:stretch>
          </a:blipFill>
        </p:spPr>
        <p:txBody>
          <a:bodyPr wrap="square" lIns="0" tIns="0" rIns="0" bIns="0" rtlCol="0">
            <a:spAutoFit/>
          </a:bodyPr>
          <a:lstStyle/>
          <a:p>
            <a:endParaRPr/>
          </a:p>
        </p:txBody>
      </p:sp>
      <p:sp>
        <p:nvSpPr>
          <p:cNvPr id="14" name="object 10">
            <a:extLst>
              <a:ext uri="{FF2B5EF4-FFF2-40B4-BE49-F238E27FC236}">
                <a16:creationId xmlns:a16="http://schemas.microsoft.com/office/drawing/2014/main" id="{FDDCEC30-DDF8-44B3-85BB-808927DFE6E3}"/>
              </a:ext>
            </a:extLst>
          </p:cNvPr>
          <p:cNvSpPr/>
          <p:nvPr/>
        </p:nvSpPr>
        <p:spPr>
          <a:xfrm>
            <a:off x="1458975" y="5114861"/>
            <a:ext cx="2187576" cy="1098554"/>
          </a:xfrm>
          <a:prstGeom prst="rect">
            <a:avLst/>
          </a:prstGeom>
          <a:blipFill>
            <a:blip r:embed="rId12" cstate="print"/>
            <a:stretch>
              <a:fillRect/>
            </a:stretch>
          </a:blipFill>
        </p:spPr>
        <p:txBody>
          <a:bodyPr wrap="square" lIns="0" tIns="0" rIns="0" bIns="0" rtlCol="0">
            <a:spAutoFit/>
          </a:bodyPr>
          <a:lstStyle/>
          <a:p>
            <a:endParaRPr/>
          </a:p>
        </p:txBody>
      </p:sp>
      <p:sp>
        <p:nvSpPr>
          <p:cNvPr id="15" name="object 24">
            <a:extLst>
              <a:ext uri="{FF2B5EF4-FFF2-40B4-BE49-F238E27FC236}">
                <a16:creationId xmlns:a16="http://schemas.microsoft.com/office/drawing/2014/main" id="{A9CA477A-F9A9-4648-8EDA-54FF36061DE8}"/>
              </a:ext>
            </a:extLst>
          </p:cNvPr>
          <p:cNvSpPr/>
          <p:nvPr/>
        </p:nvSpPr>
        <p:spPr>
          <a:xfrm>
            <a:off x="6806439" y="4577525"/>
            <a:ext cx="1420748" cy="1635889"/>
          </a:xfrm>
          <a:prstGeom prst="rect">
            <a:avLst/>
          </a:prstGeom>
          <a:blipFill>
            <a:blip r:embed="rId13" cstate="print"/>
            <a:stretch>
              <a:fillRect/>
            </a:stretch>
          </a:blipFill>
        </p:spPr>
        <p:txBody>
          <a:bodyPr wrap="square" lIns="0" tIns="0" rIns="0" bIns="0" rtlCol="0">
            <a:spAutoFit/>
          </a:bodyPr>
          <a:lstStyle/>
          <a:p>
            <a:endParaRPr/>
          </a:p>
        </p:txBody>
      </p:sp>
      <p:sp>
        <p:nvSpPr>
          <p:cNvPr id="17" name="object 36">
            <a:extLst>
              <a:ext uri="{FF2B5EF4-FFF2-40B4-BE49-F238E27FC236}">
                <a16:creationId xmlns:a16="http://schemas.microsoft.com/office/drawing/2014/main" id="{D504A23A-38C3-4A6E-B5C6-B18F3E552E16}"/>
              </a:ext>
            </a:extLst>
          </p:cNvPr>
          <p:cNvSpPr/>
          <p:nvPr/>
        </p:nvSpPr>
        <p:spPr>
          <a:xfrm>
            <a:off x="3786112" y="5129332"/>
            <a:ext cx="1183570" cy="1101852"/>
          </a:xfrm>
          <a:prstGeom prst="rect">
            <a:avLst/>
          </a:prstGeom>
          <a:blipFill>
            <a:blip r:embed="rId14" cstate="print"/>
            <a:stretch>
              <a:fillRect/>
            </a:stretch>
          </a:blipFill>
        </p:spPr>
        <p:txBody>
          <a:bodyPr wrap="square" lIns="0" tIns="0" rIns="0" bIns="0" rtlCol="0">
            <a:spAutoFit/>
          </a:bodyPr>
          <a:lstStyle/>
          <a:p>
            <a:endParaRPr/>
          </a:p>
        </p:txBody>
      </p:sp>
      <p:sp>
        <p:nvSpPr>
          <p:cNvPr id="18" name="object 12">
            <a:extLst>
              <a:ext uri="{FF2B5EF4-FFF2-40B4-BE49-F238E27FC236}">
                <a16:creationId xmlns:a16="http://schemas.microsoft.com/office/drawing/2014/main" id="{A7A4CDC0-BDD3-43B3-A229-9D43BB5679BC}"/>
              </a:ext>
            </a:extLst>
          </p:cNvPr>
          <p:cNvSpPr/>
          <p:nvPr/>
        </p:nvSpPr>
        <p:spPr>
          <a:xfrm>
            <a:off x="5044311" y="5159378"/>
            <a:ext cx="1648461" cy="1069974"/>
          </a:xfrm>
          <a:prstGeom prst="rect">
            <a:avLst/>
          </a:prstGeom>
          <a:blipFill>
            <a:blip r:embed="rId15" cstate="print"/>
            <a:stretch>
              <a:fillRect/>
            </a:stretch>
          </a:blipFill>
        </p:spPr>
        <p:txBody>
          <a:bodyPr wrap="square" lIns="0" tIns="0" rIns="0" bIns="0" rtlCol="0">
            <a:spAutoFit/>
          </a:bodyPr>
          <a:lstStyle/>
          <a:p>
            <a:endParaRPr/>
          </a:p>
        </p:txBody>
      </p:sp>
      <p:sp>
        <p:nvSpPr>
          <p:cNvPr id="19" name="TextBox 18">
            <a:extLst>
              <a:ext uri="{FF2B5EF4-FFF2-40B4-BE49-F238E27FC236}">
                <a16:creationId xmlns:a16="http://schemas.microsoft.com/office/drawing/2014/main" id="{60E5C482-0BFE-413F-B0E9-044BE0D7BA68}"/>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561776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74194-ABEB-4054-8C5A-AEE90B630235}"/>
              </a:ext>
            </a:extLst>
          </p:cNvPr>
          <p:cNvSpPr>
            <a:spLocks noGrp="1"/>
          </p:cNvSpPr>
          <p:nvPr>
            <p:ph type="title"/>
          </p:nvPr>
        </p:nvSpPr>
        <p:spPr/>
        <p:txBody>
          <a:bodyPr/>
          <a:lstStyle/>
          <a:p>
            <a:r>
              <a:rPr lang="en-US" sz="2800" b="1" dirty="0"/>
              <a:t>The Caribbean is Passion</a:t>
            </a:r>
          </a:p>
        </p:txBody>
      </p:sp>
      <p:sp>
        <p:nvSpPr>
          <p:cNvPr id="3" name="Content Placeholder 2">
            <a:extLst>
              <a:ext uri="{FF2B5EF4-FFF2-40B4-BE49-F238E27FC236}">
                <a16:creationId xmlns:a16="http://schemas.microsoft.com/office/drawing/2014/main" id="{6F3B3CA5-1488-4316-AC22-203576168F60}"/>
              </a:ext>
            </a:extLst>
          </p:cNvPr>
          <p:cNvSpPr>
            <a:spLocks noGrp="1"/>
          </p:cNvSpPr>
          <p:nvPr>
            <p:ph idx="1"/>
          </p:nvPr>
        </p:nvSpPr>
        <p:spPr/>
        <p:txBody>
          <a:bodyPr/>
          <a:lstStyle/>
          <a:p>
            <a:endParaRPr lang="en-US"/>
          </a:p>
        </p:txBody>
      </p:sp>
      <p:sp>
        <p:nvSpPr>
          <p:cNvPr id="4" name="object 23">
            <a:extLst>
              <a:ext uri="{FF2B5EF4-FFF2-40B4-BE49-F238E27FC236}">
                <a16:creationId xmlns:a16="http://schemas.microsoft.com/office/drawing/2014/main" id="{2AD6FF10-201A-4945-93EA-C451F6DAF9E5}"/>
              </a:ext>
            </a:extLst>
          </p:cNvPr>
          <p:cNvSpPr/>
          <p:nvPr/>
        </p:nvSpPr>
        <p:spPr>
          <a:xfrm>
            <a:off x="198437" y="988583"/>
            <a:ext cx="1441450" cy="1946275"/>
          </a:xfrm>
          <a:prstGeom prst="rect">
            <a:avLst/>
          </a:prstGeom>
          <a:blipFill>
            <a:blip r:embed="rId2" cstate="print"/>
            <a:stretch>
              <a:fillRect/>
            </a:stretch>
          </a:blipFill>
        </p:spPr>
        <p:txBody>
          <a:bodyPr wrap="square" lIns="0" tIns="0" rIns="0" bIns="0" rtlCol="0">
            <a:spAutoFit/>
          </a:bodyPr>
          <a:lstStyle/>
          <a:p>
            <a:endParaRPr/>
          </a:p>
        </p:txBody>
      </p:sp>
      <p:sp>
        <p:nvSpPr>
          <p:cNvPr id="5" name="object 21">
            <a:extLst>
              <a:ext uri="{FF2B5EF4-FFF2-40B4-BE49-F238E27FC236}">
                <a16:creationId xmlns:a16="http://schemas.microsoft.com/office/drawing/2014/main" id="{12E7D9EA-842D-4F1A-A5C1-B0C4FB909C27}"/>
              </a:ext>
            </a:extLst>
          </p:cNvPr>
          <p:cNvSpPr/>
          <p:nvPr/>
        </p:nvSpPr>
        <p:spPr>
          <a:xfrm>
            <a:off x="1890776" y="1001648"/>
            <a:ext cx="1514475" cy="2105025"/>
          </a:xfrm>
          <a:prstGeom prst="rect">
            <a:avLst/>
          </a:prstGeom>
          <a:blipFill>
            <a:blip r:embed="rId3" cstate="print"/>
            <a:stretch>
              <a:fillRect/>
            </a:stretch>
          </a:blipFill>
        </p:spPr>
        <p:txBody>
          <a:bodyPr wrap="square" lIns="0" tIns="0" rIns="0" bIns="0" rtlCol="0">
            <a:spAutoFit/>
          </a:bodyPr>
          <a:lstStyle/>
          <a:p>
            <a:endParaRPr/>
          </a:p>
        </p:txBody>
      </p:sp>
      <p:sp>
        <p:nvSpPr>
          <p:cNvPr id="6" name="object 14">
            <a:extLst>
              <a:ext uri="{FF2B5EF4-FFF2-40B4-BE49-F238E27FC236}">
                <a16:creationId xmlns:a16="http://schemas.microsoft.com/office/drawing/2014/main" id="{B099DBEB-9644-45DE-9889-4602F77CF9F5}"/>
              </a:ext>
            </a:extLst>
          </p:cNvPr>
          <p:cNvSpPr/>
          <p:nvPr/>
        </p:nvSpPr>
        <p:spPr>
          <a:xfrm>
            <a:off x="3725925" y="995298"/>
            <a:ext cx="1965325" cy="1058862"/>
          </a:xfrm>
          <a:prstGeom prst="rect">
            <a:avLst/>
          </a:prstGeom>
          <a:blipFill>
            <a:blip r:embed="rId4" cstate="print"/>
            <a:stretch>
              <a:fillRect/>
            </a:stretch>
          </a:blipFill>
        </p:spPr>
        <p:txBody>
          <a:bodyPr wrap="square" lIns="0" tIns="0" rIns="0" bIns="0" rtlCol="0">
            <a:spAutoFit/>
          </a:bodyPr>
          <a:lstStyle/>
          <a:p>
            <a:endParaRPr/>
          </a:p>
        </p:txBody>
      </p:sp>
      <p:sp>
        <p:nvSpPr>
          <p:cNvPr id="7" name="object 12">
            <a:extLst>
              <a:ext uri="{FF2B5EF4-FFF2-40B4-BE49-F238E27FC236}">
                <a16:creationId xmlns:a16="http://schemas.microsoft.com/office/drawing/2014/main" id="{1821FE6E-1EF7-41D8-8A56-EF9BFD4CDB90}"/>
              </a:ext>
            </a:extLst>
          </p:cNvPr>
          <p:cNvSpPr/>
          <p:nvPr/>
        </p:nvSpPr>
        <p:spPr>
          <a:xfrm>
            <a:off x="3716211" y="2138298"/>
            <a:ext cx="2209800" cy="1279525"/>
          </a:xfrm>
          <a:prstGeom prst="rect">
            <a:avLst/>
          </a:prstGeom>
          <a:blipFill>
            <a:blip r:embed="rId5" cstate="print"/>
            <a:stretch>
              <a:fillRect/>
            </a:stretch>
          </a:blipFill>
        </p:spPr>
        <p:txBody>
          <a:bodyPr wrap="square" lIns="0" tIns="0" rIns="0" bIns="0" rtlCol="0">
            <a:spAutoFit/>
          </a:bodyPr>
          <a:lstStyle/>
          <a:p>
            <a:endParaRPr/>
          </a:p>
        </p:txBody>
      </p:sp>
      <p:sp>
        <p:nvSpPr>
          <p:cNvPr id="8" name="object 31">
            <a:extLst>
              <a:ext uri="{FF2B5EF4-FFF2-40B4-BE49-F238E27FC236}">
                <a16:creationId xmlns:a16="http://schemas.microsoft.com/office/drawing/2014/main" id="{EFE9B321-55B6-4998-92F8-BB8FCC252C76}"/>
              </a:ext>
            </a:extLst>
          </p:cNvPr>
          <p:cNvSpPr/>
          <p:nvPr/>
        </p:nvSpPr>
        <p:spPr>
          <a:xfrm>
            <a:off x="6053106" y="992463"/>
            <a:ext cx="1797050" cy="1866900"/>
          </a:xfrm>
          <a:prstGeom prst="rect">
            <a:avLst/>
          </a:prstGeom>
          <a:blipFill>
            <a:blip r:embed="rId6" cstate="print"/>
            <a:stretch>
              <a:fillRect/>
            </a:stretch>
          </a:blipFill>
        </p:spPr>
        <p:txBody>
          <a:bodyPr wrap="square" lIns="0" tIns="0" rIns="0" bIns="0" rtlCol="0">
            <a:spAutoFit/>
          </a:bodyPr>
          <a:lstStyle/>
          <a:p>
            <a:endParaRPr/>
          </a:p>
        </p:txBody>
      </p:sp>
      <p:sp>
        <p:nvSpPr>
          <p:cNvPr id="9" name="object 10">
            <a:extLst>
              <a:ext uri="{FF2B5EF4-FFF2-40B4-BE49-F238E27FC236}">
                <a16:creationId xmlns:a16="http://schemas.microsoft.com/office/drawing/2014/main" id="{DD5668CA-D25F-45F7-90C0-28332377CD5E}"/>
              </a:ext>
            </a:extLst>
          </p:cNvPr>
          <p:cNvSpPr/>
          <p:nvPr/>
        </p:nvSpPr>
        <p:spPr>
          <a:xfrm>
            <a:off x="193772" y="3000375"/>
            <a:ext cx="1511300" cy="2379599"/>
          </a:xfrm>
          <a:prstGeom prst="rect">
            <a:avLst/>
          </a:prstGeom>
          <a:blipFill>
            <a:blip r:embed="rId7" cstate="print"/>
            <a:stretch>
              <a:fillRect/>
            </a:stretch>
          </a:blipFill>
        </p:spPr>
        <p:txBody>
          <a:bodyPr wrap="square" lIns="0" tIns="0" rIns="0" bIns="0" rtlCol="0">
            <a:spAutoFit/>
          </a:bodyPr>
          <a:lstStyle/>
          <a:p>
            <a:endParaRPr/>
          </a:p>
        </p:txBody>
      </p:sp>
      <p:sp>
        <p:nvSpPr>
          <p:cNvPr id="10" name="object 16">
            <a:extLst>
              <a:ext uri="{FF2B5EF4-FFF2-40B4-BE49-F238E27FC236}">
                <a16:creationId xmlns:a16="http://schemas.microsoft.com/office/drawing/2014/main" id="{B99CC421-0A80-4958-A4C4-C87A6FD1DD47}"/>
              </a:ext>
            </a:extLst>
          </p:cNvPr>
          <p:cNvSpPr/>
          <p:nvPr/>
        </p:nvSpPr>
        <p:spPr>
          <a:xfrm>
            <a:off x="1811401" y="3412998"/>
            <a:ext cx="1593850" cy="1992376"/>
          </a:xfrm>
          <a:prstGeom prst="rect">
            <a:avLst/>
          </a:prstGeom>
          <a:blipFill>
            <a:blip r:embed="rId8" cstate="print"/>
            <a:stretch>
              <a:fillRect/>
            </a:stretch>
          </a:blipFill>
        </p:spPr>
        <p:txBody>
          <a:bodyPr wrap="square" lIns="0" tIns="0" rIns="0" bIns="0" rtlCol="0">
            <a:spAutoFit/>
          </a:bodyPr>
          <a:lstStyle/>
          <a:p>
            <a:endParaRPr/>
          </a:p>
        </p:txBody>
      </p:sp>
      <p:sp>
        <p:nvSpPr>
          <p:cNvPr id="11" name="object 25">
            <a:extLst>
              <a:ext uri="{FF2B5EF4-FFF2-40B4-BE49-F238E27FC236}">
                <a16:creationId xmlns:a16="http://schemas.microsoft.com/office/drawing/2014/main" id="{49BB759F-B019-4D53-9D4A-F487EA652685}"/>
              </a:ext>
            </a:extLst>
          </p:cNvPr>
          <p:cNvSpPr/>
          <p:nvPr/>
        </p:nvSpPr>
        <p:spPr>
          <a:xfrm>
            <a:off x="3605276" y="3700399"/>
            <a:ext cx="2560574" cy="1679575"/>
          </a:xfrm>
          <a:prstGeom prst="rect">
            <a:avLst/>
          </a:prstGeom>
          <a:blipFill>
            <a:blip r:embed="rId9" cstate="print"/>
            <a:stretch>
              <a:fillRect/>
            </a:stretch>
          </a:blipFill>
        </p:spPr>
        <p:txBody>
          <a:bodyPr wrap="square" lIns="0" tIns="0" rIns="0" bIns="0" rtlCol="0">
            <a:spAutoFit/>
          </a:bodyPr>
          <a:lstStyle/>
          <a:p>
            <a:endParaRPr/>
          </a:p>
        </p:txBody>
      </p:sp>
      <p:sp>
        <p:nvSpPr>
          <p:cNvPr id="12" name="object 6">
            <a:extLst>
              <a:ext uri="{FF2B5EF4-FFF2-40B4-BE49-F238E27FC236}">
                <a16:creationId xmlns:a16="http://schemas.microsoft.com/office/drawing/2014/main" id="{503A4F37-10F3-417D-8BFD-E56BE33CE0B4}"/>
              </a:ext>
            </a:extLst>
          </p:cNvPr>
          <p:cNvSpPr/>
          <p:nvPr/>
        </p:nvSpPr>
        <p:spPr>
          <a:xfrm>
            <a:off x="6268248" y="3180738"/>
            <a:ext cx="3451225" cy="1952625"/>
          </a:xfrm>
          <a:prstGeom prst="rect">
            <a:avLst/>
          </a:prstGeom>
          <a:blipFill>
            <a:blip r:embed="rId10" cstate="print"/>
            <a:stretch>
              <a:fillRect/>
            </a:stretch>
          </a:blipFill>
        </p:spPr>
        <p:txBody>
          <a:bodyPr wrap="square" lIns="0" tIns="0" rIns="0" bIns="0" rtlCol="0">
            <a:spAutoFit/>
          </a:bodyPr>
          <a:lstStyle/>
          <a:p>
            <a:endParaRPr/>
          </a:p>
        </p:txBody>
      </p:sp>
      <p:sp>
        <p:nvSpPr>
          <p:cNvPr id="13" name="object 17">
            <a:extLst>
              <a:ext uri="{FF2B5EF4-FFF2-40B4-BE49-F238E27FC236}">
                <a16:creationId xmlns:a16="http://schemas.microsoft.com/office/drawing/2014/main" id="{1ABF606B-A424-4AC9-9288-E7015A4CE6C4}"/>
              </a:ext>
            </a:extLst>
          </p:cNvPr>
          <p:cNvSpPr/>
          <p:nvPr/>
        </p:nvSpPr>
        <p:spPr>
          <a:xfrm>
            <a:off x="203518" y="5405374"/>
            <a:ext cx="1296923" cy="948292"/>
          </a:xfrm>
          <a:prstGeom prst="rect">
            <a:avLst/>
          </a:prstGeom>
          <a:blipFill>
            <a:blip r:embed="rId11" cstate="print"/>
            <a:stretch>
              <a:fillRect/>
            </a:stretch>
          </a:blipFill>
        </p:spPr>
        <p:txBody>
          <a:bodyPr wrap="square" lIns="0" tIns="0" rIns="0" bIns="0" rtlCol="0">
            <a:spAutoFit/>
          </a:bodyPr>
          <a:lstStyle/>
          <a:p>
            <a:endParaRPr/>
          </a:p>
        </p:txBody>
      </p:sp>
      <p:sp>
        <p:nvSpPr>
          <p:cNvPr id="14" name="object 19">
            <a:extLst>
              <a:ext uri="{FF2B5EF4-FFF2-40B4-BE49-F238E27FC236}">
                <a16:creationId xmlns:a16="http://schemas.microsoft.com/office/drawing/2014/main" id="{6C417703-4E44-4F10-9700-AA101FD4D291}"/>
              </a:ext>
            </a:extLst>
          </p:cNvPr>
          <p:cNvSpPr/>
          <p:nvPr/>
        </p:nvSpPr>
        <p:spPr>
          <a:xfrm>
            <a:off x="3311335" y="5473154"/>
            <a:ext cx="1509776" cy="1284350"/>
          </a:xfrm>
          <a:prstGeom prst="rect">
            <a:avLst/>
          </a:prstGeom>
          <a:blipFill>
            <a:blip r:embed="rId12" cstate="print"/>
            <a:stretch>
              <a:fillRect/>
            </a:stretch>
          </a:blipFill>
        </p:spPr>
        <p:txBody>
          <a:bodyPr wrap="square" lIns="0" tIns="0" rIns="0" bIns="0" rtlCol="0">
            <a:spAutoFit/>
          </a:bodyPr>
          <a:lstStyle/>
          <a:p>
            <a:endParaRPr/>
          </a:p>
        </p:txBody>
      </p:sp>
      <p:sp>
        <p:nvSpPr>
          <p:cNvPr id="15" name="object 29">
            <a:extLst>
              <a:ext uri="{FF2B5EF4-FFF2-40B4-BE49-F238E27FC236}">
                <a16:creationId xmlns:a16="http://schemas.microsoft.com/office/drawing/2014/main" id="{13673987-B37E-4338-9406-3823C391FB33}"/>
              </a:ext>
            </a:extLst>
          </p:cNvPr>
          <p:cNvSpPr/>
          <p:nvPr/>
        </p:nvSpPr>
        <p:spPr>
          <a:xfrm>
            <a:off x="1811401" y="5473154"/>
            <a:ext cx="1312989" cy="880512"/>
          </a:xfrm>
          <a:prstGeom prst="rect">
            <a:avLst/>
          </a:prstGeom>
          <a:blipFill>
            <a:blip r:embed="rId13" cstate="print"/>
            <a:stretch>
              <a:fillRect/>
            </a:stretch>
          </a:blipFill>
        </p:spPr>
        <p:txBody>
          <a:bodyPr wrap="square" lIns="0" tIns="0" rIns="0" bIns="0" rtlCol="0">
            <a:spAutoFit/>
          </a:bodyPr>
          <a:lstStyle/>
          <a:p>
            <a:endParaRPr/>
          </a:p>
        </p:txBody>
      </p:sp>
      <p:sp>
        <p:nvSpPr>
          <p:cNvPr id="16" name="object 27">
            <a:extLst>
              <a:ext uri="{FF2B5EF4-FFF2-40B4-BE49-F238E27FC236}">
                <a16:creationId xmlns:a16="http://schemas.microsoft.com/office/drawing/2014/main" id="{7A6B47E7-64CB-411F-8CF1-5AE97A184250}"/>
              </a:ext>
            </a:extLst>
          </p:cNvPr>
          <p:cNvSpPr/>
          <p:nvPr/>
        </p:nvSpPr>
        <p:spPr>
          <a:xfrm>
            <a:off x="5011080" y="5454739"/>
            <a:ext cx="2030476" cy="1269999"/>
          </a:xfrm>
          <a:prstGeom prst="rect">
            <a:avLst/>
          </a:prstGeom>
          <a:blipFill>
            <a:blip r:embed="rId14" cstate="print"/>
            <a:stretch>
              <a:fillRect/>
            </a:stretch>
          </a:blipFill>
        </p:spPr>
        <p:txBody>
          <a:bodyPr wrap="square" lIns="0" tIns="0" rIns="0" bIns="0" rtlCol="0">
            <a:spAutoFit/>
          </a:bodyPr>
          <a:lstStyle/>
          <a:p>
            <a:endParaRPr/>
          </a:p>
        </p:txBody>
      </p:sp>
      <p:sp>
        <p:nvSpPr>
          <p:cNvPr id="17" name="object 33">
            <a:extLst>
              <a:ext uri="{FF2B5EF4-FFF2-40B4-BE49-F238E27FC236}">
                <a16:creationId xmlns:a16="http://schemas.microsoft.com/office/drawing/2014/main" id="{FAAEBD73-0D9D-48AA-A0E0-7D0B55628206}"/>
              </a:ext>
            </a:extLst>
          </p:cNvPr>
          <p:cNvSpPr/>
          <p:nvPr/>
        </p:nvSpPr>
        <p:spPr>
          <a:xfrm>
            <a:off x="7181124" y="5235007"/>
            <a:ext cx="2495365" cy="1048817"/>
          </a:xfrm>
          <a:prstGeom prst="rect">
            <a:avLst/>
          </a:prstGeom>
          <a:blipFill>
            <a:blip r:embed="rId15" cstate="print"/>
            <a:stretch>
              <a:fillRect/>
            </a:stretch>
          </a:blipFill>
        </p:spPr>
        <p:txBody>
          <a:bodyPr wrap="square" lIns="0" tIns="0" rIns="0" bIns="0" rtlCol="0">
            <a:spAutoFit/>
          </a:bodyPr>
          <a:lstStyle/>
          <a:p>
            <a:endParaRPr/>
          </a:p>
        </p:txBody>
      </p:sp>
      <p:sp>
        <p:nvSpPr>
          <p:cNvPr id="18" name="object 8">
            <a:extLst>
              <a:ext uri="{FF2B5EF4-FFF2-40B4-BE49-F238E27FC236}">
                <a16:creationId xmlns:a16="http://schemas.microsoft.com/office/drawing/2014/main" id="{6C9469E6-0C2D-4773-ABFF-AE1DF09C3560}"/>
              </a:ext>
            </a:extLst>
          </p:cNvPr>
          <p:cNvSpPr/>
          <p:nvPr/>
        </p:nvSpPr>
        <p:spPr>
          <a:xfrm>
            <a:off x="7973760" y="1002644"/>
            <a:ext cx="1745713" cy="2076450"/>
          </a:xfrm>
          <a:prstGeom prst="rect">
            <a:avLst/>
          </a:prstGeom>
          <a:blipFill>
            <a:blip r:embed="rId16" cstate="print"/>
            <a:stretch>
              <a:fillRect/>
            </a:stretch>
          </a:blipFill>
        </p:spPr>
        <p:txBody>
          <a:bodyPr wrap="square" lIns="0" tIns="0" rIns="0" bIns="0" rtlCol="0">
            <a:spAutoFit/>
          </a:bodyPr>
          <a:lstStyle/>
          <a:p>
            <a:endParaRPr/>
          </a:p>
        </p:txBody>
      </p:sp>
      <p:sp>
        <p:nvSpPr>
          <p:cNvPr id="19" name="TextBox 18">
            <a:extLst>
              <a:ext uri="{FF2B5EF4-FFF2-40B4-BE49-F238E27FC236}">
                <a16:creationId xmlns:a16="http://schemas.microsoft.com/office/drawing/2014/main" id="{1D37CB4F-DFE9-4BDF-8391-37BBDEE13364}"/>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258049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97484" y="1760955"/>
            <a:ext cx="8273459" cy="4464812"/>
          </a:xfrm>
          <a:prstGeom prst="rect">
            <a:avLst/>
          </a:prstGeom>
        </p:spPr>
        <p:txBody>
          <a:bodyPr wrap="square">
            <a:spAutoFit/>
          </a:bodyPr>
          <a:lstStyle/>
          <a:p>
            <a:pPr marL="623888" indent="-623888">
              <a:lnSpc>
                <a:spcPct val="120000"/>
              </a:lnSpc>
              <a:spcAft>
                <a:spcPts val="2500"/>
              </a:spcAft>
              <a:buSzPct val="150000"/>
              <a:buFont typeface="Arial"/>
              <a:buChar char="•"/>
              <a:tabLst>
                <a:tab pos="623888" algn="l"/>
              </a:tabLst>
            </a:pPr>
            <a:r>
              <a:rPr lang="en-US" sz="2400" dirty="0">
                <a:solidFill>
                  <a:schemeClr val="accent6">
                    <a:lumMod val="50000"/>
                  </a:schemeClr>
                </a:solidFill>
                <a:latin typeface="Verdana"/>
                <a:cs typeface="Verdana"/>
              </a:rPr>
              <a:t>Unparalleled market with a continued growth in tourist arrivals and receipts</a:t>
            </a:r>
          </a:p>
          <a:p>
            <a:pPr marL="623888" indent="-623888">
              <a:lnSpc>
                <a:spcPct val="120000"/>
              </a:lnSpc>
              <a:spcAft>
                <a:spcPts val="2500"/>
              </a:spcAft>
              <a:buSzPct val="150000"/>
              <a:buFont typeface="Arial"/>
              <a:buChar char="•"/>
              <a:tabLst>
                <a:tab pos="623888" algn="l"/>
              </a:tabLst>
            </a:pPr>
            <a:r>
              <a:rPr lang="en-US" sz="2400" dirty="0">
                <a:solidFill>
                  <a:schemeClr val="accent6">
                    <a:lumMod val="50000"/>
                  </a:schemeClr>
                </a:solidFill>
                <a:latin typeface="Verdana"/>
                <a:cs typeface="Verdana"/>
              </a:rPr>
              <a:t>Geographic </a:t>
            </a:r>
            <a:r>
              <a:rPr lang="en-US" sz="2000" dirty="0">
                <a:solidFill>
                  <a:schemeClr val="accent6">
                    <a:lumMod val="50000"/>
                  </a:schemeClr>
                </a:solidFill>
                <a:latin typeface="Verdana"/>
                <a:cs typeface="Verdana"/>
              </a:rPr>
              <a:t>location</a:t>
            </a:r>
            <a:r>
              <a:rPr lang="en-US" sz="2400" dirty="0">
                <a:solidFill>
                  <a:schemeClr val="accent6">
                    <a:lumMod val="50000"/>
                  </a:schemeClr>
                </a:solidFill>
                <a:latin typeface="Verdana"/>
                <a:cs typeface="Verdana"/>
              </a:rPr>
              <a:t> and connectivity</a:t>
            </a:r>
          </a:p>
          <a:p>
            <a:pPr marL="623888" indent="-623888">
              <a:lnSpc>
                <a:spcPct val="120000"/>
              </a:lnSpc>
              <a:spcAft>
                <a:spcPts val="2500"/>
              </a:spcAft>
              <a:buSzPct val="150000"/>
              <a:buFont typeface="Arial"/>
              <a:buChar char="•"/>
              <a:tabLst>
                <a:tab pos="623888" algn="l"/>
              </a:tabLst>
            </a:pPr>
            <a:r>
              <a:rPr lang="en-US" sz="2400" dirty="0">
                <a:solidFill>
                  <a:schemeClr val="accent6">
                    <a:lumMod val="50000"/>
                  </a:schemeClr>
                </a:solidFill>
                <a:cs typeface="Verdana"/>
              </a:rPr>
              <a:t>Top performing accommodation sector</a:t>
            </a:r>
            <a:endParaRPr lang="en-US" sz="2400" dirty="0">
              <a:solidFill>
                <a:schemeClr val="accent6">
                  <a:lumMod val="50000"/>
                </a:schemeClr>
              </a:solidFill>
              <a:latin typeface="Verdana"/>
              <a:cs typeface="Verdana"/>
            </a:endParaRPr>
          </a:p>
          <a:p>
            <a:pPr marL="623888" indent="-623888">
              <a:lnSpc>
                <a:spcPct val="120000"/>
              </a:lnSpc>
              <a:spcAft>
                <a:spcPts val="2500"/>
              </a:spcAft>
              <a:buSzPct val="150000"/>
              <a:buFont typeface="Arial"/>
              <a:buChar char="•"/>
              <a:tabLst>
                <a:tab pos="623888" algn="l"/>
              </a:tabLst>
            </a:pPr>
            <a:r>
              <a:rPr lang="en-US" sz="2400" dirty="0">
                <a:solidFill>
                  <a:schemeClr val="accent6">
                    <a:lumMod val="50000"/>
                  </a:schemeClr>
                </a:solidFill>
                <a:latin typeface="Verdana"/>
                <a:cs typeface="Verdana"/>
              </a:rPr>
              <a:t>Affordable, highly educated and service-oriented workforce</a:t>
            </a:r>
          </a:p>
          <a:p>
            <a:pPr marL="623888" indent="-623888">
              <a:lnSpc>
                <a:spcPct val="120000"/>
              </a:lnSpc>
              <a:spcAft>
                <a:spcPts val="2500"/>
              </a:spcAft>
              <a:buSzPct val="150000"/>
              <a:buFont typeface="Arial"/>
              <a:buChar char="•"/>
              <a:tabLst>
                <a:tab pos="623888" algn="l"/>
              </a:tabLst>
            </a:pPr>
            <a:r>
              <a:rPr lang="en-US" sz="2400" dirty="0">
                <a:solidFill>
                  <a:schemeClr val="accent6">
                    <a:lumMod val="50000"/>
                  </a:schemeClr>
                </a:solidFill>
                <a:latin typeface="Verdana"/>
                <a:cs typeface="Verdana"/>
              </a:rPr>
              <a:t>Conducive business environment</a:t>
            </a:r>
          </a:p>
        </p:txBody>
      </p:sp>
      <p:sp>
        <p:nvSpPr>
          <p:cNvPr id="8" name="Título 1"/>
          <p:cNvSpPr>
            <a:spLocks noGrp="1"/>
          </p:cNvSpPr>
          <p:nvPr>
            <p:ph type="title"/>
          </p:nvPr>
        </p:nvSpPr>
        <p:spPr>
          <a:xfrm>
            <a:off x="249086" y="119434"/>
            <a:ext cx="9656914" cy="636002"/>
          </a:xfrm>
        </p:spPr>
        <p:txBody>
          <a:bodyPr lIns="107287" tIns="53643" rIns="107287" bIns="53643" anchor="ctr"/>
          <a:lstStyle/>
          <a:p>
            <a:r>
              <a:rPr lang="en-GB" sz="2400" b="1" dirty="0"/>
              <a:t>Sustainable Niche Tourism Sector Key Drivers</a:t>
            </a:r>
          </a:p>
        </p:txBody>
      </p:sp>
      <p:sp>
        <p:nvSpPr>
          <p:cNvPr id="7" name="Rectángulo 6"/>
          <p:cNvSpPr/>
          <p:nvPr/>
        </p:nvSpPr>
        <p:spPr>
          <a:xfrm>
            <a:off x="249085" y="981224"/>
            <a:ext cx="9242595" cy="646331"/>
          </a:xfrm>
          <a:prstGeom prst="rect">
            <a:avLst/>
          </a:prstGeom>
        </p:spPr>
        <p:txBody>
          <a:bodyPr wrap="square">
            <a:spAutoFit/>
          </a:bodyPr>
          <a:lstStyle/>
          <a:p>
            <a:r>
              <a:rPr lang="en-US" sz="2000" b="1" cap="small" dirty="0">
                <a:solidFill>
                  <a:schemeClr val="accent2"/>
                </a:solidFill>
              </a:rPr>
              <a:t>The Caribbean tourism sector presents a prime investment opportunity</a:t>
            </a:r>
          </a:p>
        </p:txBody>
      </p:sp>
      <p:grpSp>
        <p:nvGrpSpPr>
          <p:cNvPr id="21" name="Agrupar 20"/>
          <p:cNvGrpSpPr/>
          <p:nvPr/>
        </p:nvGrpSpPr>
        <p:grpSpPr>
          <a:xfrm>
            <a:off x="910612" y="1643789"/>
            <a:ext cx="493431" cy="687096"/>
            <a:chOff x="1352048" y="1480925"/>
            <a:chExt cx="493431" cy="687096"/>
          </a:xfrm>
        </p:grpSpPr>
        <p:sp>
          <p:nvSpPr>
            <p:cNvPr id="6" name="Elipse 5"/>
            <p:cNvSpPr>
              <a:spLocks noChangeAspect="1"/>
            </p:cNvSpPr>
            <p:nvPr/>
          </p:nvSpPr>
          <p:spPr>
            <a:xfrm>
              <a:off x="1352048" y="1700022"/>
              <a:ext cx="467999" cy="467999"/>
            </a:xfrm>
            <a:prstGeom prst="ellipse">
              <a:avLst/>
            </a:prstGeom>
            <a:solidFill>
              <a:schemeClr val="bg1"/>
            </a:solidFill>
            <a:ln w="3810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CuadroTexto 8"/>
            <p:cNvSpPr txBox="1"/>
            <p:nvPr/>
          </p:nvSpPr>
          <p:spPr>
            <a:xfrm>
              <a:off x="1408988" y="1480925"/>
              <a:ext cx="436491" cy="608235"/>
            </a:xfrm>
            <a:prstGeom prst="rect">
              <a:avLst/>
            </a:prstGeom>
            <a:noFill/>
          </p:spPr>
          <p:txBody>
            <a:bodyPr wrap="square" lIns="0" tIns="0" rIns="0" bIns="0" rtlCol="0">
              <a:spAutoFit/>
            </a:bodyPr>
            <a:lstStyle/>
            <a:p>
              <a:r>
                <a:rPr lang="en-GB" sz="5000" dirty="0">
                  <a:solidFill>
                    <a:schemeClr val="accent2"/>
                  </a:solidFill>
                  <a:latin typeface="Zapf Dingbats"/>
                  <a:ea typeface="Zapf Dingbats"/>
                  <a:cs typeface="Zapf Dingbats"/>
                  <a:sym typeface="Zapf Dingbats"/>
                </a:rPr>
                <a:t>✔</a:t>
              </a:r>
              <a:endParaRPr lang="en-GB" sz="5000" dirty="0">
                <a:solidFill>
                  <a:schemeClr val="accent2"/>
                </a:solidFill>
              </a:endParaRPr>
            </a:p>
          </p:txBody>
        </p:sp>
      </p:grpSp>
      <p:grpSp>
        <p:nvGrpSpPr>
          <p:cNvPr id="18" name="Agrupar 17"/>
          <p:cNvGrpSpPr/>
          <p:nvPr/>
        </p:nvGrpSpPr>
        <p:grpSpPr>
          <a:xfrm>
            <a:off x="936044" y="2809453"/>
            <a:ext cx="467999" cy="687096"/>
            <a:chOff x="1352048" y="2257704"/>
            <a:chExt cx="467999" cy="687096"/>
          </a:xfrm>
        </p:grpSpPr>
        <p:sp>
          <p:nvSpPr>
            <p:cNvPr id="10" name="Elipse 9"/>
            <p:cNvSpPr>
              <a:spLocks noChangeAspect="1"/>
            </p:cNvSpPr>
            <p:nvPr/>
          </p:nvSpPr>
          <p:spPr>
            <a:xfrm>
              <a:off x="1352048" y="2476801"/>
              <a:ext cx="467999" cy="467999"/>
            </a:xfrm>
            <a:prstGeom prst="ellipse">
              <a:avLst/>
            </a:prstGeom>
            <a:solidFill>
              <a:schemeClr val="bg1"/>
            </a:solidFill>
            <a:ln w="3810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CuadroTexto 10"/>
            <p:cNvSpPr txBox="1"/>
            <p:nvPr/>
          </p:nvSpPr>
          <p:spPr>
            <a:xfrm>
              <a:off x="1383556" y="2257704"/>
              <a:ext cx="436491" cy="608235"/>
            </a:xfrm>
            <a:prstGeom prst="rect">
              <a:avLst/>
            </a:prstGeom>
            <a:noFill/>
          </p:spPr>
          <p:txBody>
            <a:bodyPr wrap="square" lIns="0" tIns="0" rIns="0" bIns="0" rtlCol="0">
              <a:spAutoFit/>
            </a:bodyPr>
            <a:lstStyle/>
            <a:p>
              <a:r>
                <a:rPr lang="en-GB" sz="5000" dirty="0">
                  <a:solidFill>
                    <a:schemeClr val="accent2"/>
                  </a:solidFill>
                  <a:latin typeface="Zapf Dingbats"/>
                  <a:ea typeface="Zapf Dingbats"/>
                  <a:cs typeface="Zapf Dingbats"/>
                  <a:sym typeface="Zapf Dingbats"/>
                </a:rPr>
                <a:t>✔</a:t>
              </a:r>
              <a:endParaRPr lang="en-GB" sz="5000" dirty="0">
                <a:solidFill>
                  <a:schemeClr val="accent2"/>
                </a:solidFill>
              </a:endParaRPr>
            </a:p>
          </p:txBody>
        </p:sp>
      </p:grpSp>
      <p:grpSp>
        <p:nvGrpSpPr>
          <p:cNvPr id="5" name="Agrupar 4"/>
          <p:cNvGrpSpPr/>
          <p:nvPr/>
        </p:nvGrpSpPr>
        <p:grpSpPr>
          <a:xfrm>
            <a:off x="910612" y="3585489"/>
            <a:ext cx="493431" cy="687096"/>
            <a:chOff x="1326616" y="3147960"/>
            <a:chExt cx="493431" cy="687096"/>
          </a:xfrm>
        </p:grpSpPr>
        <p:sp>
          <p:nvSpPr>
            <p:cNvPr id="12" name="Elipse 11"/>
            <p:cNvSpPr>
              <a:spLocks noChangeAspect="1"/>
            </p:cNvSpPr>
            <p:nvPr/>
          </p:nvSpPr>
          <p:spPr>
            <a:xfrm>
              <a:off x="1326616" y="3367057"/>
              <a:ext cx="467999" cy="467999"/>
            </a:xfrm>
            <a:prstGeom prst="ellipse">
              <a:avLst/>
            </a:prstGeom>
            <a:solidFill>
              <a:schemeClr val="bg1"/>
            </a:solidFill>
            <a:ln w="3810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CuadroTexto 12"/>
            <p:cNvSpPr txBox="1"/>
            <p:nvPr/>
          </p:nvSpPr>
          <p:spPr>
            <a:xfrm>
              <a:off x="1383556" y="3147960"/>
              <a:ext cx="436491" cy="608235"/>
            </a:xfrm>
            <a:prstGeom prst="rect">
              <a:avLst/>
            </a:prstGeom>
            <a:noFill/>
          </p:spPr>
          <p:txBody>
            <a:bodyPr wrap="square" lIns="0" tIns="0" rIns="0" bIns="0" rtlCol="0">
              <a:spAutoFit/>
            </a:bodyPr>
            <a:lstStyle/>
            <a:p>
              <a:r>
                <a:rPr lang="en-GB" sz="5000" dirty="0">
                  <a:solidFill>
                    <a:schemeClr val="accent2"/>
                  </a:solidFill>
                  <a:latin typeface="Zapf Dingbats"/>
                  <a:ea typeface="Zapf Dingbats"/>
                  <a:cs typeface="Zapf Dingbats"/>
                  <a:sym typeface="Zapf Dingbats"/>
                </a:rPr>
                <a:t>✔</a:t>
              </a:r>
              <a:endParaRPr lang="en-GB" sz="5000" dirty="0">
                <a:solidFill>
                  <a:schemeClr val="accent2"/>
                </a:solidFill>
              </a:endParaRPr>
            </a:p>
          </p:txBody>
        </p:sp>
      </p:grpSp>
      <p:grpSp>
        <p:nvGrpSpPr>
          <p:cNvPr id="3" name="Agrupar 2"/>
          <p:cNvGrpSpPr/>
          <p:nvPr/>
        </p:nvGrpSpPr>
        <p:grpSpPr>
          <a:xfrm>
            <a:off x="910612" y="4322769"/>
            <a:ext cx="493431" cy="687096"/>
            <a:chOff x="1326616" y="3933620"/>
            <a:chExt cx="493431" cy="687096"/>
          </a:xfrm>
        </p:grpSpPr>
        <p:sp>
          <p:nvSpPr>
            <p:cNvPr id="14" name="Elipse 13"/>
            <p:cNvSpPr>
              <a:spLocks noChangeAspect="1"/>
            </p:cNvSpPr>
            <p:nvPr/>
          </p:nvSpPr>
          <p:spPr>
            <a:xfrm>
              <a:off x="1326616" y="4152717"/>
              <a:ext cx="467999" cy="467999"/>
            </a:xfrm>
            <a:prstGeom prst="ellipse">
              <a:avLst/>
            </a:prstGeom>
            <a:solidFill>
              <a:schemeClr val="bg1"/>
            </a:solidFill>
            <a:ln w="3810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CuadroTexto 14"/>
            <p:cNvSpPr txBox="1"/>
            <p:nvPr/>
          </p:nvSpPr>
          <p:spPr>
            <a:xfrm>
              <a:off x="1383556" y="3933620"/>
              <a:ext cx="436491" cy="608235"/>
            </a:xfrm>
            <a:prstGeom prst="rect">
              <a:avLst/>
            </a:prstGeom>
            <a:noFill/>
          </p:spPr>
          <p:txBody>
            <a:bodyPr wrap="square" lIns="0" tIns="0" rIns="0" bIns="0" rtlCol="0">
              <a:spAutoFit/>
            </a:bodyPr>
            <a:lstStyle/>
            <a:p>
              <a:r>
                <a:rPr lang="en-GB" sz="5000" dirty="0">
                  <a:solidFill>
                    <a:schemeClr val="accent2"/>
                  </a:solidFill>
                  <a:latin typeface="Zapf Dingbats"/>
                  <a:ea typeface="Zapf Dingbats"/>
                  <a:cs typeface="Zapf Dingbats"/>
                  <a:sym typeface="Zapf Dingbats"/>
                </a:rPr>
                <a:t>✔</a:t>
              </a:r>
              <a:endParaRPr lang="en-GB" sz="5000" dirty="0">
                <a:solidFill>
                  <a:schemeClr val="accent2"/>
                </a:solidFill>
              </a:endParaRPr>
            </a:p>
          </p:txBody>
        </p:sp>
      </p:grpSp>
      <p:grpSp>
        <p:nvGrpSpPr>
          <p:cNvPr id="2" name="Agrupar 1"/>
          <p:cNvGrpSpPr/>
          <p:nvPr/>
        </p:nvGrpSpPr>
        <p:grpSpPr>
          <a:xfrm>
            <a:off x="910612" y="5501093"/>
            <a:ext cx="493431" cy="687096"/>
            <a:chOff x="1343176" y="4712476"/>
            <a:chExt cx="493431" cy="687096"/>
          </a:xfrm>
        </p:grpSpPr>
        <p:sp>
          <p:nvSpPr>
            <p:cNvPr id="16" name="Elipse 15"/>
            <p:cNvSpPr>
              <a:spLocks noChangeAspect="1"/>
            </p:cNvSpPr>
            <p:nvPr/>
          </p:nvSpPr>
          <p:spPr>
            <a:xfrm>
              <a:off x="1343176" y="4931573"/>
              <a:ext cx="467999" cy="467999"/>
            </a:xfrm>
            <a:prstGeom prst="ellipse">
              <a:avLst/>
            </a:prstGeom>
            <a:solidFill>
              <a:schemeClr val="bg1"/>
            </a:solidFill>
            <a:ln w="38100"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CuadroTexto 16"/>
            <p:cNvSpPr txBox="1"/>
            <p:nvPr/>
          </p:nvSpPr>
          <p:spPr>
            <a:xfrm>
              <a:off x="1400116" y="4712476"/>
              <a:ext cx="436491" cy="608235"/>
            </a:xfrm>
            <a:prstGeom prst="rect">
              <a:avLst/>
            </a:prstGeom>
            <a:noFill/>
          </p:spPr>
          <p:txBody>
            <a:bodyPr wrap="square" lIns="0" tIns="0" rIns="0" bIns="0" rtlCol="0">
              <a:spAutoFit/>
            </a:bodyPr>
            <a:lstStyle/>
            <a:p>
              <a:r>
                <a:rPr lang="en-GB" sz="5000" dirty="0">
                  <a:solidFill>
                    <a:schemeClr val="accent2"/>
                  </a:solidFill>
                  <a:latin typeface="Zapf Dingbats"/>
                  <a:ea typeface="Zapf Dingbats"/>
                  <a:cs typeface="Zapf Dingbats"/>
                  <a:sym typeface="Zapf Dingbats"/>
                </a:rPr>
                <a:t>✔</a:t>
              </a:r>
              <a:endParaRPr lang="en-GB" sz="5000" dirty="0">
                <a:solidFill>
                  <a:schemeClr val="accent2"/>
                </a:solidFill>
              </a:endParaRPr>
            </a:p>
          </p:txBody>
        </p:sp>
      </p:grpSp>
      <p:sp>
        <p:nvSpPr>
          <p:cNvPr id="20" name="TextBox 19">
            <a:extLst>
              <a:ext uri="{FF2B5EF4-FFF2-40B4-BE49-F238E27FC236}">
                <a16:creationId xmlns:a16="http://schemas.microsoft.com/office/drawing/2014/main" id="{47193093-965F-4ACD-B948-00FEEA415839}"/>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901286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04254" y="887492"/>
            <a:ext cx="8938894" cy="923330"/>
          </a:xfrm>
          <a:prstGeom prst="rect">
            <a:avLst/>
          </a:prstGeom>
        </p:spPr>
        <p:txBody>
          <a:bodyPr wrap="square">
            <a:spAutoFit/>
          </a:bodyPr>
          <a:lstStyle/>
          <a:p>
            <a:pPr>
              <a:spcBef>
                <a:spcPct val="0"/>
              </a:spcBef>
            </a:pPr>
            <a:r>
              <a:rPr lang="en-GB" sz="1800" b="1" cap="small" dirty="0">
                <a:solidFill>
                  <a:srgbClr val="3A606E"/>
                </a:solidFill>
              </a:rPr>
              <a:t>The Caribbean is a natural tourism magnet, world widely renowned for its mass “sun-sea-sand” offering, but it also offers exceptional attractions and experiences for niche markets visitors</a:t>
            </a:r>
          </a:p>
        </p:txBody>
      </p:sp>
      <p:sp>
        <p:nvSpPr>
          <p:cNvPr id="5" name="Título 1"/>
          <p:cNvSpPr>
            <a:spLocks noGrp="1"/>
          </p:cNvSpPr>
          <p:nvPr>
            <p:ph type="title"/>
          </p:nvPr>
        </p:nvSpPr>
        <p:spPr>
          <a:xfrm>
            <a:off x="264861" y="139941"/>
            <a:ext cx="9552326" cy="559912"/>
          </a:xfrm>
        </p:spPr>
        <p:txBody>
          <a:bodyPr anchor="ctr"/>
          <a:lstStyle/>
          <a:p>
            <a:r>
              <a:rPr lang="en-GB" dirty="0"/>
              <a:t>Top destination</a:t>
            </a:r>
          </a:p>
        </p:txBody>
      </p:sp>
      <p:sp>
        <p:nvSpPr>
          <p:cNvPr id="8" name="CuadroTexto 7"/>
          <p:cNvSpPr txBox="1"/>
          <p:nvPr/>
        </p:nvSpPr>
        <p:spPr>
          <a:xfrm>
            <a:off x="4955808" y="2039199"/>
            <a:ext cx="4861379" cy="4421724"/>
          </a:xfrm>
          <a:prstGeom prst="rect">
            <a:avLst/>
          </a:prstGeom>
          <a:noFill/>
        </p:spPr>
        <p:txBody>
          <a:bodyPr wrap="square" rtlCol="0">
            <a:spAutoFit/>
          </a:bodyPr>
          <a:lstStyle/>
          <a:p>
            <a:pPr>
              <a:lnSpc>
                <a:spcPct val="110000"/>
              </a:lnSpc>
            </a:pPr>
            <a:r>
              <a:rPr lang="en-GB" sz="1600" dirty="0">
                <a:solidFill>
                  <a:srgbClr val="606060"/>
                </a:solidFill>
                <a:latin typeface="Verdana"/>
                <a:cs typeface="Verdana"/>
              </a:rPr>
              <a:t>In the Caribbean the cruise and beach tourism coexists with a wide variety of products</a:t>
            </a:r>
          </a:p>
          <a:p>
            <a:pPr marL="446088" lvl="1" indent="-238125">
              <a:lnSpc>
                <a:spcPct val="110000"/>
              </a:lnSpc>
              <a:buClr>
                <a:schemeClr val="accent2"/>
              </a:buClr>
              <a:buSzPct val="150000"/>
              <a:buFont typeface="Arial"/>
              <a:buChar char="•"/>
            </a:pPr>
            <a:r>
              <a:rPr lang="en-GB" sz="1600" dirty="0">
                <a:solidFill>
                  <a:srgbClr val="606060"/>
                </a:solidFill>
                <a:latin typeface="Verdana"/>
              </a:rPr>
              <a:t>Countries are tapping in on their cultural and natural resources to develop niche markets such as ecotourism, health, MICE, sports and high-end boutique hotels </a:t>
            </a:r>
          </a:p>
          <a:p>
            <a:pPr marL="0" lvl="1">
              <a:lnSpc>
                <a:spcPct val="110000"/>
              </a:lnSpc>
              <a:buClr>
                <a:schemeClr val="accent2"/>
              </a:buClr>
              <a:buSzPct val="150000"/>
            </a:pPr>
            <a:endParaRPr lang="en-GB" sz="1600" dirty="0">
              <a:solidFill>
                <a:srgbClr val="606060"/>
              </a:solidFill>
              <a:latin typeface="Verdana"/>
              <a:cs typeface="Verdana"/>
            </a:endParaRPr>
          </a:p>
          <a:p>
            <a:pPr marL="0" lvl="1">
              <a:lnSpc>
                <a:spcPct val="110000"/>
              </a:lnSpc>
              <a:buClr>
                <a:schemeClr val="accent2"/>
              </a:buClr>
              <a:buSzPct val="150000"/>
            </a:pPr>
            <a:r>
              <a:rPr lang="en-GB" sz="1600" dirty="0">
                <a:solidFill>
                  <a:srgbClr val="606060"/>
                </a:solidFill>
                <a:latin typeface="Verdana"/>
                <a:cs typeface="Verdana"/>
              </a:rPr>
              <a:t>Niche segments are expected to grow at fast pace, between 10%-20% annually, and the Caribbean is well suited to offer customized special interest experiences and services</a:t>
            </a:r>
          </a:p>
          <a:p>
            <a:pPr marL="446088" lvl="1" indent="-238125">
              <a:lnSpc>
                <a:spcPct val="110000"/>
              </a:lnSpc>
              <a:buClr>
                <a:schemeClr val="accent2"/>
              </a:buClr>
              <a:buSzPct val="150000"/>
              <a:buFont typeface="Arial"/>
              <a:buChar char="•"/>
            </a:pPr>
            <a:r>
              <a:rPr lang="en-GB" sz="1600" dirty="0">
                <a:solidFill>
                  <a:srgbClr val="606060"/>
                </a:solidFill>
                <a:latin typeface="Verdana"/>
              </a:rPr>
              <a:t>The region offers numerous investment opportunities away from beach resorts to seize these fast-growing markets</a:t>
            </a:r>
          </a:p>
        </p:txBody>
      </p:sp>
      <p:sp>
        <p:nvSpPr>
          <p:cNvPr id="10" name="CuadroTexto 9"/>
          <p:cNvSpPr txBox="1"/>
          <p:nvPr/>
        </p:nvSpPr>
        <p:spPr>
          <a:xfrm>
            <a:off x="90345" y="2216061"/>
            <a:ext cx="3713578" cy="307777"/>
          </a:xfrm>
          <a:prstGeom prst="rect">
            <a:avLst/>
          </a:prstGeom>
          <a:noFill/>
        </p:spPr>
        <p:txBody>
          <a:bodyPr wrap="square" rtlCol="0">
            <a:spAutoFit/>
          </a:bodyPr>
          <a:lstStyle/>
          <a:p>
            <a:r>
              <a:rPr lang="en-GB" sz="1400" b="1" cap="small" dirty="0">
                <a:solidFill>
                  <a:schemeClr val="accent5"/>
                </a:solidFill>
              </a:rPr>
              <a:t>The Caribbean tourism offering</a:t>
            </a:r>
          </a:p>
        </p:txBody>
      </p:sp>
      <p:grpSp>
        <p:nvGrpSpPr>
          <p:cNvPr id="2" name="Agrupar 1"/>
          <p:cNvGrpSpPr/>
          <p:nvPr/>
        </p:nvGrpSpPr>
        <p:grpSpPr>
          <a:xfrm>
            <a:off x="90345" y="2549291"/>
            <a:ext cx="4492416" cy="3451731"/>
            <a:chOff x="90344" y="2371671"/>
            <a:chExt cx="4988093" cy="3832583"/>
          </a:xfrm>
        </p:grpSpPr>
        <p:pic>
          <p:nvPicPr>
            <p:cNvPr id="12" name="Imagen 11"/>
            <p:cNvPicPr>
              <a:picLocks noChangeAspect="1"/>
            </p:cNvPicPr>
            <p:nvPr/>
          </p:nvPicPr>
          <p:blipFill>
            <a:blip r:embed="rId2"/>
            <a:stretch>
              <a:fillRect/>
            </a:stretch>
          </p:blipFill>
          <p:spPr>
            <a:xfrm>
              <a:off x="2626596" y="2371671"/>
              <a:ext cx="2409121" cy="1889508"/>
            </a:xfrm>
            <a:prstGeom prst="rect">
              <a:avLst/>
            </a:prstGeom>
          </p:spPr>
        </p:pic>
        <p:sp>
          <p:nvSpPr>
            <p:cNvPr id="13" name="CuadroTexto 12"/>
            <p:cNvSpPr txBox="1"/>
            <p:nvPr/>
          </p:nvSpPr>
          <p:spPr>
            <a:xfrm>
              <a:off x="381903" y="3971150"/>
              <a:ext cx="1820670" cy="280776"/>
            </a:xfrm>
            <a:prstGeom prst="rect">
              <a:avLst/>
            </a:prstGeom>
            <a:noFill/>
          </p:spPr>
          <p:txBody>
            <a:bodyPr wrap="square" rtlCol="0">
              <a:spAutoFit/>
            </a:bodyPr>
            <a:lstStyle/>
            <a:p>
              <a:pPr algn="ctr"/>
              <a:r>
                <a:rPr lang="en-GB" sz="1100" dirty="0">
                  <a:solidFill>
                    <a:schemeClr val="accent6">
                      <a:lumMod val="50000"/>
                    </a:schemeClr>
                  </a:solidFill>
                  <a:latin typeface="Verdana"/>
                  <a:cs typeface="Verdana"/>
                </a:rPr>
                <a:t>MICE</a:t>
              </a:r>
            </a:p>
          </p:txBody>
        </p:sp>
        <p:sp>
          <p:nvSpPr>
            <p:cNvPr id="14" name="CuadroTexto 13"/>
            <p:cNvSpPr txBox="1"/>
            <p:nvPr/>
          </p:nvSpPr>
          <p:spPr>
            <a:xfrm>
              <a:off x="2967913" y="4202166"/>
              <a:ext cx="1820670" cy="261610"/>
            </a:xfrm>
            <a:prstGeom prst="rect">
              <a:avLst/>
            </a:prstGeom>
            <a:noFill/>
          </p:spPr>
          <p:txBody>
            <a:bodyPr wrap="square" rtlCol="0">
              <a:spAutoFit/>
            </a:bodyPr>
            <a:lstStyle/>
            <a:p>
              <a:pPr algn="ctr"/>
              <a:r>
                <a:rPr lang="en-GB" sz="1100" dirty="0">
                  <a:solidFill>
                    <a:schemeClr val="accent6">
                      <a:lumMod val="50000"/>
                    </a:schemeClr>
                  </a:solidFill>
                  <a:latin typeface="Verdana"/>
                  <a:cs typeface="Verdana"/>
                </a:rPr>
                <a:t>Ecotourism</a:t>
              </a:r>
            </a:p>
          </p:txBody>
        </p:sp>
        <p:pic>
          <p:nvPicPr>
            <p:cNvPr id="15" name="Imagen 1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0344" y="4318544"/>
              <a:ext cx="2409121" cy="1630368"/>
            </a:xfrm>
            <a:prstGeom prst="rect">
              <a:avLst/>
            </a:prstGeom>
          </p:spPr>
        </p:pic>
        <p:sp>
          <p:nvSpPr>
            <p:cNvPr id="16" name="CuadroTexto 15"/>
            <p:cNvSpPr txBox="1"/>
            <p:nvPr/>
          </p:nvSpPr>
          <p:spPr>
            <a:xfrm>
              <a:off x="381903" y="5942644"/>
              <a:ext cx="1820670" cy="261610"/>
            </a:xfrm>
            <a:prstGeom prst="rect">
              <a:avLst/>
            </a:prstGeom>
            <a:noFill/>
          </p:spPr>
          <p:txBody>
            <a:bodyPr wrap="square" rtlCol="0">
              <a:spAutoFit/>
            </a:bodyPr>
            <a:lstStyle/>
            <a:p>
              <a:pPr algn="ctr"/>
              <a:r>
                <a:rPr lang="en-GB" sz="1100" dirty="0">
                  <a:solidFill>
                    <a:schemeClr val="accent6">
                      <a:lumMod val="50000"/>
                    </a:schemeClr>
                  </a:solidFill>
                  <a:latin typeface="Verdana"/>
                  <a:cs typeface="Verdana"/>
                </a:rPr>
                <a:t>Sports</a:t>
              </a:r>
            </a:p>
          </p:txBody>
        </p:sp>
        <p:sp>
          <p:nvSpPr>
            <p:cNvPr id="17" name="CuadroTexto 16"/>
            <p:cNvSpPr txBox="1"/>
            <p:nvPr/>
          </p:nvSpPr>
          <p:spPr>
            <a:xfrm>
              <a:off x="2967913" y="5942644"/>
              <a:ext cx="1820670" cy="261610"/>
            </a:xfrm>
            <a:prstGeom prst="rect">
              <a:avLst/>
            </a:prstGeom>
            <a:noFill/>
          </p:spPr>
          <p:txBody>
            <a:bodyPr wrap="square" rtlCol="0">
              <a:spAutoFit/>
            </a:bodyPr>
            <a:lstStyle/>
            <a:p>
              <a:pPr algn="ctr"/>
              <a:r>
                <a:rPr lang="en-GB" sz="1100" dirty="0">
                  <a:solidFill>
                    <a:schemeClr val="accent6">
                      <a:lumMod val="50000"/>
                    </a:schemeClr>
                  </a:solidFill>
                  <a:latin typeface="Verdana"/>
                  <a:cs typeface="Verdana"/>
                </a:rPr>
                <a:t>Health &amp; Wellness</a:t>
              </a:r>
            </a:p>
          </p:txBody>
        </p:sp>
        <p:pic>
          <p:nvPicPr>
            <p:cNvPr id="18" name="Imagen 17"/>
            <p:cNvPicPr>
              <a:picLocks noChangeAspect="1"/>
            </p:cNvPicPr>
            <p:nvPr/>
          </p:nvPicPr>
          <p:blipFill>
            <a:blip r:embed="rId4"/>
            <a:stretch>
              <a:fillRect/>
            </a:stretch>
          </p:blipFill>
          <p:spPr>
            <a:xfrm>
              <a:off x="2626596" y="4503520"/>
              <a:ext cx="2451841" cy="1439124"/>
            </a:xfrm>
            <a:prstGeom prst="rect">
              <a:avLst/>
            </a:prstGeom>
          </p:spPr>
        </p:pic>
      </p:grpSp>
      <p:sp>
        <p:nvSpPr>
          <p:cNvPr id="19" name="Teardrop 285"/>
          <p:cNvSpPr>
            <a:spLocks noChangeAspect="1"/>
          </p:cNvSpPr>
          <p:nvPr/>
        </p:nvSpPr>
        <p:spPr>
          <a:xfrm>
            <a:off x="4640020" y="2167731"/>
            <a:ext cx="333550" cy="324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20" name="Teardrop 285"/>
          <p:cNvSpPr>
            <a:spLocks noChangeAspect="1"/>
          </p:cNvSpPr>
          <p:nvPr/>
        </p:nvSpPr>
        <p:spPr>
          <a:xfrm>
            <a:off x="4657782" y="4568994"/>
            <a:ext cx="333550" cy="324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pic>
        <p:nvPicPr>
          <p:cNvPr id="6" name="Imagen 5"/>
          <p:cNvPicPr>
            <a:picLocks noChangeAspect="1"/>
          </p:cNvPicPr>
          <p:nvPr/>
        </p:nvPicPr>
        <p:blipFill>
          <a:blip r:embed="rId5"/>
          <a:stretch>
            <a:fillRect/>
          </a:stretch>
        </p:blipFill>
        <p:spPr>
          <a:xfrm>
            <a:off x="90344" y="2549292"/>
            <a:ext cx="2180650" cy="1451124"/>
          </a:xfrm>
          <a:prstGeom prst="rect">
            <a:avLst/>
          </a:prstGeom>
        </p:spPr>
      </p:pic>
      <p:sp>
        <p:nvSpPr>
          <p:cNvPr id="21" name="TextBox 20">
            <a:extLst>
              <a:ext uri="{FF2B5EF4-FFF2-40B4-BE49-F238E27FC236}">
                <a16:creationId xmlns:a16="http://schemas.microsoft.com/office/drawing/2014/main" id="{584EBA0C-5AAD-49FA-8C25-BB7592CB4420}"/>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775161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innehåll 7"/>
          <p:cNvSpPr>
            <a:spLocks noGrp="1"/>
          </p:cNvSpPr>
          <p:nvPr>
            <p:ph sz="half" idx="2"/>
          </p:nvPr>
        </p:nvSpPr>
        <p:spPr>
          <a:xfrm>
            <a:off x="4609405" y="1536533"/>
            <a:ext cx="5195284" cy="4919622"/>
          </a:xfrm>
        </p:spPr>
        <p:txBody>
          <a:bodyPr lIns="36000" rIns="36000"/>
          <a:lstStyle/>
          <a:p>
            <a:pPr marL="0" indent="0">
              <a:spcBef>
                <a:spcPts val="0"/>
              </a:spcBef>
              <a:buNone/>
            </a:pPr>
            <a:r>
              <a:rPr lang="en-US" sz="1500" dirty="0"/>
              <a:t>Globally a total of US$200 billion was spent in 2014 on international luxury travel, an increase of 48% in the last five years, two times faster than other types of tourist travel</a:t>
            </a:r>
          </a:p>
          <a:p>
            <a:pPr marL="0" indent="0">
              <a:spcBef>
                <a:spcPts val="0"/>
              </a:spcBef>
              <a:buNone/>
            </a:pPr>
            <a:endParaRPr lang="en-US" sz="1500" dirty="0"/>
          </a:p>
          <a:p>
            <a:pPr marL="0" indent="0">
              <a:spcBef>
                <a:spcPts val="0"/>
              </a:spcBef>
              <a:buNone/>
            </a:pPr>
            <a:r>
              <a:rPr lang="en-US" sz="1500" dirty="0"/>
              <a:t>The Caribbean is showing a positive trend in the high-price market</a:t>
            </a:r>
          </a:p>
          <a:p>
            <a:pPr marL="0" indent="0">
              <a:spcBef>
                <a:spcPts val="0"/>
              </a:spcBef>
              <a:buNone/>
            </a:pPr>
            <a:endParaRPr lang="en-US" sz="1500" dirty="0"/>
          </a:p>
          <a:p>
            <a:pPr marL="446088" lvl="1" indent="-238125">
              <a:spcBef>
                <a:spcPts val="0"/>
              </a:spcBef>
              <a:buClr>
                <a:schemeClr val="accent2"/>
              </a:buClr>
              <a:buSzPct val="150000"/>
              <a:buFont typeface="Arial"/>
              <a:buChar char="•"/>
            </a:pPr>
            <a:r>
              <a:rPr lang="en-US" sz="1500" dirty="0">
                <a:solidFill>
                  <a:srgbClr val="606060"/>
                </a:solidFill>
              </a:rPr>
              <a:t>The region is one of the most popular destinations for the wealthiest travelers in the U.S., it ranks in the top 10 destinations chosen by the wealthiest 1%</a:t>
            </a:r>
          </a:p>
          <a:p>
            <a:pPr marL="446088" lvl="1" indent="-238125">
              <a:spcBef>
                <a:spcPts val="0"/>
              </a:spcBef>
              <a:buClr>
                <a:schemeClr val="accent2"/>
              </a:buClr>
              <a:buSzPct val="150000"/>
              <a:buFont typeface="Arial"/>
              <a:buChar char="•"/>
            </a:pPr>
            <a:endParaRPr lang="en-US" sz="1500" dirty="0">
              <a:solidFill>
                <a:srgbClr val="606060"/>
              </a:solidFill>
            </a:endParaRPr>
          </a:p>
          <a:p>
            <a:pPr marL="446088" lvl="1" indent="-238125">
              <a:spcBef>
                <a:spcPts val="0"/>
              </a:spcBef>
              <a:buClr>
                <a:schemeClr val="accent2"/>
              </a:buClr>
              <a:buSzPct val="150000"/>
              <a:buFont typeface="Arial"/>
              <a:buChar char="•"/>
            </a:pPr>
            <a:r>
              <a:rPr lang="en-US" sz="1500" dirty="0"/>
              <a:t>The Caribbean is a leading high-end destination with over 70 luxury hotels</a:t>
            </a:r>
          </a:p>
          <a:p>
            <a:pPr marL="446088" lvl="1" indent="-238125">
              <a:spcBef>
                <a:spcPts val="0"/>
              </a:spcBef>
              <a:buClr>
                <a:schemeClr val="accent2"/>
              </a:buClr>
              <a:buSzPct val="150000"/>
              <a:buFont typeface="Arial"/>
              <a:buChar char="•"/>
            </a:pPr>
            <a:endParaRPr lang="en-US" sz="1500" dirty="0">
              <a:solidFill>
                <a:srgbClr val="606060"/>
              </a:solidFill>
            </a:endParaRPr>
          </a:p>
          <a:p>
            <a:pPr marL="0" indent="0">
              <a:spcBef>
                <a:spcPts val="0"/>
              </a:spcBef>
              <a:buNone/>
            </a:pPr>
            <a:r>
              <a:rPr lang="en-US" sz="1500" dirty="0">
                <a:solidFill>
                  <a:srgbClr val="606060"/>
                </a:solidFill>
              </a:rPr>
              <a:t>Demand for high-end boutique hotels and luxury services like on-property golf courses, marinas and high-end culinary experiences open attractive investment opportunities in the region</a:t>
            </a:r>
            <a:endParaRPr lang="es-CO" sz="1500" dirty="0">
              <a:solidFill>
                <a:srgbClr val="606060"/>
              </a:solidFill>
            </a:endParaRPr>
          </a:p>
        </p:txBody>
      </p:sp>
      <p:sp>
        <p:nvSpPr>
          <p:cNvPr id="6" name="Rubrik 5"/>
          <p:cNvSpPr>
            <a:spLocks noGrp="1"/>
          </p:cNvSpPr>
          <p:nvPr>
            <p:ph type="title"/>
          </p:nvPr>
        </p:nvSpPr>
        <p:spPr>
          <a:xfrm>
            <a:off x="353674" y="61997"/>
            <a:ext cx="8915400" cy="644315"/>
          </a:xfrm>
        </p:spPr>
        <p:txBody>
          <a:bodyPr anchor="ctr"/>
          <a:lstStyle/>
          <a:p>
            <a:r>
              <a:rPr lang="en-US" dirty="0"/>
              <a:t>Investment opportunities</a:t>
            </a:r>
            <a:endParaRPr lang="en-US" sz="2400" dirty="0">
              <a:solidFill>
                <a:srgbClr val="5C5C5C"/>
              </a:solidFill>
            </a:endParaRPr>
          </a:p>
        </p:txBody>
      </p:sp>
      <p:sp>
        <p:nvSpPr>
          <p:cNvPr id="5" name="Rectángulo 4"/>
          <p:cNvSpPr/>
          <p:nvPr/>
        </p:nvSpPr>
        <p:spPr>
          <a:xfrm>
            <a:off x="189437" y="881987"/>
            <a:ext cx="8915400" cy="400110"/>
          </a:xfrm>
          <a:prstGeom prst="rect">
            <a:avLst/>
          </a:prstGeom>
        </p:spPr>
        <p:txBody>
          <a:bodyPr wrap="square">
            <a:spAutoFit/>
          </a:bodyPr>
          <a:lstStyle/>
          <a:p>
            <a:pPr fontAlgn="base">
              <a:spcBef>
                <a:spcPct val="0"/>
              </a:spcBef>
              <a:spcAft>
                <a:spcPct val="0"/>
              </a:spcAft>
            </a:pPr>
            <a:r>
              <a:rPr lang="en-GB" sz="2000" b="1" cap="small" dirty="0">
                <a:solidFill>
                  <a:schemeClr val="accent2"/>
                </a:solidFill>
              </a:rPr>
              <a:t>High-end boutique hotels</a:t>
            </a:r>
          </a:p>
        </p:txBody>
      </p:sp>
      <p:sp>
        <p:nvSpPr>
          <p:cNvPr id="7" name="Teardrop 285"/>
          <p:cNvSpPr>
            <a:spLocks noChangeAspect="1"/>
          </p:cNvSpPr>
          <p:nvPr/>
        </p:nvSpPr>
        <p:spPr>
          <a:xfrm>
            <a:off x="4236384" y="1625844"/>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13" name="Teardrop 285"/>
          <p:cNvSpPr>
            <a:spLocks noChangeAspect="1"/>
          </p:cNvSpPr>
          <p:nvPr/>
        </p:nvSpPr>
        <p:spPr>
          <a:xfrm>
            <a:off x="4236384" y="2781344"/>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11" name="Teardrop 285"/>
          <p:cNvSpPr>
            <a:spLocks noChangeAspect="1"/>
          </p:cNvSpPr>
          <p:nvPr/>
        </p:nvSpPr>
        <p:spPr>
          <a:xfrm>
            <a:off x="4236384" y="5528297"/>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1675" y="1609119"/>
            <a:ext cx="3922613" cy="2451633"/>
          </a:xfrm>
          <a:prstGeom prst="rect">
            <a:avLst/>
          </a:prstGeom>
        </p:spPr>
      </p:pic>
      <p:pic>
        <p:nvPicPr>
          <p:cNvPr id="10" name="Imagen 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71675" y="4164965"/>
            <a:ext cx="3922613" cy="1934650"/>
          </a:xfrm>
          <a:prstGeom prst="rect">
            <a:avLst/>
          </a:prstGeom>
        </p:spPr>
      </p:pic>
      <p:sp>
        <p:nvSpPr>
          <p:cNvPr id="12" name="TextBox 11">
            <a:extLst>
              <a:ext uri="{FF2B5EF4-FFF2-40B4-BE49-F238E27FC236}">
                <a16:creationId xmlns:a16="http://schemas.microsoft.com/office/drawing/2014/main" id="{55D85389-50DD-487D-89C2-64EAF7FEA892}"/>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085706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innehåll 7"/>
          <p:cNvSpPr>
            <a:spLocks noGrp="1"/>
          </p:cNvSpPr>
          <p:nvPr>
            <p:ph sz="half" idx="2"/>
          </p:nvPr>
        </p:nvSpPr>
        <p:spPr>
          <a:xfrm>
            <a:off x="499185" y="1566884"/>
            <a:ext cx="5362485" cy="4440362"/>
          </a:xfrm>
        </p:spPr>
        <p:txBody>
          <a:bodyPr/>
          <a:lstStyle/>
          <a:p>
            <a:pPr marL="0" indent="0">
              <a:spcBef>
                <a:spcPts val="0"/>
              </a:spcBef>
              <a:buNone/>
            </a:pPr>
            <a:r>
              <a:rPr lang="en-GB" sz="1500" dirty="0"/>
              <a:t>Medical, health and wellness is projected to grow nearly 50% faster than overall global tourism by more than 9% average growth rate annually</a:t>
            </a:r>
            <a:r>
              <a:rPr lang="es-CO" sz="1500" dirty="0"/>
              <a:t> </a:t>
            </a:r>
            <a:endParaRPr lang="en-GB" sz="1500" dirty="0"/>
          </a:p>
          <a:p>
            <a:pPr marL="446088" lvl="1" indent="-238125">
              <a:spcBef>
                <a:spcPts val="0"/>
              </a:spcBef>
              <a:buClr>
                <a:schemeClr val="accent2"/>
              </a:buClr>
              <a:buSzPct val="150000"/>
              <a:buFont typeface="Arial"/>
              <a:buChar char="•"/>
            </a:pPr>
            <a:r>
              <a:rPr lang="en-GB" sz="1500" dirty="0">
                <a:solidFill>
                  <a:srgbClr val="606060"/>
                </a:solidFill>
              </a:rPr>
              <a:t>Generally health and wellness tourist spends 65% more per trip than the average international tourist</a:t>
            </a:r>
          </a:p>
          <a:p>
            <a:pPr marL="0" indent="0">
              <a:spcBef>
                <a:spcPts val="0"/>
              </a:spcBef>
              <a:buNone/>
            </a:pPr>
            <a:endParaRPr lang="en-US" sz="1500" dirty="0"/>
          </a:p>
          <a:p>
            <a:pPr marL="207963" lvl="1" indent="0">
              <a:spcBef>
                <a:spcPts val="0"/>
              </a:spcBef>
              <a:buClr>
                <a:schemeClr val="accent2"/>
              </a:buClr>
              <a:buSzPct val="150000"/>
              <a:buNone/>
            </a:pPr>
            <a:endParaRPr lang="en-US" sz="1500" dirty="0"/>
          </a:p>
          <a:p>
            <a:pPr marL="207963" lvl="1" indent="0">
              <a:spcBef>
                <a:spcPts val="0"/>
              </a:spcBef>
              <a:buClr>
                <a:schemeClr val="accent2"/>
              </a:buClr>
              <a:buSzPct val="150000"/>
              <a:buNone/>
            </a:pPr>
            <a:r>
              <a:rPr lang="en-US" sz="1500" dirty="0"/>
              <a:t>The Caribbean offers high-quality and affordable care, patient paying around </a:t>
            </a:r>
            <a:r>
              <a:rPr lang="en-US" sz="1500" dirty="0">
                <a:solidFill>
                  <a:srgbClr val="606060"/>
                </a:solidFill>
              </a:rPr>
              <a:t>US$10,000 in cosmetic surgery procedures in the US could pay as little as US$2,000 at Caribbean hospitals</a:t>
            </a:r>
          </a:p>
          <a:p>
            <a:pPr marL="207963" lvl="1" indent="0">
              <a:spcBef>
                <a:spcPts val="0"/>
              </a:spcBef>
              <a:buClr>
                <a:schemeClr val="accent2"/>
              </a:buClr>
              <a:buSzPct val="150000"/>
              <a:buNone/>
            </a:pPr>
            <a:endParaRPr lang="en-US" sz="1500" dirty="0">
              <a:solidFill>
                <a:srgbClr val="606060"/>
              </a:solidFill>
            </a:endParaRPr>
          </a:p>
          <a:p>
            <a:pPr marL="0" lvl="1" indent="0">
              <a:spcBef>
                <a:spcPts val="0"/>
              </a:spcBef>
              <a:buClr>
                <a:schemeClr val="accent2"/>
              </a:buClr>
              <a:buSzPct val="150000"/>
              <a:buNone/>
            </a:pPr>
            <a:endParaRPr lang="en-GB" sz="1500" dirty="0"/>
          </a:p>
          <a:p>
            <a:pPr marL="0" lvl="1" indent="0">
              <a:spcBef>
                <a:spcPts val="0"/>
              </a:spcBef>
              <a:buClr>
                <a:schemeClr val="accent2"/>
              </a:buClr>
              <a:buSzPct val="150000"/>
              <a:buNone/>
            </a:pPr>
            <a:r>
              <a:rPr lang="en-GB" sz="1500" dirty="0"/>
              <a:t>This niche offers investment opportunities in a range of areas from </a:t>
            </a:r>
            <a:r>
              <a:rPr lang="en-US" sz="1500" dirty="0"/>
              <a:t>medical tourism facilities, spas, specialized accommodation and supporting services</a:t>
            </a:r>
          </a:p>
        </p:txBody>
      </p:sp>
      <p:sp>
        <p:nvSpPr>
          <p:cNvPr id="6" name="Rubrik 5"/>
          <p:cNvSpPr>
            <a:spLocks noGrp="1"/>
          </p:cNvSpPr>
          <p:nvPr>
            <p:ph type="title"/>
          </p:nvPr>
        </p:nvSpPr>
        <p:spPr>
          <a:xfrm>
            <a:off x="353674" y="85509"/>
            <a:ext cx="8915400" cy="713551"/>
          </a:xfrm>
        </p:spPr>
        <p:txBody>
          <a:bodyPr/>
          <a:lstStyle/>
          <a:p>
            <a:r>
              <a:rPr lang="en-US" dirty="0"/>
              <a:t>Investment opportunities</a:t>
            </a:r>
            <a:br>
              <a:rPr lang="en-US" dirty="0"/>
            </a:br>
            <a:endParaRPr lang="en-US" sz="2400" dirty="0">
              <a:solidFill>
                <a:srgbClr val="5C5C5C"/>
              </a:solidFill>
            </a:endParaRPr>
          </a:p>
        </p:txBody>
      </p:sp>
      <p:sp>
        <p:nvSpPr>
          <p:cNvPr id="9" name="Rectángulo 8"/>
          <p:cNvSpPr/>
          <p:nvPr/>
        </p:nvSpPr>
        <p:spPr>
          <a:xfrm>
            <a:off x="393700" y="928851"/>
            <a:ext cx="8915400" cy="400110"/>
          </a:xfrm>
          <a:prstGeom prst="rect">
            <a:avLst/>
          </a:prstGeom>
        </p:spPr>
        <p:txBody>
          <a:bodyPr wrap="square">
            <a:spAutoFit/>
          </a:bodyPr>
          <a:lstStyle/>
          <a:p>
            <a:pPr fontAlgn="base">
              <a:spcBef>
                <a:spcPct val="0"/>
              </a:spcBef>
              <a:spcAft>
                <a:spcPct val="0"/>
              </a:spcAft>
            </a:pPr>
            <a:r>
              <a:rPr lang="en-GB" sz="2000" b="1" cap="small" dirty="0">
                <a:solidFill>
                  <a:schemeClr val="accent2"/>
                </a:solidFill>
              </a:rPr>
              <a:t>Medical, health &amp; wellness</a:t>
            </a:r>
          </a:p>
        </p:txBody>
      </p:sp>
      <p:sp>
        <p:nvSpPr>
          <p:cNvPr id="10" name="Teardrop 285"/>
          <p:cNvSpPr>
            <a:spLocks noChangeAspect="1"/>
          </p:cNvSpPr>
          <p:nvPr/>
        </p:nvSpPr>
        <p:spPr>
          <a:xfrm>
            <a:off x="225700" y="1673715"/>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18" name="Teardrop 285"/>
          <p:cNvSpPr>
            <a:spLocks noChangeAspect="1"/>
          </p:cNvSpPr>
          <p:nvPr/>
        </p:nvSpPr>
        <p:spPr>
          <a:xfrm>
            <a:off x="225700" y="3485308"/>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11" name="Teardrop 285"/>
          <p:cNvSpPr>
            <a:spLocks noChangeAspect="1"/>
          </p:cNvSpPr>
          <p:nvPr/>
        </p:nvSpPr>
        <p:spPr>
          <a:xfrm>
            <a:off x="166717" y="4892464"/>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pic>
        <p:nvPicPr>
          <p:cNvPr id="2" name="Imagen 1"/>
          <p:cNvPicPr>
            <a:picLocks noChangeAspect="1"/>
          </p:cNvPicPr>
          <p:nvPr/>
        </p:nvPicPr>
        <p:blipFill>
          <a:blip r:embed="rId2"/>
          <a:stretch>
            <a:fillRect/>
          </a:stretch>
        </p:blipFill>
        <p:spPr>
          <a:xfrm>
            <a:off x="5957652" y="1273827"/>
            <a:ext cx="3687810" cy="2429272"/>
          </a:xfrm>
          <a:prstGeom prst="rect">
            <a:avLst/>
          </a:prstGeom>
        </p:spPr>
      </p:pic>
      <p:pic>
        <p:nvPicPr>
          <p:cNvPr id="3" name="Imagen 2"/>
          <p:cNvPicPr>
            <a:picLocks noChangeAspect="1"/>
          </p:cNvPicPr>
          <p:nvPr/>
        </p:nvPicPr>
        <p:blipFill>
          <a:blip r:embed="rId3"/>
          <a:stretch>
            <a:fillRect/>
          </a:stretch>
        </p:blipFill>
        <p:spPr>
          <a:xfrm>
            <a:off x="5957652" y="3873117"/>
            <a:ext cx="3687810" cy="2326694"/>
          </a:xfrm>
          <a:prstGeom prst="rect">
            <a:avLst/>
          </a:prstGeom>
        </p:spPr>
      </p:pic>
      <p:sp>
        <p:nvSpPr>
          <p:cNvPr id="12" name="TextBox 11">
            <a:extLst>
              <a:ext uri="{FF2B5EF4-FFF2-40B4-BE49-F238E27FC236}">
                <a16:creationId xmlns:a16="http://schemas.microsoft.com/office/drawing/2014/main" id="{74F4262E-1981-4D59-8561-634DADB4FC85}"/>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356341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innehåll 7"/>
          <p:cNvSpPr>
            <a:spLocks noGrp="1"/>
          </p:cNvSpPr>
          <p:nvPr>
            <p:ph sz="half" idx="2"/>
          </p:nvPr>
        </p:nvSpPr>
        <p:spPr>
          <a:xfrm>
            <a:off x="4353269" y="1636128"/>
            <a:ext cx="5354460" cy="4793779"/>
          </a:xfrm>
        </p:spPr>
        <p:txBody>
          <a:bodyPr/>
          <a:lstStyle/>
          <a:p>
            <a:pPr marL="0" indent="0">
              <a:spcBef>
                <a:spcPts val="0"/>
              </a:spcBef>
              <a:buNone/>
            </a:pPr>
            <a:r>
              <a:rPr lang="en-US" sz="1500" dirty="0"/>
              <a:t>The MICE market is worth around US$30 billion annually and accounts for 50 million trips worldwide each year</a:t>
            </a:r>
          </a:p>
          <a:p>
            <a:pPr marL="0" indent="0">
              <a:spcBef>
                <a:spcPts val="0"/>
              </a:spcBef>
              <a:buNone/>
            </a:pPr>
            <a:endParaRPr lang="en-US" sz="1500" dirty="0">
              <a:solidFill>
                <a:schemeClr val="accent6">
                  <a:lumMod val="50000"/>
                </a:schemeClr>
              </a:solidFill>
            </a:endParaRPr>
          </a:p>
          <a:p>
            <a:pPr marL="0" indent="0">
              <a:spcBef>
                <a:spcPts val="0"/>
              </a:spcBef>
              <a:buNone/>
            </a:pPr>
            <a:r>
              <a:rPr lang="en-US" sz="1500" dirty="0"/>
              <a:t>The Caribbean has notable facilities, lush resorts and convention centers, with growing numbers of events,</a:t>
            </a:r>
          </a:p>
          <a:p>
            <a:pPr marL="0" indent="0">
              <a:spcBef>
                <a:spcPts val="0"/>
              </a:spcBef>
              <a:buNone/>
            </a:pPr>
            <a:endParaRPr lang="en-US" sz="1500" dirty="0"/>
          </a:p>
          <a:p>
            <a:pPr marL="0" indent="0">
              <a:spcBef>
                <a:spcPts val="0"/>
              </a:spcBef>
              <a:buNone/>
            </a:pPr>
            <a:r>
              <a:rPr lang="en-US" sz="1500" dirty="0"/>
              <a:t>Key advantages the Caribbean offers the MICE market are: good airport infrastructure with high frequency of international flights, flexible visa requirements for meetings and convention delegates, prime quality ICT infrastructure and generally inexpensive services form venue </a:t>
            </a:r>
          </a:p>
          <a:p>
            <a:pPr marL="0" indent="0">
              <a:spcBef>
                <a:spcPts val="0"/>
              </a:spcBef>
              <a:buNone/>
            </a:pPr>
            <a:endParaRPr lang="en-US" sz="1500" dirty="0"/>
          </a:p>
          <a:p>
            <a:pPr marL="0" indent="0">
              <a:spcBef>
                <a:spcPts val="0"/>
              </a:spcBef>
              <a:buNone/>
            </a:pPr>
            <a:r>
              <a:rPr lang="en-US" sz="1500" dirty="0"/>
              <a:t>Investment opportunities exist not only in the area of meeting infrastructure and hotels, but also in specialist related services</a:t>
            </a:r>
            <a:endParaRPr lang="es-CO" sz="1500" dirty="0"/>
          </a:p>
        </p:txBody>
      </p:sp>
      <p:sp>
        <p:nvSpPr>
          <p:cNvPr id="6" name="Rubrik 5"/>
          <p:cNvSpPr>
            <a:spLocks noGrp="1"/>
          </p:cNvSpPr>
          <p:nvPr>
            <p:ph type="title"/>
          </p:nvPr>
        </p:nvSpPr>
        <p:spPr>
          <a:xfrm>
            <a:off x="393700" y="146050"/>
            <a:ext cx="8915400" cy="603068"/>
          </a:xfrm>
        </p:spPr>
        <p:txBody>
          <a:bodyPr/>
          <a:lstStyle/>
          <a:p>
            <a:r>
              <a:rPr lang="en-US" dirty="0"/>
              <a:t>Investment opportunities</a:t>
            </a:r>
            <a:endParaRPr lang="en-US" sz="2400" dirty="0">
              <a:solidFill>
                <a:srgbClr val="5C5C5C"/>
              </a:solidFill>
            </a:endParaRPr>
          </a:p>
        </p:txBody>
      </p:sp>
      <p:sp>
        <p:nvSpPr>
          <p:cNvPr id="9" name="Rectángulo 8"/>
          <p:cNvSpPr/>
          <p:nvPr/>
        </p:nvSpPr>
        <p:spPr>
          <a:xfrm>
            <a:off x="393700" y="961643"/>
            <a:ext cx="8915400" cy="400110"/>
          </a:xfrm>
          <a:prstGeom prst="rect">
            <a:avLst/>
          </a:prstGeom>
        </p:spPr>
        <p:txBody>
          <a:bodyPr wrap="square">
            <a:spAutoFit/>
          </a:bodyPr>
          <a:lstStyle/>
          <a:p>
            <a:pPr fontAlgn="base">
              <a:spcBef>
                <a:spcPct val="0"/>
              </a:spcBef>
              <a:spcAft>
                <a:spcPct val="0"/>
              </a:spcAft>
            </a:pPr>
            <a:r>
              <a:rPr lang="en-GB" sz="2000" b="1" cap="small" dirty="0">
                <a:solidFill>
                  <a:schemeClr val="accent2"/>
                </a:solidFill>
              </a:rPr>
              <a:t>Meeting, incentives, conferences &amp; Exhibitions (MICE)</a:t>
            </a:r>
          </a:p>
        </p:txBody>
      </p:sp>
      <p:sp>
        <p:nvSpPr>
          <p:cNvPr id="10" name="Teardrop 285"/>
          <p:cNvSpPr>
            <a:spLocks noChangeAspect="1"/>
          </p:cNvSpPr>
          <p:nvPr/>
        </p:nvSpPr>
        <p:spPr>
          <a:xfrm>
            <a:off x="4083424" y="1739003"/>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b="1" dirty="0">
              <a:solidFill>
                <a:schemeClr val="bg1"/>
              </a:solidFill>
              <a:latin typeface="Verdana" panose="020B0604030504040204" pitchFamily="34" charset="0"/>
              <a:cs typeface="Verdana" panose="020B0604030504040204" pitchFamily="34" charset="0"/>
            </a:endParaRPr>
          </a:p>
        </p:txBody>
      </p:sp>
      <p:sp>
        <p:nvSpPr>
          <p:cNvPr id="13" name="Teardrop 285"/>
          <p:cNvSpPr>
            <a:spLocks noChangeAspect="1"/>
          </p:cNvSpPr>
          <p:nvPr/>
        </p:nvSpPr>
        <p:spPr>
          <a:xfrm>
            <a:off x="4083424" y="2684907"/>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b="1" dirty="0">
              <a:solidFill>
                <a:schemeClr val="bg1"/>
              </a:solidFill>
              <a:latin typeface="Verdana" panose="020B0604030504040204" pitchFamily="34" charset="0"/>
              <a:cs typeface="Verdana" panose="020B0604030504040204" pitchFamily="34" charset="0"/>
            </a:endParaRPr>
          </a:p>
        </p:txBody>
      </p:sp>
      <p:sp>
        <p:nvSpPr>
          <p:cNvPr id="14" name="Teardrop 285"/>
          <p:cNvSpPr>
            <a:spLocks noChangeAspect="1"/>
          </p:cNvSpPr>
          <p:nvPr/>
        </p:nvSpPr>
        <p:spPr>
          <a:xfrm>
            <a:off x="4056781" y="3417603"/>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b="1" dirty="0">
              <a:solidFill>
                <a:schemeClr val="bg1"/>
              </a:solidFill>
              <a:latin typeface="Verdana" panose="020B0604030504040204" pitchFamily="34" charset="0"/>
              <a:cs typeface="Verdana" panose="020B0604030504040204" pitchFamily="34" charset="0"/>
            </a:endParaRPr>
          </a:p>
        </p:txBody>
      </p:sp>
      <p:sp>
        <p:nvSpPr>
          <p:cNvPr id="11" name="Teardrop 285"/>
          <p:cNvSpPr>
            <a:spLocks noChangeAspect="1"/>
          </p:cNvSpPr>
          <p:nvPr/>
        </p:nvSpPr>
        <p:spPr>
          <a:xfrm>
            <a:off x="4033088" y="4983659"/>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500" b="1" dirty="0">
              <a:solidFill>
                <a:schemeClr val="bg1"/>
              </a:solidFill>
              <a:latin typeface="Verdana" panose="020B0604030504040204" pitchFamily="34" charset="0"/>
              <a:cs typeface="Verdana" panose="020B0604030504040204" pitchFamily="34" charset="0"/>
            </a:endParaRPr>
          </a:p>
        </p:txBody>
      </p:sp>
      <p:pic>
        <p:nvPicPr>
          <p:cNvPr id="2" name="Imagen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7627" y="1659075"/>
            <a:ext cx="3707217" cy="1904258"/>
          </a:xfrm>
          <a:prstGeom prst="rect">
            <a:avLst/>
          </a:prstGeom>
        </p:spPr>
      </p:pic>
      <p:pic>
        <p:nvPicPr>
          <p:cNvPr id="3" name="Imagen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90948" y="3705602"/>
            <a:ext cx="3707217" cy="1884493"/>
          </a:xfrm>
          <a:prstGeom prst="rect">
            <a:avLst/>
          </a:prstGeom>
        </p:spPr>
      </p:pic>
      <p:sp>
        <p:nvSpPr>
          <p:cNvPr id="12" name="TextBox 11">
            <a:extLst>
              <a:ext uri="{FF2B5EF4-FFF2-40B4-BE49-F238E27FC236}">
                <a16:creationId xmlns:a16="http://schemas.microsoft.com/office/drawing/2014/main" id="{DF4D2FA8-DA95-4268-9F91-98E6D38547D3}"/>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664167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5"/>
          <p:cNvSpPr>
            <a:spLocks noGrp="1"/>
          </p:cNvSpPr>
          <p:nvPr>
            <p:ph type="title"/>
          </p:nvPr>
        </p:nvSpPr>
        <p:spPr>
          <a:xfrm>
            <a:off x="393700" y="146050"/>
            <a:ext cx="8915400" cy="603068"/>
          </a:xfrm>
        </p:spPr>
        <p:txBody>
          <a:bodyPr/>
          <a:lstStyle/>
          <a:p>
            <a:r>
              <a:rPr lang="en-US" dirty="0"/>
              <a:t>Investment opportunities</a:t>
            </a:r>
            <a:endParaRPr lang="en-US" sz="2400" dirty="0">
              <a:solidFill>
                <a:srgbClr val="5C5C5C"/>
              </a:solidFill>
            </a:endParaRPr>
          </a:p>
        </p:txBody>
      </p:sp>
      <p:sp>
        <p:nvSpPr>
          <p:cNvPr id="8" name="Rectángulo 7"/>
          <p:cNvSpPr/>
          <p:nvPr/>
        </p:nvSpPr>
        <p:spPr>
          <a:xfrm>
            <a:off x="393700" y="961643"/>
            <a:ext cx="8915400" cy="400110"/>
          </a:xfrm>
          <a:prstGeom prst="rect">
            <a:avLst/>
          </a:prstGeom>
        </p:spPr>
        <p:txBody>
          <a:bodyPr wrap="square">
            <a:spAutoFit/>
          </a:bodyPr>
          <a:lstStyle/>
          <a:p>
            <a:pPr fontAlgn="base">
              <a:spcBef>
                <a:spcPct val="0"/>
              </a:spcBef>
              <a:spcAft>
                <a:spcPct val="0"/>
              </a:spcAft>
            </a:pPr>
            <a:r>
              <a:rPr lang="en-GB" sz="2000" b="1" cap="small" dirty="0">
                <a:solidFill>
                  <a:schemeClr val="accent2"/>
                </a:solidFill>
              </a:rPr>
              <a:t>Sports tourism</a:t>
            </a:r>
          </a:p>
        </p:txBody>
      </p:sp>
      <p:sp>
        <p:nvSpPr>
          <p:cNvPr id="10" name="Rectángulo 9"/>
          <p:cNvSpPr/>
          <p:nvPr/>
        </p:nvSpPr>
        <p:spPr>
          <a:xfrm>
            <a:off x="494806" y="1431050"/>
            <a:ext cx="5340220" cy="4247317"/>
          </a:xfrm>
          <a:prstGeom prst="rect">
            <a:avLst/>
          </a:prstGeom>
        </p:spPr>
        <p:txBody>
          <a:bodyPr wrap="square">
            <a:spAutoFit/>
          </a:bodyPr>
          <a:lstStyle/>
          <a:p>
            <a:r>
              <a:rPr lang="en-GB" sz="1500" dirty="0">
                <a:solidFill>
                  <a:srgbClr val="606060"/>
                </a:solidFill>
                <a:latin typeface="Verdana"/>
                <a:cs typeface="Verdana"/>
              </a:rPr>
              <a:t>Sport Tourism equates to approximately 12 million trips and US$600 billion a year and it is predicted to grow at a rate of 14%.</a:t>
            </a:r>
            <a:endParaRPr lang="es-CO" sz="1500" dirty="0">
              <a:solidFill>
                <a:srgbClr val="606060"/>
              </a:solidFill>
              <a:latin typeface="Verdana"/>
              <a:cs typeface="Verdana"/>
            </a:endParaRPr>
          </a:p>
          <a:p>
            <a:r>
              <a:rPr lang="en-GB" sz="1500" dirty="0">
                <a:solidFill>
                  <a:srgbClr val="606060"/>
                </a:solidFill>
                <a:latin typeface="Verdana"/>
                <a:cs typeface="Verdana"/>
              </a:rPr>
              <a:t> </a:t>
            </a:r>
            <a:endParaRPr lang="es-CO" sz="1500" dirty="0">
              <a:solidFill>
                <a:srgbClr val="606060"/>
              </a:solidFill>
              <a:latin typeface="Verdana"/>
              <a:cs typeface="Verdana"/>
            </a:endParaRPr>
          </a:p>
          <a:p>
            <a:r>
              <a:rPr lang="en-GB" sz="1500" dirty="0">
                <a:solidFill>
                  <a:srgbClr val="5C5C5C"/>
                </a:solidFill>
                <a:latin typeface="Verdana"/>
              </a:rPr>
              <a:t>The Caribbean has over 50 world-class golf courses and is a leading diving and fishing destination. Water sports, mountain biking and climbing have also huge potential.</a:t>
            </a:r>
          </a:p>
          <a:p>
            <a:endParaRPr lang="en-GB" sz="1500" dirty="0">
              <a:solidFill>
                <a:srgbClr val="5C5C5C"/>
              </a:solidFill>
              <a:latin typeface="Verdana"/>
            </a:endParaRPr>
          </a:p>
          <a:p>
            <a:r>
              <a:rPr lang="en-GB" sz="1500" dirty="0">
                <a:solidFill>
                  <a:srgbClr val="5C5C5C"/>
                </a:solidFill>
                <a:latin typeface="Verdana"/>
              </a:rPr>
              <a:t>Caribbean countries are hosting major sporting events in its top-class venues: cricket, track and field athletic events, baseball and football (soccer) tournaments are positioning well</a:t>
            </a:r>
          </a:p>
          <a:p>
            <a:pPr marL="207963" lvl="1">
              <a:buClr>
                <a:schemeClr val="accent2"/>
              </a:buClr>
              <a:buSzPct val="150000"/>
            </a:pPr>
            <a:endParaRPr lang="en-GB" sz="1500" dirty="0">
              <a:solidFill>
                <a:srgbClr val="606060"/>
              </a:solidFill>
              <a:latin typeface="Verdana"/>
              <a:cs typeface="Verdana"/>
            </a:endParaRPr>
          </a:p>
          <a:p>
            <a:r>
              <a:rPr lang="en-GB" sz="1500" dirty="0">
                <a:solidFill>
                  <a:srgbClr val="606060"/>
                </a:solidFill>
                <a:latin typeface="Verdana"/>
                <a:cs typeface="Verdana"/>
              </a:rPr>
              <a:t>Supporting investments and therefore investment opportunities, lie in the provision of related enabling infrastructure – golf courses, marinas, tours, cycle shops and services, athletic meets and diving. </a:t>
            </a:r>
          </a:p>
        </p:txBody>
      </p:sp>
      <p:sp>
        <p:nvSpPr>
          <p:cNvPr id="11" name="Teardrop 285"/>
          <p:cNvSpPr>
            <a:spLocks noChangeAspect="1"/>
          </p:cNvSpPr>
          <p:nvPr/>
        </p:nvSpPr>
        <p:spPr>
          <a:xfrm>
            <a:off x="216080" y="1572019"/>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12" name="Teardrop 285"/>
          <p:cNvSpPr>
            <a:spLocks noChangeAspect="1"/>
          </p:cNvSpPr>
          <p:nvPr/>
        </p:nvSpPr>
        <p:spPr>
          <a:xfrm>
            <a:off x="219002" y="2447562"/>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13" name="Teardrop 285"/>
          <p:cNvSpPr>
            <a:spLocks noChangeAspect="1"/>
          </p:cNvSpPr>
          <p:nvPr/>
        </p:nvSpPr>
        <p:spPr>
          <a:xfrm>
            <a:off x="198318" y="3608073"/>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pic>
        <p:nvPicPr>
          <p:cNvPr id="2" name="Imagen 1"/>
          <p:cNvPicPr>
            <a:picLocks noChangeAspect="1"/>
          </p:cNvPicPr>
          <p:nvPr/>
        </p:nvPicPr>
        <p:blipFill>
          <a:blip r:embed="rId2"/>
          <a:stretch>
            <a:fillRect/>
          </a:stretch>
        </p:blipFill>
        <p:spPr>
          <a:xfrm>
            <a:off x="5971511" y="1465932"/>
            <a:ext cx="3759581" cy="2199355"/>
          </a:xfrm>
          <a:prstGeom prst="rect">
            <a:avLst/>
          </a:prstGeom>
        </p:spPr>
      </p:pic>
      <p:pic>
        <p:nvPicPr>
          <p:cNvPr id="4" name="Imagen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71511" y="3879228"/>
            <a:ext cx="3759581" cy="2114764"/>
          </a:xfrm>
          <a:prstGeom prst="rect">
            <a:avLst/>
          </a:prstGeom>
        </p:spPr>
      </p:pic>
      <p:sp>
        <p:nvSpPr>
          <p:cNvPr id="14" name="Teardrop 285">
            <a:extLst>
              <a:ext uri="{FF2B5EF4-FFF2-40B4-BE49-F238E27FC236}">
                <a16:creationId xmlns:a16="http://schemas.microsoft.com/office/drawing/2014/main" id="{556F53B0-6A35-4946-8CE5-5409142573C7}"/>
              </a:ext>
            </a:extLst>
          </p:cNvPr>
          <p:cNvSpPr>
            <a:spLocks noChangeAspect="1"/>
          </p:cNvSpPr>
          <p:nvPr/>
        </p:nvSpPr>
        <p:spPr>
          <a:xfrm>
            <a:off x="216080" y="4768584"/>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15" name="TextBox 14">
            <a:extLst>
              <a:ext uri="{FF2B5EF4-FFF2-40B4-BE49-F238E27FC236}">
                <a16:creationId xmlns:a16="http://schemas.microsoft.com/office/drawing/2014/main" id="{59942CF8-DE91-4C64-ADAE-C1414EC59B34}"/>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568829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5"/>
          <p:cNvSpPr>
            <a:spLocks noGrp="1"/>
          </p:cNvSpPr>
          <p:nvPr>
            <p:ph type="title"/>
          </p:nvPr>
        </p:nvSpPr>
        <p:spPr>
          <a:xfrm>
            <a:off x="393700" y="146050"/>
            <a:ext cx="8915400" cy="603068"/>
          </a:xfrm>
        </p:spPr>
        <p:txBody>
          <a:bodyPr/>
          <a:lstStyle/>
          <a:p>
            <a:r>
              <a:rPr lang="en-US" dirty="0"/>
              <a:t>Investment Opportunities</a:t>
            </a:r>
            <a:endParaRPr lang="en-US" sz="2400" dirty="0">
              <a:solidFill>
                <a:srgbClr val="5C5C5C"/>
              </a:solidFill>
            </a:endParaRPr>
          </a:p>
        </p:txBody>
      </p:sp>
      <p:sp>
        <p:nvSpPr>
          <p:cNvPr id="9" name="Teardrop 285"/>
          <p:cNvSpPr>
            <a:spLocks noChangeAspect="1"/>
          </p:cNvSpPr>
          <p:nvPr/>
        </p:nvSpPr>
        <p:spPr>
          <a:xfrm>
            <a:off x="129826" y="1533509"/>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10" name="Teardrop 285"/>
          <p:cNvSpPr>
            <a:spLocks noChangeAspect="1"/>
          </p:cNvSpPr>
          <p:nvPr/>
        </p:nvSpPr>
        <p:spPr>
          <a:xfrm>
            <a:off x="129826" y="2426323"/>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12" name="Teardrop 285"/>
          <p:cNvSpPr>
            <a:spLocks noChangeAspect="1"/>
          </p:cNvSpPr>
          <p:nvPr/>
        </p:nvSpPr>
        <p:spPr>
          <a:xfrm>
            <a:off x="129826" y="5184410"/>
            <a:ext cx="296488" cy="2879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680" b="1" dirty="0">
              <a:solidFill>
                <a:schemeClr val="bg1"/>
              </a:solidFill>
              <a:latin typeface="Verdana" panose="020B0604030504040204" pitchFamily="34" charset="0"/>
              <a:cs typeface="Verdana" panose="020B0604030504040204" pitchFamily="34" charset="0"/>
            </a:endParaRPr>
          </a:p>
        </p:txBody>
      </p:sp>
      <p:sp>
        <p:nvSpPr>
          <p:cNvPr id="13" name="Rectángulo 12"/>
          <p:cNvSpPr/>
          <p:nvPr/>
        </p:nvSpPr>
        <p:spPr>
          <a:xfrm>
            <a:off x="393700" y="961643"/>
            <a:ext cx="8915400" cy="400110"/>
          </a:xfrm>
          <a:prstGeom prst="rect">
            <a:avLst/>
          </a:prstGeom>
        </p:spPr>
        <p:txBody>
          <a:bodyPr wrap="square">
            <a:spAutoFit/>
          </a:bodyPr>
          <a:lstStyle/>
          <a:p>
            <a:pPr fontAlgn="base">
              <a:spcBef>
                <a:spcPct val="0"/>
              </a:spcBef>
              <a:spcAft>
                <a:spcPct val="0"/>
              </a:spcAft>
            </a:pPr>
            <a:r>
              <a:rPr lang="en-GB" sz="2000" b="1" cap="small" dirty="0">
                <a:solidFill>
                  <a:schemeClr val="accent2"/>
                </a:solidFill>
              </a:rPr>
              <a:t>Eco-tourism</a:t>
            </a:r>
          </a:p>
        </p:txBody>
      </p:sp>
      <p:sp>
        <p:nvSpPr>
          <p:cNvPr id="2" name="CuadroTexto 1"/>
          <p:cNvSpPr txBox="1"/>
          <p:nvPr/>
        </p:nvSpPr>
        <p:spPr>
          <a:xfrm>
            <a:off x="426314" y="1425034"/>
            <a:ext cx="4502816" cy="4708981"/>
          </a:xfrm>
          <a:prstGeom prst="rect">
            <a:avLst/>
          </a:prstGeom>
          <a:noFill/>
        </p:spPr>
        <p:txBody>
          <a:bodyPr wrap="square" rtlCol="0">
            <a:spAutoFit/>
          </a:bodyPr>
          <a:lstStyle/>
          <a:p>
            <a:r>
              <a:rPr lang="en-GB" sz="1500" dirty="0">
                <a:solidFill>
                  <a:srgbClr val="606060"/>
                </a:solidFill>
                <a:latin typeface="Verdana"/>
                <a:cs typeface="Verdana"/>
              </a:rPr>
              <a:t>Ecotourism has experienced double digit growth in the last decade and is now valued at US$500 billion globally </a:t>
            </a:r>
          </a:p>
          <a:p>
            <a:endParaRPr lang="en-GB" sz="1500" dirty="0">
              <a:solidFill>
                <a:srgbClr val="606060"/>
              </a:solidFill>
              <a:latin typeface="Verdana"/>
              <a:cs typeface="Verdana"/>
            </a:endParaRPr>
          </a:p>
          <a:p>
            <a:pPr marL="0" lvl="1"/>
            <a:r>
              <a:rPr lang="en-GB" sz="1500" dirty="0">
                <a:solidFill>
                  <a:srgbClr val="606060"/>
                </a:solidFill>
                <a:latin typeface="Verdana"/>
                <a:cs typeface="Verdana"/>
              </a:rPr>
              <a:t>The Caribbean has huge potential. </a:t>
            </a:r>
            <a:r>
              <a:rPr lang="en-GB" sz="1500" dirty="0">
                <a:solidFill>
                  <a:srgbClr val="5C5C5C"/>
                </a:solidFill>
              </a:rPr>
              <a:t>20% of international travellers seek nature experiences</a:t>
            </a:r>
          </a:p>
          <a:p>
            <a:pPr marL="446088" lvl="1" indent="-238125">
              <a:buClr>
                <a:schemeClr val="accent2"/>
              </a:buClr>
              <a:buSzPct val="150000"/>
              <a:buFont typeface="Arial"/>
              <a:buChar char="•"/>
            </a:pPr>
            <a:r>
              <a:rPr lang="en-GB" sz="1500" dirty="0">
                <a:solidFill>
                  <a:srgbClr val="5C5C5C"/>
                </a:solidFill>
                <a:latin typeface="Verdana"/>
              </a:rPr>
              <a:t>The Caribbean is home to World Heritage natural sites and has a large share of protected areas and number of known species.</a:t>
            </a:r>
          </a:p>
          <a:p>
            <a:pPr marL="446088" lvl="1" indent="-238125">
              <a:buClr>
                <a:schemeClr val="accent2"/>
              </a:buClr>
              <a:buSzPct val="150000"/>
              <a:buFont typeface="Arial"/>
              <a:buChar char="•"/>
            </a:pPr>
            <a:r>
              <a:rPr lang="en-GB" sz="1500" dirty="0">
                <a:solidFill>
                  <a:srgbClr val="5C5C5C"/>
                </a:solidFill>
                <a:latin typeface="Verdana"/>
              </a:rPr>
              <a:t>Several countries are already recognised as leading ecotourism destination such Belize, Guyana Suriname and Trinidad and Tobago</a:t>
            </a:r>
            <a:r>
              <a:rPr lang="es-CO" sz="1500" dirty="0">
                <a:solidFill>
                  <a:srgbClr val="5C5C5C"/>
                </a:solidFill>
                <a:latin typeface="Verdana"/>
              </a:rPr>
              <a:t> </a:t>
            </a:r>
            <a:endParaRPr lang="en-GB" sz="1500" dirty="0">
              <a:solidFill>
                <a:srgbClr val="5C5C5C"/>
              </a:solidFill>
              <a:latin typeface="Verdana"/>
            </a:endParaRPr>
          </a:p>
          <a:p>
            <a:endParaRPr lang="en-GB" sz="1500" dirty="0">
              <a:solidFill>
                <a:srgbClr val="606060"/>
              </a:solidFill>
              <a:latin typeface="Verdana"/>
              <a:cs typeface="Verdana"/>
            </a:endParaRPr>
          </a:p>
          <a:p>
            <a:r>
              <a:rPr lang="en-GB" sz="1500" dirty="0">
                <a:solidFill>
                  <a:srgbClr val="606060"/>
                </a:solidFill>
                <a:latin typeface="Verdana"/>
                <a:cs typeface="Verdana"/>
              </a:rPr>
              <a:t>Opportunities to invest are found in providing environmentally certified tourist lodgings and support services, specialty tour operator services, equipment sales, etc.</a:t>
            </a:r>
            <a:endParaRPr lang="es-CO" sz="1500" dirty="0">
              <a:solidFill>
                <a:srgbClr val="606060"/>
              </a:solidFill>
              <a:latin typeface="Verdana"/>
              <a:cs typeface="Verdana"/>
            </a:endParaRPr>
          </a:p>
        </p:txBody>
      </p:sp>
      <p:sp>
        <p:nvSpPr>
          <p:cNvPr id="28" name="Rectángulo 27"/>
          <p:cNvSpPr/>
          <p:nvPr/>
        </p:nvSpPr>
        <p:spPr>
          <a:xfrm>
            <a:off x="4964326" y="1459403"/>
            <a:ext cx="4863921" cy="2421395"/>
          </a:xfrm>
          <a:prstGeom prst="rect">
            <a:avLst/>
          </a:prstGeom>
          <a:solidFill>
            <a:srgbClr val="FFFFFF"/>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29" name="Gráfico 28"/>
          <p:cNvGraphicFramePr/>
          <p:nvPr>
            <p:extLst>
              <p:ext uri="{D42A27DB-BD31-4B8C-83A1-F6EECF244321}">
                <p14:modId xmlns:p14="http://schemas.microsoft.com/office/powerpoint/2010/main" val="4096427284"/>
              </p:ext>
            </p:extLst>
          </p:nvPr>
        </p:nvGraphicFramePr>
        <p:xfrm>
          <a:off x="5400325" y="1786707"/>
          <a:ext cx="4297190" cy="1854317"/>
        </p:xfrm>
        <a:graphic>
          <a:graphicData uri="http://schemas.openxmlformats.org/drawingml/2006/chart">
            <c:chart xmlns:c="http://schemas.openxmlformats.org/drawingml/2006/chart" xmlns:r="http://schemas.openxmlformats.org/officeDocument/2006/relationships" r:id="rId2"/>
          </a:graphicData>
        </a:graphic>
      </p:graphicFrame>
      <p:sp>
        <p:nvSpPr>
          <p:cNvPr id="30" name="CuadroTexto 29"/>
          <p:cNvSpPr txBox="1"/>
          <p:nvPr/>
        </p:nvSpPr>
        <p:spPr>
          <a:xfrm>
            <a:off x="5035374" y="3618094"/>
            <a:ext cx="3961080" cy="200055"/>
          </a:xfrm>
          <a:prstGeom prst="rect">
            <a:avLst/>
          </a:prstGeom>
          <a:noFill/>
        </p:spPr>
        <p:txBody>
          <a:bodyPr wrap="square" rtlCol="0">
            <a:spAutoFit/>
          </a:bodyPr>
          <a:lstStyle/>
          <a:p>
            <a:r>
              <a:rPr lang="en-GB" sz="700" dirty="0"/>
              <a:t>Source: http://</a:t>
            </a:r>
            <a:r>
              <a:rPr lang="en-GB" sz="700" dirty="0" err="1"/>
              <a:t>data.worldbank.org</a:t>
            </a:r>
            <a:endParaRPr lang="en-GB" sz="700" dirty="0"/>
          </a:p>
        </p:txBody>
      </p:sp>
      <p:sp>
        <p:nvSpPr>
          <p:cNvPr id="31" name="Pentágono 30"/>
          <p:cNvSpPr/>
          <p:nvPr/>
        </p:nvSpPr>
        <p:spPr>
          <a:xfrm>
            <a:off x="5057751" y="1540768"/>
            <a:ext cx="685147" cy="245940"/>
          </a:xfrm>
          <a:prstGeom prst="homePlate">
            <a:avLst>
              <a:gd name="adj" fmla="val 17853"/>
            </a:avLst>
          </a:prstGeom>
          <a:solidFill>
            <a:schemeClr val="tx2"/>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GB" sz="600" dirty="0">
                <a:solidFill>
                  <a:schemeClr val="accent5"/>
                </a:solidFill>
                <a:latin typeface="Verdana"/>
                <a:cs typeface="Verdana"/>
              </a:rPr>
              <a:t>Word Heritage Natural Sites</a:t>
            </a:r>
          </a:p>
        </p:txBody>
      </p:sp>
      <p:sp>
        <p:nvSpPr>
          <p:cNvPr id="32" name="Elipse 31"/>
          <p:cNvSpPr>
            <a:spLocks noChangeAspect="1"/>
          </p:cNvSpPr>
          <p:nvPr/>
        </p:nvSpPr>
        <p:spPr>
          <a:xfrm>
            <a:off x="5835139" y="1540767"/>
            <a:ext cx="279028" cy="251998"/>
          </a:xfrm>
          <a:prstGeom prst="ellipse">
            <a:avLst/>
          </a:prstGeom>
          <a:solidFill>
            <a:schemeClr val="bg1"/>
          </a:solidFill>
          <a:ln>
            <a:solidFill>
              <a:srgbClr val="D6232A"/>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GB" sz="1000" dirty="0">
                <a:solidFill>
                  <a:schemeClr val="accent5"/>
                </a:solidFill>
              </a:rPr>
              <a:t>1</a:t>
            </a:r>
          </a:p>
        </p:txBody>
      </p:sp>
      <p:sp>
        <p:nvSpPr>
          <p:cNvPr id="33" name="Elipse 32"/>
          <p:cNvSpPr>
            <a:spLocks noChangeAspect="1"/>
          </p:cNvSpPr>
          <p:nvPr/>
        </p:nvSpPr>
        <p:spPr>
          <a:xfrm>
            <a:off x="7560084" y="1581253"/>
            <a:ext cx="279028" cy="251998"/>
          </a:xfrm>
          <a:prstGeom prst="ellipse">
            <a:avLst/>
          </a:prstGeom>
          <a:solidFill>
            <a:schemeClr val="bg1"/>
          </a:solidFill>
          <a:ln>
            <a:solidFill>
              <a:srgbClr val="D6232A"/>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GB" sz="1000" dirty="0">
                <a:solidFill>
                  <a:schemeClr val="accent5"/>
                </a:solidFill>
              </a:rPr>
              <a:t>1</a:t>
            </a:r>
          </a:p>
        </p:txBody>
      </p:sp>
      <p:sp>
        <p:nvSpPr>
          <p:cNvPr id="34" name="CuadroTexto 33"/>
          <p:cNvSpPr txBox="1"/>
          <p:nvPr/>
        </p:nvSpPr>
        <p:spPr>
          <a:xfrm rot="16200000">
            <a:off x="4359816" y="2480011"/>
            <a:ext cx="1761376" cy="338554"/>
          </a:xfrm>
          <a:prstGeom prst="rect">
            <a:avLst/>
          </a:prstGeom>
          <a:noFill/>
        </p:spPr>
        <p:txBody>
          <a:bodyPr wrap="square" rtlCol="0">
            <a:spAutoFit/>
          </a:bodyPr>
          <a:lstStyle/>
          <a:p>
            <a:pPr algn="ctr"/>
            <a:r>
              <a:rPr lang="en-GB" sz="800" dirty="0">
                <a:solidFill>
                  <a:schemeClr val="accent6">
                    <a:lumMod val="50000"/>
                  </a:schemeClr>
                </a:solidFill>
              </a:rPr>
              <a:t>Protected areas as % of total land area</a:t>
            </a:r>
          </a:p>
        </p:txBody>
      </p:sp>
      <p:sp>
        <p:nvSpPr>
          <p:cNvPr id="35" name="CuadroTexto 34"/>
          <p:cNvSpPr txBox="1"/>
          <p:nvPr/>
        </p:nvSpPr>
        <p:spPr>
          <a:xfrm>
            <a:off x="4929130" y="1113050"/>
            <a:ext cx="4899118" cy="307777"/>
          </a:xfrm>
          <a:prstGeom prst="rect">
            <a:avLst/>
          </a:prstGeom>
          <a:noFill/>
        </p:spPr>
        <p:txBody>
          <a:bodyPr wrap="square" rtlCol="0">
            <a:spAutoFit/>
          </a:bodyPr>
          <a:lstStyle/>
          <a:p>
            <a:r>
              <a:rPr lang="en-GB" sz="1400" b="1" cap="small" dirty="0">
                <a:solidFill>
                  <a:schemeClr val="accent5"/>
                </a:solidFill>
              </a:rPr>
              <a:t>Protected areas and Biodiversity</a:t>
            </a:r>
          </a:p>
        </p:txBody>
      </p:sp>
      <p:sp>
        <p:nvSpPr>
          <p:cNvPr id="36" name="Rectángulo 35"/>
          <p:cNvSpPr/>
          <p:nvPr/>
        </p:nvSpPr>
        <p:spPr>
          <a:xfrm>
            <a:off x="4964326" y="3945423"/>
            <a:ext cx="4863921" cy="2421395"/>
          </a:xfrm>
          <a:prstGeom prst="rect">
            <a:avLst/>
          </a:prstGeom>
          <a:solidFill>
            <a:srgbClr val="FFFFFF"/>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aphicFrame>
        <p:nvGraphicFramePr>
          <p:cNvPr id="37" name="Gráfico 36"/>
          <p:cNvGraphicFramePr/>
          <p:nvPr>
            <p:extLst>
              <p:ext uri="{D42A27DB-BD31-4B8C-83A1-F6EECF244321}">
                <p14:modId xmlns:p14="http://schemas.microsoft.com/office/powerpoint/2010/main" val="3738919250"/>
              </p:ext>
            </p:extLst>
          </p:nvPr>
        </p:nvGraphicFramePr>
        <p:xfrm>
          <a:off x="5337671" y="3945423"/>
          <a:ext cx="4359843" cy="2237655"/>
        </p:xfrm>
        <a:graphic>
          <a:graphicData uri="http://schemas.openxmlformats.org/drawingml/2006/chart">
            <c:chart xmlns:c="http://schemas.openxmlformats.org/drawingml/2006/chart" xmlns:r="http://schemas.openxmlformats.org/officeDocument/2006/relationships" r:id="rId3"/>
          </a:graphicData>
        </a:graphic>
      </p:graphicFrame>
      <p:sp>
        <p:nvSpPr>
          <p:cNvPr id="38" name="CuadroTexto 37"/>
          <p:cNvSpPr txBox="1"/>
          <p:nvPr/>
        </p:nvSpPr>
        <p:spPr>
          <a:xfrm>
            <a:off x="4990969" y="6109693"/>
            <a:ext cx="3961080" cy="200055"/>
          </a:xfrm>
          <a:prstGeom prst="rect">
            <a:avLst/>
          </a:prstGeom>
          <a:noFill/>
        </p:spPr>
        <p:txBody>
          <a:bodyPr wrap="square" rtlCol="0">
            <a:spAutoFit/>
          </a:bodyPr>
          <a:lstStyle/>
          <a:p>
            <a:r>
              <a:rPr lang="en-GB" sz="700" dirty="0"/>
              <a:t>Source: WEF Travel &amp; Competitiveness Report 2015</a:t>
            </a:r>
          </a:p>
        </p:txBody>
      </p:sp>
      <p:sp>
        <p:nvSpPr>
          <p:cNvPr id="40" name="CuadroTexto 39"/>
          <p:cNvSpPr txBox="1"/>
          <p:nvPr/>
        </p:nvSpPr>
        <p:spPr>
          <a:xfrm rot="16200000">
            <a:off x="4287706" y="4887461"/>
            <a:ext cx="1761376" cy="215444"/>
          </a:xfrm>
          <a:prstGeom prst="rect">
            <a:avLst/>
          </a:prstGeom>
          <a:noFill/>
        </p:spPr>
        <p:txBody>
          <a:bodyPr wrap="square" rtlCol="0">
            <a:spAutoFit/>
          </a:bodyPr>
          <a:lstStyle/>
          <a:p>
            <a:pPr algn="ctr"/>
            <a:r>
              <a:rPr lang="en-GB" sz="800" dirty="0">
                <a:solidFill>
                  <a:schemeClr val="accent6">
                    <a:lumMod val="50000"/>
                  </a:schemeClr>
                </a:solidFill>
              </a:rPr>
              <a:t>Number of known species</a:t>
            </a:r>
          </a:p>
        </p:txBody>
      </p:sp>
      <p:sp>
        <p:nvSpPr>
          <p:cNvPr id="20" name="TextBox 19">
            <a:extLst>
              <a:ext uri="{FF2B5EF4-FFF2-40B4-BE49-F238E27FC236}">
                <a16:creationId xmlns:a16="http://schemas.microsoft.com/office/drawing/2014/main" id="{65436EEE-9282-4F0F-84FB-2B3AAF5E2923}"/>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78223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25"/>
          <p:cNvSpPr/>
          <p:nvPr/>
        </p:nvSpPr>
        <p:spPr>
          <a:xfrm>
            <a:off x="251907" y="2314721"/>
            <a:ext cx="9366199" cy="600025"/>
          </a:xfrm>
          <a:prstGeom prst="rect">
            <a:avLst/>
          </a:prstGeom>
          <a:solidFill>
            <a:srgbClr val="FFFFFF"/>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Rectángulo 26"/>
          <p:cNvSpPr/>
          <p:nvPr/>
        </p:nvSpPr>
        <p:spPr>
          <a:xfrm>
            <a:off x="251907" y="2968253"/>
            <a:ext cx="9366199" cy="600025"/>
          </a:xfrm>
          <a:prstGeom prst="rect">
            <a:avLst/>
          </a:prstGeom>
          <a:solidFill>
            <a:srgbClr val="FFFFFF"/>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8" name="Rectángulo 27"/>
          <p:cNvSpPr/>
          <p:nvPr/>
        </p:nvSpPr>
        <p:spPr>
          <a:xfrm>
            <a:off x="251907" y="3621785"/>
            <a:ext cx="9366199" cy="600025"/>
          </a:xfrm>
          <a:prstGeom prst="rect">
            <a:avLst/>
          </a:prstGeom>
          <a:solidFill>
            <a:srgbClr val="FFFFFF"/>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9" name="Rectángulo 28"/>
          <p:cNvSpPr/>
          <p:nvPr/>
        </p:nvSpPr>
        <p:spPr>
          <a:xfrm>
            <a:off x="251907" y="4275317"/>
            <a:ext cx="9366199" cy="600025"/>
          </a:xfrm>
          <a:prstGeom prst="rect">
            <a:avLst/>
          </a:prstGeom>
          <a:solidFill>
            <a:srgbClr val="FFFFFF"/>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0" name="Rectángulo 29"/>
          <p:cNvSpPr/>
          <p:nvPr/>
        </p:nvSpPr>
        <p:spPr>
          <a:xfrm>
            <a:off x="251907" y="4928847"/>
            <a:ext cx="9366199" cy="600025"/>
          </a:xfrm>
          <a:prstGeom prst="rect">
            <a:avLst/>
          </a:prstGeom>
          <a:solidFill>
            <a:srgbClr val="FFFFFF"/>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ubrik 5"/>
          <p:cNvSpPr>
            <a:spLocks noGrp="1"/>
          </p:cNvSpPr>
          <p:nvPr>
            <p:ph type="ctrTitle"/>
          </p:nvPr>
        </p:nvSpPr>
        <p:spPr>
          <a:xfrm>
            <a:off x="348430" y="117321"/>
            <a:ext cx="8420100" cy="690717"/>
          </a:xfrm>
        </p:spPr>
        <p:txBody>
          <a:bodyPr/>
          <a:lstStyle/>
          <a:p>
            <a:r>
              <a:rPr lang="en-US" sz="2800" b="1" dirty="0"/>
              <a:t>Investors we target and attract</a:t>
            </a:r>
          </a:p>
        </p:txBody>
      </p:sp>
      <p:sp>
        <p:nvSpPr>
          <p:cNvPr id="9" name="Rectangle 1"/>
          <p:cNvSpPr>
            <a:spLocks noChangeArrowheads="1"/>
          </p:cNvSpPr>
          <p:nvPr/>
        </p:nvSpPr>
        <p:spPr bwMode="auto">
          <a:xfrm>
            <a:off x="185059" y="876552"/>
            <a:ext cx="9392714"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14300"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indent="0"/>
            <a:r>
              <a:rPr lang="en-US" altLang="sv-SE" sz="2000" b="1" cap="small" dirty="0">
                <a:solidFill>
                  <a:schemeClr val="accent2"/>
                </a:solidFill>
                <a:latin typeface="+mn-lt"/>
                <a:cs typeface="+mn-cs"/>
              </a:rPr>
              <a:t>Foreign investors recognize the sector’s potential, a proof is the recently developed projects</a:t>
            </a:r>
            <a:r>
              <a:rPr lang="en-US" altLang="sv-SE" sz="2000" b="1" cap="small" dirty="0">
                <a:solidFill>
                  <a:schemeClr val="accent2"/>
                </a:solidFill>
              </a:rPr>
              <a:t> </a:t>
            </a:r>
            <a:endParaRPr lang="en-US" altLang="sv-SE" sz="2000" b="1" cap="small" dirty="0">
              <a:solidFill>
                <a:schemeClr val="accent2"/>
              </a:solidFill>
              <a:latin typeface="+mn-lt"/>
              <a:cs typeface="+mn-cs"/>
            </a:endParaRPr>
          </a:p>
        </p:txBody>
      </p:sp>
      <p:sp>
        <p:nvSpPr>
          <p:cNvPr id="10" name="textruta 9"/>
          <p:cNvSpPr txBox="1"/>
          <p:nvPr/>
        </p:nvSpPr>
        <p:spPr>
          <a:xfrm>
            <a:off x="266453" y="5528872"/>
            <a:ext cx="1338828" cy="230832"/>
          </a:xfrm>
          <a:prstGeom prst="rect">
            <a:avLst/>
          </a:prstGeom>
          <a:noFill/>
        </p:spPr>
        <p:txBody>
          <a:bodyPr wrap="none" rtlCol="0">
            <a:spAutoFit/>
          </a:bodyPr>
          <a:lstStyle/>
          <a:p>
            <a:pPr lvl="0"/>
            <a:r>
              <a:rPr lang="en-US" altLang="sv-SE" sz="900" dirty="0">
                <a:solidFill>
                  <a:schemeClr val="accent6">
                    <a:lumMod val="50000"/>
                  </a:schemeClr>
                </a:solidFill>
                <a:latin typeface="Verdana"/>
                <a:ea typeface="MS Mincho" charset="-128"/>
                <a:cs typeface="Verdana"/>
              </a:rPr>
              <a:t>Source: </a:t>
            </a:r>
            <a:r>
              <a:rPr lang="en-US" altLang="sv-SE" sz="900" dirty="0" err="1">
                <a:solidFill>
                  <a:schemeClr val="accent6">
                    <a:lumMod val="50000"/>
                  </a:schemeClr>
                </a:solidFill>
                <a:latin typeface="Verdana"/>
                <a:ea typeface="MS Mincho" charset="-128"/>
                <a:cs typeface="Verdana"/>
              </a:rPr>
              <a:t>fDi</a:t>
            </a:r>
            <a:r>
              <a:rPr lang="en-US" altLang="sv-SE" sz="900" dirty="0">
                <a:solidFill>
                  <a:schemeClr val="accent6">
                    <a:lumMod val="50000"/>
                  </a:schemeClr>
                </a:solidFill>
                <a:latin typeface="Verdana"/>
                <a:ea typeface="MS Mincho" charset="-128"/>
                <a:cs typeface="Verdana"/>
              </a:rPr>
              <a:t> Markets</a:t>
            </a:r>
            <a:endParaRPr lang="en-US" altLang="sv-SE" sz="900" dirty="0">
              <a:solidFill>
                <a:schemeClr val="accent6">
                  <a:lumMod val="50000"/>
                </a:schemeClr>
              </a:solidFill>
              <a:latin typeface="Verdana"/>
              <a:cs typeface="Verdana"/>
            </a:endParaRPr>
          </a:p>
        </p:txBody>
      </p:sp>
      <p:sp>
        <p:nvSpPr>
          <p:cNvPr id="20" name="Rectángulo 19"/>
          <p:cNvSpPr/>
          <p:nvPr/>
        </p:nvSpPr>
        <p:spPr>
          <a:xfrm>
            <a:off x="251907" y="1868585"/>
            <a:ext cx="1683773" cy="39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Company</a:t>
            </a:r>
          </a:p>
        </p:txBody>
      </p:sp>
      <p:sp>
        <p:nvSpPr>
          <p:cNvPr id="21" name="Rectángulo 20"/>
          <p:cNvSpPr/>
          <p:nvPr/>
        </p:nvSpPr>
        <p:spPr>
          <a:xfrm>
            <a:off x="1974590" y="1868585"/>
            <a:ext cx="1037554" cy="39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Year</a:t>
            </a:r>
          </a:p>
        </p:txBody>
      </p:sp>
      <p:sp>
        <p:nvSpPr>
          <p:cNvPr id="22" name="Rectángulo 21"/>
          <p:cNvSpPr/>
          <p:nvPr/>
        </p:nvSpPr>
        <p:spPr>
          <a:xfrm>
            <a:off x="4373698" y="1868585"/>
            <a:ext cx="2286586" cy="39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Project</a:t>
            </a:r>
          </a:p>
        </p:txBody>
      </p:sp>
      <p:sp>
        <p:nvSpPr>
          <p:cNvPr id="23" name="Rectángulo 22"/>
          <p:cNvSpPr/>
          <p:nvPr/>
        </p:nvSpPr>
        <p:spPr>
          <a:xfrm>
            <a:off x="6699194" y="1868585"/>
            <a:ext cx="1440000" cy="39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Capital Investment</a:t>
            </a:r>
          </a:p>
        </p:txBody>
      </p:sp>
      <p:sp>
        <p:nvSpPr>
          <p:cNvPr id="24" name="Rectángulo 23"/>
          <p:cNvSpPr/>
          <p:nvPr/>
        </p:nvSpPr>
        <p:spPr>
          <a:xfrm>
            <a:off x="8178106" y="1868585"/>
            <a:ext cx="1440000" cy="39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Estimated # of jobs created</a:t>
            </a:r>
          </a:p>
        </p:txBody>
      </p:sp>
      <p:sp>
        <p:nvSpPr>
          <p:cNvPr id="32" name="Rectángulo 31"/>
          <p:cNvSpPr/>
          <p:nvPr/>
        </p:nvSpPr>
        <p:spPr>
          <a:xfrm>
            <a:off x="3051933" y="1868585"/>
            <a:ext cx="1297796" cy="396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dirty="0"/>
              <a:t>Country</a:t>
            </a:r>
          </a:p>
        </p:txBody>
      </p:sp>
      <p:cxnSp>
        <p:nvCxnSpPr>
          <p:cNvPr id="35" name="Conector recto 34"/>
          <p:cNvCxnSpPr/>
          <p:nvPr/>
        </p:nvCxnSpPr>
        <p:spPr>
          <a:xfrm>
            <a:off x="3036992" y="2331433"/>
            <a:ext cx="0" cy="3197439"/>
          </a:xfrm>
          <a:prstGeom prst="line">
            <a:avLst/>
          </a:prstGeom>
          <a:ln>
            <a:prstDash val="dot"/>
          </a:ln>
          <a:effectLst/>
        </p:spPr>
        <p:style>
          <a:lnRef idx="2">
            <a:schemeClr val="accent1"/>
          </a:lnRef>
          <a:fillRef idx="0">
            <a:schemeClr val="accent1"/>
          </a:fillRef>
          <a:effectRef idx="1">
            <a:schemeClr val="accent1"/>
          </a:effectRef>
          <a:fontRef idx="minor">
            <a:schemeClr val="tx1"/>
          </a:fontRef>
        </p:style>
      </p:cxnSp>
      <p:cxnSp>
        <p:nvCxnSpPr>
          <p:cNvPr id="36" name="Conector recto 35"/>
          <p:cNvCxnSpPr/>
          <p:nvPr/>
        </p:nvCxnSpPr>
        <p:spPr>
          <a:xfrm>
            <a:off x="4368169" y="2331433"/>
            <a:ext cx="0" cy="3197439"/>
          </a:xfrm>
          <a:prstGeom prst="line">
            <a:avLst/>
          </a:prstGeom>
          <a:ln>
            <a:prstDash val="dot"/>
          </a:ln>
          <a:effectLst/>
        </p:spPr>
        <p:style>
          <a:lnRef idx="2">
            <a:schemeClr val="accent1"/>
          </a:lnRef>
          <a:fillRef idx="0">
            <a:schemeClr val="accent1"/>
          </a:fillRef>
          <a:effectRef idx="1">
            <a:schemeClr val="accent1"/>
          </a:effectRef>
          <a:fontRef idx="minor">
            <a:schemeClr val="tx1"/>
          </a:fontRef>
        </p:style>
      </p:cxnSp>
      <p:cxnSp>
        <p:nvCxnSpPr>
          <p:cNvPr id="37" name="Conector recto 36"/>
          <p:cNvCxnSpPr/>
          <p:nvPr/>
        </p:nvCxnSpPr>
        <p:spPr>
          <a:xfrm>
            <a:off x="6682482" y="2331433"/>
            <a:ext cx="0" cy="3197439"/>
          </a:xfrm>
          <a:prstGeom prst="line">
            <a:avLst/>
          </a:prstGeom>
          <a:ln>
            <a:prstDash val="dot"/>
          </a:ln>
          <a:effectLst/>
        </p:spPr>
        <p:style>
          <a:lnRef idx="2">
            <a:schemeClr val="accent1"/>
          </a:lnRef>
          <a:fillRef idx="0">
            <a:schemeClr val="accent1"/>
          </a:fillRef>
          <a:effectRef idx="1">
            <a:schemeClr val="accent1"/>
          </a:effectRef>
          <a:fontRef idx="minor">
            <a:schemeClr val="tx1"/>
          </a:fontRef>
        </p:style>
      </p:cxnSp>
      <p:cxnSp>
        <p:nvCxnSpPr>
          <p:cNvPr id="38" name="Conector recto 37"/>
          <p:cNvCxnSpPr/>
          <p:nvPr/>
        </p:nvCxnSpPr>
        <p:spPr>
          <a:xfrm>
            <a:off x="8168228" y="2306504"/>
            <a:ext cx="0" cy="3197439"/>
          </a:xfrm>
          <a:prstGeom prst="line">
            <a:avLst/>
          </a:prstGeom>
          <a:ln>
            <a:prstDash val="dot"/>
          </a:ln>
          <a:effectLst/>
        </p:spPr>
        <p:style>
          <a:lnRef idx="2">
            <a:schemeClr val="accent1"/>
          </a:lnRef>
          <a:fillRef idx="0">
            <a:schemeClr val="accent1"/>
          </a:fillRef>
          <a:effectRef idx="1">
            <a:schemeClr val="accent1"/>
          </a:effectRef>
          <a:fontRef idx="minor">
            <a:schemeClr val="tx1"/>
          </a:fontRef>
        </p:style>
      </p:cxnSp>
      <p:sp>
        <p:nvSpPr>
          <p:cNvPr id="40" name="CuadroTexto 39"/>
          <p:cNvSpPr txBox="1"/>
          <p:nvPr/>
        </p:nvSpPr>
        <p:spPr>
          <a:xfrm>
            <a:off x="2049295" y="2459842"/>
            <a:ext cx="903085" cy="338554"/>
          </a:xfrm>
          <a:prstGeom prst="rect">
            <a:avLst/>
          </a:prstGeom>
          <a:noFill/>
        </p:spPr>
        <p:txBody>
          <a:bodyPr wrap="square" rtlCol="0">
            <a:spAutoFit/>
          </a:bodyPr>
          <a:lstStyle/>
          <a:p>
            <a:pPr algn="ctr"/>
            <a:r>
              <a:rPr lang="en-GB" sz="1600" b="1" dirty="0">
                <a:solidFill>
                  <a:srgbClr val="606060"/>
                </a:solidFill>
              </a:rPr>
              <a:t>2016</a:t>
            </a:r>
          </a:p>
        </p:txBody>
      </p:sp>
      <p:sp>
        <p:nvSpPr>
          <p:cNvPr id="41" name="CuadroTexto 40"/>
          <p:cNvSpPr txBox="1"/>
          <p:nvPr/>
        </p:nvSpPr>
        <p:spPr>
          <a:xfrm>
            <a:off x="3070373" y="2502459"/>
            <a:ext cx="1297796" cy="261610"/>
          </a:xfrm>
          <a:prstGeom prst="rect">
            <a:avLst/>
          </a:prstGeom>
          <a:noFill/>
        </p:spPr>
        <p:txBody>
          <a:bodyPr wrap="square" rtlCol="0">
            <a:spAutoFit/>
          </a:bodyPr>
          <a:lstStyle/>
          <a:p>
            <a:pPr algn="ctr"/>
            <a:r>
              <a:rPr lang="en-GB" sz="1100" dirty="0">
                <a:solidFill>
                  <a:srgbClr val="606060"/>
                </a:solidFill>
              </a:rPr>
              <a:t>Jamaica</a:t>
            </a:r>
          </a:p>
        </p:txBody>
      </p:sp>
      <p:sp>
        <p:nvSpPr>
          <p:cNvPr id="42" name="CuadroTexto 41"/>
          <p:cNvSpPr txBox="1"/>
          <p:nvPr/>
        </p:nvSpPr>
        <p:spPr>
          <a:xfrm>
            <a:off x="3075902" y="3065869"/>
            <a:ext cx="1297796" cy="261610"/>
          </a:xfrm>
          <a:prstGeom prst="rect">
            <a:avLst/>
          </a:prstGeom>
          <a:noFill/>
        </p:spPr>
        <p:txBody>
          <a:bodyPr wrap="square" rtlCol="0">
            <a:spAutoFit/>
          </a:bodyPr>
          <a:lstStyle/>
          <a:p>
            <a:pPr algn="ctr"/>
            <a:r>
              <a:rPr lang="en-GB" sz="1100" dirty="0">
                <a:solidFill>
                  <a:srgbClr val="606060"/>
                </a:solidFill>
              </a:rPr>
              <a:t>Haiti</a:t>
            </a:r>
          </a:p>
        </p:txBody>
      </p:sp>
      <p:sp>
        <p:nvSpPr>
          <p:cNvPr id="44" name="CuadroTexto 43"/>
          <p:cNvSpPr txBox="1"/>
          <p:nvPr/>
        </p:nvSpPr>
        <p:spPr>
          <a:xfrm>
            <a:off x="3081391" y="4322924"/>
            <a:ext cx="1283952" cy="430887"/>
          </a:xfrm>
          <a:prstGeom prst="rect">
            <a:avLst/>
          </a:prstGeom>
          <a:noFill/>
        </p:spPr>
        <p:txBody>
          <a:bodyPr wrap="square" rtlCol="0">
            <a:spAutoFit/>
          </a:bodyPr>
          <a:lstStyle/>
          <a:p>
            <a:pPr algn="ctr"/>
            <a:r>
              <a:rPr lang="en-GB" sz="1100" dirty="0">
                <a:solidFill>
                  <a:srgbClr val="606060"/>
                </a:solidFill>
              </a:rPr>
              <a:t>Dominican Republic</a:t>
            </a:r>
          </a:p>
        </p:txBody>
      </p:sp>
      <p:sp>
        <p:nvSpPr>
          <p:cNvPr id="45" name="CuadroTexto 44"/>
          <p:cNvSpPr txBox="1"/>
          <p:nvPr/>
        </p:nvSpPr>
        <p:spPr>
          <a:xfrm>
            <a:off x="3163070" y="3711001"/>
            <a:ext cx="1297796" cy="430887"/>
          </a:xfrm>
          <a:prstGeom prst="rect">
            <a:avLst/>
          </a:prstGeom>
          <a:noFill/>
        </p:spPr>
        <p:txBody>
          <a:bodyPr wrap="square" rtlCol="0">
            <a:spAutoFit/>
          </a:bodyPr>
          <a:lstStyle/>
          <a:p>
            <a:pPr algn="ctr"/>
            <a:r>
              <a:rPr lang="en-GB" sz="1100" dirty="0">
                <a:solidFill>
                  <a:srgbClr val="606060"/>
                </a:solidFill>
              </a:rPr>
              <a:t>Dominican Republic</a:t>
            </a:r>
          </a:p>
        </p:txBody>
      </p:sp>
      <p:sp>
        <p:nvSpPr>
          <p:cNvPr id="46" name="CuadroTexto 45"/>
          <p:cNvSpPr txBox="1"/>
          <p:nvPr/>
        </p:nvSpPr>
        <p:spPr>
          <a:xfrm>
            <a:off x="6821117" y="2464577"/>
            <a:ext cx="1297796" cy="261610"/>
          </a:xfrm>
          <a:prstGeom prst="rect">
            <a:avLst/>
          </a:prstGeom>
          <a:noFill/>
        </p:spPr>
        <p:txBody>
          <a:bodyPr wrap="square" rtlCol="0">
            <a:spAutoFit/>
          </a:bodyPr>
          <a:lstStyle/>
          <a:p>
            <a:pPr algn="ctr"/>
            <a:r>
              <a:rPr lang="en-GB" sz="1100" dirty="0">
                <a:solidFill>
                  <a:srgbClr val="606060"/>
                </a:solidFill>
              </a:rPr>
              <a:t>$200 m</a:t>
            </a:r>
          </a:p>
        </p:txBody>
      </p:sp>
      <p:sp>
        <p:nvSpPr>
          <p:cNvPr id="47" name="CuadroTexto 46"/>
          <p:cNvSpPr txBox="1"/>
          <p:nvPr/>
        </p:nvSpPr>
        <p:spPr>
          <a:xfrm>
            <a:off x="8225261" y="2464577"/>
            <a:ext cx="1297796" cy="261610"/>
          </a:xfrm>
          <a:prstGeom prst="rect">
            <a:avLst/>
          </a:prstGeom>
          <a:noFill/>
        </p:spPr>
        <p:txBody>
          <a:bodyPr wrap="square" rtlCol="0">
            <a:spAutoFit/>
          </a:bodyPr>
          <a:lstStyle/>
          <a:p>
            <a:pPr algn="ctr"/>
            <a:r>
              <a:rPr lang="en-GB" sz="1100" dirty="0">
                <a:solidFill>
                  <a:srgbClr val="606060"/>
                </a:solidFill>
              </a:rPr>
              <a:t>1,000</a:t>
            </a:r>
          </a:p>
        </p:txBody>
      </p:sp>
      <p:sp>
        <p:nvSpPr>
          <p:cNvPr id="48" name="CuadroTexto 47"/>
          <p:cNvSpPr txBox="1"/>
          <p:nvPr/>
        </p:nvSpPr>
        <p:spPr>
          <a:xfrm>
            <a:off x="2049295" y="3073904"/>
            <a:ext cx="903085" cy="338554"/>
          </a:xfrm>
          <a:prstGeom prst="rect">
            <a:avLst/>
          </a:prstGeom>
          <a:noFill/>
        </p:spPr>
        <p:txBody>
          <a:bodyPr wrap="square" rtlCol="0">
            <a:spAutoFit/>
          </a:bodyPr>
          <a:lstStyle/>
          <a:p>
            <a:pPr algn="ctr"/>
            <a:r>
              <a:rPr lang="en-GB" sz="1600" b="1" dirty="0">
                <a:solidFill>
                  <a:srgbClr val="606060"/>
                </a:solidFill>
              </a:rPr>
              <a:t>2015</a:t>
            </a:r>
          </a:p>
        </p:txBody>
      </p:sp>
      <p:sp>
        <p:nvSpPr>
          <p:cNvPr id="49" name="CuadroTexto 48"/>
          <p:cNvSpPr txBox="1"/>
          <p:nvPr/>
        </p:nvSpPr>
        <p:spPr>
          <a:xfrm>
            <a:off x="6821117" y="3135459"/>
            <a:ext cx="1297796" cy="261610"/>
          </a:xfrm>
          <a:prstGeom prst="rect">
            <a:avLst/>
          </a:prstGeom>
          <a:noFill/>
        </p:spPr>
        <p:txBody>
          <a:bodyPr wrap="square" rtlCol="0">
            <a:spAutoFit/>
          </a:bodyPr>
          <a:lstStyle/>
          <a:p>
            <a:pPr algn="ctr"/>
            <a:r>
              <a:rPr lang="en-GB" sz="1100" dirty="0">
                <a:solidFill>
                  <a:srgbClr val="606060"/>
                </a:solidFill>
              </a:rPr>
              <a:t>$15 m</a:t>
            </a:r>
          </a:p>
        </p:txBody>
      </p:sp>
      <p:sp>
        <p:nvSpPr>
          <p:cNvPr id="50" name="CuadroTexto 49"/>
          <p:cNvSpPr txBox="1"/>
          <p:nvPr/>
        </p:nvSpPr>
        <p:spPr>
          <a:xfrm>
            <a:off x="8225261" y="3135459"/>
            <a:ext cx="1297796" cy="261610"/>
          </a:xfrm>
          <a:prstGeom prst="rect">
            <a:avLst/>
          </a:prstGeom>
          <a:noFill/>
        </p:spPr>
        <p:txBody>
          <a:bodyPr wrap="square" rtlCol="0">
            <a:spAutoFit/>
          </a:bodyPr>
          <a:lstStyle/>
          <a:p>
            <a:pPr algn="ctr"/>
            <a:r>
              <a:rPr lang="en-GB" sz="1100" dirty="0">
                <a:solidFill>
                  <a:srgbClr val="606060"/>
                </a:solidFill>
              </a:rPr>
              <a:t>500</a:t>
            </a:r>
          </a:p>
        </p:txBody>
      </p:sp>
      <p:sp>
        <p:nvSpPr>
          <p:cNvPr id="51" name="CuadroTexto 50"/>
          <p:cNvSpPr txBox="1"/>
          <p:nvPr/>
        </p:nvSpPr>
        <p:spPr>
          <a:xfrm>
            <a:off x="2071504" y="4426676"/>
            <a:ext cx="903085" cy="338554"/>
          </a:xfrm>
          <a:prstGeom prst="rect">
            <a:avLst/>
          </a:prstGeom>
          <a:noFill/>
        </p:spPr>
        <p:txBody>
          <a:bodyPr wrap="square" rtlCol="0">
            <a:spAutoFit/>
          </a:bodyPr>
          <a:lstStyle/>
          <a:p>
            <a:pPr algn="ctr"/>
            <a:r>
              <a:rPr lang="en-GB" sz="1600" b="1" dirty="0">
                <a:solidFill>
                  <a:srgbClr val="606060"/>
                </a:solidFill>
              </a:rPr>
              <a:t>2014</a:t>
            </a:r>
          </a:p>
        </p:txBody>
      </p:sp>
      <p:sp>
        <p:nvSpPr>
          <p:cNvPr id="52" name="CuadroTexto 51"/>
          <p:cNvSpPr txBox="1"/>
          <p:nvPr/>
        </p:nvSpPr>
        <p:spPr>
          <a:xfrm>
            <a:off x="6886086" y="3795639"/>
            <a:ext cx="1297796" cy="261610"/>
          </a:xfrm>
          <a:prstGeom prst="rect">
            <a:avLst/>
          </a:prstGeom>
          <a:noFill/>
        </p:spPr>
        <p:txBody>
          <a:bodyPr wrap="square" rtlCol="0">
            <a:spAutoFit/>
          </a:bodyPr>
          <a:lstStyle/>
          <a:p>
            <a:pPr algn="ctr"/>
            <a:r>
              <a:rPr lang="en-GB" sz="1100" dirty="0">
                <a:solidFill>
                  <a:srgbClr val="606060"/>
                </a:solidFill>
              </a:rPr>
              <a:t>$70 m</a:t>
            </a:r>
          </a:p>
        </p:txBody>
      </p:sp>
      <p:sp>
        <p:nvSpPr>
          <p:cNvPr id="53" name="CuadroTexto 52"/>
          <p:cNvSpPr txBox="1"/>
          <p:nvPr/>
        </p:nvSpPr>
        <p:spPr>
          <a:xfrm>
            <a:off x="8225261" y="3795639"/>
            <a:ext cx="1297796" cy="261610"/>
          </a:xfrm>
          <a:prstGeom prst="rect">
            <a:avLst/>
          </a:prstGeom>
          <a:noFill/>
        </p:spPr>
        <p:txBody>
          <a:bodyPr wrap="square" rtlCol="0">
            <a:spAutoFit/>
          </a:bodyPr>
          <a:lstStyle/>
          <a:p>
            <a:pPr algn="ctr"/>
            <a:r>
              <a:rPr lang="en-GB" sz="1100" dirty="0">
                <a:solidFill>
                  <a:srgbClr val="606060"/>
                </a:solidFill>
              </a:rPr>
              <a:t>400</a:t>
            </a:r>
          </a:p>
        </p:txBody>
      </p:sp>
      <p:sp>
        <p:nvSpPr>
          <p:cNvPr id="54" name="CuadroTexto 53"/>
          <p:cNvSpPr txBox="1"/>
          <p:nvPr/>
        </p:nvSpPr>
        <p:spPr>
          <a:xfrm>
            <a:off x="6804407" y="4421628"/>
            <a:ext cx="1297796" cy="261610"/>
          </a:xfrm>
          <a:prstGeom prst="rect">
            <a:avLst/>
          </a:prstGeom>
          <a:noFill/>
        </p:spPr>
        <p:txBody>
          <a:bodyPr wrap="square" rtlCol="0">
            <a:spAutoFit/>
          </a:bodyPr>
          <a:lstStyle/>
          <a:p>
            <a:pPr algn="ctr"/>
            <a:r>
              <a:rPr lang="en-GB" sz="1100" dirty="0">
                <a:solidFill>
                  <a:srgbClr val="606060"/>
                </a:solidFill>
              </a:rPr>
              <a:t>n/a</a:t>
            </a:r>
          </a:p>
        </p:txBody>
      </p:sp>
      <p:sp>
        <p:nvSpPr>
          <p:cNvPr id="55" name="CuadroTexto 54"/>
          <p:cNvSpPr txBox="1"/>
          <p:nvPr/>
        </p:nvSpPr>
        <p:spPr>
          <a:xfrm>
            <a:off x="8160922" y="4421628"/>
            <a:ext cx="1426475" cy="261610"/>
          </a:xfrm>
          <a:prstGeom prst="rect">
            <a:avLst/>
          </a:prstGeom>
          <a:noFill/>
        </p:spPr>
        <p:txBody>
          <a:bodyPr wrap="square" lIns="36000" rIns="36000" rtlCol="0">
            <a:spAutoFit/>
          </a:bodyPr>
          <a:lstStyle/>
          <a:p>
            <a:pPr algn="ctr"/>
            <a:r>
              <a:rPr lang="en-GB" sz="1100" dirty="0">
                <a:solidFill>
                  <a:srgbClr val="606060"/>
                </a:solidFill>
              </a:rPr>
              <a:t>500</a:t>
            </a:r>
          </a:p>
        </p:txBody>
      </p:sp>
      <p:sp>
        <p:nvSpPr>
          <p:cNvPr id="56" name="CuadroTexto 55"/>
          <p:cNvSpPr txBox="1"/>
          <p:nvPr/>
        </p:nvSpPr>
        <p:spPr>
          <a:xfrm>
            <a:off x="4327873" y="4356348"/>
            <a:ext cx="2286585" cy="430887"/>
          </a:xfrm>
          <a:prstGeom prst="rect">
            <a:avLst/>
          </a:prstGeom>
          <a:noFill/>
        </p:spPr>
        <p:txBody>
          <a:bodyPr wrap="square" rtlCol="0">
            <a:spAutoFit/>
          </a:bodyPr>
          <a:lstStyle/>
          <a:p>
            <a:r>
              <a:rPr lang="en-GB" sz="1100" dirty="0">
                <a:solidFill>
                  <a:srgbClr val="606060"/>
                </a:solidFill>
              </a:rPr>
              <a:t>Exclusive resort in </a:t>
            </a:r>
            <a:r>
              <a:rPr lang="en-GB" sz="1100" dirty="0" err="1">
                <a:solidFill>
                  <a:srgbClr val="606060"/>
                </a:solidFill>
              </a:rPr>
              <a:t>Uvero</a:t>
            </a:r>
            <a:r>
              <a:rPr lang="en-GB" sz="1100" dirty="0">
                <a:solidFill>
                  <a:srgbClr val="606060"/>
                </a:solidFill>
              </a:rPr>
              <a:t> Alto beach with 320 stylish rooms</a:t>
            </a:r>
          </a:p>
        </p:txBody>
      </p:sp>
      <p:sp>
        <p:nvSpPr>
          <p:cNvPr id="57" name="CuadroTexto 56"/>
          <p:cNvSpPr txBox="1"/>
          <p:nvPr/>
        </p:nvSpPr>
        <p:spPr>
          <a:xfrm>
            <a:off x="4395897" y="2331572"/>
            <a:ext cx="2286585" cy="600164"/>
          </a:xfrm>
          <a:prstGeom prst="rect">
            <a:avLst/>
          </a:prstGeom>
          <a:noFill/>
        </p:spPr>
        <p:txBody>
          <a:bodyPr wrap="square" rtlCol="0">
            <a:spAutoFit/>
          </a:bodyPr>
          <a:lstStyle/>
          <a:p>
            <a:r>
              <a:rPr lang="en-GB" sz="1100" dirty="0">
                <a:solidFill>
                  <a:schemeClr val="accent6">
                    <a:lumMod val="50000"/>
                  </a:schemeClr>
                </a:solidFill>
              </a:rPr>
              <a:t>Two all-inclusive hotels with a total of 800 sea-view luxury rooms</a:t>
            </a:r>
          </a:p>
        </p:txBody>
      </p:sp>
      <p:sp>
        <p:nvSpPr>
          <p:cNvPr id="58" name="Rectángulo 57"/>
          <p:cNvSpPr/>
          <p:nvPr/>
        </p:nvSpPr>
        <p:spPr>
          <a:xfrm>
            <a:off x="4395897" y="2986756"/>
            <a:ext cx="2303297" cy="600164"/>
          </a:xfrm>
          <a:prstGeom prst="rect">
            <a:avLst/>
          </a:prstGeom>
          <a:noFill/>
        </p:spPr>
        <p:txBody>
          <a:bodyPr wrap="square" rtlCol="0">
            <a:spAutoFit/>
          </a:bodyPr>
          <a:lstStyle/>
          <a:p>
            <a:r>
              <a:rPr lang="en-GB" sz="1100" dirty="0">
                <a:solidFill>
                  <a:srgbClr val="606060"/>
                </a:solidFill>
              </a:rPr>
              <a:t>Acquisition of the Club Indigo property, establishment of resort with 370 rooms</a:t>
            </a:r>
          </a:p>
        </p:txBody>
      </p:sp>
      <p:sp>
        <p:nvSpPr>
          <p:cNvPr id="59" name="CuadroTexto 58"/>
          <p:cNvSpPr txBox="1"/>
          <p:nvPr/>
        </p:nvSpPr>
        <p:spPr>
          <a:xfrm>
            <a:off x="2036890" y="5057736"/>
            <a:ext cx="903085" cy="338554"/>
          </a:xfrm>
          <a:prstGeom prst="rect">
            <a:avLst/>
          </a:prstGeom>
          <a:noFill/>
        </p:spPr>
        <p:txBody>
          <a:bodyPr wrap="square" rtlCol="0">
            <a:spAutoFit/>
          </a:bodyPr>
          <a:lstStyle/>
          <a:p>
            <a:pPr algn="ctr"/>
            <a:r>
              <a:rPr lang="en-GB" sz="1600" b="1" dirty="0">
                <a:solidFill>
                  <a:srgbClr val="606060"/>
                </a:solidFill>
              </a:rPr>
              <a:t>2012</a:t>
            </a:r>
          </a:p>
        </p:txBody>
      </p:sp>
      <p:sp>
        <p:nvSpPr>
          <p:cNvPr id="60" name="CuadroTexto 59"/>
          <p:cNvSpPr txBox="1"/>
          <p:nvPr/>
        </p:nvSpPr>
        <p:spPr>
          <a:xfrm>
            <a:off x="3098101" y="5093440"/>
            <a:ext cx="1297796" cy="261610"/>
          </a:xfrm>
          <a:prstGeom prst="rect">
            <a:avLst/>
          </a:prstGeom>
          <a:noFill/>
        </p:spPr>
        <p:txBody>
          <a:bodyPr wrap="square" rtlCol="0">
            <a:spAutoFit/>
          </a:bodyPr>
          <a:lstStyle/>
          <a:p>
            <a:pPr algn="ctr"/>
            <a:r>
              <a:rPr lang="en-GB" sz="1100" dirty="0">
                <a:solidFill>
                  <a:srgbClr val="606060"/>
                </a:solidFill>
              </a:rPr>
              <a:t>St. Lucia</a:t>
            </a:r>
          </a:p>
        </p:txBody>
      </p:sp>
      <p:sp>
        <p:nvSpPr>
          <p:cNvPr id="61" name="CuadroTexto 60"/>
          <p:cNvSpPr txBox="1"/>
          <p:nvPr/>
        </p:nvSpPr>
        <p:spPr>
          <a:xfrm>
            <a:off x="6821117" y="5095682"/>
            <a:ext cx="1297796" cy="261610"/>
          </a:xfrm>
          <a:prstGeom prst="rect">
            <a:avLst/>
          </a:prstGeom>
          <a:noFill/>
        </p:spPr>
        <p:txBody>
          <a:bodyPr wrap="square" rtlCol="0">
            <a:spAutoFit/>
          </a:bodyPr>
          <a:lstStyle/>
          <a:p>
            <a:pPr algn="ctr"/>
            <a:r>
              <a:rPr lang="en-GB" sz="1100" dirty="0">
                <a:solidFill>
                  <a:srgbClr val="606060"/>
                </a:solidFill>
              </a:rPr>
              <a:t>$50 m</a:t>
            </a:r>
          </a:p>
        </p:txBody>
      </p:sp>
      <p:sp>
        <p:nvSpPr>
          <p:cNvPr id="62" name="CuadroTexto 61"/>
          <p:cNvSpPr txBox="1"/>
          <p:nvPr/>
        </p:nvSpPr>
        <p:spPr>
          <a:xfrm>
            <a:off x="8225261" y="5095682"/>
            <a:ext cx="1297796" cy="261610"/>
          </a:xfrm>
          <a:prstGeom prst="rect">
            <a:avLst/>
          </a:prstGeom>
          <a:noFill/>
        </p:spPr>
        <p:txBody>
          <a:bodyPr wrap="square" rtlCol="0">
            <a:spAutoFit/>
          </a:bodyPr>
          <a:lstStyle/>
          <a:p>
            <a:pPr algn="ctr"/>
            <a:r>
              <a:rPr lang="en-GB" sz="1100" dirty="0">
                <a:solidFill>
                  <a:srgbClr val="606060"/>
                </a:solidFill>
              </a:rPr>
              <a:t>100</a:t>
            </a:r>
          </a:p>
        </p:txBody>
      </p:sp>
      <p:sp>
        <p:nvSpPr>
          <p:cNvPr id="64" name="CuadroTexto 63"/>
          <p:cNvSpPr txBox="1"/>
          <p:nvPr/>
        </p:nvSpPr>
        <p:spPr>
          <a:xfrm>
            <a:off x="4395897" y="4920502"/>
            <a:ext cx="2286585" cy="600164"/>
          </a:xfrm>
          <a:prstGeom prst="rect">
            <a:avLst/>
          </a:prstGeom>
          <a:noFill/>
        </p:spPr>
        <p:txBody>
          <a:bodyPr wrap="square" rtlCol="0">
            <a:spAutoFit/>
          </a:bodyPr>
          <a:lstStyle/>
          <a:p>
            <a:r>
              <a:rPr lang="en-GB" sz="1100" dirty="0">
                <a:solidFill>
                  <a:srgbClr val="606060"/>
                </a:solidFill>
              </a:rPr>
              <a:t>Hotel boutique &amp; spa set among cocoa groves on the island of Saint Lucia</a:t>
            </a:r>
          </a:p>
        </p:txBody>
      </p:sp>
      <p:sp>
        <p:nvSpPr>
          <p:cNvPr id="66" name="CuadroTexto 65"/>
          <p:cNvSpPr txBox="1"/>
          <p:nvPr/>
        </p:nvSpPr>
        <p:spPr>
          <a:xfrm>
            <a:off x="2109059" y="3757167"/>
            <a:ext cx="903085" cy="338554"/>
          </a:xfrm>
          <a:prstGeom prst="rect">
            <a:avLst/>
          </a:prstGeom>
          <a:noFill/>
        </p:spPr>
        <p:txBody>
          <a:bodyPr wrap="square" rtlCol="0">
            <a:spAutoFit/>
          </a:bodyPr>
          <a:lstStyle/>
          <a:p>
            <a:pPr algn="ctr"/>
            <a:r>
              <a:rPr lang="en-GB" sz="1600" b="1" dirty="0">
                <a:solidFill>
                  <a:srgbClr val="606060"/>
                </a:solidFill>
              </a:rPr>
              <a:t>2015</a:t>
            </a:r>
          </a:p>
        </p:txBody>
      </p:sp>
      <p:sp>
        <p:nvSpPr>
          <p:cNvPr id="67" name="CuadroTexto 66"/>
          <p:cNvSpPr txBox="1"/>
          <p:nvPr/>
        </p:nvSpPr>
        <p:spPr>
          <a:xfrm>
            <a:off x="4460866" y="3626362"/>
            <a:ext cx="2286585" cy="600164"/>
          </a:xfrm>
          <a:prstGeom prst="rect">
            <a:avLst/>
          </a:prstGeom>
          <a:noFill/>
        </p:spPr>
        <p:txBody>
          <a:bodyPr wrap="square" rtlCol="0">
            <a:spAutoFit/>
          </a:bodyPr>
          <a:lstStyle/>
          <a:p>
            <a:r>
              <a:rPr lang="en-GB" sz="1100" dirty="0">
                <a:solidFill>
                  <a:srgbClr val="606060"/>
                </a:solidFill>
              </a:rPr>
              <a:t>Urban Hotel under the InterContinental brand with 227 rooms</a:t>
            </a:r>
          </a:p>
        </p:txBody>
      </p:sp>
      <p:cxnSp>
        <p:nvCxnSpPr>
          <p:cNvPr id="63" name="Conector recto 62"/>
          <p:cNvCxnSpPr/>
          <p:nvPr/>
        </p:nvCxnSpPr>
        <p:spPr>
          <a:xfrm>
            <a:off x="1950139" y="2306504"/>
            <a:ext cx="0" cy="3197439"/>
          </a:xfrm>
          <a:prstGeom prst="line">
            <a:avLst/>
          </a:prstGeom>
          <a:ln>
            <a:prstDash val="dot"/>
          </a:ln>
          <a:effectLst/>
        </p:spPr>
        <p:style>
          <a:lnRef idx="2">
            <a:schemeClr val="accent1"/>
          </a:lnRef>
          <a:fillRef idx="0">
            <a:schemeClr val="accent1"/>
          </a:fillRef>
          <a:effectRef idx="1">
            <a:schemeClr val="accent1"/>
          </a:effectRef>
          <a:fontRef idx="minor">
            <a:schemeClr val="tx1"/>
          </a:fontRef>
        </p:style>
      </p:cxnSp>
      <p:sp>
        <p:nvSpPr>
          <p:cNvPr id="65" name="CuadroTexto 64"/>
          <p:cNvSpPr txBox="1"/>
          <p:nvPr/>
        </p:nvSpPr>
        <p:spPr>
          <a:xfrm>
            <a:off x="636049" y="2459842"/>
            <a:ext cx="903085" cy="307777"/>
          </a:xfrm>
          <a:prstGeom prst="rect">
            <a:avLst/>
          </a:prstGeom>
          <a:noFill/>
        </p:spPr>
        <p:txBody>
          <a:bodyPr wrap="square" rtlCol="0">
            <a:spAutoFit/>
          </a:bodyPr>
          <a:lstStyle/>
          <a:p>
            <a:pPr algn="ctr"/>
            <a:r>
              <a:rPr lang="en-GB" sz="1400" b="1" dirty="0">
                <a:solidFill>
                  <a:srgbClr val="606060"/>
                </a:solidFill>
              </a:rPr>
              <a:t>H10</a:t>
            </a:r>
          </a:p>
        </p:txBody>
      </p:sp>
      <p:sp>
        <p:nvSpPr>
          <p:cNvPr id="68" name="CuadroTexto 67"/>
          <p:cNvSpPr txBox="1"/>
          <p:nvPr/>
        </p:nvSpPr>
        <p:spPr>
          <a:xfrm>
            <a:off x="306887" y="4935740"/>
            <a:ext cx="1561408" cy="523220"/>
          </a:xfrm>
          <a:prstGeom prst="rect">
            <a:avLst/>
          </a:prstGeom>
          <a:noFill/>
        </p:spPr>
        <p:txBody>
          <a:bodyPr wrap="square" rtlCol="0">
            <a:spAutoFit/>
          </a:bodyPr>
          <a:lstStyle/>
          <a:p>
            <a:pPr algn="ctr"/>
            <a:r>
              <a:rPr lang="en-GB" sz="1400" b="1" dirty="0">
                <a:solidFill>
                  <a:srgbClr val="606060"/>
                </a:solidFill>
              </a:rPr>
              <a:t>Hotel </a:t>
            </a:r>
            <a:r>
              <a:rPr lang="en-GB" sz="1400" b="1" dirty="0" err="1">
                <a:solidFill>
                  <a:srgbClr val="606060"/>
                </a:solidFill>
              </a:rPr>
              <a:t>Chocolat</a:t>
            </a:r>
            <a:endParaRPr lang="en-GB" sz="1400" b="1" dirty="0">
              <a:solidFill>
                <a:srgbClr val="606060"/>
              </a:solidFill>
            </a:endParaRPr>
          </a:p>
        </p:txBody>
      </p:sp>
      <p:sp>
        <p:nvSpPr>
          <p:cNvPr id="69" name="CuadroTexto 68"/>
          <p:cNvSpPr txBox="1"/>
          <p:nvPr/>
        </p:nvSpPr>
        <p:spPr>
          <a:xfrm>
            <a:off x="306887" y="3117007"/>
            <a:ext cx="1561408" cy="307777"/>
          </a:xfrm>
          <a:prstGeom prst="rect">
            <a:avLst/>
          </a:prstGeom>
          <a:noFill/>
        </p:spPr>
        <p:txBody>
          <a:bodyPr wrap="square" rtlCol="0">
            <a:spAutoFit/>
          </a:bodyPr>
          <a:lstStyle/>
          <a:p>
            <a:pPr algn="ctr"/>
            <a:r>
              <a:rPr lang="en-GB" sz="1400" b="1" dirty="0">
                <a:solidFill>
                  <a:srgbClr val="606060"/>
                </a:solidFill>
              </a:rPr>
              <a:t>Decameron</a:t>
            </a:r>
          </a:p>
        </p:txBody>
      </p:sp>
      <p:sp>
        <p:nvSpPr>
          <p:cNvPr id="70" name="CuadroTexto 69"/>
          <p:cNvSpPr txBox="1"/>
          <p:nvPr/>
        </p:nvSpPr>
        <p:spPr>
          <a:xfrm>
            <a:off x="251907" y="4302541"/>
            <a:ext cx="1637949" cy="523220"/>
          </a:xfrm>
          <a:prstGeom prst="rect">
            <a:avLst/>
          </a:prstGeom>
          <a:noFill/>
        </p:spPr>
        <p:txBody>
          <a:bodyPr wrap="square" rtlCol="0">
            <a:spAutoFit/>
          </a:bodyPr>
          <a:lstStyle/>
          <a:p>
            <a:pPr algn="ctr"/>
            <a:r>
              <a:rPr lang="en-GB" sz="1400" b="1" dirty="0">
                <a:solidFill>
                  <a:srgbClr val="606060"/>
                </a:solidFill>
              </a:rPr>
              <a:t>Blue Diamond Resorts </a:t>
            </a:r>
          </a:p>
        </p:txBody>
      </p:sp>
      <p:sp>
        <p:nvSpPr>
          <p:cNvPr id="71" name="CuadroTexto 70"/>
          <p:cNvSpPr txBox="1"/>
          <p:nvPr/>
        </p:nvSpPr>
        <p:spPr>
          <a:xfrm>
            <a:off x="295315" y="3772556"/>
            <a:ext cx="1637949" cy="307777"/>
          </a:xfrm>
          <a:prstGeom prst="rect">
            <a:avLst/>
          </a:prstGeom>
          <a:noFill/>
        </p:spPr>
        <p:txBody>
          <a:bodyPr wrap="square" rtlCol="0">
            <a:spAutoFit/>
          </a:bodyPr>
          <a:lstStyle/>
          <a:p>
            <a:pPr algn="ctr"/>
            <a:r>
              <a:rPr lang="en-GB" sz="1400" b="1" dirty="0" err="1">
                <a:solidFill>
                  <a:srgbClr val="606060"/>
                </a:solidFill>
              </a:rPr>
              <a:t>Grupo</a:t>
            </a:r>
            <a:r>
              <a:rPr lang="en-GB" sz="1400" b="1" dirty="0">
                <a:solidFill>
                  <a:srgbClr val="606060"/>
                </a:solidFill>
              </a:rPr>
              <a:t> Roble</a:t>
            </a:r>
          </a:p>
        </p:txBody>
      </p:sp>
      <p:sp>
        <p:nvSpPr>
          <p:cNvPr id="72" name="TextBox 71">
            <a:extLst>
              <a:ext uri="{FF2B5EF4-FFF2-40B4-BE49-F238E27FC236}">
                <a16:creationId xmlns:a16="http://schemas.microsoft.com/office/drawing/2014/main" id="{074B18B0-5E55-4175-BD90-C31A2E6C9BB3}"/>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045333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633686A4-4A7F-4C90-811F-3629F4E2F3E3}"/>
              </a:ext>
            </a:extLst>
          </p:cNvPr>
          <p:cNvSpPr/>
          <p:nvPr/>
        </p:nvSpPr>
        <p:spPr>
          <a:xfrm>
            <a:off x="353674" y="3365369"/>
            <a:ext cx="1465699" cy="810705"/>
          </a:xfrm>
          <a:prstGeom prst="ellipse">
            <a:avLst/>
          </a:prstGeom>
          <a:solidFill>
            <a:schemeClr val="bg1"/>
          </a:solidFill>
          <a:ln w="28575">
            <a:solidFill>
              <a:srgbClr val="FF0000">
                <a:alpha val="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D06174-E7DB-41D0-975B-FA06EEBE1FC6}"/>
              </a:ext>
            </a:extLst>
          </p:cNvPr>
          <p:cNvSpPr>
            <a:spLocks noGrp="1"/>
          </p:cNvSpPr>
          <p:nvPr>
            <p:ph type="title"/>
          </p:nvPr>
        </p:nvSpPr>
        <p:spPr>
          <a:xfrm>
            <a:off x="353674" y="177092"/>
            <a:ext cx="8915400" cy="1143000"/>
          </a:xfrm>
        </p:spPr>
        <p:txBody>
          <a:bodyPr/>
          <a:lstStyle/>
          <a:p>
            <a:r>
              <a:rPr lang="en-US" sz="2800" b="1" dirty="0"/>
              <a:t>Sustainable Niche Tourism and the SDGs</a:t>
            </a:r>
            <a:br>
              <a:rPr lang="en-US" sz="2800" b="1" dirty="0"/>
            </a:br>
            <a:br>
              <a:rPr lang="en-US" sz="2800" b="1" dirty="0"/>
            </a:br>
            <a:r>
              <a:rPr lang="en-US" sz="2800" b="1" dirty="0">
                <a:solidFill>
                  <a:schemeClr val="tx1"/>
                </a:solidFill>
              </a:rPr>
              <a:t>Impact Points</a:t>
            </a:r>
          </a:p>
        </p:txBody>
      </p:sp>
      <p:pic>
        <p:nvPicPr>
          <p:cNvPr id="4" name="Content Placeholder 3">
            <a:extLst>
              <a:ext uri="{FF2B5EF4-FFF2-40B4-BE49-F238E27FC236}">
                <a16:creationId xmlns:a16="http://schemas.microsoft.com/office/drawing/2014/main" id="{B0733FD0-E646-453B-9296-681E4C661AA9}"/>
              </a:ext>
            </a:extLst>
          </p:cNvPr>
          <p:cNvPicPr>
            <a:picLocks noGrp="1" noChangeAspect="1"/>
          </p:cNvPicPr>
          <p:nvPr>
            <p:ph idx="1"/>
          </p:nvPr>
        </p:nvPicPr>
        <p:blipFill>
          <a:blip r:embed="rId2"/>
          <a:stretch>
            <a:fillRect/>
          </a:stretch>
        </p:blipFill>
        <p:spPr>
          <a:xfrm>
            <a:off x="363538" y="1797703"/>
            <a:ext cx="8915400" cy="4130957"/>
          </a:xfrm>
          <a:prstGeom prst="rect">
            <a:avLst/>
          </a:prstGeom>
        </p:spPr>
      </p:pic>
      <p:sp>
        <p:nvSpPr>
          <p:cNvPr id="7" name="Oval 6">
            <a:extLst>
              <a:ext uri="{FF2B5EF4-FFF2-40B4-BE49-F238E27FC236}">
                <a16:creationId xmlns:a16="http://schemas.microsoft.com/office/drawing/2014/main" id="{E11E7605-5FC9-4137-8E38-D7393FF7C3B0}"/>
              </a:ext>
            </a:extLst>
          </p:cNvPr>
          <p:cNvSpPr/>
          <p:nvPr/>
        </p:nvSpPr>
        <p:spPr>
          <a:xfrm>
            <a:off x="1937377" y="3205113"/>
            <a:ext cx="1452165" cy="110293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1756C26-CABD-4D4F-874B-0BB2A60801FC}"/>
              </a:ext>
            </a:extLst>
          </p:cNvPr>
          <p:cNvSpPr/>
          <p:nvPr/>
        </p:nvSpPr>
        <p:spPr>
          <a:xfrm>
            <a:off x="7814821" y="3219253"/>
            <a:ext cx="1591985" cy="110293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01436EC-C96A-45C4-A6DB-CE5E6A7D7BCF}"/>
              </a:ext>
            </a:extLst>
          </p:cNvPr>
          <p:cNvSpPr/>
          <p:nvPr/>
        </p:nvSpPr>
        <p:spPr>
          <a:xfrm>
            <a:off x="1819373" y="4531234"/>
            <a:ext cx="1442301" cy="110293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3BA3415-332F-4F07-B818-0F8D02BD7492}"/>
              </a:ext>
            </a:extLst>
          </p:cNvPr>
          <p:cNvSpPr/>
          <p:nvPr/>
        </p:nvSpPr>
        <p:spPr>
          <a:xfrm>
            <a:off x="3389542" y="4531234"/>
            <a:ext cx="1455835" cy="110293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C8388EF-6A68-45EC-8C5C-59A47B309C13}"/>
              </a:ext>
            </a:extLst>
          </p:cNvPr>
          <p:cNvSpPr/>
          <p:nvPr/>
        </p:nvSpPr>
        <p:spPr>
          <a:xfrm>
            <a:off x="6368131" y="4531234"/>
            <a:ext cx="1455835" cy="1102936"/>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A1927C2-2FFE-4237-8649-8B7D5CFC7EE9}"/>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416846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4CC212-A667-423A-8A9E-B0800EBD701B}"/>
              </a:ext>
            </a:extLst>
          </p:cNvPr>
          <p:cNvSpPr>
            <a:spLocks noGrp="1"/>
          </p:cNvSpPr>
          <p:nvPr>
            <p:ph idx="1"/>
          </p:nvPr>
        </p:nvSpPr>
        <p:spPr>
          <a:xfrm>
            <a:off x="5049078" y="1088748"/>
            <a:ext cx="4621696" cy="5037417"/>
          </a:xfrm>
        </p:spPr>
        <p:txBody>
          <a:bodyPr/>
          <a:lstStyle/>
          <a:p>
            <a:pPr marL="0" indent="0">
              <a:buNone/>
            </a:pPr>
            <a:r>
              <a:rPr lang="en-US" dirty="0"/>
              <a:t>Target 8.9 </a:t>
            </a:r>
            <a:r>
              <a:rPr lang="en-US" b="1" i="1" dirty="0"/>
              <a:t>"By 2030, devise and implement policies to promote sustainable tourism that creates jobs and promotes local culture and products."  </a:t>
            </a:r>
          </a:p>
          <a:p>
            <a:endParaRPr lang="en-US" b="1" i="1" dirty="0"/>
          </a:p>
          <a:p>
            <a:pPr>
              <a:buFont typeface="Wingdings" panose="05000000000000000000" pitchFamily="2" charset="2"/>
              <a:buChar char="ü"/>
            </a:pPr>
            <a:r>
              <a:rPr lang="en-US" dirty="0"/>
              <a:t>Give access to decent work opportunities in the tourism sector;</a:t>
            </a:r>
          </a:p>
          <a:p>
            <a:pPr>
              <a:buFont typeface="Wingdings" panose="05000000000000000000" pitchFamily="2" charset="2"/>
              <a:buChar char="ü"/>
            </a:pPr>
            <a:r>
              <a:rPr lang="en-US" dirty="0"/>
              <a:t>Provide employment to youth and women</a:t>
            </a:r>
          </a:p>
          <a:p>
            <a:pPr>
              <a:buFont typeface="Wingdings" panose="05000000000000000000" pitchFamily="2" charset="2"/>
              <a:buChar char="ü"/>
            </a:pPr>
            <a:r>
              <a:rPr lang="en-US" dirty="0"/>
              <a:t>Enhance skills and professional development. </a:t>
            </a:r>
          </a:p>
        </p:txBody>
      </p:sp>
      <p:pic>
        <p:nvPicPr>
          <p:cNvPr id="1030" name="Picture 6" descr="http://cf.cdn.unwto.org/sites/all/files/resize/images/sdg_8-220x170.jpg">
            <a:extLst>
              <a:ext uri="{FF2B5EF4-FFF2-40B4-BE49-F238E27FC236}">
                <a16:creationId xmlns:a16="http://schemas.microsoft.com/office/drawing/2014/main" id="{6911C633-9201-49CC-AA80-AD45035A2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789" y="1088748"/>
            <a:ext cx="4397053" cy="337392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89369CA-D933-4EDD-AF3F-6FD72DE7AC70}"/>
              </a:ext>
            </a:extLst>
          </p:cNvPr>
          <p:cNvSpPr txBox="1"/>
          <p:nvPr/>
        </p:nvSpPr>
        <p:spPr>
          <a:xfrm>
            <a:off x="363789" y="154873"/>
            <a:ext cx="5202124" cy="523220"/>
          </a:xfrm>
          <a:prstGeom prst="rect">
            <a:avLst/>
          </a:prstGeom>
          <a:noFill/>
        </p:spPr>
        <p:txBody>
          <a:bodyPr wrap="square" rtlCol="0">
            <a:spAutoFit/>
          </a:bodyPr>
          <a:lstStyle/>
          <a:p>
            <a:r>
              <a:rPr lang="en-US" sz="2800" b="1" dirty="0">
                <a:solidFill>
                  <a:schemeClr val="bg1"/>
                </a:solidFill>
              </a:rPr>
              <a:t>Impact Points</a:t>
            </a:r>
          </a:p>
        </p:txBody>
      </p:sp>
      <p:sp>
        <p:nvSpPr>
          <p:cNvPr id="7" name="TextBox 6">
            <a:extLst>
              <a:ext uri="{FF2B5EF4-FFF2-40B4-BE49-F238E27FC236}">
                <a16:creationId xmlns:a16="http://schemas.microsoft.com/office/drawing/2014/main" id="{4D35C0E1-E484-4A95-AAEE-24CE70D50641}"/>
              </a:ext>
            </a:extLst>
          </p:cNvPr>
          <p:cNvSpPr txBox="1"/>
          <p:nvPr/>
        </p:nvSpPr>
        <p:spPr>
          <a:xfrm>
            <a:off x="363789" y="4731026"/>
            <a:ext cx="4098881" cy="1708160"/>
          </a:xfrm>
          <a:prstGeom prst="rect">
            <a:avLst/>
          </a:prstGeom>
          <a:noFill/>
        </p:spPr>
        <p:txBody>
          <a:bodyPr wrap="square" rtlCol="0">
            <a:spAutoFit/>
          </a:bodyPr>
          <a:lstStyle/>
          <a:p>
            <a:pPr algn="ctr"/>
            <a:r>
              <a:rPr lang="en-US"/>
              <a:t>Tourism is one of the driving forces of global economic growth, and currently accounts for 1 in 11 jobs worldwide. </a:t>
            </a:r>
            <a:endParaRPr lang="en-US" dirty="0"/>
          </a:p>
        </p:txBody>
      </p:sp>
      <p:sp>
        <p:nvSpPr>
          <p:cNvPr id="12" name="TextBox 11">
            <a:extLst>
              <a:ext uri="{FF2B5EF4-FFF2-40B4-BE49-F238E27FC236}">
                <a16:creationId xmlns:a16="http://schemas.microsoft.com/office/drawing/2014/main" id="{003E77C7-F363-4981-A969-8F0473409874}"/>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512753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4CC212-A667-423A-8A9E-B0800EBD701B}"/>
              </a:ext>
            </a:extLst>
          </p:cNvPr>
          <p:cNvSpPr>
            <a:spLocks noGrp="1"/>
          </p:cNvSpPr>
          <p:nvPr>
            <p:ph idx="1"/>
          </p:nvPr>
        </p:nvSpPr>
        <p:spPr>
          <a:xfrm>
            <a:off x="5049078" y="1088748"/>
            <a:ext cx="4621696" cy="5037417"/>
          </a:xfrm>
        </p:spPr>
        <p:txBody>
          <a:bodyPr/>
          <a:lstStyle/>
          <a:p>
            <a:pPr marL="0" indent="0">
              <a:buNone/>
            </a:pPr>
            <a:r>
              <a:rPr lang="en-US" sz="2000" dirty="0"/>
              <a:t>Target 12.b of Goal 12, it is imperative to "Develop and implement tools to monitor sustainable development impacts for sustainable tourism which creates jobs, promotes local culture and products". </a:t>
            </a:r>
          </a:p>
          <a:p>
            <a:pPr marL="0" indent="0">
              <a:buNone/>
            </a:pPr>
            <a:endParaRPr lang="en-US" sz="1050" dirty="0"/>
          </a:p>
          <a:p>
            <a:pPr marL="0" indent="0">
              <a:buNone/>
            </a:pPr>
            <a:endParaRPr lang="en-US" sz="2000" dirty="0"/>
          </a:p>
          <a:p>
            <a:pPr>
              <a:buFont typeface="Wingdings" panose="05000000000000000000" pitchFamily="2" charset="2"/>
              <a:buChar char="ü"/>
            </a:pPr>
            <a:r>
              <a:rPr lang="en-US" sz="2000" dirty="0"/>
              <a:t>Economic impact assessments</a:t>
            </a:r>
          </a:p>
          <a:p>
            <a:pPr>
              <a:buFont typeface="Wingdings" panose="05000000000000000000" pitchFamily="2" charset="2"/>
              <a:buChar char="ü"/>
            </a:pPr>
            <a:r>
              <a:rPr lang="en-US" sz="2000" dirty="0"/>
              <a:t>Encourage the use of renewable energy by the tourism sector</a:t>
            </a:r>
          </a:p>
          <a:p>
            <a:pPr>
              <a:buFont typeface="Wingdings" panose="05000000000000000000" pitchFamily="2" charset="2"/>
              <a:buChar char="ü"/>
            </a:pPr>
            <a:r>
              <a:rPr lang="en-US" sz="2000" dirty="0"/>
              <a:t>Encourage linkages to domestic and regional suppliers</a:t>
            </a:r>
          </a:p>
        </p:txBody>
      </p:sp>
      <p:sp>
        <p:nvSpPr>
          <p:cNvPr id="6" name="TextBox 5">
            <a:extLst>
              <a:ext uri="{FF2B5EF4-FFF2-40B4-BE49-F238E27FC236}">
                <a16:creationId xmlns:a16="http://schemas.microsoft.com/office/drawing/2014/main" id="{589369CA-D933-4EDD-AF3F-6FD72DE7AC70}"/>
              </a:ext>
            </a:extLst>
          </p:cNvPr>
          <p:cNvSpPr txBox="1"/>
          <p:nvPr/>
        </p:nvSpPr>
        <p:spPr>
          <a:xfrm>
            <a:off x="363789" y="154873"/>
            <a:ext cx="5202124" cy="523220"/>
          </a:xfrm>
          <a:prstGeom prst="rect">
            <a:avLst/>
          </a:prstGeom>
          <a:noFill/>
        </p:spPr>
        <p:txBody>
          <a:bodyPr wrap="square" rtlCol="0">
            <a:spAutoFit/>
          </a:bodyPr>
          <a:lstStyle/>
          <a:p>
            <a:r>
              <a:rPr lang="en-US" sz="2800" b="1" dirty="0">
                <a:solidFill>
                  <a:schemeClr val="bg1"/>
                </a:solidFill>
              </a:rPr>
              <a:t>Impact Points</a:t>
            </a:r>
          </a:p>
        </p:txBody>
      </p:sp>
      <p:sp>
        <p:nvSpPr>
          <p:cNvPr id="7" name="TextBox 6">
            <a:extLst>
              <a:ext uri="{FF2B5EF4-FFF2-40B4-BE49-F238E27FC236}">
                <a16:creationId xmlns:a16="http://schemas.microsoft.com/office/drawing/2014/main" id="{4D35C0E1-E484-4A95-AAEE-24CE70D50641}"/>
              </a:ext>
            </a:extLst>
          </p:cNvPr>
          <p:cNvSpPr txBox="1"/>
          <p:nvPr/>
        </p:nvSpPr>
        <p:spPr>
          <a:xfrm>
            <a:off x="363789" y="4316246"/>
            <a:ext cx="4098881" cy="2031325"/>
          </a:xfrm>
          <a:prstGeom prst="rect">
            <a:avLst/>
          </a:prstGeom>
          <a:noFill/>
        </p:spPr>
        <p:txBody>
          <a:bodyPr wrap="square" rtlCol="0">
            <a:spAutoFit/>
          </a:bodyPr>
          <a:lstStyle/>
          <a:p>
            <a:pPr algn="ctr"/>
            <a:r>
              <a:rPr lang="en-US" dirty="0"/>
              <a:t>A tourism sector that adopts sustainable consumption and production (SCP) practices can play a significant role in accelerating the global shift towards sustainability. </a:t>
            </a:r>
          </a:p>
        </p:txBody>
      </p:sp>
      <p:pic>
        <p:nvPicPr>
          <p:cNvPr id="2050" name="Picture 2" descr="http://cf.cdn.unwto.org/sites/all/files/resize/images/sdg_12-220x170.jpg">
            <a:extLst>
              <a:ext uri="{FF2B5EF4-FFF2-40B4-BE49-F238E27FC236}">
                <a16:creationId xmlns:a16="http://schemas.microsoft.com/office/drawing/2014/main" id="{8993087A-870F-47C7-9222-17D0325308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788" y="1116085"/>
            <a:ext cx="3991396" cy="299400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9867B71-686B-4FA6-B192-E899077CFCAB}"/>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519615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4CC212-A667-423A-8A9E-B0800EBD701B}"/>
              </a:ext>
            </a:extLst>
          </p:cNvPr>
          <p:cNvSpPr>
            <a:spLocks noGrp="1"/>
          </p:cNvSpPr>
          <p:nvPr>
            <p:ph idx="1"/>
          </p:nvPr>
        </p:nvSpPr>
        <p:spPr>
          <a:xfrm>
            <a:off x="5049078" y="1088748"/>
            <a:ext cx="4621696" cy="5037417"/>
          </a:xfrm>
        </p:spPr>
        <p:txBody>
          <a:bodyPr/>
          <a:lstStyle/>
          <a:p>
            <a:pPr marL="0" indent="0">
              <a:buNone/>
            </a:pPr>
            <a:r>
              <a:rPr lang="en-US" sz="2000" dirty="0"/>
              <a:t>Target 14.7: “By 2030 increase the economic benefits of SIDS and LCDs from the sustainable use of marine resources, including through sustainable management of fisheries, aquaculture and tourism". </a:t>
            </a:r>
          </a:p>
          <a:p>
            <a:pPr marL="0" indent="0">
              <a:buNone/>
            </a:pPr>
            <a:endParaRPr lang="en-US" sz="2000" dirty="0"/>
          </a:p>
          <a:p>
            <a:pPr>
              <a:buFont typeface="Wingdings" panose="05000000000000000000" pitchFamily="2" charset="2"/>
              <a:buChar char="ü"/>
            </a:pPr>
            <a:r>
              <a:rPr lang="en-US" sz="2000" dirty="0"/>
              <a:t>Encourage the conservation and preservation of fragile ecosystems promoting the blue economy and incorporating this as a part of our tourism attractions.</a:t>
            </a:r>
          </a:p>
          <a:p>
            <a:pPr>
              <a:buFont typeface="Wingdings" panose="05000000000000000000" pitchFamily="2" charset="2"/>
              <a:buChar char="ü"/>
            </a:pPr>
            <a:endParaRPr lang="en-US" sz="2000" dirty="0"/>
          </a:p>
        </p:txBody>
      </p:sp>
      <p:sp>
        <p:nvSpPr>
          <p:cNvPr id="6" name="TextBox 5">
            <a:extLst>
              <a:ext uri="{FF2B5EF4-FFF2-40B4-BE49-F238E27FC236}">
                <a16:creationId xmlns:a16="http://schemas.microsoft.com/office/drawing/2014/main" id="{589369CA-D933-4EDD-AF3F-6FD72DE7AC70}"/>
              </a:ext>
            </a:extLst>
          </p:cNvPr>
          <p:cNvSpPr txBox="1"/>
          <p:nvPr/>
        </p:nvSpPr>
        <p:spPr>
          <a:xfrm>
            <a:off x="363789" y="154873"/>
            <a:ext cx="5202124" cy="584775"/>
          </a:xfrm>
          <a:prstGeom prst="rect">
            <a:avLst/>
          </a:prstGeom>
          <a:noFill/>
        </p:spPr>
        <p:txBody>
          <a:bodyPr wrap="square" rtlCol="0">
            <a:spAutoFit/>
          </a:bodyPr>
          <a:lstStyle/>
          <a:p>
            <a:r>
              <a:rPr lang="en-US" sz="3200" b="1" dirty="0">
                <a:solidFill>
                  <a:schemeClr val="bg1"/>
                </a:solidFill>
              </a:rPr>
              <a:t>Impact Points</a:t>
            </a:r>
          </a:p>
        </p:txBody>
      </p:sp>
      <p:sp>
        <p:nvSpPr>
          <p:cNvPr id="7" name="TextBox 6">
            <a:extLst>
              <a:ext uri="{FF2B5EF4-FFF2-40B4-BE49-F238E27FC236}">
                <a16:creationId xmlns:a16="http://schemas.microsoft.com/office/drawing/2014/main" id="{4D35C0E1-E484-4A95-AAEE-24CE70D50641}"/>
              </a:ext>
            </a:extLst>
          </p:cNvPr>
          <p:cNvSpPr txBox="1"/>
          <p:nvPr/>
        </p:nvSpPr>
        <p:spPr>
          <a:xfrm>
            <a:off x="363789" y="4316246"/>
            <a:ext cx="4098881" cy="1061829"/>
          </a:xfrm>
          <a:prstGeom prst="rect">
            <a:avLst/>
          </a:prstGeom>
          <a:noFill/>
        </p:spPr>
        <p:txBody>
          <a:bodyPr wrap="square" rtlCol="0">
            <a:spAutoFit/>
          </a:bodyPr>
          <a:lstStyle/>
          <a:p>
            <a:pPr algn="ctr"/>
            <a:r>
              <a:rPr lang="en-US" dirty="0"/>
              <a:t>As islands in the Caribbean, we rely heavily on healthy marine ecosystems</a:t>
            </a:r>
          </a:p>
        </p:txBody>
      </p:sp>
      <p:pic>
        <p:nvPicPr>
          <p:cNvPr id="3074" name="Picture 2" descr="http://cf.cdn.unwto.org/sites/all/files/resize/images/sdg14-220x170.jpg">
            <a:extLst>
              <a:ext uri="{FF2B5EF4-FFF2-40B4-BE49-F238E27FC236}">
                <a16:creationId xmlns:a16="http://schemas.microsoft.com/office/drawing/2014/main" id="{47877CFB-DB9C-4F24-97F8-5165652285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893" y="1195928"/>
            <a:ext cx="3098865" cy="27444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031A4AD-F6C2-45B3-B643-D4E0059C7A53}"/>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526705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895E9-D801-4FF7-9A5A-035848BAA3F5}"/>
              </a:ext>
            </a:extLst>
          </p:cNvPr>
          <p:cNvSpPr>
            <a:spLocks noGrp="1"/>
          </p:cNvSpPr>
          <p:nvPr>
            <p:ph type="title"/>
          </p:nvPr>
        </p:nvSpPr>
        <p:spPr>
          <a:xfrm>
            <a:off x="353674" y="129861"/>
            <a:ext cx="8915400" cy="1143000"/>
          </a:xfrm>
        </p:spPr>
        <p:txBody>
          <a:bodyPr/>
          <a:lstStyle/>
          <a:p>
            <a:r>
              <a:rPr lang="en-US" sz="2800" b="1" dirty="0"/>
              <a:t>CAIPA – PARTNERS FOR THE GOALS </a:t>
            </a:r>
          </a:p>
        </p:txBody>
      </p:sp>
      <p:sp>
        <p:nvSpPr>
          <p:cNvPr id="3" name="Content Placeholder 2">
            <a:extLst>
              <a:ext uri="{FF2B5EF4-FFF2-40B4-BE49-F238E27FC236}">
                <a16:creationId xmlns:a16="http://schemas.microsoft.com/office/drawing/2014/main" id="{C39C92F7-70EB-4F2C-B940-FD0105D96601}"/>
              </a:ext>
            </a:extLst>
          </p:cNvPr>
          <p:cNvSpPr>
            <a:spLocks noGrp="1"/>
          </p:cNvSpPr>
          <p:nvPr>
            <p:ph idx="1"/>
          </p:nvPr>
        </p:nvSpPr>
        <p:spPr>
          <a:xfrm>
            <a:off x="564338" y="4392891"/>
            <a:ext cx="3717376" cy="1874676"/>
          </a:xfrm>
        </p:spPr>
        <p:txBody>
          <a:bodyPr/>
          <a:lstStyle/>
          <a:p>
            <a:pPr marL="0" indent="0" algn="ctr">
              <a:buNone/>
            </a:pPr>
            <a:r>
              <a:rPr lang="en-US" dirty="0"/>
              <a:t>The SDGs can only be realized with a strong commitment to global partnership and cooperation.</a:t>
            </a:r>
          </a:p>
        </p:txBody>
      </p:sp>
      <p:pic>
        <p:nvPicPr>
          <p:cNvPr id="4" name="Picture 3">
            <a:extLst>
              <a:ext uri="{FF2B5EF4-FFF2-40B4-BE49-F238E27FC236}">
                <a16:creationId xmlns:a16="http://schemas.microsoft.com/office/drawing/2014/main" id="{6129920A-F4FF-4DDF-8F22-4BEAC3226A16}"/>
              </a:ext>
            </a:extLst>
          </p:cNvPr>
          <p:cNvPicPr>
            <a:picLocks noChangeAspect="1"/>
          </p:cNvPicPr>
          <p:nvPr/>
        </p:nvPicPr>
        <p:blipFill>
          <a:blip r:embed="rId3"/>
          <a:stretch>
            <a:fillRect/>
          </a:stretch>
        </p:blipFill>
        <p:spPr>
          <a:xfrm>
            <a:off x="363790" y="1126671"/>
            <a:ext cx="3917924" cy="2951843"/>
          </a:xfrm>
          <a:prstGeom prst="rect">
            <a:avLst/>
          </a:prstGeom>
        </p:spPr>
      </p:pic>
      <p:sp>
        <p:nvSpPr>
          <p:cNvPr id="5" name="TextBox 4">
            <a:extLst>
              <a:ext uri="{FF2B5EF4-FFF2-40B4-BE49-F238E27FC236}">
                <a16:creationId xmlns:a16="http://schemas.microsoft.com/office/drawing/2014/main" id="{D2509F38-CCC6-4BA6-9519-B2F87447CA5E}"/>
              </a:ext>
            </a:extLst>
          </p:cNvPr>
          <p:cNvSpPr txBox="1"/>
          <p:nvPr/>
        </p:nvSpPr>
        <p:spPr>
          <a:xfrm>
            <a:off x="4986779" y="1126671"/>
            <a:ext cx="4515440" cy="5940088"/>
          </a:xfrm>
          <a:prstGeom prst="rect">
            <a:avLst/>
          </a:prstGeom>
          <a:noFill/>
        </p:spPr>
        <p:txBody>
          <a:bodyPr wrap="square" rtlCol="0">
            <a:spAutoFit/>
          </a:bodyPr>
          <a:lstStyle/>
          <a:p>
            <a:pPr marL="342900" indent="-342900">
              <a:buFont typeface="Wingdings" panose="05000000000000000000" pitchFamily="2" charset="2"/>
              <a:buChar char="ü"/>
            </a:pPr>
            <a:r>
              <a:rPr lang="en-US" sz="1900" dirty="0"/>
              <a:t>CAIPA has grown it’s membership to 23 from 7 when it started</a:t>
            </a:r>
          </a:p>
          <a:p>
            <a:pPr marL="342900" indent="-342900">
              <a:buFont typeface="Wingdings" panose="05000000000000000000" pitchFamily="2" charset="2"/>
              <a:buChar char="ü"/>
            </a:pPr>
            <a:endParaRPr lang="en-US" sz="1900" dirty="0"/>
          </a:p>
          <a:p>
            <a:pPr marL="342900" indent="-342900">
              <a:buFont typeface="Wingdings" panose="05000000000000000000" pitchFamily="2" charset="2"/>
              <a:buChar char="ü"/>
            </a:pPr>
            <a:r>
              <a:rPr lang="en-US" sz="1900" dirty="0"/>
              <a:t>CAIPA recently signed a MOU with </a:t>
            </a:r>
            <a:r>
              <a:rPr lang="en-US" sz="1900" dirty="0" err="1"/>
              <a:t>IberoNet</a:t>
            </a:r>
            <a:r>
              <a:rPr lang="en-US" sz="1900" dirty="0"/>
              <a:t> expanding our reach to cooperate with our partners in the South</a:t>
            </a:r>
          </a:p>
          <a:p>
            <a:pPr marL="342900" indent="-342900">
              <a:buFont typeface="Wingdings" panose="05000000000000000000" pitchFamily="2" charset="2"/>
              <a:buChar char="ü"/>
            </a:pPr>
            <a:endParaRPr lang="en-US" sz="1900" dirty="0"/>
          </a:p>
          <a:p>
            <a:pPr marL="342900" indent="-342900">
              <a:buFont typeface="Wingdings" panose="05000000000000000000" pitchFamily="2" charset="2"/>
              <a:buChar char="ü"/>
            </a:pPr>
            <a:r>
              <a:rPr lang="en-US" sz="1900" dirty="0"/>
              <a:t>Tourism linkages </a:t>
            </a:r>
            <a:r>
              <a:rPr lang="en-US" sz="1900" dirty="0" err="1"/>
              <a:t>programme</a:t>
            </a:r>
            <a:r>
              <a:rPr lang="en-US" sz="1900" dirty="0"/>
              <a:t> in 2018 – private sector collaboration initiative</a:t>
            </a:r>
          </a:p>
          <a:p>
            <a:pPr marL="342900" indent="-342900">
              <a:buFont typeface="Wingdings" panose="05000000000000000000" pitchFamily="2" charset="2"/>
              <a:buChar char="ü"/>
            </a:pPr>
            <a:endParaRPr lang="en-US" sz="1900" dirty="0"/>
          </a:p>
          <a:p>
            <a:pPr marL="342900" indent="-342900">
              <a:buFont typeface="Wingdings" panose="05000000000000000000" pitchFamily="2" charset="2"/>
              <a:buChar char="ü"/>
            </a:pPr>
            <a:r>
              <a:rPr lang="en-US" sz="1900" dirty="0"/>
              <a:t>CAIPA encourages members to adopt best practices at the national level through our annual Ministerial Roundtable on Investment Promotion</a:t>
            </a:r>
          </a:p>
          <a:p>
            <a:pPr marL="342900" indent="-342900">
              <a:buFont typeface="Wingdings" panose="05000000000000000000" pitchFamily="2" charset="2"/>
              <a:buChar char="ü"/>
            </a:pPr>
            <a:endParaRPr lang="en-US" sz="1900" dirty="0"/>
          </a:p>
          <a:p>
            <a:pPr marL="342900" indent="-342900">
              <a:buFont typeface="Wingdings" panose="05000000000000000000" pitchFamily="2" charset="2"/>
              <a:buChar char="ü"/>
            </a:pPr>
            <a:endParaRPr lang="en-US" sz="1900" dirty="0"/>
          </a:p>
        </p:txBody>
      </p:sp>
      <p:sp>
        <p:nvSpPr>
          <p:cNvPr id="6" name="TextBox 5">
            <a:extLst>
              <a:ext uri="{FF2B5EF4-FFF2-40B4-BE49-F238E27FC236}">
                <a16:creationId xmlns:a16="http://schemas.microsoft.com/office/drawing/2014/main" id="{886F6F14-A444-432D-B6F0-C1F561C141C4}"/>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210038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790" y="145239"/>
            <a:ext cx="8915400" cy="1143000"/>
          </a:xfrm>
        </p:spPr>
        <p:txBody>
          <a:bodyPr/>
          <a:lstStyle/>
          <a:p>
            <a:r>
              <a:rPr lang="en-US" sz="3200" b="1" dirty="0"/>
              <a:t>THANK YOU!</a:t>
            </a:r>
          </a:p>
        </p:txBody>
      </p:sp>
      <p:sp>
        <p:nvSpPr>
          <p:cNvPr id="3" name="Content Placeholder 2"/>
          <p:cNvSpPr>
            <a:spLocks noGrp="1"/>
          </p:cNvSpPr>
          <p:nvPr>
            <p:ph idx="1"/>
          </p:nvPr>
        </p:nvSpPr>
        <p:spPr>
          <a:xfrm>
            <a:off x="363790" y="1271500"/>
            <a:ext cx="8451504" cy="4376263"/>
          </a:xfrm>
        </p:spPr>
        <p:txBody>
          <a:bodyPr/>
          <a:lstStyle/>
          <a:p>
            <a:pPr marL="0" indent="0">
              <a:buNone/>
            </a:pPr>
            <a:r>
              <a:rPr lang="en-US" sz="2000" b="1" dirty="0"/>
              <a:t>Caribbean Association of Investment Promotion Agencies</a:t>
            </a:r>
          </a:p>
          <a:p>
            <a:pPr marL="0" indent="0">
              <a:buNone/>
            </a:pPr>
            <a:endParaRPr lang="en-US" sz="2000" b="1" dirty="0"/>
          </a:p>
          <a:p>
            <a:pPr marL="0" indent="0" algn="ctr">
              <a:buNone/>
            </a:pPr>
            <a:r>
              <a:rPr lang="en-US" sz="1400" b="1" dirty="0"/>
              <a:t>CAIPA Secretariat</a:t>
            </a:r>
            <a:endParaRPr lang="en-US" sz="1400" i="1" dirty="0"/>
          </a:p>
          <a:p>
            <a:pPr marL="0" indent="0" algn="ctr">
              <a:buNone/>
            </a:pPr>
            <a:r>
              <a:rPr lang="en-GB" sz="1400" b="1" dirty="0"/>
              <a:t>c/o Caribbean Export Development Agency</a:t>
            </a:r>
            <a:br>
              <a:rPr lang="en-GB" sz="1400" dirty="0"/>
            </a:br>
            <a:r>
              <a:rPr lang="en-GB" sz="1400" dirty="0"/>
              <a:t>Santo Domingo</a:t>
            </a:r>
            <a:br>
              <a:rPr lang="en-GB" sz="1400" dirty="0"/>
            </a:br>
            <a:r>
              <a:rPr lang="en-GB" sz="1400" dirty="0"/>
              <a:t>Dominican Republic</a:t>
            </a:r>
            <a:br>
              <a:rPr lang="en-GB" sz="1400" dirty="0"/>
            </a:br>
            <a:endParaRPr lang="en-GB" sz="1400" dirty="0"/>
          </a:p>
          <a:p>
            <a:pPr marL="0" indent="0" algn="ctr">
              <a:buNone/>
            </a:pPr>
            <a:r>
              <a:rPr lang="en-GB" sz="1400" dirty="0"/>
              <a:t>Tel:  +1-809-531-2259</a:t>
            </a:r>
            <a:br>
              <a:rPr lang="en-GB" sz="1400" dirty="0"/>
            </a:br>
            <a:endParaRPr lang="en-GB" sz="1400" dirty="0"/>
          </a:p>
          <a:p>
            <a:pPr marL="0" indent="0" algn="ctr">
              <a:buNone/>
            </a:pPr>
            <a:r>
              <a:rPr lang="en-GB" sz="1400" dirty="0"/>
              <a:t>Key contact:</a:t>
            </a:r>
          </a:p>
          <a:p>
            <a:pPr marL="0" indent="0" algn="ctr">
              <a:buNone/>
            </a:pPr>
            <a:r>
              <a:rPr lang="en-US" sz="1400" dirty="0"/>
              <a:t>Ms. Suzette Hudson</a:t>
            </a:r>
          </a:p>
          <a:p>
            <a:pPr marL="0" indent="0" algn="ctr">
              <a:buNone/>
            </a:pPr>
            <a:r>
              <a:rPr lang="en-GB" sz="1400" dirty="0"/>
              <a:t>Email: secretariat@caipainvest.org</a:t>
            </a:r>
          </a:p>
          <a:p>
            <a:pPr marL="0" indent="0" algn="ctr">
              <a:buNone/>
            </a:pPr>
            <a:r>
              <a:rPr lang="en-GB" sz="1400" dirty="0"/>
              <a:t>          shudson@carib-export.com</a:t>
            </a:r>
          </a:p>
          <a:p>
            <a:pPr marL="0" indent="0" algn="ctr">
              <a:buNone/>
            </a:pPr>
            <a:endParaRPr lang="en-GB" sz="1400" dirty="0"/>
          </a:p>
          <a:p>
            <a:pPr marL="0" indent="0" algn="ctr">
              <a:buNone/>
            </a:pPr>
            <a:r>
              <a:rPr lang="en-GB" sz="1400" dirty="0"/>
              <a:t>Website: www.caipainvest.org</a:t>
            </a:r>
          </a:p>
          <a:p>
            <a:pPr marL="0" indent="0" algn="ctr">
              <a:buNone/>
            </a:pPr>
            <a:endParaRPr lang="en-GB" sz="1400" dirty="0"/>
          </a:p>
          <a:p>
            <a:endParaRPr lang="en-US" dirty="0"/>
          </a:p>
          <a:p>
            <a:endParaRPr lang="en-US" dirty="0"/>
          </a:p>
        </p:txBody>
      </p:sp>
      <p:sp>
        <p:nvSpPr>
          <p:cNvPr id="5" name="TextBox 4">
            <a:extLst>
              <a:ext uri="{FF2B5EF4-FFF2-40B4-BE49-F238E27FC236}">
                <a16:creationId xmlns:a16="http://schemas.microsoft.com/office/drawing/2014/main" id="{8A032116-B110-4BF6-BE41-197E985A43DB}"/>
              </a:ext>
            </a:extLst>
          </p:cNvPr>
          <p:cNvSpPr txBox="1"/>
          <p:nvPr/>
        </p:nvSpPr>
        <p:spPr>
          <a:xfrm>
            <a:off x="0" y="6400800"/>
            <a:ext cx="2564091" cy="45720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466673117"/>
      </p:ext>
    </p:extLst>
  </p:cSld>
  <p:clrMapOvr>
    <a:masterClrMapping/>
  </p:clrMapOvr>
</p:sld>
</file>

<file path=ppt/theme/theme1.xml><?xml version="1.0" encoding="utf-8"?>
<a:theme xmlns:a="http://schemas.openxmlformats.org/drawingml/2006/main" name="Office Theme">
  <a:themeElements>
    <a:clrScheme name="GDP colours final">
      <a:dk1>
        <a:srgbClr val="163440"/>
      </a:dk1>
      <a:lt1>
        <a:srgbClr val="FFFFFF"/>
      </a:lt1>
      <a:dk2>
        <a:srgbClr val="FFFFFF"/>
      </a:dk2>
      <a:lt2>
        <a:srgbClr val="FFFFFF"/>
      </a:lt2>
      <a:accent1>
        <a:srgbClr val="163440"/>
      </a:accent1>
      <a:accent2>
        <a:srgbClr val="3A606E"/>
      </a:accent2>
      <a:accent3>
        <a:srgbClr val="F5BE10"/>
      </a:accent3>
      <a:accent4>
        <a:srgbClr val="8FAA9E"/>
      </a:accent4>
      <a:accent5>
        <a:srgbClr val="D6232A"/>
      </a:accent5>
      <a:accent6>
        <a:srgbClr val="BFBFBF"/>
      </a:accent6>
      <a:hlink>
        <a:srgbClr val="163440"/>
      </a:hlink>
      <a:folHlink>
        <a:srgbClr val="8FAA9E"/>
      </a:folHlink>
    </a:clrScheme>
    <a:fontScheme name="Custom 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ver Page">
  <a:themeElements>
    <a:clrScheme name="GDP colours final">
      <a:dk1>
        <a:srgbClr val="163440"/>
      </a:dk1>
      <a:lt1>
        <a:srgbClr val="FFFFFF"/>
      </a:lt1>
      <a:dk2>
        <a:srgbClr val="FFFFFF"/>
      </a:dk2>
      <a:lt2>
        <a:srgbClr val="FFFFFF"/>
      </a:lt2>
      <a:accent1>
        <a:srgbClr val="163440"/>
      </a:accent1>
      <a:accent2>
        <a:srgbClr val="3B606E"/>
      </a:accent2>
      <a:accent3>
        <a:srgbClr val="F5BE10"/>
      </a:accent3>
      <a:accent4>
        <a:srgbClr val="8FAA9E"/>
      </a:accent4>
      <a:accent5>
        <a:srgbClr val="D2232A"/>
      </a:accent5>
      <a:accent6>
        <a:srgbClr val="BFBFBF"/>
      </a:accent6>
      <a:hlink>
        <a:srgbClr val="163440"/>
      </a:hlink>
      <a:folHlink>
        <a:srgbClr val="8FAA9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over Page">
  <a:themeElements>
    <a:clrScheme name="GDP colours final">
      <a:dk1>
        <a:srgbClr val="163440"/>
      </a:dk1>
      <a:lt1>
        <a:srgbClr val="FFFFFF"/>
      </a:lt1>
      <a:dk2>
        <a:srgbClr val="FFFFFF"/>
      </a:dk2>
      <a:lt2>
        <a:srgbClr val="FFFFFF"/>
      </a:lt2>
      <a:accent1>
        <a:srgbClr val="163440"/>
      </a:accent1>
      <a:accent2>
        <a:srgbClr val="3B606E"/>
      </a:accent2>
      <a:accent3>
        <a:srgbClr val="F5BE10"/>
      </a:accent3>
      <a:accent4>
        <a:srgbClr val="8FAA9E"/>
      </a:accent4>
      <a:accent5>
        <a:srgbClr val="D2232A"/>
      </a:accent5>
      <a:accent6>
        <a:srgbClr val="BFBFBF"/>
      </a:accent6>
      <a:hlink>
        <a:srgbClr val="163440"/>
      </a:hlink>
      <a:folHlink>
        <a:srgbClr val="8FAA9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27049</TotalTime>
  <Words>1644</Words>
  <Application>Microsoft Office PowerPoint</Application>
  <PresentationFormat>A4 Paper (210x297 mm)</PresentationFormat>
  <Paragraphs>224</Paragraphs>
  <Slides>21</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21</vt:i4>
      </vt:variant>
    </vt:vector>
  </HeadingPairs>
  <TitlesOfParts>
    <vt:vector size="30" baseType="lpstr">
      <vt:lpstr>Arial</vt:lpstr>
      <vt:lpstr>Calibri</vt:lpstr>
      <vt:lpstr>MS Mincho</vt:lpstr>
      <vt:lpstr>Verdana</vt:lpstr>
      <vt:lpstr>Wingdings</vt:lpstr>
      <vt:lpstr>Zapf Dingbats</vt:lpstr>
      <vt:lpstr>Office Theme</vt:lpstr>
      <vt:lpstr>Cover Page</vt:lpstr>
      <vt:lpstr>1_Cover Page</vt:lpstr>
      <vt:lpstr>International partners for promoting investment  in the SDGs</vt:lpstr>
      <vt:lpstr>About CAIPA</vt:lpstr>
      <vt:lpstr>About CAIPA</vt:lpstr>
      <vt:lpstr>Sustainable Niche Tourism and the SDGs </vt:lpstr>
      <vt:lpstr>The Caribbean is Paradise</vt:lpstr>
      <vt:lpstr>The Caribbean is History</vt:lpstr>
      <vt:lpstr>The Caribbean is Passion</vt:lpstr>
      <vt:lpstr>Sustainable Niche Tourism Sector Key Drivers</vt:lpstr>
      <vt:lpstr>Top destination</vt:lpstr>
      <vt:lpstr>Investment opportunities</vt:lpstr>
      <vt:lpstr>Investment opportunities </vt:lpstr>
      <vt:lpstr>Investment opportunities</vt:lpstr>
      <vt:lpstr>Investment opportunities</vt:lpstr>
      <vt:lpstr>Investment Opportunities</vt:lpstr>
      <vt:lpstr>Investors we target and attract</vt:lpstr>
      <vt:lpstr>Sustainable Niche Tourism and the SDGs  Impact Points</vt:lpstr>
      <vt:lpstr>PowerPoint Presentation</vt:lpstr>
      <vt:lpstr>PowerPoint Presentation</vt:lpstr>
      <vt:lpstr>PowerPoint Presentation</vt:lpstr>
      <vt:lpstr>CAIPA – PARTNERS FOR THE GOALS </vt:lpstr>
      <vt:lpstr>THANK YOU!</vt:lpstr>
    </vt:vector>
  </TitlesOfParts>
  <Manager/>
  <Company>GDP Global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GDP Global</dc:creator>
  <cp:keywords/>
  <dc:description/>
  <cp:lastModifiedBy>Suzette Hudson</cp:lastModifiedBy>
  <cp:revision>1469</cp:revision>
  <cp:lastPrinted>2016-05-31T13:43:34Z</cp:lastPrinted>
  <dcterms:created xsi:type="dcterms:W3CDTF">2014-10-28T21:52:23Z</dcterms:created>
  <dcterms:modified xsi:type="dcterms:W3CDTF">2017-11-01T17:45:40Z</dcterms:modified>
  <cp:category/>
</cp:coreProperties>
</file>