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handoutMasterIdLst>
    <p:handoutMasterId r:id="rId13"/>
  </p:handoutMasterIdLst>
  <p:sldIdLst>
    <p:sldId id="280" r:id="rId3"/>
    <p:sldId id="270" r:id="rId4"/>
    <p:sldId id="268" r:id="rId5"/>
    <p:sldId id="273" r:id="rId6"/>
    <p:sldId id="281" r:id="rId7"/>
    <p:sldId id="282" r:id="rId8"/>
    <p:sldId id="283" r:id="rId9"/>
    <p:sldId id="285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Hora" userId="11237fad-caba-4dcb-ba1c-3fc47360b875" providerId="ADAL" clId="{79A8F88B-7F03-4E44-A974-F73F0354216B}"/>
    <pc:docChg chg="undo modSld">
      <pc:chgData name="Andreas Hora" userId="11237fad-caba-4dcb-ba1c-3fc47360b875" providerId="ADAL" clId="{79A8F88B-7F03-4E44-A974-F73F0354216B}" dt="2017-10-16T08:05:09.239" v="81" actId="404"/>
      <pc:docMkLst>
        <pc:docMk/>
      </pc:docMkLst>
      <pc:sldChg chg="modSp">
        <pc:chgData name="Andreas Hora" userId="11237fad-caba-4dcb-ba1c-3fc47360b875" providerId="ADAL" clId="{79A8F88B-7F03-4E44-A974-F73F0354216B}" dt="2017-10-16T08:05:09.239" v="81" actId="404"/>
        <pc:sldMkLst>
          <pc:docMk/>
          <pc:sldMk cId="2705225134" sldId="280"/>
        </pc:sldMkLst>
        <pc:spChg chg="mod">
          <ac:chgData name="Andreas Hora" userId="11237fad-caba-4dcb-ba1c-3fc47360b875" providerId="ADAL" clId="{79A8F88B-7F03-4E44-A974-F73F0354216B}" dt="2017-10-16T08:03:17.107" v="23" actId="20577"/>
          <ac:spMkLst>
            <pc:docMk/>
            <pc:sldMk cId="2705225134" sldId="280"/>
            <ac:spMk id="6" creationId="{00000000-0000-0000-0000-000000000000}"/>
          </ac:spMkLst>
        </pc:spChg>
        <pc:spChg chg="mod">
          <ac:chgData name="Andreas Hora" userId="11237fad-caba-4dcb-ba1c-3fc47360b875" providerId="ADAL" clId="{79A8F88B-7F03-4E44-A974-F73F0354216B}" dt="2017-10-16T08:05:09.239" v="81" actId="404"/>
          <ac:spMkLst>
            <pc:docMk/>
            <pc:sldMk cId="2705225134" sldId="280"/>
            <ac:spMk id="14339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AD8379-F706-457B-9C80-4CF0E079493F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07D67-70C4-4411-B9A4-2AE7497F3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706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D98C2-96B9-47C7-8DA6-89F9E1ABD666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9E5E3-339F-46CD-B5B5-B37F2AE3A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74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342DBD-6961-2D44-93FE-46FCEF975E1C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313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342DBD-6961-2D44-93FE-46FCEF975E1C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5582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342DBD-6961-2D44-93FE-46FCEF975E1C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1705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342DBD-6961-2D44-93FE-46FCEF975E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129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1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73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72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9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34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6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87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92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606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37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582CF-9C1A-3740-847B-1110B0514360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FF981-3E1D-EB49-93CD-3AE2350F98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369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3C2AD-51CB-3442-A198-91A8429CD867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D55C6-1090-2E47-8662-B3B03222EA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6647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A4F02-C261-C84D-B75F-66136B3E9A67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47528-1015-8D4C-B87C-E5F56A08D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6994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F3C68-BE5A-C84D-BE98-EC38C4005684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CDCDB-528E-7747-969D-9577991913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201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1DF45-10C0-664C-B18F-A7C558582622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AF256-0994-7641-AF44-3CA429546A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0857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32F7D-2C02-444A-BA9F-2ED1D5C9F49A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04F86-5DC8-4949-BDF6-D80AAFCE4A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5578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5D5-0DF5-0043-A6BB-7AEB544ABCD9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694D0-0CB0-F24C-AA70-E6B43DE2A2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18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9F391-8FAC-9A4E-BBFE-6BE4A1D60282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7BD92-0FD1-2245-84AE-D69F64A5D6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769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D7077-9D37-E040-A8BC-020ABC08D079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4EE5D-FDC9-5243-BE90-C18D78E719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67394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3933D-2590-B547-97DC-B6A804276E9F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9054D-8164-CC45-B674-A3313C025C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9800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CB1F4-7794-0641-9742-D93E6C6F9195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DF297-81DB-AD4B-81DA-F9AA9F7BA0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5765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604A5-99F4-4FAD-BF52-9272F7403544}" type="datetimeFigureOut">
              <a:rPr lang="en-US" smtClean="0"/>
              <a:t>16-Oct-17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14ACE-AA10-4FCF-A985-025750B0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1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A25C703-0917-8D46-883A-BA26C2046759}" type="datetimeFigureOut">
              <a:rPr lang="en-US" altLang="en-US"/>
              <a:pPr>
                <a:defRPr/>
              </a:pPr>
              <a:t>16-Oct-17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AC6C58F-2297-4A44-9BA2-5C1560A825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122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2.jpe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3.e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308" y="631296"/>
            <a:ext cx="33401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42469" y="5386894"/>
            <a:ext cx="11333355" cy="60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533399" y="2422378"/>
            <a:ext cx="11506201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>
              <a:buNone/>
            </a:pPr>
            <a:r>
              <a:rPr lang="en-US" sz="4000" b="1" dirty="0">
                <a:solidFill>
                  <a:schemeClr val="bg1"/>
                </a:solidFill>
                <a:latin typeface="COCOMAT Light" charset="0"/>
              </a:rPr>
              <a:t>Bankable Sustainable Development Goal Projects</a:t>
            </a:r>
            <a:br>
              <a:rPr lang="en-US" sz="5000" dirty="0">
                <a:solidFill>
                  <a:schemeClr val="bg1"/>
                </a:solidFill>
                <a:latin typeface="COCOMAT Light" charset="0"/>
              </a:rPr>
            </a:br>
            <a:r>
              <a:rPr lang="en-US" sz="3200" dirty="0">
                <a:solidFill>
                  <a:schemeClr val="bg1"/>
                </a:solidFill>
              </a:rPr>
              <a:t>International partners for promoting investment in the SDGs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533399" y="4833449"/>
            <a:ext cx="40161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dirty="0">
                <a:solidFill>
                  <a:schemeClr val="bg1"/>
                </a:solidFill>
                <a:latin typeface="COCOMAT Light" charset="0"/>
              </a:rPr>
              <a:t>Bostjan Skalar, WAIPA CEO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33400" y="5447344"/>
            <a:ext cx="101679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bg1"/>
                </a:solidFill>
                <a:latin typeface="COCOMAT Light" charset="0"/>
              </a:rPr>
              <a:t>UNCTAD, Mexico City, November 2017</a:t>
            </a:r>
          </a:p>
        </p:txBody>
      </p:sp>
    </p:spTree>
    <p:extLst>
      <p:ext uri="{BB962C8B-B14F-4D97-AF65-F5344CB8AC3E}">
        <p14:creationId xmlns:p14="http://schemas.microsoft.com/office/powerpoint/2010/main" val="2705225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3732" y="5687052"/>
            <a:ext cx="47901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tr-TR" sz="2000" dirty="0">
                <a:solidFill>
                  <a:schemeClr val="bg1"/>
                </a:solidFill>
              </a:rPr>
              <a:t>Permanent Secretariat in </a:t>
            </a:r>
            <a:r>
              <a:rPr lang="en-GB" altLang="tr-TR" b="1" dirty="0">
                <a:solidFill>
                  <a:schemeClr val="bg1"/>
                </a:solidFill>
              </a:rPr>
              <a:t>Istanbul</a:t>
            </a:r>
            <a:endParaRPr lang="en-GB" altLang="tr-T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718033" y="1386385"/>
            <a:ext cx="7561467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tr-TR" sz="2000" dirty="0">
                <a:solidFill>
                  <a:schemeClr val="bg1"/>
                </a:solidFill>
              </a:rPr>
              <a:t>Created in </a:t>
            </a:r>
            <a:r>
              <a:rPr lang="en-GB" altLang="tr-TR" b="1" dirty="0">
                <a:solidFill>
                  <a:schemeClr val="bg1"/>
                </a:solidFill>
              </a:rPr>
              <a:t>1995</a:t>
            </a:r>
            <a:r>
              <a:rPr lang="en-GB" altLang="tr-TR" sz="2000" dirty="0">
                <a:solidFill>
                  <a:schemeClr val="bg1"/>
                </a:solidFill>
              </a:rPr>
              <a:t> and e</a:t>
            </a:r>
            <a:r>
              <a:rPr lang="en-US" altLang="tr-TR" sz="2000" dirty="0">
                <a:solidFill>
                  <a:schemeClr val="bg1"/>
                </a:solidFill>
              </a:rPr>
              <a:t>s</a:t>
            </a:r>
            <a:r>
              <a:rPr lang="en-US" sz="2000" dirty="0">
                <a:solidFill>
                  <a:schemeClr val="bg1"/>
                </a:solidFill>
              </a:rPr>
              <a:t>tablished as an Association under Swiss law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Registered in </a:t>
            </a:r>
            <a:r>
              <a:rPr lang="en-US" b="1" dirty="0">
                <a:solidFill>
                  <a:schemeClr val="bg1"/>
                </a:solidFill>
              </a:rPr>
              <a:t>Geneva</a:t>
            </a:r>
            <a:r>
              <a:rPr lang="en-US" sz="2000" dirty="0">
                <a:solidFill>
                  <a:schemeClr val="bg1"/>
                </a:solidFill>
              </a:rPr>
              <a:t>, as a non-governmental organization</a:t>
            </a:r>
            <a:endParaRPr lang="en-GB" altLang="tr-TR" sz="20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tr-TR" sz="1200" b="1" dirty="0">
              <a:solidFill>
                <a:schemeClr val="bg1"/>
              </a:solidFill>
            </a:endParaRPr>
          </a:p>
        </p:txBody>
      </p:sp>
      <p:pic>
        <p:nvPicPr>
          <p:cNvPr id="1331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258763"/>
            <a:ext cx="1844675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162418" y="2248250"/>
            <a:ext cx="4089415" cy="3350564"/>
            <a:chOff x="4068695" y="1905958"/>
            <a:chExt cx="4411022" cy="3563494"/>
          </a:xfrm>
        </p:grpSpPr>
        <p:sp>
          <p:nvSpPr>
            <p:cNvPr id="2" name="Oval 1"/>
            <p:cNvSpPr/>
            <p:nvPr/>
          </p:nvSpPr>
          <p:spPr>
            <a:xfrm>
              <a:off x="4997247" y="2396653"/>
              <a:ext cx="2463443" cy="246300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332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7123" y="2296016"/>
              <a:ext cx="2422393" cy="2527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 flipV="1">
              <a:off x="6214684" y="1905958"/>
              <a:ext cx="0" cy="460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7197203" y="4392781"/>
              <a:ext cx="1282514" cy="10766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068695" y="4435657"/>
              <a:ext cx="1230134" cy="10337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493080" y="5598814"/>
            <a:ext cx="50753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tr-TR" sz="2000">
                <a:solidFill>
                  <a:schemeClr val="bg1"/>
                </a:solidFill>
              </a:rPr>
              <a:t>173 </a:t>
            </a:r>
            <a:r>
              <a:rPr lang="en-GB" altLang="tr-TR" sz="2000" dirty="0">
                <a:solidFill>
                  <a:schemeClr val="bg1"/>
                </a:solidFill>
              </a:rPr>
              <a:t>Investment Promotion Agencies (IPAs) from  </a:t>
            </a:r>
            <a:r>
              <a:rPr lang="en-GB" altLang="tr-TR" b="1" dirty="0">
                <a:solidFill>
                  <a:schemeClr val="bg1"/>
                </a:solidFill>
              </a:rPr>
              <a:t>130 countries </a:t>
            </a:r>
            <a:r>
              <a:rPr lang="en-GB" altLang="tr-TR" sz="2000" dirty="0">
                <a:solidFill>
                  <a:schemeClr val="bg1"/>
                </a:solidFill>
              </a:rPr>
              <a:t>are WAIPA members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28505" y="273346"/>
            <a:ext cx="710693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5400" b="1" dirty="0">
                <a:solidFill>
                  <a:schemeClr val="bg1"/>
                </a:solidFill>
              </a:rPr>
              <a:t>WAIPA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339655"/>
            <a:ext cx="73406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075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1849875"/>
            <a:ext cx="12192000" cy="2046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3636" y="462044"/>
            <a:ext cx="9451497" cy="167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5000" b="1" dirty="0">
                <a:solidFill>
                  <a:schemeClr val="bg1"/>
                </a:solidFill>
              </a:rPr>
              <a:t>WAIPAs Consultative Committee</a:t>
            </a:r>
            <a:br>
              <a:rPr lang="en-GB" altLang="en-US" sz="5300" b="1" dirty="0">
                <a:solidFill>
                  <a:schemeClr val="bg1"/>
                </a:solidFill>
              </a:rPr>
            </a:br>
            <a:endParaRPr lang="en-GB" altLang="en-US" sz="5300" b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1339655"/>
            <a:ext cx="73406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4186340"/>
            <a:ext cx="12192000" cy="2046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4" name="Picture 10" descr="http://www.unido.org/fileadmin/templates/UNIDO-16/images/logos/logo_englis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374" y="2493399"/>
            <a:ext cx="4255252" cy="75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rgebnis für international chamber of commer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91" y="4414082"/>
            <a:ext cx="3190365" cy="1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worldinvestmentreport.org/wp-content/themes/wirreader/assets/img/unctad-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4" y="2441451"/>
            <a:ext cx="3280892" cy="92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cdn2.hubspot.net/hub/268048/file-1138283744-png/Copy_of_IEDC_Logo_Color_Vert_No_Ta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59" y="4361290"/>
            <a:ext cx="2144389" cy="181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tc-lab.org/sites/default/files/ilo-logo-201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959" y="4186340"/>
            <a:ext cx="3346850" cy="200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Bildergebnis für oecd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031" y="2468002"/>
            <a:ext cx="3083244" cy="78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E6AB9FB4-5801-45F5-925A-A661E4AA1D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258763"/>
            <a:ext cx="1844675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 descr="http://www.swarthmore.edu/sites/default/files/styles/main_page_image/public/assets/images/career-services/worldbank%20logo.jpg?itok=j_g_lxNs">
            <a:extLst>
              <a:ext uri="{FF2B5EF4-FFF2-40B4-BE49-F238E27FC236}">
                <a16:creationId xmlns:a16="http://schemas.microsoft.com/office/drawing/2014/main" id="{042A51E8-F699-4F0B-84A4-98BB73F90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968" y="4414082"/>
            <a:ext cx="2755164" cy="15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730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val 45">
            <a:extLst>
              <a:ext uri="{FF2B5EF4-FFF2-40B4-BE49-F238E27FC236}">
                <a16:creationId xmlns:a16="http://schemas.microsoft.com/office/drawing/2014/main" id="{CC72DB2C-303B-438A-A2D2-8782D35AB263}"/>
              </a:ext>
            </a:extLst>
          </p:cNvPr>
          <p:cNvSpPr/>
          <p:nvPr/>
        </p:nvSpPr>
        <p:spPr bwMode="auto">
          <a:xfrm>
            <a:off x="447560" y="4395258"/>
            <a:ext cx="1270884" cy="12842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53" name="TextBox 11"/>
          <p:cNvSpPr txBox="1">
            <a:spLocks noChangeArrowheads="1"/>
          </p:cNvSpPr>
          <p:nvPr/>
        </p:nvSpPr>
        <p:spPr bwMode="auto">
          <a:xfrm>
            <a:off x="259407" y="59153"/>
            <a:ext cx="974819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4800" b="1" dirty="0">
                <a:solidFill>
                  <a:schemeClr val="bg1"/>
                </a:solidFill>
              </a:rPr>
              <a:t>WAIPAs ASSISTANCE TO IPAs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47560" y="2093522"/>
            <a:ext cx="5362849" cy="1195411"/>
            <a:chOff x="6419773" y="1689035"/>
            <a:chExt cx="5362636" cy="1195690"/>
          </a:xfrm>
        </p:grpSpPr>
        <p:grpSp>
          <p:nvGrpSpPr>
            <p:cNvPr id="30743" name="Group 33"/>
            <p:cNvGrpSpPr>
              <a:grpSpLocks/>
            </p:cNvGrpSpPr>
            <p:nvPr/>
          </p:nvGrpSpPr>
          <p:grpSpPr bwMode="auto">
            <a:xfrm>
              <a:off x="6419773" y="1689035"/>
              <a:ext cx="5135384" cy="1195690"/>
              <a:chOff x="6419773" y="1689035"/>
              <a:chExt cx="5135384" cy="1195690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7407181" y="1904986"/>
                <a:ext cx="4147976" cy="8098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6419773" y="1689035"/>
                <a:ext cx="1195366" cy="119569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7510682" y="1920865"/>
              <a:ext cx="4271727" cy="831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2400" b="1" u="sng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Advocate </a:t>
              </a:r>
              <a:r>
                <a:rPr lang="en-GB" sz="2400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rPr>
                <a:t>to governments to empower investment agencies</a:t>
              </a:r>
            </a:p>
          </p:txBody>
        </p:sp>
        <p:pic>
          <p:nvPicPr>
            <p:cNvPr id="30745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4150" y="1944960"/>
              <a:ext cx="863507" cy="69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652686" y="3268579"/>
            <a:ext cx="6757163" cy="1312101"/>
            <a:chOff x="6139653" y="3950771"/>
            <a:chExt cx="5424822" cy="1313303"/>
          </a:xfrm>
        </p:grpSpPr>
        <p:grpSp>
          <p:nvGrpSpPr>
            <p:cNvPr id="30738" name="Group 35"/>
            <p:cNvGrpSpPr>
              <a:grpSpLocks/>
            </p:cNvGrpSpPr>
            <p:nvPr/>
          </p:nvGrpSpPr>
          <p:grpSpPr bwMode="auto">
            <a:xfrm>
              <a:off x="6139653" y="3950771"/>
              <a:ext cx="5368795" cy="1258177"/>
              <a:chOff x="6186410" y="2106556"/>
              <a:chExt cx="5368795" cy="1258177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7115859" y="2340066"/>
                <a:ext cx="4439346" cy="8103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6186410" y="2106556"/>
                <a:ext cx="1068860" cy="125817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7208512" y="4185870"/>
              <a:ext cx="4355963" cy="10782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300" b="1" u="sng" dirty="0">
                  <a:solidFill>
                    <a:schemeClr val="accent1">
                      <a:lumMod val="75000"/>
                    </a:schemeClr>
                  </a:solidFill>
                </a:rPr>
                <a:t>Promote</a:t>
              </a:r>
              <a:r>
                <a:rPr lang="en-US" sz="2300" dirty="0">
                  <a:solidFill>
                    <a:schemeClr val="bg1"/>
                  </a:solidFill>
                  <a:latin typeface="Calibri" charset="0"/>
                  <a:ea typeface="ＭＳ Ｐゴシック" charset="-128"/>
                </a:rPr>
                <a:t> </a:t>
              </a:r>
              <a:r>
                <a:rPr lang="en-US" sz="2300" dirty="0">
                  <a:solidFill>
                    <a:schemeClr val="accent1">
                      <a:lumMod val="75000"/>
                    </a:schemeClr>
                  </a:solidFill>
                </a:rPr>
                <a:t>and develop </a:t>
              </a:r>
              <a:r>
                <a:rPr lang="en-US" sz="2300" b="1" dirty="0">
                  <a:solidFill>
                    <a:schemeClr val="accent1">
                      <a:lumMod val="75000"/>
                    </a:schemeClr>
                  </a:solidFill>
                </a:rPr>
                <a:t>understanding and cooperation</a:t>
              </a:r>
              <a:r>
                <a:rPr lang="en-US" sz="2300" dirty="0">
                  <a:solidFill>
                    <a:schemeClr val="accent1">
                      <a:lumMod val="75000"/>
                    </a:schemeClr>
                  </a:solidFill>
                </a:rPr>
                <a:t> among IPAs and beyond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pic>
          <p:nvPicPr>
            <p:cNvPr id="30740" name="Pictur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5794" y="4221571"/>
              <a:ext cx="763309" cy="738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732915" y="4637890"/>
            <a:ext cx="9048648" cy="835279"/>
            <a:chOff x="2591303" y="5315200"/>
            <a:chExt cx="7394658" cy="834541"/>
          </a:xfrm>
        </p:grpSpPr>
        <p:sp>
          <p:nvSpPr>
            <p:cNvPr id="45" name="Rectangle 44"/>
            <p:cNvSpPr/>
            <p:nvPr/>
          </p:nvSpPr>
          <p:spPr bwMode="auto">
            <a:xfrm>
              <a:off x="3004960" y="5340832"/>
              <a:ext cx="6981001" cy="8089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335014" y="5315200"/>
              <a:ext cx="6549995" cy="7995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300" b="1" u="sng" dirty="0">
                  <a:solidFill>
                    <a:schemeClr val="accent1">
                      <a:lumMod val="75000"/>
                    </a:schemeClr>
                  </a:solidFill>
                </a:rPr>
                <a:t>Assist</a:t>
              </a:r>
              <a:r>
                <a:rPr lang="en-US" sz="2300" dirty="0">
                  <a:solidFill>
                    <a:schemeClr val="accent1">
                      <a:lumMod val="75000"/>
                    </a:schemeClr>
                  </a:solidFill>
                </a:rPr>
                <a:t> in advising their governments on the formulation of appropriate </a:t>
              </a:r>
              <a:r>
                <a:rPr lang="en-US" sz="2300" b="1" dirty="0">
                  <a:solidFill>
                    <a:schemeClr val="accent1">
                      <a:lumMod val="75000"/>
                    </a:schemeClr>
                  </a:solidFill>
                </a:rPr>
                <a:t>investment promotion policies and strategies </a:t>
              </a:r>
            </a:p>
          </p:txBody>
        </p:sp>
        <p:pic>
          <p:nvPicPr>
            <p:cNvPr id="30730" name="Picture 4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1303" y="5324846"/>
              <a:ext cx="675450" cy="783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5045212" y="5536902"/>
            <a:ext cx="6490461" cy="1238438"/>
            <a:chOff x="143126" y="2814356"/>
            <a:chExt cx="6330916" cy="1238438"/>
          </a:xfrm>
        </p:grpSpPr>
        <p:grpSp>
          <p:nvGrpSpPr>
            <p:cNvPr id="48" name="Group 47"/>
            <p:cNvGrpSpPr>
              <a:grpSpLocks/>
            </p:cNvGrpSpPr>
            <p:nvPr/>
          </p:nvGrpSpPr>
          <p:grpSpPr bwMode="auto">
            <a:xfrm>
              <a:off x="143126" y="2814356"/>
              <a:ext cx="6184345" cy="1238438"/>
              <a:chOff x="2979460" y="5262945"/>
              <a:chExt cx="6184584" cy="1238890"/>
            </a:xfrm>
          </p:grpSpPr>
          <p:grpSp>
            <p:nvGrpSpPr>
              <p:cNvPr id="49" name="Group 46"/>
              <p:cNvGrpSpPr>
                <a:grpSpLocks/>
              </p:cNvGrpSpPr>
              <p:nvPr/>
            </p:nvGrpSpPr>
            <p:grpSpPr bwMode="auto">
              <a:xfrm>
                <a:off x="2979460" y="5262945"/>
                <a:ext cx="6112722" cy="1238890"/>
                <a:chOff x="2979460" y="5262945"/>
                <a:chExt cx="6112722" cy="1238890"/>
              </a:xfrm>
            </p:grpSpPr>
            <p:sp>
              <p:nvSpPr>
                <p:cNvPr id="52" name="Rectangle 51"/>
                <p:cNvSpPr/>
                <p:nvPr/>
              </p:nvSpPr>
              <p:spPr>
                <a:xfrm>
                  <a:off x="4054069" y="5495429"/>
                  <a:ext cx="5038113" cy="80992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2979460" y="5262945"/>
                  <a:ext cx="1268376" cy="123889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pic>
            <p:nvPicPr>
              <p:cNvPr id="50" name="Picture 44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7412" y="5484463"/>
                <a:ext cx="540622" cy="743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4085437" y="5697657"/>
                <a:ext cx="5078607" cy="36946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1355453" y="3156576"/>
              <a:ext cx="511858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2400" b="1" u="sng" dirty="0">
                  <a:solidFill>
                    <a:schemeClr val="accent1">
                      <a:lumMod val="75000"/>
                    </a:schemeClr>
                  </a:solidFill>
                </a:rPr>
                <a:t>Enable</a:t>
              </a:r>
              <a:r>
                <a:rPr lang="en-GB" sz="2400" dirty="0">
                  <a:solidFill>
                    <a:schemeClr val="accent1">
                      <a:lumMod val="75000"/>
                    </a:schemeClr>
                  </a:solidFill>
                </a:rPr>
                <a:t> IPAs to </a:t>
              </a:r>
              <a:r>
                <a:rPr lang="en-GB" sz="2400" b="1" dirty="0">
                  <a:solidFill>
                    <a:schemeClr val="accent1">
                      <a:lumMod val="75000"/>
                    </a:schemeClr>
                  </a:solidFill>
                </a:rPr>
                <a:t>expand their reach</a:t>
              </a:r>
              <a:endParaRPr lang="en-GB" sz="2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pic>
        <p:nvPicPr>
          <p:cNvPr id="40" name="Picture 6">
            <a:extLst>
              <a:ext uri="{FF2B5EF4-FFF2-40B4-BE49-F238E27FC236}">
                <a16:creationId xmlns:a16="http://schemas.microsoft.com/office/drawing/2014/main" id="{4771C2FC-6600-4392-BFEB-F6B1A1D66B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258763"/>
            <a:ext cx="1844675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43D9302D-112D-413C-9479-2C84DDAB08BB}"/>
              </a:ext>
            </a:extLst>
          </p:cNvPr>
          <p:cNvGrpSpPr>
            <a:grpSpLocks/>
          </p:cNvGrpSpPr>
          <p:nvPr/>
        </p:nvGrpSpPr>
        <p:grpSpPr bwMode="auto">
          <a:xfrm>
            <a:off x="5102622" y="1030749"/>
            <a:ext cx="6237440" cy="1234311"/>
            <a:chOff x="-265904" y="1493347"/>
            <a:chExt cx="5750217" cy="1193557"/>
          </a:xfrm>
        </p:grpSpPr>
        <p:grpSp>
          <p:nvGrpSpPr>
            <p:cNvPr id="33" name="Group 19">
              <a:extLst>
                <a:ext uri="{FF2B5EF4-FFF2-40B4-BE49-F238E27FC236}">
                  <a16:creationId xmlns:a16="http://schemas.microsoft.com/office/drawing/2014/main" id="{4B3EE729-D46B-4488-886C-28E7F38F9E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65904" y="1493347"/>
              <a:ext cx="5734199" cy="1193557"/>
              <a:chOff x="116388" y="1493347"/>
              <a:chExt cx="5734199" cy="1193557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FDEA812-5F9C-4EF2-BAC5-46D2341AD7F0}"/>
                  </a:ext>
                </a:extLst>
              </p:cNvPr>
              <p:cNvSpPr/>
              <p:nvPr/>
            </p:nvSpPr>
            <p:spPr>
              <a:xfrm>
                <a:off x="1068963" y="1707292"/>
                <a:ext cx="4781624" cy="765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7DD0AD9-4C1B-47C2-820B-57CE256C8E84}"/>
                  </a:ext>
                </a:extLst>
              </p:cNvPr>
              <p:cNvSpPr/>
              <p:nvPr/>
            </p:nvSpPr>
            <p:spPr>
              <a:xfrm>
                <a:off x="116388" y="1493347"/>
                <a:ext cx="1169458" cy="11935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pic>
          <p:nvPicPr>
            <p:cNvPr id="34" name="Picture 17">
              <a:extLst>
                <a:ext uri="{FF2B5EF4-FFF2-40B4-BE49-F238E27FC236}">
                  <a16:creationId xmlns:a16="http://schemas.microsoft.com/office/drawing/2014/main" id="{42FC17AF-603F-445A-84A6-D68E4CC4D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6483" y="1694834"/>
              <a:ext cx="754027" cy="708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940BB7-3E57-436A-9C31-57E129CA859A}"/>
                </a:ext>
              </a:extLst>
            </p:cNvPr>
            <p:cNvSpPr txBox="1"/>
            <p:nvPr/>
          </p:nvSpPr>
          <p:spPr>
            <a:xfrm>
              <a:off x="826965" y="1708946"/>
              <a:ext cx="4657348" cy="8035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u="sng" dirty="0">
                  <a:solidFill>
                    <a:schemeClr val="accent1">
                      <a:lumMod val="75000"/>
                    </a:schemeClr>
                  </a:solidFill>
                </a:rPr>
                <a:t>Facilitate</a:t>
              </a:r>
              <a:r>
                <a:rPr lang="en-US" sz="2400" dirty="0">
                  <a:solidFill>
                    <a:schemeClr val="bg1"/>
                  </a:solidFill>
                  <a:latin typeface="Calibri" charset="0"/>
                  <a:ea typeface="ＭＳ Ｐゴシック" charset="-128"/>
                </a:rPr>
                <a:t>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access</a:t>
              </a:r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 to technical assistance and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capacity building</a:t>
              </a:r>
              <a:endParaRPr lang="en-US" sz="2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F621B98C-9CD8-4644-9F5A-E612941EEBB0}"/>
              </a:ext>
            </a:extLst>
          </p:cNvPr>
          <p:cNvSpPr/>
          <p:nvPr/>
        </p:nvSpPr>
        <p:spPr>
          <a:xfrm>
            <a:off x="13167" y="879180"/>
            <a:ext cx="73406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66880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258763"/>
            <a:ext cx="1844675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572775" y="269875"/>
            <a:ext cx="48299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5400" b="1" dirty="0">
                <a:solidFill>
                  <a:schemeClr val="bg1"/>
                </a:solidFill>
              </a:rPr>
              <a:t>FOCUS ON SDGs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18440" y="1792277"/>
            <a:ext cx="10907366" cy="44025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6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Ambitious task – high investment gap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600" dirty="0">
                <a:solidFill>
                  <a:schemeClr val="bg1"/>
                </a:solidFill>
                <a:latin typeface="Calibri" charset="0"/>
                <a:ea typeface="ＭＳ Ｐゴシック" charset="-128"/>
              </a:rPr>
              <a:t>Important role of IPAs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600" dirty="0">
                <a:solidFill>
                  <a:schemeClr val="bg1"/>
                </a:solidFill>
                <a:latin typeface="Calibri" charset="0"/>
                <a:ea typeface="ＭＳ Ｐゴシック" charset="-128"/>
              </a:rPr>
              <a:t>Should not be a box-ticking exercise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6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Identifying sectors and targeting is the key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339655"/>
            <a:ext cx="73406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749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258763"/>
            <a:ext cx="1844675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572775" y="269875"/>
            <a:ext cx="49248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5400" b="1" dirty="0">
                <a:solidFill>
                  <a:schemeClr val="bg1"/>
                </a:solidFill>
              </a:rPr>
              <a:t>COORDINATION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18440" y="1792277"/>
            <a:ext cx="10907366" cy="44025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Coordination crucial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Partnerships essential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</a:rPr>
              <a:t>Regional cooperation: includes harmonization of regulatory standards and the consolidation of guidelines on environmental, social and governance issues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</a:rPr>
              <a:t>Further linkages and technical assistance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</a:rPr>
              <a:t>Investments in SDG requires enhance Facilitation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339655"/>
            <a:ext cx="73406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155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258763"/>
            <a:ext cx="1844675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572775" y="269875"/>
            <a:ext cx="65139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5400" b="1" dirty="0">
                <a:solidFill>
                  <a:schemeClr val="bg1"/>
                </a:solidFill>
              </a:rPr>
              <a:t>EXAMPLE OF PROJECT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18440" y="1792277"/>
            <a:ext cx="10907366" cy="4402501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South African Government’s Renewable Energy Independent Power Producer </a:t>
            </a:r>
            <a:r>
              <a:rPr lang="en-US" sz="3200" dirty="0" err="1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Programme</a:t>
            </a: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 (REIPPP)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19 wind projects approved, combines approx. 740 wind towers – 17,8 GW renewable energy planned by 2030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 err="1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Gestaamp</a:t>
            </a: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 Renewable Industries (GRI) project facilitated by </a:t>
            </a:r>
            <a:r>
              <a:rPr lang="en-US" sz="3200" dirty="0" err="1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InvestSA</a:t>
            </a:r>
            <a:endParaRPr lang="en-US" sz="3200" dirty="0">
              <a:solidFill>
                <a:schemeClr val="bg1"/>
              </a:solidFill>
              <a:latin typeface="Calibri" charset="0"/>
              <a:ea typeface="ＭＳ Ｐゴシック" charset="-128"/>
              <a:cs typeface="+mn-cs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First wind towers imported then local tower manufacturing facility; hence carbon footprint reduced drastically; also beneficial spillover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Project contributed directly to SDG’s 7, 8, 9 &amp; 13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endParaRPr lang="en-US" sz="3200" dirty="0">
              <a:solidFill>
                <a:schemeClr val="bg1"/>
              </a:solidFill>
              <a:latin typeface="Calibri" charset="0"/>
              <a:ea typeface="ＭＳ Ｐゴシック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339655"/>
            <a:ext cx="73406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416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600" y="258763"/>
            <a:ext cx="1844675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572775" y="269875"/>
            <a:ext cx="502791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5400" b="1" dirty="0">
                <a:solidFill>
                  <a:schemeClr val="bg1"/>
                </a:solidFill>
              </a:rPr>
              <a:t>KEY TAKE AWAYS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18440" y="1792277"/>
            <a:ext cx="10907366" cy="440250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Coordination crucial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Clear set of rules important for IPAs and governments – important role of UNCTAD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Clear strategy important for targeting the “right” investments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Enhanced facilitation necessary 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r>
              <a:rPr lang="en-US" sz="3200" dirty="0">
                <a:solidFill>
                  <a:schemeClr val="bg1"/>
                </a:solidFill>
                <a:latin typeface="Calibri" charset="0"/>
                <a:ea typeface="ＭＳ Ｐゴシック" charset="-128"/>
              </a:rPr>
              <a:t>Capacity building crucial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endParaRPr lang="en-US" sz="3200" dirty="0">
              <a:solidFill>
                <a:schemeClr val="bg1"/>
              </a:solidFill>
              <a:latin typeface="Calibri" charset="0"/>
              <a:ea typeface="ＭＳ Ｐゴシック" charset="-128"/>
              <a:cs typeface="+mn-cs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endParaRPr lang="en-US" sz="3200" dirty="0">
              <a:solidFill>
                <a:schemeClr val="bg1"/>
              </a:solidFill>
              <a:latin typeface="Calibri" charset="0"/>
              <a:ea typeface="ＭＳ Ｐゴシック" charset="-128"/>
              <a:cs typeface="+mn-cs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750"/>
              </a:spcAft>
              <a:tabLst>
                <a:tab pos="457200" algn="l"/>
              </a:tabLst>
            </a:pPr>
            <a:endParaRPr lang="en-US" sz="3200" dirty="0">
              <a:solidFill>
                <a:schemeClr val="bg1"/>
              </a:solidFill>
              <a:latin typeface="Calibri" charset="0"/>
              <a:ea typeface="ＭＳ Ｐゴシック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339655"/>
            <a:ext cx="73406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851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540" y="2251509"/>
            <a:ext cx="5338119" cy="230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100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</TotalTime>
  <Words>276</Words>
  <Application>Microsoft Office PowerPoint</Application>
  <PresentationFormat>Widescreen</PresentationFormat>
  <Paragraphs>42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Calibri</vt:lpstr>
      <vt:lpstr>Calibri Light</vt:lpstr>
      <vt:lpstr>COCOMAT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Hora</dc:creator>
  <cp:lastModifiedBy>Andreas Hora</cp:lastModifiedBy>
  <cp:revision>25</cp:revision>
  <dcterms:created xsi:type="dcterms:W3CDTF">2017-05-17T07:52:14Z</dcterms:created>
  <dcterms:modified xsi:type="dcterms:W3CDTF">2017-10-16T08:05:21Z</dcterms:modified>
</cp:coreProperties>
</file>