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5"/>
  </p:notesMasterIdLst>
  <p:handoutMasterIdLst>
    <p:handoutMasterId r:id="rId36"/>
  </p:handoutMasterIdLst>
  <p:sldIdLst>
    <p:sldId id="396" r:id="rId3"/>
    <p:sldId id="476" r:id="rId4"/>
    <p:sldId id="477" r:id="rId5"/>
    <p:sldId id="481" r:id="rId6"/>
    <p:sldId id="480" r:id="rId7"/>
    <p:sldId id="534" r:id="rId8"/>
    <p:sldId id="506" r:id="rId9"/>
    <p:sldId id="487" r:id="rId10"/>
    <p:sldId id="485" r:id="rId11"/>
    <p:sldId id="489" r:id="rId12"/>
    <p:sldId id="488" r:id="rId13"/>
    <p:sldId id="413" r:id="rId14"/>
    <p:sldId id="531" r:id="rId15"/>
    <p:sldId id="536" r:id="rId16"/>
    <p:sldId id="525" r:id="rId17"/>
    <p:sldId id="511" r:id="rId18"/>
    <p:sldId id="523" r:id="rId19"/>
    <p:sldId id="524" r:id="rId20"/>
    <p:sldId id="533" r:id="rId21"/>
    <p:sldId id="532" r:id="rId22"/>
    <p:sldId id="528" r:id="rId23"/>
    <p:sldId id="473" r:id="rId24"/>
    <p:sldId id="512" r:id="rId25"/>
    <p:sldId id="518" r:id="rId26"/>
    <p:sldId id="535" r:id="rId27"/>
    <p:sldId id="513" r:id="rId28"/>
    <p:sldId id="516" r:id="rId29"/>
    <p:sldId id="519" r:id="rId30"/>
    <p:sldId id="517" r:id="rId31"/>
    <p:sldId id="529" r:id="rId32"/>
    <p:sldId id="530" r:id="rId33"/>
    <p:sldId id="321" r:id="rId34"/>
  </p:sldIdLst>
  <p:sldSz cx="12195175" cy="6859588"/>
  <p:notesSz cx="6797675" cy="9928225"/>
  <p:defaultTextStyle>
    <a:defPPr>
      <a:defRPr lang="es-EC"/>
    </a:defPPr>
    <a:lvl1pPr marL="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38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77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316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552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94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99"/>
    <a:srgbClr val="053660"/>
    <a:srgbClr val="0000FF"/>
    <a:srgbClr val="1C5668"/>
    <a:srgbClr val="164DC8"/>
    <a:srgbClr val="FFFFFF"/>
    <a:srgbClr val="FF9966"/>
    <a:srgbClr val="CCCCFF"/>
    <a:srgbClr val="339994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86355" autoAdjust="0"/>
  </p:normalViewPr>
  <p:slideViewPr>
    <p:cSldViewPr>
      <p:cViewPr>
        <p:scale>
          <a:sx n="66" d="100"/>
          <a:sy n="66" d="100"/>
        </p:scale>
        <p:origin x="-774" y="-72"/>
      </p:cViewPr>
      <p:guideLst>
        <p:guide orient="horz" pos="2161"/>
        <p:guide pos="3841"/>
      </p:guideLst>
    </p:cSldViewPr>
  </p:slideViewPr>
  <p:outlineViewPr>
    <p:cViewPr>
      <p:scale>
        <a:sx n="33" d="100"/>
        <a:sy n="33" d="100"/>
      </p:scale>
      <p:origin x="0" y="100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E808BB-4B47-4C2D-83C6-3A5334B0F4C0}" type="doc">
      <dgm:prSet loTypeId="urn:microsoft.com/office/officeart/2005/8/layout/radial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F176439-5BFD-4F06-871E-A73C7BC71260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rgbClr val="009999"/>
        </a:solidFill>
        <a:effectLst>
          <a:outerShdw blurRad="50800" dist="38100" dir="10800000" algn="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Economic 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Growth</a:t>
          </a:r>
        </a:p>
      </dgm:t>
    </dgm:pt>
    <dgm:pt modelId="{2BB7AF6E-F094-4F5C-88BB-027264A5C47F}" type="parTrans" cxnId="{33006EC2-DF1B-476B-802C-4378DFC950C3}">
      <dgm:prSet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C7597485-333F-4387-B91E-F611355ACD89}" type="sibTrans" cxnId="{33006EC2-DF1B-476B-802C-4378DFC950C3}">
      <dgm:prSet/>
      <dgm:spPr/>
      <dgm:t>
        <a:bodyPr/>
        <a:lstStyle/>
        <a:p>
          <a:endParaRPr lang="en-US"/>
        </a:p>
      </dgm:t>
    </dgm:pt>
    <dgm:pt modelId="{4C277216-3643-4335-BB53-19FBEDFF56FB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Jobs creation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283268A-7854-4C08-8E69-5A147516C9DF}" type="parTrans" cxnId="{4D62C3DA-7796-423B-9E7F-C4E3A07F2BBF}">
      <dgm:prSet/>
      <dgm:spPr/>
      <dgm:t>
        <a:bodyPr/>
        <a:lstStyle/>
        <a:p>
          <a:endParaRPr lang="en-US"/>
        </a:p>
      </dgm:t>
    </dgm:pt>
    <dgm:pt modelId="{0916692B-2AED-4AE3-AA42-7817BF3AEB04}" type="sibTrans" cxnId="{4D62C3DA-7796-423B-9E7F-C4E3A07F2BBF}">
      <dgm:prSet/>
      <dgm:spPr/>
      <dgm:t>
        <a:bodyPr/>
        <a:lstStyle/>
        <a:p>
          <a:endParaRPr lang="en-US"/>
        </a:p>
      </dgm:t>
    </dgm:pt>
    <dgm:pt modelId="{FA5F8709-048C-4CBC-AA02-C1526806EA9B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New Investment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4C19F734-2A80-4E9D-893E-ED2F2C427814}" type="parTrans" cxnId="{4A2A0CFC-AB32-4873-8AD6-87D35EBF8B82}">
      <dgm:prSet/>
      <dgm:spPr/>
      <dgm:t>
        <a:bodyPr/>
        <a:lstStyle/>
        <a:p>
          <a:endParaRPr lang="en-US"/>
        </a:p>
      </dgm:t>
    </dgm:pt>
    <dgm:pt modelId="{0A815D12-54C4-498D-A1E3-3C4AC520AB66}" type="sibTrans" cxnId="{4A2A0CFC-AB32-4873-8AD6-87D35EBF8B82}">
      <dgm:prSet/>
      <dgm:spPr/>
      <dgm:t>
        <a:bodyPr/>
        <a:lstStyle/>
        <a:p>
          <a:endParaRPr lang="en-US"/>
        </a:p>
      </dgm:t>
    </dgm:pt>
    <dgm:pt modelId="{F63AD840-BDEE-44F0-B90A-AE4D4F2108B1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rgbClr val="009999"/>
        </a:solidFill>
        <a:effectLst>
          <a:outerShdw blurRad="50800" dist="38100" dir="10800000" algn="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Commerce</a:t>
          </a:r>
        </a:p>
      </dgm:t>
    </dgm:pt>
    <dgm:pt modelId="{7481FF70-A80D-4CBC-9597-BAA1F6142ED9}" type="parTrans" cxnId="{110AFE9D-0660-43A3-9024-79CC561BFE00}">
      <dgm:prSet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DCA102F0-AA09-40BA-85FC-E5FBD38C2E28}" type="sibTrans" cxnId="{110AFE9D-0660-43A3-9024-79CC561BFE00}">
      <dgm:prSet/>
      <dgm:spPr/>
      <dgm:t>
        <a:bodyPr/>
        <a:lstStyle/>
        <a:p>
          <a:endParaRPr lang="en-US"/>
        </a:p>
      </dgm:t>
    </dgm:pt>
    <dgm:pt modelId="{4A54FFDE-608E-46F3-AF45-F9357B5460C3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Regional Relevance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1EBDF636-244F-47E8-8641-2F5CF0E656FE}" type="parTrans" cxnId="{D552E0B6-430F-4784-B514-42FEEF899EF8}">
      <dgm:prSet/>
      <dgm:spPr/>
      <dgm:t>
        <a:bodyPr/>
        <a:lstStyle/>
        <a:p>
          <a:endParaRPr lang="en-US"/>
        </a:p>
      </dgm:t>
    </dgm:pt>
    <dgm:pt modelId="{AF611306-B714-479C-93AD-5DBBC59FDCE1}" type="sibTrans" cxnId="{D552E0B6-430F-4784-B514-42FEEF899EF8}">
      <dgm:prSet/>
      <dgm:spPr/>
      <dgm:t>
        <a:bodyPr/>
        <a:lstStyle/>
        <a:p>
          <a:endParaRPr lang="en-US"/>
        </a:p>
      </dgm:t>
    </dgm:pt>
    <dgm:pt modelId="{43FF4664-D574-4C2C-BCD5-47F0D78F2790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Improved Connectivity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D8107D5F-51E6-4988-9789-CDEA7CE63489}" type="parTrans" cxnId="{D2E54EBA-0E1D-404B-B37E-18C9286B54F8}">
      <dgm:prSet/>
      <dgm:spPr/>
      <dgm:t>
        <a:bodyPr/>
        <a:lstStyle/>
        <a:p>
          <a:endParaRPr lang="en-US"/>
        </a:p>
      </dgm:t>
    </dgm:pt>
    <dgm:pt modelId="{044CCF88-BB64-435A-B2DA-47300706E4D6}" type="sibTrans" cxnId="{D2E54EBA-0E1D-404B-B37E-18C9286B54F8}">
      <dgm:prSet/>
      <dgm:spPr/>
      <dgm:t>
        <a:bodyPr/>
        <a:lstStyle/>
        <a:p>
          <a:endParaRPr lang="en-US"/>
        </a:p>
      </dgm:t>
    </dgm:pt>
    <dgm:pt modelId="{D337C7EE-7C99-4038-9685-6C094A6F5765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rgbClr val="009999"/>
        </a:solidFill>
        <a:effectLst>
          <a:outerShdw blurRad="50800" dist="38100" dir="10800000" algn="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Sustainable</a:t>
          </a:r>
        </a:p>
      </dgm:t>
    </dgm:pt>
    <dgm:pt modelId="{72B4BA3F-48C8-49E7-A2D3-A7B3A1C46443}" type="parTrans" cxnId="{657B312A-D0FC-4EA6-8F7E-2580E9059AB1}">
      <dgm:prSet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566A2068-079C-4C9A-85DB-D288823EEA2A}" type="sibTrans" cxnId="{657B312A-D0FC-4EA6-8F7E-2580E9059AB1}">
      <dgm:prSet/>
      <dgm:spPr/>
      <dgm:t>
        <a:bodyPr/>
        <a:lstStyle/>
        <a:p>
          <a:endParaRPr lang="en-US"/>
        </a:p>
      </dgm:t>
    </dgm:pt>
    <dgm:pt modelId="{D5C24059-182D-49CC-A5F7-1A9394AB5607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Safety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131A2F45-A2D5-4DAC-829B-0407330CAA8E}" type="parTrans" cxnId="{585AE001-F5A4-40A9-9396-0717F90628FB}">
      <dgm:prSet/>
      <dgm:spPr/>
      <dgm:t>
        <a:bodyPr/>
        <a:lstStyle/>
        <a:p>
          <a:endParaRPr lang="en-US"/>
        </a:p>
      </dgm:t>
    </dgm:pt>
    <dgm:pt modelId="{D3862A67-412A-4606-B5D0-9BFDE6296A75}" type="sibTrans" cxnId="{585AE001-F5A4-40A9-9396-0717F90628FB}">
      <dgm:prSet/>
      <dgm:spPr/>
      <dgm:t>
        <a:bodyPr/>
        <a:lstStyle/>
        <a:p>
          <a:endParaRPr lang="en-US"/>
        </a:p>
      </dgm:t>
    </dgm:pt>
    <dgm:pt modelId="{32106004-C1A2-4BE8-9B6F-AEB95005552D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Community Investment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93614C1A-01FE-43E3-9E87-936D5032AF14}" type="parTrans" cxnId="{4B7D8C9B-B85A-437A-9E18-29CAF026868B}">
      <dgm:prSet/>
      <dgm:spPr/>
      <dgm:t>
        <a:bodyPr/>
        <a:lstStyle/>
        <a:p>
          <a:endParaRPr lang="en-US"/>
        </a:p>
      </dgm:t>
    </dgm:pt>
    <dgm:pt modelId="{23294367-33DC-4BFA-ADA4-4454E9FA00BB}" type="sibTrans" cxnId="{4B7D8C9B-B85A-437A-9E18-29CAF026868B}">
      <dgm:prSet/>
      <dgm:spPr/>
      <dgm:t>
        <a:bodyPr/>
        <a:lstStyle/>
        <a:p>
          <a:endParaRPr lang="en-US"/>
        </a:p>
      </dgm:t>
    </dgm:pt>
    <dgm:pt modelId="{06AF6BB4-C218-4E20-9C57-CB0EF77E5EA8}">
      <dgm:prSet phldrT="[Text]" custT="1"/>
      <dgm:spPr/>
      <dgm:t>
        <a:bodyPr/>
        <a:lstStyle/>
        <a:p>
          <a:endParaRPr lang="en-US" sz="1800" dirty="0"/>
        </a:p>
      </dgm:t>
    </dgm:pt>
    <dgm:pt modelId="{F3DAB504-E80F-4137-AF3B-12DB23F078EC}" type="parTrans" cxnId="{FD49CF02-889F-4F33-84B8-272FD526AAB4}">
      <dgm:prSet/>
      <dgm:spPr/>
      <dgm:t>
        <a:bodyPr/>
        <a:lstStyle/>
        <a:p>
          <a:endParaRPr lang="en-US"/>
        </a:p>
      </dgm:t>
    </dgm:pt>
    <dgm:pt modelId="{DBBC6854-F725-409B-A944-10B2B31EE3A3}" type="sibTrans" cxnId="{FD49CF02-889F-4F33-84B8-272FD526AAB4}">
      <dgm:prSet/>
      <dgm:spPr/>
      <dgm:t>
        <a:bodyPr/>
        <a:lstStyle/>
        <a:p>
          <a:endParaRPr lang="en-US"/>
        </a:p>
      </dgm:t>
    </dgm:pt>
    <dgm:pt modelId="{D8A6F644-0FD4-44AE-9BFD-B39446B1F219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Improved Export Competitiveness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FAFAA9C9-8C5D-4593-8E89-63977882E15F}" type="parTrans" cxnId="{94A632EB-7CE4-4BA0-AB31-5009F38B8BE0}">
      <dgm:prSet/>
      <dgm:spPr/>
      <dgm:t>
        <a:bodyPr/>
        <a:lstStyle/>
        <a:p>
          <a:endParaRPr lang="en-US"/>
        </a:p>
      </dgm:t>
    </dgm:pt>
    <dgm:pt modelId="{6FE3E7C7-CC6F-436A-9F9A-CB9E58EEC4F7}" type="sibTrans" cxnId="{94A632EB-7CE4-4BA0-AB31-5009F38B8BE0}">
      <dgm:prSet/>
      <dgm:spPr/>
      <dgm:t>
        <a:bodyPr/>
        <a:lstStyle/>
        <a:p>
          <a:endParaRPr lang="en-US"/>
        </a:p>
      </dgm:t>
    </dgm:pt>
    <dgm:pt modelId="{6021DF73-37D6-4672-AAA0-72160318A470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Revitalize Economy     </a:t>
          </a:r>
          <a:b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</a:b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4D11439-DDCA-44DA-B7B2-B718A7ACBC34}" type="parTrans" cxnId="{92F930E9-63CE-4F88-8F9B-E14606DF536B}">
      <dgm:prSet/>
      <dgm:spPr/>
      <dgm:t>
        <a:bodyPr/>
        <a:lstStyle/>
        <a:p>
          <a:endParaRPr lang="en-US"/>
        </a:p>
      </dgm:t>
    </dgm:pt>
    <dgm:pt modelId="{585EA69E-84FE-4819-86A8-0EE8ECFCF24B}" type="sibTrans" cxnId="{92F930E9-63CE-4F88-8F9B-E14606DF536B}">
      <dgm:prSet/>
      <dgm:spPr/>
      <dgm:t>
        <a:bodyPr/>
        <a:lstStyle/>
        <a:p>
          <a:endParaRPr lang="en-US"/>
        </a:p>
      </dgm:t>
    </dgm:pt>
    <dgm:pt modelId="{9DD67820-B297-43A8-8E08-BC553E8E1A11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>
                  <a:lumMod val="65000"/>
                  <a:lumOff val="35000"/>
                </a:schemeClr>
              </a:solidFill>
            </a:rPr>
            <a:t>Reduced Pollution</a:t>
          </a:r>
          <a:endParaRPr lang="en-US" sz="18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3E6463B-ADE4-46A2-AEC4-3C9D436C8847}" type="parTrans" cxnId="{9BA63B98-5895-4901-A893-E0E8A004D35E}">
      <dgm:prSet/>
      <dgm:spPr/>
      <dgm:t>
        <a:bodyPr/>
        <a:lstStyle/>
        <a:p>
          <a:endParaRPr lang="en-US"/>
        </a:p>
      </dgm:t>
    </dgm:pt>
    <dgm:pt modelId="{6EFE14A4-05C4-4EFD-9334-F40B6682B285}" type="sibTrans" cxnId="{9BA63B98-5895-4901-A893-E0E8A004D35E}">
      <dgm:prSet/>
      <dgm:spPr/>
      <dgm:t>
        <a:bodyPr/>
        <a:lstStyle/>
        <a:p>
          <a:endParaRPr lang="en-US"/>
        </a:p>
      </dgm:t>
    </dgm:pt>
    <dgm:pt modelId="{BF788FDF-4F0F-48EE-80E2-0D8A1F8F7763}" type="pres">
      <dgm:prSet presAssocID="{53E808BB-4B47-4C2D-83C6-3A5334B0F4C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44ACA3F6-B5D3-48E7-B32F-36636EC63B69}" type="pres">
      <dgm:prSet presAssocID="{53E808BB-4B47-4C2D-83C6-3A5334B0F4C0}" presName="cycle" presStyleCnt="0"/>
      <dgm:spPr/>
      <dgm:t>
        <a:bodyPr/>
        <a:lstStyle/>
        <a:p>
          <a:endParaRPr lang="es-EC"/>
        </a:p>
      </dgm:t>
    </dgm:pt>
    <dgm:pt modelId="{F43FB3BE-1BAF-4B97-9CA4-B6EB2F6F2C85}" type="pres">
      <dgm:prSet presAssocID="{53E808BB-4B47-4C2D-83C6-3A5334B0F4C0}" presName="centerShape" presStyleCnt="0"/>
      <dgm:spPr/>
      <dgm:t>
        <a:bodyPr/>
        <a:lstStyle/>
        <a:p>
          <a:endParaRPr lang="es-EC"/>
        </a:p>
      </dgm:t>
    </dgm:pt>
    <dgm:pt modelId="{ADBAA842-B63C-493B-8BC1-AD0BBB1BC25D}" type="pres">
      <dgm:prSet presAssocID="{53E808BB-4B47-4C2D-83C6-3A5334B0F4C0}" presName="connSite" presStyleLbl="node1" presStyleIdx="0" presStyleCnt="4"/>
      <dgm:spPr/>
      <dgm:t>
        <a:bodyPr/>
        <a:lstStyle/>
        <a:p>
          <a:endParaRPr lang="es-EC"/>
        </a:p>
      </dgm:t>
    </dgm:pt>
    <dgm:pt modelId="{9439494E-F9CD-4AB1-8F46-13F6C644A294}" type="pres">
      <dgm:prSet presAssocID="{53E808BB-4B47-4C2D-83C6-3A5334B0F4C0}" presName="visible" presStyleLbl="node1" presStyleIdx="0" presStyleCnt="4" custScaleX="148392" custScaleY="130381" custLinFactNeighborX="-4100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9609" t="35951" r="9609" b="35951"/>
          </a:stretch>
        </a:blipFill>
      </dgm:spPr>
      <dgm:t>
        <a:bodyPr/>
        <a:lstStyle/>
        <a:p>
          <a:endParaRPr lang="es-EC"/>
        </a:p>
      </dgm:t>
    </dgm:pt>
    <dgm:pt modelId="{D6F88150-6D40-4A25-B396-DC1F8B16F07F}" type="pres">
      <dgm:prSet presAssocID="{2BB7AF6E-F094-4F5C-88BB-027264A5C47F}" presName="Name25" presStyleLbl="parChTrans1D1" presStyleIdx="0" presStyleCnt="3"/>
      <dgm:spPr/>
      <dgm:t>
        <a:bodyPr/>
        <a:lstStyle/>
        <a:p>
          <a:endParaRPr lang="es-EC"/>
        </a:p>
      </dgm:t>
    </dgm:pt>
    <dgm:pt modelId="{3676427B-0D4D-49A7-9008-C86997792E93}" type="pres">
      <dgm:prSet presAssocID="{FF176439-5BFD-4F06-871E-A73C7BC71260}" presName="node" presStyleCnt="0"/>
      <dgm:spPr/>
      <dgm:t>
        <a:bodyPr/>
        <a:lstStyle/>
        <a:p>
          <a:endParaRPr lang="es-EC"/>
        </a:p>
      </dgm:t>
    </dgm:pt>
    <dgm:pt modelId="{A13F3C9A-6847-4F15-84CB-E8FFE9B04314}" type="pres">
      <dgm:prSet presAssocID="{FF176439-5BFD-4F06-871E-A73C7BC71260}" presName="parentNode" presStyleLbl="node1" presStyleIdx="1" presStyleCnt="4" custScaleX="96643" custLinFactNeighborX="18711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3BBF0CD-EFA6-4F21-8AD1-C4B4C1334B5A}" type="pres">
      <dgm:prSet presAssocID="{FF176439-5BFD-4F06-871E-A73C7BC71260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C1091BC-314D-420C-887C-EF0BAB5CEF7D}" type="pres">
      <dgm:prSet presAssocID="{7481FF70-A80D-4CBC-9597-BAA1F6142ED9}" presName="Name25" presStyleLbl="parChTrans1D1" presStyleIdx="1" presStyleCnt="3"/>
      <dgm:spPr/>
      <dgm:t>
        <a:bodyPr/>
        <a:lstStyle/>
        <a:p>
          <a:endParaRPr lang="es-EC"/>
        </a:p>
      </dgm:t>
    </dgm:pt>
    <dgm:pt modelId="{8D231DA1-BF22-435B-B91B-190DC76B1700}" type="pres">
      <dgm:prSet presAssocID="{F63AD840-BDEE-44F0-B90A-AE4D4F2108B1}" presName="node" presStyleCnt="0"/>
      <dgm:spPr/>
      <dgm:t>
        <a:bodyPr/>
        <a:lstStyle/>
        <a:p>
          <a:endParaRPr lang="es-EC"/>
        </a:p>
      </dgm:t>
    </dgm:pt>
    <dgm:pt modelId="{A5568433-56FF-42B6-A0B7-701D244C625B}" type="pres">
      <dgm:prSet presAssocID="{F63AD840-BDEE-44F0-B90A-AE4D4F2108B1}" presName="parentNode" presStyleLbl="node1" presStyleIdx="2" presStyleCnt="4" custScaleX="102047" custLinFactNeighborX="18711" custLinFactNeighborY="90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CF00AF2-6B37-4A51-B47E-CDC06BE9A516}" type="pres">
      <dgm:prSet presAssocID="{F63AD840-BDEE-44F0-B90A-AE4D4F2108B1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A8D0305-6AA8-4EA3-B531-3C8201B1F88F}" type="pres">
      <dgm:prSet presAssocID="{72B4BA3F-48C8-49E7-A2D3-A7B3A1C46443}" presName="Name25" presStyleLbl="parChTrans1D1" presStyleIdx="2" presStyleCnt="3"/>
      <dgm:spPr/>
      <dgm:t>
        <a:bodyPr/>
        <a:lstStyle/>
        <a:p>
          <a:endParaRPr lang="es-EC"/>
        </a:p>
      </dgm:t>
    </dgm:pt>
    <dgm:pt modelId="{9971B9F6-0175-4F00-BAB4-9B5E9BD1CF82}" type="pres">
      <dgm:prSet presAssocID="{D337C7EE-7C99-4038-9685-6C094A6F5765}" presName="node" presStyleCnt="0"/>
      <dgm:spPr/>
      <dgm:t>
        <a:bodyPr/>
        <a:lstStyle/>
        <a:p>
          <a:endParaRPr lang="es-EC"/>
        </a:p>
      </dgm:t>
    </dgm:pt>
    <dgm:pt modelId="{5BF8D8DE-FEC5-41E5-B930-B8BEB2CA098E}" type="pres">
      <dgm:prSet presAssocID="{D337C7EE-7C99-4038-9685-6C094A6F5765}" presName="parentNode" presStyleLbl="node1" presStyleIdx="3" presStyleCnt="4" custLinFactNeighborX="33766" custLinFactNeighborY="280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7B7C284-A9E7-4B90-946A-9912094B93A7}" type="pres">
      <dgm:prSet presAssocID="{D337C7EE-7C99-4038-9685-6C094A6F5765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4B7D8C9B-B85A-437A-9E18-29CAF026868B}" srcId="{D337C7EE-7C99-4038-9685-6C094A6F5765}" destId="{32106004-C1A2-4BE8-9B6F-AEB95005552D}" srcOrd="1" destOrd="0" parTransId="{93614C1A-01FE-43E3-9E87-936D5032AF14}" sibTransId="{23294367-33DC-4BFA-ADA4-4454E9FA00BB}"/>
    <dgm:cxn modelId="{657B312A-D0FC-4EA6-8F7E-2580E9059AB1}" srcId="{53E808BB-4B47-4C2D-83C6-3A5334B0F4C0}" destId="{D337C7EE-7C99-4038-9685-6C094A6F5765}" srcOrd="2" destOrd="0" parTransId="{72B4BA3F-48C8-49E7-A2D3-A7B3A1C46443}" sibTransId="{566A2068-079C-4C9A-85DB-D288823EEA2A}"/>
    <dgm:cxn modelId="{94A632EB-7CE4-4BA0-AB31-5009F38B8BE0}" srcId="{F63AD840-BDEE-44F0-B90A-AE4D4F2108B1}" destId="{D8A6F644-0FD4-44AE-9BFD-B39446B1F219}" srcOrd="2" destOrd="0" parTransId="{FAFAA9C9-8C5D-4593-8E89-63977882E15F}" sibTransId="{6FE3E7C7-CC6F-436A-9F9A-CB9E58EEC4F7}"/>
    <dgm:cxn modelId="{75E044B7-87FC-4F90-ADDF-FBA29F29A9AF}" type="presOf" srcId="{D8A6F644-0FD4-44AE-9BFD-B39446B1F219}" destId="{DCF00AF2-6B37-4A51-B47E-CDC06BE9A516}" srcOrd="0" destOrd="2" presId="urn:microsoft.com/office/officeart/2005/8/layout/radial2"/>
    <dgm:cxn modelId="{FD49CF02-889F-4F33-84B8-272FD526AAB4}" srcId="{F63AD840-BDEE-44F0-B90A-AE4D4F2108B1}" destId="{06AF6BB4-C218-4E20-9C57-CB0EF77E5EA8}" srcOrd="3" destOrd="0" parTransId="{F3DAB504-E80F-4137-AF3B-12DB23F078EC}" sibTransId="{DBBC6854-F725-409B-A944-10B2B31EE3A3}"/>
    <dgm:cxn modelId="{D552E0B6-430F-4784-B514-42FEEF899EF8}" srcId="{F63AD840-BDEE-44F0-B90A-AE4D4F2108B1}" destId="{4A54FFDE-608E-46F3-AF45-F9357B5460C3}" srcOrd="0" destOrd="0" parTransId="{1EBDF636-244F-47E8-8641-2F5CF0E656FE}" sibTransId="{AF611306-B714-479C-93AD-5DBBC59FDCE1}"/>
    <dgm:cxn modelId="{71EE73A1-6FA0-4284-8688-EB30635317C6}" type="presOf" srcId="{D337C7EE-7C99-4038-9685-6C094A6F5765}" destId="{5BF8D8DE-FEC5-41E5-B930-B8BEB2CA098E}" srcOrd="0" destOrd="0" presId="urn:microsoft.com/office/officeart/2005/8/layout/radial2"/>
    <dgm:cxn modelId="{585AE001-F5A4-40A9-9396-0717F90628FB}" srcId="{D337C7EE-7C99-4038-9685-6C094A6F5765}" destId="{D5C24059-182D-49CC-A5F7-1A9394AB5607}" srcOrd="0" destOrd="0" parTransId="{131A2F45-A2D5-4DAC-829B-0407330CAA8E}" sibTransId="{D3862A67-412A-4606-B5D0-9BFDE6296A75}"/>
    <dgm:cxn modelId="{70868B87-3E01-4F25-AFF1-BDC59A3818DE}" type="presOf" srcId="{9DD67820-B297-43A8-8E08-BC553E8E1A11}" destId="{B7B7C284-A9E7-4B90-946A-9912094B93A7}" srcOrd="0" destOrd="2" presId="urn:microsoft.com/office/officeart/2005/8/layout/radial2"/>
    <dgm:cxn modelId="{931E2498-FBE8-4827-9522-8E3244273EFC}" type="presOf" srcId="{4A54FFDE-608E-46F3-AF45-F9357B5460C3}" destId="{DCF00AF2-6B37-4A51-B47E-CDC06BE9A516}" srcOrd="0" destOrd="0" presId="urn:microsoft.com/office/officeart/2005/8/layout/radial2"/>
    <dgm:cxn modelId="{EA289C22-8E74-41BD-B645-1C1B2E612F5D}" type="presOf" srcId="{6021DF73-37D6-4672-AAA0-72160318A470}" destId="{13BBF0CD-EFA6-4F21-8AD1-C4B4C1334B5A}" srcOrd="0" destOrd="2" presId="urn:microsoft.com/office/officeart/2005/8/layout/radial2"/>
    <dgm:cxn modelId="{564BF113-84CD-4EE6-A31E-12B9DB9FB137}" type="presOf" srcId="{FF176439-5BFD-4F06-871E-A73C7BC71260}" destId="{A13F3C9A-6847-4F15-84CB-E8FFE9B04314}" srcOrd="0" destOrd="0" presId="urn:microsoft.com/office/officeart/2005/8/layout/radial2"/>
    <dgm:cxn modelId="{CC6FB560-832D-4139-849E-9A5FFAE024A5}" type="presOf" srcId="{43FF4664-D574-4C2C-BCD5-47F0D78F2790}" destId="{DCF00AF2-6B37-4A51-B47E-CDC06BE9A516}" srcOrd="0" destOrd="1" presId="urn:microsoft.com/office/officeart/2005/8/layout/radial2"/>
    <dgm:cxn modelId="{2D306FE3-F32C-4312-B5A7-568E2BBC1663}" type="presOf" srcId="{32106004-C1A2-4BE8-9B6F-AEB95005552D}" destId="{B7B7C284-A9E7-4B90-946A-9912094B93A7}" srcOrd="0" destOrd="1" presId="urn:microsoft.com/office/officeart/2005/8/layout/radial2"/>
    <dgm:cxn modelId="{435932CF-D040-4829-83AF-BD9749F5C5B6}" type="presOf" srcId="{D5C24059-182D-49CC-A5F7-1A9394AB5607}" destId="{B7B7C284-A9E7-4B90-946A-9912094B93A7}" srcOrd="0" destOrd="0" presId="urn:microsoft.com/office/officeart/2005/8/layout/radial2"/>
    <dgm:cxn modelId="{A9C0697B-37E7-4E06-8E56-20DEB0CA947D}" type="presOf" srcId="{53E808BB-4B47-4C2D-83C6-3A5334B0F4C0}" destId="{BF788FDF-4F0F-48EE-80E2-0D8A1F8F7763}" srcOrd="0" destOrd="0" presId="urn:microsoft.com/office/officeart/2005/8/layout/radial2"/>
    <dgm:cxn modelId="{110AFE9D-0660-43A3-9024-79CC561BFE00}" srcId="{53E808BB-4B47-4C2D-83C6-3A5334B0F4C0}" destId="{F63AD840-BDEE-44F0-B90A-AE4D4F2108B1}" srcOrd="1" destOrd="0" parTransId="{7481FF70-A80D-4CBC-9597-BAA1F6142ED9}" sibTransId="{DCA102F0-AA09-40BA-85FC-E5FBD38C2E28}"/>
    <dgm:cxn modelId="{314C89E7-677F-4FED-884E-57C70E4E91F6}" type="presOf" srcId="{7481FF70-A80D-4CBC-9597-BAA1F6142ED9}" destId="{5C1091BC-314D-420C-887C-EF0BAB5CEF7D}" srcOrd="0" destOrd="0" presId="urn:microsoft.com/office/officeart/2005/8/layout/radial2"/>
    <dgm:cxn modelId="{A64C60CA-4D07-4735-A083-D420D8E81337}" type="presOf" srcId="{72B4BA3F-48C8-49E7-A2D3-A7B3A1C46443}" destId="{CA8D0305-6AA8-4EA3-B531-3C8201B1F88F}" srcOrd="0" destOrd="0" presId="urn:microsoft.com/office/officeart/2005/8/layout/radial2"/>
    <dgm:cxn modelId="{D2E54EBA-0E1D-404B-B37E-18C9286B54F8}" srcId="{F63AD840-BDEE-44F0-B90A-AE4D4F2108B1}" destId="{43FF4664-D574-4C2C-BCD5-47F0D78F2790}" srcOrd="1" destOrd="0" parTransId="{D8107D5F-51E6-4988-9789-CDEA7CE63489}" sibTransId="{044CCF88-BB64-435A-B2DA-47300706E4D6}"/>
    <dgm:cxn modelId="{663455E3-893D-4752-ACEE-4200C7012D7D}" type="presOf" srcId="{FA5F8709-048C-4CBC-AA02-C1526806EA9B}" destId="{13BBF0CD-EFA6-4F21-8AD1-C4B4C1334B5A}" srcOrd="0" destOrd="1" presId="urn:microsoft.com/office/officeart/2005/8/layout/radial2"/>
    <dgm:cxn modelId="{7C3D44D1-3844-4196-9967-EFDF358739C5}" type="presOf" srcId="{4C277216-3643-4335-BB53-19FBEDFF56FB}" destId="{13BBF0CD-EFA6-4F21-8AD1-C4B4C1334B5A}" srcOrd="0" destOrd="0" presId="urn:microsoft.com/office/officeart/2005/8/layout/radial2"/>
    <dgm:cxn modelId="{E0AEC343-BB07-4DAE-BE79-7B79EF636CFC}" type="presOf" srcId="{06AF6BB4-C218-4E20-9C57-CB0EF77E5EA8}" destId="{DCF00AF2-6B37-4A51-B47E-CDC06BE9A516}" srcOrd="0" destOrd="3" presId="urn:microsoft.com/office/officeart/2005/8/layout/radial2"/>
    <dgm:cxn modelId="{33006EC2-DF1B-476B-802C-4378DFC950C3}" srcId="{53E808BB-4B47-4C2D-83C6-3A5334B0F4C0}" destId="{FF176439-5BFD-4F06-871E-A73C7BC71260}" srcOrd="0" destOrd="0" parTransId="{2BB7AF6E-F094-4F5C-88BB-027264A5C47F}" sibTransId="{C7597485-333F-4387-B91E-F611355ACD89}"/>
    <dgm:cxn modelId="{625B787C-4FFC-4B5E-8C90-37A6041FF2B3}" type="presOf" srcId="{2BB7AF6E-F094-4F5C-88BB-027264A5C47F}" destId="{D6F88150-6D40-4A25-B396-DC1F8B16F07F}" srcOrd="0" destOrd="0" presId="urn:microsoft.com/office/officeart/2005/8/layout/radial2"/>
    <dgm:cxn modelId="{4D62C3DA-7796-423B-9E7F-C4E3A07F2BBF}" srcId="{FF176439-5BFD-4F06-871E-A73C7BC71260}" destId="{4C277216-3643-4335-BB53-19FBEDFF56FB}" srcOrd="0" destOrd="0" parTransId="{6283268A-7854-4C08-8E69-5A147516C9DF}" sibTransId="{0916692B-2AED-4AE3-AA42-7817BF3AEB04}"/>
    <dgm:cxn modelId="{9BA63B98-5895-4901-A893-E0E8A004D35E}" srcId="{D337C7EE-7C99-4038-9685-6C094A6F5765}" destId="{9DD67820-B297-43A8-8E08-BC553E8E1A11}" srcOrd="2" destOrd="0" parTransId="{E3E6463B-ADE4-46A2-AEC4-3C9D436C8847}" sibTransId="{6EFE14A4-05C4-4EFD-9334-F40B6682B285}"/>
    <dgm:cxn modelId="{92F930E9-63CE-4F88-8F9B-E14606DF536B}" srcId="{FF176439-5BFD-4F06-871E-A73C7BC71260}" destId="{6021DF73-37D6-4672-AAA0-72160318A470}" srcOrd="2" destOrd="0" parTransId="{24D11439-DDCA-44DA-B7B2-B718A7ACBC34}" sibTransId="{585EA69E-84FE-4819-86A8-0EE8ECFCF24B}"/>
    <dgm:cxn modelId="{4A2A0CFC-AB32-4873-8AD6-87D35EBF8B82}" srcId="{FF176439-5BFD-4F06-871E-A73C7BC71260}" destId="{FA5F8709-048C-4CBC-AA02-C1526806EA9B}" srcOrd="1" destOrd="0" parTransId="{4C19F734-2A80-4E9D-893E-ED2F2C427814}" sibTransId="{0A815D12-54C4-498D-A1E3-3C4AC520AB66}"/>
    <dgm:cxn modelId="{320D60D7-7AE5-4BA0-A15F-F5A146AF7B43}" type="presOf" srcId="{F63AD840-BDEE-44F0-B90A-AE4D4F2108B1}" destId="{A5568433-56FF-42B6-A0B7-701D244C625B}" srcOrd="0" destOrd="0" presId="urn:microsoft.com/office/officeart/2005/8/layout/radial2"/>
    <dgm:cxn modelId="{177F23C0-BDDF-418B-8CFA-0227B6A91D90}" type="presParOf" srcId="{BF788FDF-4F0F-48EE-80E2-0D8A1F8F7763}" destId="{44ACA3F6-B5D3-48E7-B32F-36636EC63B69}" srcOrd="0" destOrd="0" presId="urn:microsoft.com/office/officeart/2005/8/layout/radial2"/>
    <dgm:cxn modelId="{5C83FB85-1148-41C2-9863-5D4626BAD8BC}" type="presParOf" srcId="{44ACA3F6-B5D3-48E7-B32F-36636EC63B69}" destId="{F43FB3BE-1BAF-4B97-9CA4-B6EB2F6F2C85}" srcOrd="0" destOrd="0" presId="urn:microsoft.com/office/officeart/2005/8/layout/radial2"/>
    <dgm:cxn modelId="{5D340555-F7DD-4E14-A923-7030B8934077}" type="presParOf" srcId="{F43FB3BE-1BAF-4B97-9CA4-B6EB2F6F2C85}" destId="{ADBAA842-B63C-493B-8BC1-AD0BBB1BC25D}" srcOrd="0" destOrd="0" presId="urn:microsoft.com/office/officeart/2005/8/layout/radial2"/>
    <dgm:cxn modelId="{14532D6B-3C71-435C-AD8B-2C31B63977CF}" type="presParOf" srcId="{F43FB3BE-1BAF-4B97-9CA4-B6EB2F6F2C85}" destId="{9439494E-F9CD-4AB1-8F46-13F6C644A294}" srcOrd="1" destOrd="0" presId="urn:microsoft.com/office/officeart/2005/8/layout/radial2"/>
    <dgm:cxn modelId="{0C718816-2E6C-413B-9E5F-0ED6FA74F3BF}" type="presParOf" srcId="{44ACA3F6-B5D3-48E7-B32F-36636EC63B69}" destId="{D6F88150-6D40-4A25-B396-DC1F8B16F07F}" srcOrd="1" destOrd="0" presId="urn:microsoft.com/office/officeart/2005/8/layout/radial2"/>
    <dgm:cxn modelId="{83901A75-6A62-4CA4-8270-2DCBDE6AF8FA}" type="presParOf" srcId="{44ACA3F6-B5D3-48E7-B32F-36636EC63B69}" destId="{3676427B-0D4D-49A7-9008-C86997792E93}" srcOrd="2" destOrd="0" presId="urn:microsoft.com/office/officeart/2005/8/layout/radial2"/>
    <dgm:cxn modelId="{46461D99-AC73-42C6-A60C-701E26B01E99}" type="presParOf" srcId="{3676427B-0D4D-49A7-9008-C86997792E93}" destId="{A13F3C9A-6847-4F15-84CB-E8FFE9B04314}" srcOrd="0" destOrd="0" presId="urn:microsoft.com/office/officeart/2005/8/layout/radial2"/>
    <dgm:cxn modelId="{EEA9933A-BE99-4A7E-A9B6-882746835D4E}" type="presParOf" srcId="{3676427B-0D4D-49A7-9008-C86997792E93}" destId="{13BBF0CD-EFA6-4F21-8AD1-C4B4C1334B5A}" srcOrd="1" destOrd="0" presId="urn:microsoft.com/office/officeart/2005/8/layout/radial2"/>
    <dgm:cxn modelId="{FC381ABE-9FA9-4FCE-9EDC-AACF457B49DF}" type="presParOf" srcId="{44ACA3F6-B5D3-48E7-B32F-36636EC63B69}" destId="{5C1091BC-314D-420C-887C-EF0BAB5CEF7D}" srcOrd="3" destOrd="0" presId="urn:microsoft.com/office/officeart/2005/8/layout/radial2"/>
    <dgm:cxn modelId="{B8D98DB7-6B52-4B80-B064-3834F1BD7B1A}" type="presParOf" srcId="{44ACA3F6-B5D3-48E7-B32F-36636EC63B69}" destId="{8D231DA1-BF22-435B-B91B-190DC76B1700}" srcOrd="4" destOrd="0" presId="urn:microsoft.com/office/officeart/2005/8/layout/radial2"/>
    <dgm:cxn modelId="{B5CCCBBA-08DD-41E5-8885-B672A1977E2C}" type="presParOf" srcId="{8D231DA1-BF22-435B-B91B-190DC76B1700}" destId="{A5568433-56FF-42B6-A0B7-701D244C625B}" srcOrd="0" destOrd="0" presId="urn:microsoft.com/office/officeart/2005/8/layout/radial2"/>
    <dgm:cxn modelId="{61C327CD-9A89-4BEF-9086-66693707F08B}" type="presParOf" srcId="{8D231DA1-BF22-435B-B91B-190DC76B1700}" destId="{DCF00AF2-6B37-4A51-B47E-CDC06BE9A516}" srcOrd="1" destOrd="0" presId="urn:microsoft.com/office/officeart/2005/8/layout/radial2"/>
    <dgm:cxn modelId="{5C3E9C6E-F787-4DA4-AB6B-8F09CE5D4C90}" type="presParOf" srcId="{44ACA3F6-B5D3-48E7-B32F-36636EC63B69}" destId="{CA8D0305-6AA8-4EA3-B531-3C8201B1F88F}" srcOrd="5" destOrd="0" presId="urn:microsoft.com/office/officeart/2005/8/layout/radial2"/>
    <dgm:cxn modelId="{E5054F9B-5B27-4F41-9E63-02E19DD11CB2}" type="presParOf" srcId="{44ACA3F6-B5D3-48E7-B32F-36636EC63B69}" destId="{9971B9F6-0175-4F00-BAB4-9B5E9BD1CF82}" srcOrd="6" destOrd="0" presId="urn:microsoft.com/office/officeart/2005/8/layout/radial2"/>
    <dgm:cxn modelId="{5BE7977E-85C6-445E-9BF2-1572333E49AD}" type="presParOf" srcId="{9971B9F6-0175-4F00-BAB4-9B5E9BD1CF82}" destId="{5BF8D8DE-FEC5-41E5-B930-B8BEB2CA098E}" srcOrd="0" destOrd="0" presId="urn:microsoft.com/office/officeart/2005/8/layout/radial2"/>
    <dgm:cxn modelId="{B28A9101-EB74-4BD3-952F-E37F34755070}" type="presParOf" srcId="{9971B9F6-0175-4F00-BAB4-9B5E9BD1CF82}" destId="{B7B7C284-A9E7-4B90-946A-9912094B93A7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8D0305-6AA8-4EA3-B531-3C8201B1F88F}">
      <dsp:nvSpPr>
        <dsp:cNvPr id="0" name=""/>
        <dsp:cNvSpPr/>
      </dsp:nvSpPr>
      <dsp:spPr>
        <a:xfrm rot="2183979">
          <a:off x="4070343" y="3755083"/>
          <a:ext cx="1332779" cy="44472"/>
        </a:xfrm>
        <a:custGeom>
          <a:avLst/>
          <a:gdLst/>
          <a:ahLst/>
          <a:cxnLst/>
          <a:rect l="0" t="0" r="0" b="0"/>
          <a:pathLst>
            <a:path>
              <a:moveTo>
                <a:pt x="0" y="22236"/>
              </a:moveTo>
              <a:lnTo>
                <a:pt x="1332779" y="22236"/>
              </a:lnTo>
            </a:path>
          </a:pathLst>
        </a:custGeom>
        <a:noFill/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</dsp:sp>
    <dsp:sp modelId="{5C1091BC-314D-420C-887C-EF0BAB5CEF7D}">
      <dsp:nvSpPr>
        <dsp:cNvPr id="0" name=""/>
        <dsp:cNvSpPr/>
      </dsp:nvSpPr>
      <dsp:spPr>
        <a:xfrm rot="16735">
          <a:off x="4200350" y="2694412"/>
          <a:ext cx="1181072" cy="44472"/>
        </a:xfrm>
        <a:custGeom>
          <a:avLst/>
          <a:gdLst/>
          <a:ahLst/>
          <a:cxnLst/>
          <a:rect l="0" t="0" r="0" b="0"/>
          <a:pathLst>
            <a:path>
              <a:moveTo>
                <a:pt x="0" y="22236"/>
              </a:moveTo>
              <a:lnTo>
                <a:pt x="1181072" y="22236"/>
              </a:lnTo>
            </a:path>
          </a:pathLst>
        </a:custGeom>
        <a:noFill/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</dsp:sp>
    <dsp:sp modelId="{D6F88150-6D40-4A25-B396-DC1F8B16F07F}">
      <dsp:nvSpPr>
        <dsp:cNvPr id="0" name=""/>
        <dsp:cNvSpPr/>
      </dsp:nvSpPr>
      <dsp:spPr>
        <a:xfrm rot="19264261">
          <a:off x="4075096" y="1595838"/>
          <a:ext cx="1128097" cy="44472"/>
        </a:xfrm>
        <a:custGeom>
          <a:avLst/>
          <a:gdLst/>
          <a:ahLst/>
          <a:cxnLst/>
          <a:rect l="0" t="0" r="0" b="0"/>
          <a:pathLst>
            <a:path>
              <a:moveTo>
                <a:pt x="0" y="22236"/>
              </a:moveTo>
              <a:lnTo>
                <a:pt x="1128097" y="22236"/>
              </a:lnTo>
            </a:path>
          </a:pathLst>
        </a:custGeom>
        <a:noFill/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</dsp:sp>
    <dsp:sp modelId="{9439494E-F9CD-4AB1-8F46-13F6C644A294}">
      <dsp:nvSpPr>
        <dsp:cNvPr id="0" name=""/>
        <dsp:cNvSpPr/>
      </dsp:nvSpPr>
      <dsp:spPr>
        <a:xfrm>
          <a:off x="285686" y="1010235"/>
          <a:ext cx="3867626" cy="3398195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9609" t="35951" r="9609" b="35951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3F3C9A-6847-4F15-84CB-E8FFE9B04314}">
      <dsp:nvSpPr>
        <dsp:cNvPr id="0" name=""/>
        <dsp:cNvSpPr/>
      </dsp:nvSpPr>
      <dsp:spPr>
        <a:xfrm>
          <a:off x="4917934" y="608"/>
          <a:ext cx="1511317" cy="1563814"/>
        </a:xfrm>
        <a:prstGeom prst="ellipse">
          <a:avLst/>
        </a:prstGeom>
        <a:solidFill>
          <a:srgbClr val="009999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Economic 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Growth</a:t>
          </a:r>
        </a:p>
      </dsp:txBody>
      <dsp:txXfrm>
        <a:off x="4917934" y="608"/>
        <a:ext cx="1511317" cy="1563814"/>
      </dsp:txXfrm>
    </dsp:sp>
    <dsp:sp modelId="{13BBF0CD-EFA6-4F21-8AD1-C4B4C1334B5A}">
      <dsp:nvSpPr>
        <dsp:cNvPr id="0" name=""/>
        <dsp:cNvSpPr/>
      </dsp:nvSpPr>
      <dsp:spPr>
        <a:xfrm>
          <a:off x="6651255" y="608"/>
          <a:ext cx="2266975" cy="1563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Jobs creation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New Investment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Revitalize Economy     </a:t>
          </a:r>
          <a:b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</a:b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6651255" y="608"/>
        <a:ext cx="2266975" cy="1563814"/>
      </dsp:txXfrm>
    </dsp:sp>
    <dsp:sp modelId="{A5568433-56FF-42B6-A0B7-701D244C625B}">
      <dsp:nvSpPr>
        <dsp:cNvPr id="0" name=""/>
        <dsp:cNvSpPr/>
      </dsp:nvSpPr>
      <dsp:spPr>
        <a:xfrm>
          <a:off x="5381406" y="1941500"/>
          <a:ext cx="1595825" cy="1563814"/>
        </a:xfrm>
        <a:prstGeom prst="ellipse">
          <a:avLst/>
        </a:prstGeom>
        <a:solidFill>
          <a:srgbClr val="009999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Commerce</a:t>
          </a:r>
        </a:p>
      </dsp:txBody>
      <dsp:txXfrm>
        <a:off x="5381406" y="1941500"/>
        <a:ext cx="1595825" cy="1563814"/>
      </dsp:txXfrm>
    </dsp:sp>
    <dsp:sp modelId="{DCF00AF2-6B37-4A51-B47E-CDC06BE9A516}">
      <dsp:nvSpPr>
        <dsp:cNvPr id="0" name=""/>
        <dsp:cNvSpPr/>
      </dsp:nvSpPr>
      <dsp:spPr>
        <a:xfrm>
          <a:off x="7093599" y="1941500"/>
          <a:ext cx="2393738" cy="1563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Regional Relevance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Improved Connectivity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Improved Export Competitiveness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</dsp:txBody>
      <dsp:txXfrm>
        <a:off x="7093599" y="1941500"/>
        <a:ext cx="2393738" cy="1563814"/>
      </dsp:txXfrm>
    </dsp:sp>
    <dsp:sp modelId="{5BF8D8DE-FEC5-41E5-B930-B8BEB2CA098E}">
      <dsp:nvSpPr>
        <dsp:cNvPr id="0" name=""/>
        <dsp:cNvSpPr/>
      </dsp:nvSpPr>
      <dsp:spPr>
        <a:xfrm>
          <a:off x="5120556" y="3854852"/>
          <a:ext cx="1563814" cy="1563814"/>
        </a:xfrm>
        <a:prstGeom prst="ellipse">
          <a:avLst/>
        </a:prstGeom>
        <a:solidFill>
          <a:srgbClr val="009999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Sustainable</a:t>
          </a:r>
        </a:p>
      </dsp:txBody>
      <dsp:txXfrm>
        <a:off x="5120556" y="3854852"/>
        <a:ext cx="1563814" cy="1563814"/>
      </dsp:txXfrm>
    </dsp:sp>
    <dsp:sp modelId="{B7B7C284-A9E7-4B90-946A-9912094B93A7}">
      <dsp:nvSpPr>
        <dsp:cNvPr id="0" name=""/>
        <dsp:cNvSpPr/>
      </dsp:nvSpPr>
      <dsp:spPr>
        <a:xfrm>
          <a:off x="6840752" y="3854852"/>
          <a:ext cx="2345721" cy="1563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Safety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Community Investment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Reduced Pollution</a:t>
          </a:r>
          <a:endParaRPr lang="en-US" sz="18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6840752" y="3854852"/>
        <a:ext cx="2345721" cy="15638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60F30-FA71-47BF-8190-7C1BD3F21F6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7E790-1CFA-49BF-9D43-6350319B0468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7991841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D0088-10F5-411C-B76E-3C053E3B90B1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61B49-E9CF-4BB5-BFD1-E8B3E2066A48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3118928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4388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88776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3164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77552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1940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/>
              <a:pPr/>
              <a:t>1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2700465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2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6129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3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5503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4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7097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/>
              <a:pPr/>
              <a:t>5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43018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noProof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6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8193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7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1558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8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7479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9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4259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10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3662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11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0493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/>
              <a:pPr/>
              <a:t>12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3482933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s-EC" sz="1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/>
              <a:pPr/>
              <a:t>13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3701448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sz="1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/>
              <a:pPr/>
              <a:t>14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7838373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/>
              <a:pPr/>
              <a:t>15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461356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/>
              <a:pPr/>
              <a:t>16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4121768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17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21672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18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35277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19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14474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20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6551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21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91019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22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1270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23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29474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24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80162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25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29373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26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99281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27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17263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28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36416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29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47917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30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66335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>
                <a:solidFill>
                  <a:prstClr val="black"/>
                </a:solidFill>
              </a:rPr>
              <a:pPr/>
              <a:t>31</a:t>
            </a:fld>
            <a:endParaRPr lang="es-EC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96323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61B49-E9CF-4BB5-BFD1-E8B3E2066A48}" type="slidenum">
              <a:rPr lang="es-EC" smtClean="0"/>
              <a:pPr/>
              <a:t>32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731442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638" y="2130919"/>
            <a:ext cx="10365899" cy="147036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9276" y="3887100"/>
            <a:ext cx="8536623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335" y="4407921"/>
            <a:ext cx="10365899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335" y="2907387"/>
            <a:ext cx="10365899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13012" y="1600571"/>
            <a:ext cx="7217596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233862" y="1600571"/>
            <a:ext cx="7217595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759" y="274701"/>
            <a:ext cx="10975658" cy="1143265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388" indent="0">
              <a:buNone/>
              <a:defRPr sz="2400" b="1"/>
            </a:lvl2pPr>
            <a:lvl3pPr marL="1088776" indent="0">
              <a:buNone/>
              <a:defRPr sz="2100" b="1"/>
            </a:lvl3pPr>
            <a:lvl4pPr marL="1633164" indent="0">
              <a:buNone/>
              <a:defRPr sz="1900" b="1"/>
            </a:lvl4pPr>
            <a:lvl5pPr marL="2177552" indent="0">
              <a:buNone/>
              <a:defRPr sz="1900" b="1"/>
            </a:lvl5pPr>
            <a:lvl6pPr marL="2721940" indent="0">
              <a:buNone/>
              <a:defRPr sz="1900" b="1"/>
            </a:lvl6pPr>
            <a:lvl7pPr marL="3266328" indent="0">
              <a:buNone/>
              <a:defRPr sz="1900" b="1"/>
            </a:lvl7pPr>
            <a:lvl8pPr marL="3810716" indent="0">
              <a:buNone/>
              <a:defRPr sz="1900" b="1"/>
            </a:lvl8pPr>
            <a:lvl9pPr marL="4355104" indent="0">
              <a:buNone/>
              <a:defRPr sz="1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759" y="2175379"/>
            <a:ext cx="538832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4980" y="1535469"/>
            <a:ext cx="5390437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388" indent="0">
              <a:buNone/>
              <a:defRPr sz="2400" b="1"/>
            </a:lvl2pPr>
            <a:lvl3pPr marL="1088776" indent="0">
              <a:buNone/>
              <a:defRPr sz="2100" b="1"/>
            </a:lvl3pPr>
            <a:lvl4pPr marL="1633164" indent="0">
              <a:buNone/>
              <a:defRPr sz="1900" b="1"/>
            </a:lvl4pPr>
            <a:lvl5pPr marL="2177552" indent="0">
              <a:buNone/>
              <a:defRPr sz="1900" b="1"/>
            </a:lvl5pPr>
            <a:lvl6pPr marL="2721940" indent="0">
              <a:buNone/>
              <a:defRPr sz="1900" b="1"/>
            </a:lvl6pPr>
            <a:lvl7pPr marL="3266328" indent="0">
              <a:buNone/>
              <a:defRPr sz="1900" b="1"/>
            </a:lvl7pPr>
            <a:lvl8pPr marL="3810716" indent="0">
              <a:buNone/>
              <a:defRPr sz="1900" b="1"/>
            </a:lvl8pPr>
            <a:lvl9pPr marL="4355104" indent="0">
              <a:buNone/>
              <a:defRPr sz="1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4980" y="2175379"/>
            <a:ext cx="5390437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759" y="273113"/>
            <a:ext cx="4012129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7974" y="273114"/>
            <a:ext cx="6817442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759" y="1435433"/>
            <a:ext cx="4012129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90340" y="4801712"/>
            <a:ext cx="7317105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90340" y="612917"/>
            <a:ext cx="7317105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90340" y="5368581"/>
            <a:ext cx="7317105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1792903" y="274702"/>
            <a:ext cx="3658553" cy="585446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13012" y="274702"/>
            <a:ext cx="10776639" cy="58544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638" y="2130919"/>
            <a:ext cx="10365899" cy="147036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9276" y="3887100"/>
            <a:ext cx="8536623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06/11/2017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4668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06/11/2017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0361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335" y="4407921"/>
            <a:ext cx="10365899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335" y="2907387"/>
            <a:ext cx="10365899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06/11/2017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8189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13012" y="1600571"/>
            <a:ext cx="7217596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233862" y="1600571"/>
            <a:ext cx="7217595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06/11/2017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9853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759" y="274701"/>
            <a:ext cx="10975658" cy="1143265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388" indent="0">
              <a:buNone/>
              <a:defRPr sz="2400" b="1"/>
            </a:lvl2pPr>
            <a:lvl3pPr marL="1088776" indent="0">
              <a:buNone/>
              <a:defRPr sz="2100" b="1"/>
            </a:lvl3pPr>
            <a:lvl4pPr marL="1633164" indent="0">
              <a:buNone/>
              <a:defRPr sz="1900" b="1"/>
            </a:lvl4pPr>
            <a:lvl5pPr marL="2177552" indent="0">
              <a:buNone/>
              <a:defRPr sz="1900" b="1"/>
            </a:lvl5pPr>
            <a:lvl6pPr marL="2721940" indent="0">
              <a:buNone/>
              <a:defRPr sz="1900" b="1"/>
            </a:lvl6pPr>
            <a:lvl7pPr marL="3266328" indent="0">
              <a:buNone/>
              <a:defRPr sz="1900" b="1"/>
            </a:lvl7pPr>
            <a:lvl8pPr marL="3810716" indent="0">
              <a:buNone/>
              <a:defRPr sz="1900" b="1"/>
            </a:lvl8pPr>
            <a:lvl9pPr marL="4355104" indent="0">
              <a:buNone/>
              <a:defRPr sz="1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759" y="2175379"/>
            <a:ext cx="538832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4980" y="1535469"/>
            <a:ext cx="5390437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388" indent="0">
              <a:buNone/>
              <a:defRPr sz="2400" b="1"/>
            </a:lvl2pPr>
            <a:lvl3pPr marL="1088776" indent="0">
              <a:buNone/>
              <a:defRPr sz="2100" b="1"/>
            </a:lvl3pPr>
            <a:lvl4pPr marL="1633164" indent="0">
              <a:buNone/>
              <a:defRPr sz="1900" b="1"/>
            </a:lvl4pPr>
            <a:lvl5pPr marL="2177552" indent="0">
              <a:buNone/>
              <a:defRPr sz="1900" b="1"/>
            </a:lvl5pPr>
            <a:lvl6pPr marL="2721940" indent="0">
              <a:buNone/>
              <a:defRPr sz="1900" b="1"/>
            </a:lvl6pPr>
            <a:lvl7pPr marL="3266328" indent="0">
              <a:buNone/>
              <a:defRPr sz="1900" b="1"/>
            </a:lvl7pPr>
            <a:lvl8pPr marL="3810716" indent="0">
              <a:buNone/>
              <a:defRPr sz="1900" b="1"/>
            </a:lvl8pPr>
            <a:lvl9pPr marL="4355104" indent="0">
              <a:buNone/>
              <a:defRPr sz="1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4980" y="2175379"/>
            <a:ext cx="5390437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06/11/2017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45698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06/11/2017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6010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06/11/2017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93057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759" y="273113"/>
            <a:ext cx="4012129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7974" y="273114"/>
            <a:ext cx="6817442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759" y="1435433"/>
            <a:ext cx="4012129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06/11/2017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11300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90340" y="4801712"/>
            <a:ext cx="7317105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90340" y="612917"/>
            <a:ext cx="7317105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90340" y="5368581"/>
            <a:ext cx="7317105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06/11/2017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1740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06/11/2017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46567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1792903" y="274702"/>
            <a:ext cx="3658553" cy="585446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13012" y="274702"/>
            <a:ext cx="10776639" cy="58544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3C9D8-A74A-4902-BE36-4106BB39F09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06/11/2017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E9B7-FFB9-49F9-96A4-614B12FB318A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331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759" y="274701"/>
            <a:ext cx="10975658" cy="1143265"/>
          </a:xfrm>
          <a:prstGeom prst="rect">
            <a:avLst/>
          </a:prstGeom>
        </p:spPr>
        <p:txBody>
          <a:bodyPr vert="horz" lIns="108878" tIns="54439" rIns="108878" bIns="54439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759" y="1600571"/>
            <a:ext cx="10975658" cy="4527011"/>
          </a:xfrm>
          <a:prstGeom prst="rect">
            <a:avLst/>
          </a:prstGeom>
        </p:spPr>
        <p:txBody>
          <a:bodyPr vert="horz" lIns="108878" tIns="54439" rIns="108878" bIns="5443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759" y="6357822"/>
            <a:ext cx="2845541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3C9D8-A74A-4902-BE36-4106BB39F09B}" type="datetimeFigureOut">
              <a:rPr lang="es-EC" smtClean="0"/>
              <a:pPr/>
              <a:t>06/11/2017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6685" y="6357822"/>
            <a:ext cx="3861805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9875" y="6357822"/>
            <a:ext cx="2845541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3E9B7-FFB9-49F9-96A4-614B12FB318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8877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291" indent="-408291" algn="l" defTabSz="1088776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631" indent="-340243" algn="l" defTabSz="1088776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97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5358" indent="-272194" algn="l" defTabSz="1088776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746" indent="-272194" algn="l" defTabSz="1088776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134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522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91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98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759" y="274701"/>
            <a:ext cx="10975658" cy="1143265"/>
          </a:xfrm>
          <a:prstGeom prst="rect">
            <a:avLst/>
          </a:prstGeom>
        </p:spPr>
        <p:txBody>
          <a:bodyPr vert="horz" lIns="108878" tIns="54439" rIns="108878" bIns="54439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759" y="1600571"/>
            <a:ext cx="10975658" cy="4527011"/>
          </a:xfrm>
          <a:prstGeom prst="rect">
            <a:avLst/>
          </a:prstGeom>
        </p:spPr>
        <p:txBody>
          <a:bodyPr vert="horz" lIns="108878" tIns="54439" rIns="108878" bIns="5443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759" y="6357822"/>
            <a:ext cx="2845541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3C9D8-A74A-4902-BE36-4106BB39F09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06/11/2017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6685" y="6357822"/>
            <a:ext cx="3861805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9875" y="6357822"/>
            <a:ext cx="2845541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3E9B7-FFB9-49F9-96A4-614B12FB318A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017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108877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291" indent="-408291" algn="l" defTabSz="1088776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631" indent="-340243" algn="l" defTabSz="1088776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97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5358" indent="-272194" algn="l" defTabSz="1088776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746" indent="-272194" algn="l" defTabSz="1088776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134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522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91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98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361283" y="4005858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i="1" dirty="0" err="1" smtClean="0">
                <a:solidFill>
                  <a:srgbClr val="053660"/>
                </a:solidFill>
              </a:rPr>
              <a:t>Nathali</a:t>
            </a:r>
            <a:r>
              <a:rPr lang="es-MX" sz="2400" b="1" i="1" dirty="0" smtClean="0">
                <a:solidFill>
                  <a:srgbClr val="053660"/>
                </a:solidFill>
              </a:rPr>
              <a:t> </a:t>
            </a:r>
            <a:r>
              <a:rPr lang="es-MX" sz="2400" b="1" i="1" dirty="0" err="1" smtClean="0">
                <a:solidFill>
                  <a:srgbClr val="053660"/>
                </a:solidFill>
              </a:rPr>
              <a:t>Vallarino</a:t>
            </a:r>
            <a:endParaRPr lang="es-MX" sz="2400" b="1" i="1" dirty="0" smtClean="0">
              <a:solidFill>
                <a:srgbClr val="053660"/>
              </a:solidFill>
            </a:endParaRPr>
          </a:p>
          <a:p>
            <a:pPr algn="ctr"/>
            <a:r>
              <a:rPr lang="es-MX" sz="2400" b="1" i="1" dirty="0" err="1" smtClean="0">
                <a:solidFill>
                  <a:srgbClr val="053660"/>
                </a:solidFill>
              </a:rPr>
              <a:t>November</a:t>
            </a:r>
            <a:r>
              <a:rPr lang="es-MX" sz="2400" b="1" i="1" dirty="0" smtClean="0">
                <a:solidFill>
                  <a:srgbClr val="053660"/>
                </a:solidFill>
              </a:rPr>
              <a:t> 7th, 2017</a:t>
            </a:r>
            <a:endParaRPr lang="es-EC" sz="2400" b="1" i="1" dirty="0">
              <a:solidFill>
                <a:srgbClr val="0536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069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64 CuadroTexto"/>
          <p:cNvSpPr txBox="1"/>
          <p:nvPr/>
        </p:nvSpPr>
        <p:spPr>
          <a:xfrm>
            <a:off x="1110450" y="1508604"/>
            <a:ext cx="3518810" cy="36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/>
            <a:r>
              <a:rPr lang="en-US" sz="1799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The center of great opportunities</a:t>
            </a:r>
          </a:p>
        </p:txBody>
      </p:sp>
      <p:sp>
        <p:nvSpPr>
          <p:cNvPr id="69" name="65 CuadroTexto"/>
          <p:cNvSpPr txBox="1"/>
          <p:nvPr/>
        </p:nvSpPr>
        <p:spPr>
          <a:xfrm>
            <a:off x="1387746" y="2310776"/>
            <a:ext cx="4792648" cy="338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>
              <a:spcAft>
                <a:spcPts val="600"/>
              </a:spcAft>
            </a:pPr>
            <a:r>
              <a:rPr lang="en-US" altLang="es-EC" sz="16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Business Languages: </a:t>
            </a:r>
            <a:r>
              <a:rPr lang="en-US" altLang="es-EC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Spanish (official) &amp; English</a:t>
            </a:r>
            <a:endParaRPr lang="en-US" altLang="es-EC" sz="16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66 CuadroTexto"/>
          <p:cNvSpPr txBox="1"/>
          <p:nvPr/>
        </p:nvSpPr>
        <p:spPr>
          <a:xfrm>
            <a:off x="1387744" y="2025032"/>
            <a:ext cx="1532748" cy="338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>
              <a:spcAft>
                <a:spcPts val="600"/>
              </a:spcAft>
            </a:pPr>
            <a:r>
              <a:rPr lang="en-US" altLang="es-EC" sz="16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Capital: </a:t>
            </a:r>
            <a:r>
              <a:rPr lang="en-US" altLang="es-EC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Quito</a:t>
            </a:r>
            <a:endParaRPr lang="en-US" altLang="es-EC" sz="16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68 CuadroTexto"/>
          <p:cNvSpPr txBox="1"/>
          <p:nvPr/>
        </p:nvSpPr>
        <p:spPr>
          <a:xfrm>
            <a:off x="1097073" y="882058"/>
            <a:ext cx="3036321" cy="7694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/>
            <a:r>
              <a:rPr lang="en-US" sz="4400" b="1" dirty="0" smtClean="0">
                <a:solidFill>
                  <a:srgbClr val="125576"/>
                </a:solidFill>
                <a:latin typeface="Arial" pitchFamily="34" charset="0"/>
                <a:cs typeface="Arial" pitchFamily="34" charset="0"/>
              </a:rPr>
              <a:t>ECUADOR</a:t>
            </a:r>
            <a:endParaRPr lang="en-US" sz="3600" b="1" dirty="0">
              <a:solidFill>
                <a:srgbClr val="12557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69 CuadroTexto"/>
          <p:cNvSpPr txBox="1"/>
          <p:nvPr/>
        </p:nvSpPr>
        <p:spPr>
          <a:xfrm>
            <a:off x="1387745" y="2615154"/>
            <a:ext cx="21804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>
              <a:spcAft>
                <a:spcPts val="600"/>
              </a:spcAft>
            </a:pPr>
            <a:r>
              <a:rPr lang="en-US" altLang="es-EC" sz="16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Area: </a:t>
            </a:r>
            <a:r>
              <a:rPr lang="en-US" altLang="es-EC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257,217 </a:t>
            </a:r>
            <a:r>
              <a:rPr lang="en-US" altLang="es-EC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Sq</a:t>
            </a:r>
            <a:r>
              <a:rPr lang="en-US" altLang="es-EC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 Km</a:t>
            </a:r>
            <a:endParaRPr lang="en-US" altLang="es-EC" sz="16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70 CuadroTexto"/>
          <p:cNvSpPr txBox="1"/>
          <p:nvPr/>
        </p:nvSpPr>
        <p:spPr>
          <a:xfrm>
            <a:off x="1387744" y="2900898"/>
            <a:ext cx="2597687" cy="338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>
              <a:spcAft>
                <a:spcPts val="600"/>
              </a:spcAft>
            </a:pPr>
            <a:r>
              <a:rPr lang="en-US" altLang="es-EC" sz="16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Time Zone: </a:t>
            </a:r>
            <a:r>
              <a:rPr lang="en-US" altLang="es-EC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GMT -5 horas</a:t>
            </a:r>
            <a:endParaRPr lang="en-US" altLang="es-EC" sz="16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71 CuadroTexto"/>
          <p:cNvSpPr txBox="1"/>
          <p:nvPr/>
        </p:nvSpPr>
        <p:spPr>
          <a:xfrm>
            <a:off x="1387745" y="3168007"/>
            <a:ext cx="2085767" cy="338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>
              <a:spcAft>
                <a:spcPts val="600"/>
              </a:spcAft>
            </a:pPr>
            <a:r>
              <a:rPr lang="en-US" altLang="es-EC" sz="16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Currency: </a:t>
            </a:r>
            <a:r>
              <a:rPr lang="en-US" altLang="es-EC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US Dollar</a:t>
            </a:r>
            <a:endParaRPr lang="en-US" altLang="es-EC" sz="16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72 CuadroTexto"/>
          <p:cNvSpPr txBox="1"/>
          <p:nvPr/>
        </p:nvSpPr>
        <p:spPr>
          <a:xfrm>
            <a:off x="1387744" y="3472386"/>
            <a:ext cx="4496614" cy="338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>
              <a:spcAft>
                <a:spcPts val="600"/>
              </a:spcAft>
            </a:pPr>
            <a:r>
              <a:rPr lang="en-US" altLang="es-EC" sz="16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Population: </a:t>
            </a:r>
            <a:r>
              <a:rPr lang="en-US" altLang="es-EC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16.7 M approx. </a:t>
            </a:r>
            <a:r>
              <a:rPr lang="en-US" altLang="es-EC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(14.5 M in census 2010)</a:t>
            </a:r>
            <a:endParaRPr lang="en-US" altLang="es-EC" sz="12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73 CuadroTexto"/>
          <p:cNvSpPr txBox="1"/>
          <p:nvPr/>
        </p:nvSpPr>
        <p:spPr>
          <a:xfrm>
            <a:off x="1387744" y="3758130"/>
            <a:ext cx="3826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>
              <a:spcAft>
                <a:spcPts val="600"/>
              </a:spcAft>
            </a:pPr>
            <a:r>
              <a:rPr lang="en-US" altLang="es-EC" sz="16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Nominal GDP: </a:t>
            </a:r>
            <a:r>
              <a:rPr lang="en-US" altLang="es-EC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USD </a:t>
            </a:r>
            <a:r>
              <a:rPr lang="en-US" altLang="es-EC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97,802 </a:t>
            </a:r>
            <a:r>
              <a:rPr lang="en-US" altLang="es-EC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M </a:t>
            </a:r>
            <a:r>
              <a:rPr lang="en-US" altLang="es-EC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(2016 BCE)</a:t>
            </a:r>
            <a:endParaRPr lang="en-US" altLang="es-EC" sz="12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87 CuadroTexto"/>
          <p:cNvSpPr txBox="1"/>
          <p:nvPr/>
        </p:nvSpPr>
        <p:spPr>
          <a:xfrm>
            <a:off x="1365156" y="4087028"/>
            <a:ext cx="2140143" cy="276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8667"/>
            <a:r>
              <a:rPr lang="en-US" sz="1200" dirty="0" smtClean="0">
                <a:solidFill>
                  <a:prstClr val="black"/>
                </a:solidFill>
              </a:rPr>
              <a:t>M = millions</a:t>
            </a:r>
            <a:endParaRPr lang="en-US" sz="1200" dirty="0">
              <a:solidFill>
                <a:prstClr val="black"/>
              </a:solidFill>
            </a:endParaRPr>
          </a:p>
        </p:txBody>
      </p:sp>
      <p:grpSp>
        <p:nvGrpSpPr>
          <p:cNvPr id="78" name="74 Grupo"/>
          <p:cNvGrpSpPr/>
          <p:nvPr/>
        </p:nvGrpSpPr>
        <p:grpSpPr>
          <a:xfrm>
            <a:off x="1025636" y="1882160"/>
            <a:ext cx="6357798" cy="1716050"/>
            <a:chOff x="1025489" y="2429662"/>
            <a:chExt cx="6357982" cy="1716100"/>
          </a:xfrm>
        </p:grpSpPr>
        <p:cxnSp>
          <p:nvCxnSpPr>
            <p:cNvPr id="79" name="75 Conector recto"/>
            <p:cNvCxnSpPr/>
            <p:nvPr/>
          </p:nvCxnSpPr>
          <p:spPr>
            <a:xfrm>
              <a:off x="1025489" y="2429662"/>
              <a:ext cx="5286412" cy="1588"/>
            </a:xfrm>
            <a:prstGeom prst="line">
              <a:avLst/>
            </a:prstGeom>
            <a:ln w="12700">
              <a:solidFill>
                <a:srgbClr val="1255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76 Conector recto"/>
            <p:cNvCxnSpPr/>
            <p:nvPr/>
          </p:nvCxnSpPr>
          <p:spPr>
            <a:xfrm rot="5400000">
              <a:off x="5455439" y="3286918"/>
              <a:ext cx="1713718" cy="794"/>
            </a:xfrm>
            <a:prstGeom prst="line">
              <a:avLst/>
            </a:prstGeom>
            <a:ln w="12700">
              <a:solidFill>
                <a:srgbClr val="1255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77 Conector recto"/>
            <p:cNvCxnSpPr/>
            <p:nvPr/>
          </p:nvCxnSpPr>
          <p:spPr>
            <a:xfrm>
              <a:off x="6311901" y="4144174"/>
              <a:ext cx="1071570" cy="1588"/>
            </a:xfrm>
            <a:prstGeom prst="line">
              <a:avLst/>
            </a:prstGeom>
            <a:ln w="12700">
              <a:solidFill>
                <a:srgbClr val="1255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2" name="Imagen 8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545" t="8420" r="57296" b="24126"/>
          <a:stretch/>
        </p:blipFill>
        <p:spPr>
          <a:xfrm>
            <a:off x="1061647" y="2061642"/>
            <a:ext cx="383969" cy="2035032"/>
          </a:xfrm>
          <a:prstGeom prst="rect">
            <a:avLst/>
          </a:prstGeom>
        </p:spPr>
      </p:pic>
      <p:pic>
        <p:nvPicPr>
          <p:cNvPr id="83" name="51 Imagen" descr="Imagen#1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40"/>
          <a:stretch>
            <a:fillRect/>
          </a:stretch>
        </p:blipFill>
        <p:spPr bwMode="auto">
          <a:xfrm>
            <a:off x="5041326" y="451082"/>
            <a:ext cx="7143543" cy="6291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4" name="77 Conector recto"/>
          <p:cNvCxnSpPr/>
          <p:nvPr/>
        </p:nvCxnSpPr>
        <p:spPr>
          <a:xfrm>
            <a:off x="6404483" y="3595034"/>
            <a:ext cx="1071539" cy="1588"/>
          </a:xfrm>
          <a:prstGeom prst="line">
            <a:avLst/>
          </a:prstGeom>
          <a:ln w="12700">
            <a:solidFill>
              <a:srgbClr val="1255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9256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3 CuadroTexto"/>
          <p:cNvSpPr txBox="1">
            <a:spLocks noChangeArrowheads="1"/>
          </p:cNvSpPr>
          <p:nvPr/>
        </p:nvSpPr>
        <p:spPr bwMode="auto">
          <a:xfrm>
            <a:off x="4740141" y="2209013"/>
            <a:ext cx="5429130" cy="40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88667">
              <a:tabLst>
                <a:tab pos="2688956" algn="l"/>
              </a:tabLst>
              <a:defRPr/>
            </a:pPr>
            <a:r>
              <a:rPr lang="en-US" sz="1999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Access to a market of</a:t>
            </a:r>
            <a:endParaRPr lang="en-US" sz="1999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3 CuadroTexto"/>
          <p:cNvSpPr txBox="1">
            <a:spLocks noChangeArrowheads="1"/>
          </p:cNvSpPr>
          <p:nvPr/>
        </p:nvSpPr>
        <p:spPr bwMode="auto">
          <a:xfrm>
            <a:off x="4665029" y="2463917"/>
            <a:ext cx="3020575" cy="6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88667">
              <a:tabLst>
                <a:tab pos="2688956" algn="l"/>
              </a:tabLst>
              <a:defRPr/>
            </a:pPr>
            <a:r>
              <a:rPr lang="en-US" sz="3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800 million</a:t>
            </a:r>
            <a:endParaRPr lang="en-US" sz="1999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3 CuadroTexto"/>
          <p:cNvSpPr txBox="1">
            <a:spLocks noChangeArrowheads="1"/>
          </p:cNvSpPr>
          <p:nvPr/>
        </p:nvSpPr>
        <p:spPr bwMode="auto">
          <a:xfrm>
            <a:off x="4729202" y="2918552"/>
            <a:ext cx="4357591" cy="584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88667">
              <a:tabLst>
                <a:tab pos="2688956" algn="l"/>
              </a:tabLst>
              <a:defRPr/>
            </a:pPr>
            <a:r>
              <a:rPr lang="en-US" sz="32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people</a:t>
            </a:r>
            <a:endParaRPr lang="en-US" sz="1799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6" descr="C:\Users\ggarciav\AppData\Local\Temp\mundo-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0738"/>
          <a:stretch/>
        </p:blipFill>
        <p:spPr bwMode="auto">
          <a:xfrm>
            <a:off x="177" y="100"/>
            <a:ext cx="4638541" cy="685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13 CuadroTexto"/>
          <p:cNvSpPr txBox="1"/>
          <p:nvPr/>
        </p:nvSpPr>
        <p:spPr>
          <a:xfrm>
            <a:off x="5165243" y="487274"/>
            <a:ext cx="4289833" cy="1323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/>
            <a:r>
              <a:rPr lang="en-US" sz="8000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</a:t>
            </a:r>
            <a:endParaRPr lang="en-US" sz="8000" b="1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14 CuadroTexto"/>
          <p:cNvSpPr txBox="1"/>
          <p:nvPr/>
        </p:nvSpPr>
        <p:spPr>
          <a:xfrm>
            <a:off x="5213962" y="1630248"/>
            <a:ext cx="4634468" cy="3744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>
              <a:lnSpc>
                <a:spcPts val="2199"/>
              </a:lnSpc>
            </a:pPr>
            <a:r>
              <a:rPr lang="en-US" sz="2399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The center of great opportunities</a:t>
            </a:r>
            <a:endParaRPr lang="en-US" sz="2399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12 Conector recto"/>
          <p:cNvCxnSpPr/>
          <p:nvPr/>
        </p:nvCxnSpPr>
        <p:spPr>
          <a:xfrm>
            <a:off x="353" y="4886408"/>
            <a:ext cx="12194822" cy="0"/>
          </a:xfrm>
          <a:prstGeom prst="line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14 Imagen" descr="ALADI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26411" y="3669370"/>
            <a:ext cx="1999124" cy="1250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112575" y="3624172"/>
            <a:ext cx="1690602" cy="1178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4" descr="Resultado de imagen para bandera de unión europ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127" y="3786019"/>
            <a:ext cx="1466950" cy="99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412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59 CuadroTexto"/>
          <p:cNvSpPr txBox="1">
            <a:spLocks noChangeArrowheads="1"/>
          </p:cNvSpPr>
          <p:nvPr/>
        </p:nvSpPr>
        <p:spPr bwMode="auto">
          <a:xfrm>
            <a:off x="5534025" y="1538288"/>
            <a:ext cx="2790825" cy="60529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1088667">
              <a:lnSpc>
                <a:spcPts val="1999"/>
              </a:lnSpc>
              <a:defRPr/>
            </a:pPr>
            <a:r>
              <a:rPr lang="en-US" sz="1999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Low external public</a:t>
            </a:r>
          </a:p>
          <a:p>
            <a:pPr defTabSz="1088667">
              <a:lnSpc>
                <a:spcPts val="1999"/>
              </a:lnSpc>
              <a:defRPr/>
            </a:pPr>
            <a:r>
              <a:rPr lang="en-US" sz="1999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debt / GDP</a:t>
            </a:r>
            <a:endParaRPr lang="en-US" sz="1999" b="1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37 Imagen" descr="Iimagen#2-01.png"/>
          <p:cNvPicPr>
            <a:picLocks noChangeAspect="1"/>
          </p:cNvPicPr>
          <p:nvPr/>
        </p:nvPicPr>
        <p:blipFill>
          <a:blip r:embed="rId4" cstate="print"/>
          <a:srcRect l="11044" t="8331" r="74055" b="66873"/>
          <a:stretch>
            <a:fillRect/>
          </a:stretch>
        </p:blipFill>
        <p:spPr bwMode="auto">
          <a:xfrm>
            <a:off x="4311650" y="4429125"/>
            <a:ext cx="12144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40 Imagen" descr="Iimagen#2-01.png"/>
          <p:cNvPicPr>
            <a:picLocks noChangeAspect="1"/>
          </p:cNvPicPr>
          <p:nvPr/>
        </p:nvPicPr>
        <p:blipFill>
          <a:blip r:embed="rId4" cstate="print"/>
          <a:srcRect l="11044" t="34367" r="74055" b="42078"/>
          <a:stretch>
            <a:fillRect/>
          </a:stretch>
        </p:blipFill>
        <p:spPr bwMode="auto">
          <a:xfrm>
            <a:off x="4318000" y="2794000"/>
            <a:ext cx="1214438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41 Imagen" descr="Iimagen#2-01.png"/>
          <p:cNvPicPr>
            <a:picLocks noChangeAspect="1"/>
          </p:cNvPicPr>
          <p:nvPr/>
        </p:nvPicPr>
        <p:blipFill>
          <a:blip r:embed="rId4" cstate="print"/>
          <a:srcRect l="30325" t="35606" r="55650" b="42078"/>
          <a:stretch>
            <a:fillRect/>
          </a:stretch>
        </p:blipFill>
        <p:spPr bwMode="auto">
          <a:xfrm>
            <a:off x="4433888" y="1285875"/>
            <a:ext cx="1141412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53 CuadroTexto"/>
          <p:cNvSpPr txBox="1">
            <a:spLocks noChangeArrowheads="1"/>
          </p:cNvSpPr>
          <p:nvPr/>
        </p:nvSpPr>
        <p:spPr bwMode="auto">
          <a:xfrm>
            <a:off x="5532438" y="4664075"/>
            <a:ext cx="2220912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1088667">
              <a:defRPr/>
            </a:pPr>
            <a:r>
              <a:rPr lang="en-US" sz="1999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GDP per capita</a:t>
            </a:r>
            <a:endParaRPr lang="en-US" sz="1999" b="1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45 CuadroTexto"/>
          <p:cNvSpPr txBox="1">
            <a:spLocks noChangeArrowheads="1"/>
          </p:cNvSpPr>
          <p:nvPr/>
        </p:nvSpPr>
        <p:spPr bwMode="auto">
          <a:xfrm>
            <a:off x="5538788" y="4997450"/>
            <a:ext cx="2786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087329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1400" b="1" dirty="0" smtClean="0">
                <a:solidFill>
                  <a:srgbClr val="595959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Ecuador GDP per capita in 2016 was </a:t>
            </a:r>
            <a:r>
              <a:rPr lang="es-EC" altLang="es-EC" sz="1400" b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s-EC" altLang="es-EC" sz="14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5,966</a:t>
            </a:r>
            <a:endParaRPr lang="es-EC" altLang="es-EC" sz="1400" b="1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55 CuadroTexto"/>
          <p:cNvSpPr txBox="1">
            <a:spLocks noChangeArrowheads="1"/>
          </p:cNvSpPr>
          <p:nvPr/>
        </p:nvSpPr>
        <p:spPr bwMode="auto">
          <a:xfrm>
            <a:off x="5526088" y="2949575"/>
            <a:ext cx="2079625" cy="60483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1088667">
              <a:lnSpc>
                <a:spcPts val="1999"/>
              </a:lnSpc>
              <a:defRPr/>
            </a:pPr>
            <a:r>
              <a:rPr lang="en-US" sz="1999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Upper middle</a:t>
            </a:r>
          </a:p>
          <a:p>
            <a:pPr defTabSz="1088667">
              <a:lnSpc>
                <a:spcPts val="1999"/>
              </a:lnSpc>
              <a:defRPr/>
            </a:pPr>
            <a:r>
              <a:rPr lang="en-US" sz="1999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income country</a:t>
            </a:r>
            <a:endParaRPr lang="en-US" sz="1999" b="1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47 CuadroTexto"/>
          <p:cNvSpPr txBox="1">
            <a:spLocks noChangeArrowheads="1"/>
          </p:cNvSpPr>
          <p:nvPr/>
        </p:nvSpPr>
        <p:spPr bwMode="auto">
          <a:xfrm>
            <a:off x="5532438" y="3506788"/>
            <a:ext cx="268128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087438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1400" b="1" dirty="0">
                <a:solidFill>
                  <a:srgbClr val="595959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Gross Net Income per </a:t>
            </a:r>
            <a:r>
              <a:rPr lang="en-US" altLang="es-EC" sz="1400" b="1" dirty="0" smtClean="0">
                <a:solidFill>
                  <a:srgbClr val="595959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capita </a:t>
            </a:r>
            <a:r>
              <a:rPr lang="en-US" altLang="es-EC" sz="1400" dirty="0">
                <a:solidFill>
                  <a:srgbClr val="595959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on Purchasing Power Parity  </a:t>
            </a:r>
            <a:r>
              <a:rPr lang="es-EC" altLang="es-EC" sz="14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 </a:t>
            </a:r>
            <a:r>
              <a:rPr lang="es-EC" altLang="es-EC" sz="1400" b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s-EC" altLang="es-EC" sz="14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11,000</a:t>
            </a:r>
            <a:endParaRPr lang="es-EC" altLang="es-EC" sz="1400" b="1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48 CuadroTexto"/>
          <p:cNvSpPr txBox="1">
            <a:spLocks noChangeArrowheads="1"/>
          </p:cNvSpPr>
          <p:nvPr/>
        </p:nvSpPr>
        <p:spPr bwMode="auto">
          <a:xfrm>
            <a:off x="5575300" y="2071688"/>
            <a:ext cx="228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087438" fontAlgn="base">
              <a:spcBef>
                <a:spcPct val="0"/>
              </a:spcBef>
              <a:spcAft>
                <a:spcPct val="0"/>
              </a:spcAft>
            </a:pPr>
            <a:r>
              <a:rPr lang="es-EC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28.4% </a:t>
            </a:r>
            <a:r>
              <a:rPr lang="en-US" altLang="es-EC" sz="1400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s-EC" sz="14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of GDP </a:t>
            </a:r>
            <a:r>
              <a:rPr lang="en-US" altLang="es-EC" sz="1400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(June 2017)</a:t>
            </a:r>
            <a:endParaRPr lang="en-US" altLang="es-EC" sz="1400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34 Imagen" descr="Iimagen#1-01.png"/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/>
          </a:blip>
          <a:srcRect l="23495" t="10425" r="61780" b="65622"/>
          <a:stretch>
            <a:fillRect/>
          </a:stretch>
        </p:blipFill>
        <p:spPr bwMode="auto">
          <a:xfrm>
            <a:off x="145116" y="865823"/>
            <a:ext cx="1695401" cy="1950982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24" name="41 CuadroTexto"/>
          <p:cNvSpPr txBox="1">
            <a:spLocks noChangeArrowheads="1"/>
          </p:cNvSpPr>
          <p:nvPr/>
        </p:nvSpPr>
        <p:spPr bwMode="auto">
          <a:xfrm>
            <a:off x="1619250" y="1177925"/>
            <a:ext cx="20843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1085850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2800" b="1" dirty="0" smtClean="0">
                <a:solidFill>
                  <a:srgbClr val="E46C0A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Investment</a:t>
            </a:r>
            <a:endParaRPr lang="en-US" altLang="es-EC" sz="2800" b="1" dirty="0">
              <a:solidFill>
                <a:srgbClr val="E46C0A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25" name="42 CuadroTexto"/>
          <p:cNvSpPr txBox="1">
            <a:spLocks noChangeArrowheads="1"/>
          </p:cNvSpPr>
          <p:nvPr/>
        </p:nvSpPr>
        <p:spPr bwMode="auto">
          <a:xfrm>
            <a:off x="1644650" y="1716088"/>
            <a:ext cx="26193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087438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1600" b="1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FDI flows show a growth of 16% up, </a:t>
            </a:r>
            <a:r>
              <a:rPr lang="en-US" altLang="es-EC" sz="1600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from</a:t>
            </a:r>
            <a:r>
              <a:rPr lang="en-US" altLang="es-EC" sz="1600" dirty="0" smtClean="0">
                <a:solidFill>
                  <a:srgbClr val="595959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 2007 to 2016</a:t>
            </a:r>
            <a:endParaRPr lang="en-US" altLang="es-EC" sz="1600" dirty="0">
              <a:solidFill>
                <a:srgbClr val="595959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26" name="45 CuadroTexto"/>
          <p:cNvSpPr txBox="1">
            <a:spLocks noChangeArrowheads="1"/>
          </p:cNvSpPr>
          <p:nvPr/>
        </p:nvSpPr>
        <p:spPr bwMode="auto">
          <a:xfrm>
            <a:off x="1573213" y="4632325"/>
            <a:ext cx="2511425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108732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s-EC" sz="1999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itchFamily="34" charset="0"/>
              </a:rPr>
              <a:t>Unemployment</a:t>
            </a:r>
            <a:endParaRPr lang="en-US" altLang="es-EC" sz="1999" b="1" dirty="0">
              <a:solidFill>
                <a:srgbClr val="1C5668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7" name="44 CuadroTexto"/>
          <p:cNvSpPr txBox="1">
            <a:spLocks noChangeArrowheads="1"/>
          </p:cNvSpPr>
          <p:nvPr/>
        </p:nvSpPr>
        <p:spPr bwMode="auto">
          <a:xfrm>
            <a:off x="1557338" y="5011738"/>
            <a:ext cx="234950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085850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1400" b="1" dirty="0" smtClean="0">
                <a:solidFill>
                  <a:srgbClr val="595959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One of the lowest in South America 4.5% </a:t>
            </a:r>
            <a:r>
              <a:rPr lang="en-US" altLang="es-EC" sz="1400" dirty="0" smtClean="0">
                <a:solidFill>
                  <a:srgbClr val="595959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at June 2017</a:t>
            </a:r>
            <a:endParaRPr lang="en-US" altLang="es-EC" sz="1400" dirty="0">
              <a:solidFill>
                <a:srgbClr val="595959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28" name="29 CuadroTexto"/>
          <p:cNvSpPr txBox="1">
            <a:spLocks noChangeArrowheads="1"/>
          </p:cNvSpPr>
          <p:nvPr/>
        </p:nvSpPr>
        <p:spPr bwMode="auto">
          <a:xfrm>
            <a:off x="1598613" y="3117850"/>
            <a:ext cx="2220912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108732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s-EC" sz="1999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itchFamily="34" charset="0"/>
              </a:rPr>
              <a:t>FBKF</a:t>
            </a:r>
            <a:endParaRPr lang="en-US" altLang="es-EC" sz="1999" b="1" dirty="0">
              <a:solidFill>
                <a:srgbClr val="1C5668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9" name="64 CuadroTexto"/>
          <p:cNvSpPr txBox="1">
            <a:spLocks noChangeArrowheads="1"/>
          </p:cNvSpPr>
          <p:nvPr/>
        </p:nvSpPr>
        <p:spPr bwMode="auto">
          <a:xfrm>
            <a:off x="1562100" y="3517900"/>
            <a:ext cx="27082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087438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1400" b="1" dirty="0" smtClean="0">
                <a:solidFill>
                  <a:srgbClr val="595959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Annual average of 25% </a:t>
            </a:r>
            <a:r>
              <a:rPr lang="en-US" altLang="es-EC" sz="1400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of GDP (2007-2016)</a:t>
            </a:r>
            <a:endParaRPr lang="en-US" altLang="es-EC" sz="1400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31 Imagen" descr="Iimagen#2-01.png"/>
          <p:cNvPicPr>
            <a:picLocks noChangeAspect="1"/>
          </p:cNvPicPr>
          <p:nvPr/>
        </p:nvPicPr>
        <p:blipFill>
          <a:blip r:embed="rId4" cstate="print"/>
          <a:srcRect l="30325" t="35606" r="55650" b="42078"/>
          <a:stretch>
            <a:fillRect/>
          </a:stretch>
        </p:blipFill>
        <p:spPr bwMode="auto">
          <a:xfrm>
            <a:off x="422275" y="2930525"/>
            <a:ext cx="1143000" cy="128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1" name="66 Conector recto"/>
          <p:cNvCxnSpPr/>
          <p:nvPr/>
        </p:nvCxnSpPr>
        <p:spPr>
          <a:xfrm rot="5400000">
            <a:off x="5992019" y="3607594"/>
            <a:ext cx="4927600" cy="1588"/>
          </a:xfrm>
          <a:prstGeom prst="line">
            <a:avLst/>
          </a:prstGeom>
          <a:ln w="28575">
            <a:solidFill>
              <a:srgbClr val="1C566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4 Rectángulo"/>
          <p:cNvSpPr>
            <a:spLocks noChangeArrowheads="1"/>
          </p:cNvSpPr>
          <p:nvPr/>
        </p:nvSpPr>
        <p:spPr bwMode="auto">
          <a:xfrm>
            <a:off x="1671638" y="790575"/>
            <a:ext cx="4954587" cy="4238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108732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pt-BR" sz="2399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itchFamily="34" charset="0"/>
              </a:rPr>
              <a:t>Economic</a:t>
            </a:r>
            <a:endParaRPr lang="en-US" altLang="pt-BR" sz="1999" dirty="0">
              <a:solidFill>
                <a:srgbClr val="1C5668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3" name="34 Rectángulo"/>
          <p:cNvSpPr>
            <a:spLocks noChangeArrowheads="1"/>
          </p:cNvSpPr>
          <p:nvPr/>
        </p:nvSpPr>
        <p:spPr bwMode="auto">
          <a:xfrm>
            <a:off x="8683625" y="858838"/>
            <a:ext cx="291465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08585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pt-BR" sz="2400" b="1" dirty="0" smtClean="0">
                <a:solidFill>
                  <a:srgbClr val="23A9A3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Social - Politic</a:t>
            </a:r>
            <a:endParaRPr lang="en-US" altLang="pt-BR" sz="2400" b="1" dirty="0">
              <a:solidFill>
                <a:srgbClr val="23A9A3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34" name="35 Imagen" descr="Iimagen#1-01.png"/>
          <p:cNvPicPr>
            <a:picLocks noChangeAspect="1"/>
          </p:cNvPicPr>
          <p:nvPr/>
        </p:nvPicPr>
        <p:blipFill>
          <a:blip r:embed="rId5" cstate="print"/>
          <a:srcRect l="5824" t="36461" r="78714" b="39586"/>
          <a:stretch>
            <a:fillRect/>
          </a:stretch>
        </p:blipFill>
        <p:spPr bwMode="auto">
          <a:xfrm>
            <a:off x="8526463" y="1573213"/>
            <a:ext cx="1239837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43 CuadroTexto"/>
          <p:cNvSpPr txBox="1"/>
          <p:nvPr/>
        </p:nvSpPr>
        <p:spPr>
          <a:xfrm>
            <a:off x="9759950" y="1573213"/>
            <a:ext cx="2232025" cy="3984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088667">
              <a:defRPr/>
            </a:pPr>
            <a:r>
              <a:rPr lang="en-US" sz="1999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Political Stability</a:t>
            </a:r>
            <a:endParaRPr lang="en-US" sz="1999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44 CuadroTexto"/>
          <p:cNvSpPr txBox="1">
            <a:spLocks noChangeArrowheads="1"/>
          </p:cNvSpPr>
          <p:nvPr/>
        </p:nvSpPr>
        <p:spPr bwMode="auto">
          <a:xfrm>
            <a:off x="9805988" y="1992313"/>
            <a:ext cx="21161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087438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1400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Democratic elections ratifications</a:t>
            </a:r>
            <a:endParaRPr lang="en-US" altLang="es-EC" sz="1400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46 CuadroTexto"/>
          <p:cNvSpPr txBox="1">
            <a:spLocks noChangeArrowheads="1"/>
          </p:cNvSpPr>
          <p:nvPr/>
        </p:nvSpPr>
        <p:spPr bwMode="auto">
          <a:xfrm>
            <a:off x="9793288" y="3675063"/>
            <a:ext cx="20066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087438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1400" b="1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Improved HDI 0.739, ranking eighty-nine (89) of 188. </a:t>
            </a:r>
            <a:r>
              <a:rPr lang="en-US" altLang="es-EC" sz="1400" dirty="0" smtClean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From 2000 to 2015 Ecuador has climbed 4 positions, which places it in a high human development</a:t>
            </a:r>
            <a:endParaRPr lang="en-US" altLang="es-EC" sz="1400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" name="27 Imagen" descr="Iimagen#51-01.png"/>
          <p:cNvPicPr>
            <a:picLocks noChangeAspect="1"/>
          </p:cNvPicPr>
          <p:nvPr/>
        </p:nvPicPr>
        <p:blipFill>
          <a:blip r:embed="rId6" cstate="print"/>
          <a:srcRect l="30663" t="30206" r="56609" b="43748"/>
          <a:stretch>
            <a:fillRect/>
          </a:stretch>
        </p:blipFill>
        <p:spPr bwMode="auto">
          <a:xfrm>
            <a:off x="377825" y="4408488"/>
            <a:ext cx="1214438" cy="139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29 Imagen" descr="Iimagen#51-01.png"/>
          <p:cNvPicPr>
            <a:picLocks noChangeAspect="1"/>
          </p:cNvPicPr>
          <p:nvPr/>
        </p:nvPicPr>
        <p:blipFill>
          <a:blip r:embed="rId6" cstate="print"/>
          <a:srcRect l="45638" t="30206" r="41634" b="43748"/>
          <a:stretch>
            <a:fillRect/>
          </a:stretch>
        </p:blipFill>
        <p:spPr bwMode="auto">
          <a:xfrm>
            <a:off x="8670925" y="3502025"/>
            <a:ext cx="1216025" cy="139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45 CuadroTexto"/>
          <p:cNvSpPr txBox="1"/>
          <p:nvPr/>
        </p:nvSpPr>
        <p:spPr>
          <a:xfrm>
            <a:off x="9759950" y="2949575"/>
            <a:ext cx="219551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088667">
              <a:defRPr/>
            </a:pPr>
            <a:r>
              <a:rPr lang="en-US" sz="1999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Social Development</a:t>
            </a:r>
            <a:endParaRPr lang="en-US" sz="1999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3 Rectángulo"/>
          <p:cNvSpPr>
            <a:spLocks noChangeArrowheads="1"/>
          </p:cNvSpPr>
          <p:nvPr/>
        </p:nvSpPr>
        <p:spPr bwMode="auto">
          <a:xfrm>
            <a:off x="382588" y="144463"/>
            <a:ext cx="11215687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08743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pt-BR" sz="32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Ecuador</a:t>
            </a:r>
            <a:r>
              <a:rPr lang="en-US" altLang="pt-BR" sz="3200" dirty="0" smtClean="0">
                <a:solidFill>
                  <a:srgbClr val="12557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pt-BR" sz="2800" dirty="0" smtClean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has achieved </a:t>
            </a:r>
            <a:r>
              <a:rPr lang="en-US" altLang="pt-BR" sz="32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significant growth </a:t>
            </a:r>
            <a:r>
              <a:rPr lang="en-US" altLang="pt-BR" sz="2800" dirty="0" smtClean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in the last decade</a:t>
            </a:r>
            <a:endParaRPr lang="en-US" altLang="pt-BR" sz="3200" dirty="0">
              <a:solidFill>
                <a:srgbClr val="40404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49 CuadroTexto"/>
          <p:cNvSpPr txBox="1">
            <a:spLocks noChangeArrowheads="1"/>
          </p:cNvSpPr>
          <p:nvPr/>
        </p:nvSpPr>
        <p:spPr bwMode="auto">
          <a:xfrm rot="-5400000">
            <a:off x="10520362" y="4294188"/>
            <a:ext cx="295751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1" rIns="91422" bIns="45711">
            <a:spAutoFit/>
          </a:bodyPr>
          <a:lstStyle/>
          <a:p>
            <a:pPr defTabSz="1087438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900" dirty="0" smtClean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*Source: Central Bank of Ecuador</a:t>
            </a:r>
            <a:endParaRPr lang="en-US" altLang="es-EC" sz="9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049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4 CuadroTexto"/>
          <p:cNvSpPr txBox="1"/>
          <p:nvPr/>
        </p:nvSpPr>
        <p:spPr>
          <a:xfrm>
            <a:off x="480963" y="1970276"/>
            <a:ext cx="9793088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8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Ecuadorian Government initiatives aligned to SDGs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367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Rectángulo"/>
          <p:cNvSpPr/>
          <p:nvPr/>
        </p:nvSpPr>
        <p:spPr>
          <a:xfrm>
            <a:off x="412388" y="477751"/>
            <a:ext cx="1094521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667">
              <a:lnSpc>
                <a:spcPct val="90000"/>
              </a:lnSpc>
            </a:pPr>
            <a:r>
              <a:rPr lang="en-US" altLang="pt-BR" sz="32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The National Development </a:t>
            </a:r>
            <a:r>
              <a:rPr lang="en-US" altLang="pt-BR" sz="32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Plan 2017- 2021</a:t>
            </a:r>
            <a:endParaRPr lang="en-US" altLang="pt-BR" sz="32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12388" y="1174086"/>
            <a:ext cx="47490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pt-BR" sz="24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National Development Goals</a:t>
            </a:r>
            <a:endParaRPr lang="en-US" altLang="pt-BR" sz="24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77871" y="1560747"/>
            <a:ext cx="4160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plan includes three main axes: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745629" y="2425764"/>
            <a:ext cx="27599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0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 for all throughout life</a:t>
            </a:r>
            <a:endParaRPr lang="en-US" sz="2000" b="1" dirty="0">
              <a:solidFill>
                <a:srgbClr val="1C56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533272" y="2385600"/>
            <a:ext cx="30614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Economy to the service of society </a:t>
            </a:r>
            <a:endParaRPr lang="en-US" sz="2000" b="1" dirty="0">
              <a:solidFill>
                <a:srgbClr val="1C56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901275" y="2354507"/>
            <a:ext cx="21565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More society, </a:t>
            </a:r>
          </a:p>
          <a:p>
            <a:pPr algn="ctr"/>
            <a:r>
              <a:rPr lang="en-US" sz="20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state</a:t>
            </a:r>
            <a:endParaRPr lang="en-US" sz="2000" b="1" dirty="0">
              <a:solidFill>
                <a:srgbClr val="1C56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88092" y="117603"/>
            <a:ext cx="2582918" cy="195502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659749" y="3344270"/>
            <a:ext cx="312217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Guarantee a dignified life with equal opportunities</a:t>
            </a:r>
            <a:b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Affirm interculturality and plurinationality</a:t>
            </a:r>
          </a:p>
          <a:p>
            <a:pPr algn="ctr"/>
            <a:endParaRPr lang="en-US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Guarantee the rights of nature</a:t>
            </a:r>
            <a:endParaRPr lang="en-US" sz="1800" dirty="0"/>
          </a:p>
        </p:txBody>
      </p:sp>
      <p:sp>
        <p:nvSpPr>
          <p:cNvPr id="10" name="Rectángulo redondeado 9"/>
          <p:cNvSpPr/>
          <p:nvPr/>
        </p:nvSpPr>
        <p:spPr>
          <a:xfrm>
            <a:off x="496286" y="2324163"/>
            <a:ext cx="3449095" cy="3612287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ángulo redondeado 19"/>
          <p:cNvSpPr/>
          <p:nvPr/>
        </p:nvSpPr>
        <p:spPr>
          <a:xfrm>
            <a:off x="4375645" y="2324161"/>
            <a:ext cx="3449095" cy="3612287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8255004" y="2324162"/>
            <a:ext cx="3449095" cy="3612287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ángulo 10"/>
          <p:cNvSpPr/>
          <p:nvPr/>
        </p:nvSpPr>
        <p:spPr>
          <a:xfrm>
            <a:off x="4545908" y="3344270"/>
            <a:ext cx="310856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Consolidate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 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social economic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</a:p>
          <a:p>
            <a:pPr algn="ctr"/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 a sustainable 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</a:p>
          <a:p>
            <a:pPr algn="ctr"/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Achieve 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sovereignty and an integral rural development.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8323367" y="3344270"/>
            <a:ext cx="331236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active society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with a State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oriented 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</a:p>
          <a:p>
            <a:pPr algn="ctr"/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 transparency and co-responsibility for a new social ethic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Guarantee sovereignty and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609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Rectángulo"/>
          <p:cNvSpPr/>
          <p:nvPr/>
        </p:nvSpPr>
        <p:spPr>
          <a:xfrm>
            <a:off x="412388" y="477751"/>
            <a:ext cx="1094521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667">
              <a:lnSpc>
                <a:spcPct val="90000"/>
              </a:lnSpc>
            </a:pPr>
            <a:r>
              <a:rPr lang="en-US" altLang="pt-BR" sz="24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Corporate Social Responsibility &amp; </a:t>
            </a:r>
            <a:r>
              <a:rPr lang="en-US" altLang="pt-BR" sz="2399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The National Development Plan</a:t>
            </a:r>
            <a:endParaRPr lang="en-US" altLang="pt-BR" sz="2399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761479" y="1269554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pt-BR" sz="2000" b="1" dirty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government promotes 4 ethics for </a:t>
            </a:r>
            <a:r>
              <a:rPr lang="en-US" altLang="pt-BR" sz="20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corporate </a:t>
            </a:r>
            <a:r>
              <a:rPr lang="en-US" altLang="pt-BR" sz="2000" b="1" dirty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</a:t>
            </a:r>
            <a:r>
              <a:rPr lang="en-US" altLang="pt-BR" sz="20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responsibility</a:t>
            </a:r>
            <a:endParaRPr lang="en-US" altLang="pt-BR" sz="20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433292" y="2927720"/>
            <a:ext cx="6438171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088667">
              <a:lnSpc>
                <a:spcPct val="90000"/>
              </a:lnSpc>
            </a:pPr>
            <a:r>
              <a:rPr lang="en-US" sz="28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</a:t>
            </a:r>
            <a:r>
              <a:rPr lang="en-US" sz="2800" b="1" dirty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TALENT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eeks to comply with the principles of Human Rights and with the agreements signed with the ILO.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343738" y="3828964"/>
            <a:ext cx="8058701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088667">
              <a:lnSpc>
                <a:spcPct val="90000"/>
              </a:lnSpc>
            </a:pPr>
            <a:r>
              <a:rPr lang="en-US" sz="2800" b="1" dirty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eeks that organizations support the development of society respecting their cultural values ​​and the economic and social inclusion of the poorest. 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7383" y="4866121"/>
            <a:ext cx="87896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088667">
              <a:lnSpc>
                <a:spcPct val="90000"/>
              </a:lnSpc>
            </a:pPr>
            <a:r>
              <a:rPr lang="en-US" sz="2800" b="1" dirty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Ensures that organizations take responsibility for their processes, the impact and waste generated by their actions, minimize the consumption of natural resources and preserve the environment 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182005" y="1969935"/>
            <a:ext cx="6507870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088667">
              <a:lnSpc>
                <a:spcPct val="90000"/>
              </a:lnSpc>
            </a:pPr>
            <a:r>
              <a:rPr lang="en-US" sz="28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nsures that organizations comply with their obligations and participates jointly in the execution of social projects.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Resultado de imagen para government sector vector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00" y="1719542"/>
            <a:ext cx="1245333" cy="12453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25374" y="2361420"/>
            <a:ext cx="949077" cy="1367787"/>
          </a:xfrm>
          <a:prstGeom prst="rect">
            <a:avLst/>
          </a:prstGeom>
        </p:spPr>
      </p:pic>
      <p:pic>
        <p:nvPicPr>
          <p:cNvPr id="9" name="Picture 2" descr="Resultado de imagen para environment vector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57" t="12456" b="10255"/>
          <a:stretch/>
        </p:blipFill>
        <p:spPr bwMode="auto">
          <a:xfrm>
            <a:off x="10076757" y="4643796"/>
            <a:ext cx="1300973" cy="10635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n relacionad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31" y="3480767"/>
            <a:ext cx="1432813" cy="1069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5383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00 Elipse"/>
          <p:cNvSpPr/>
          <p:nvPr/>
        </p:nvSpPr>
        <p:spPr>
          <a:xfrm>
            <a:off x="884926" y="3605485"/>
            <a:ext cx="1643026" cy="1643026"/>
          </a:xfrm>
          <a:prstGeom prst="ellipse">
            <a:avLst/>
          </a:prstGeom>
          <a:noFill/>
          <a:ln w="57150">
            <a:solidFill>
              <a:srgbClr val="1C56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667"/>
            <a:endParaRPr lang="en-US" sz="2099" dirty="0">
              <a:solidFill>
                <a:prstClr val="white"/>
              </a:solidFill>
            </a:endParaRPr>
          </a:p>
        </p:txBody>
      </p:sp>
      <p:sp>
        <p:nvSpPr>
          <p:cNvPr id="7" name="object 48"/>
          <p:cNvSpPr txBox="1"/>
          <p:nvPr/>
        </p:nvSpPr>
        <p:spPr>
          <a:xfrm>
            <a:off x="785862" y="3931674"/>
            <a:ext cx="1777809" cy="49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1" algn="ctr" defTabSz="1088667"/>
            <a:r>
              <a:rPr lang="en-US" sz="3200" b="1" spc="-15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43</a:t>
            </a:r>
            <a:endParaRPr lang="en-US" sz="3200" spc="-15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ject 48"/>
          <p:cNvSpPr txBox="1"/>
          <p:nvPr/>
        </p:nvSpPr>
        <p:spPr>
          <a:xfrm>
            <a:off x="724585" y="4343878"/>
            <a:ext cx="1928770" cy="49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1" algn="ctr" defTabSz="1088667"/>
            <a:r>
              <a:rPr lang="en-US" sz="32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2007</a:t>
            </a:r>
            <a:endParaRPr lang="en-US" sz="32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103 Conector recto"/>
          <p:cNvCxnSpPr/>
          <p:nvPr/>
        </p:nvCxnSpPr>
        <p:spPr>
          <a:xfrm>
            <a:off x="2596222" y="4389228"/>
            <a:ext cx="428615" cy="1588"/>
          </a:xfrm>
          <a:prstGeom prst="line">
            <a:avLst/>
          </a:prstGeom>
          <a:ln w="28575">
            <a:solidFill>
              <a:srgbClr val="1C56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104 Elipse"/>
          <p:cNvSpPr/>
          <p:nvPr/>
        </p:nvSpPr>
        <p:spPr>
          <a:xfrm>
            <a:off x="3007856" y="4317793"/>
            <a:ext cx="142872" cy="142872"/>
          </a:xfrm>
          <a:prstGeom prst="ellipse">
            <a:avLst/>
          </a:prstGeom>
          <a:solidFill>
            <a:srgbClr val="1C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667"/>
            <a:endParaRPr lang="en-US" sz="2099" dirty="0">
              <a:solidFill>
                <a:prstClr val="white"/>
              </a:solidFill>
            </a:endParaRPr>
          </a:p>
        </p:txBody>
      </p:sp>
      <p:sp>
        <p:nvSpPr>
          <p:cNvPr id="11" name="105 Elipse"/>
          <p:cNvSpPr/>
          <p:nvPr/>
        </p:nvSpPr>
        <p:spPr>
          <a:xfrm>
            <a:off x="3196740" y="3263637"/>
            <a:ext cx="2011317" cy="2011317"/>
          </a:xfrm>
          <a:prstGeom prst="ellipse">
            <a:avLst/>
          </a:prstGeom>
          <a:noFill/>
          <a:ln w="76200">
            <a:solidFill>
              <a:srgbClr val="23A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667"/>
            <a:endParaRPr lang="en-US" sz="2099" dirty="0">
              <a:solidFill>
                <a:prstClr val="white"/>
              </a:solidFill>
            </a:endParaRPr>
          </a:p>
        </p:txBody>
      </p:sp>
      <p:sp>
        <p:nvSpPr>
          <p:cNvPr id="12" name="object 48"/>
          <p:cNvSpPr txBox="1"/>
          <p:nvPr/>
        </p:nvSpPr>
        <p:spPr>
          <a:xfrm>
            <a:off x="3345167" y="3650585"/>
            <a:ext cx="1714463" cy="7386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1" algn="ctr" defTabSz="1088667"/>
            <a:r>
              <a:rPr lang="en-US" sz="4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173</a:t>
            </a:r>
            <a:endParaRPr lang="en-US" sz="4800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object 48"/>
          <p:cNvSpPr txBox="1"/>
          <p:nvPr/>
        </p:nvSpPr>
        <p:spPr>
          <a:xfrm>
            <a:off x="3150499" y="4290827"/>
            <a:ext cx="2000206" cy="615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1" algn="ctr" defTabSz="1088667"/>
            <a:r>
              <a:rPr lang="en-US" sz="4000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2016</a:t>
            </a:r>
            <a:endParaRPr lang="en-US" sz="4000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11 Rectángulo"/>
          <p:cNvSpPr/>
          <p:nvPr/>
        </p:nvSpPr>
        <p:spPr>
          <a:xfrm>
            <a:off x="262347" y="1178395"/>
            <a:ext cx="6165640" cy="982698"/>
          </a:xfrm>
          <a:prstGeom prst="rect">
            <a:avLst/>
          </a:prstGeom>
        </p:spPr>
        <p:txBody>
          <a:bodyPr wrap="square" lIns="119756" tIns="59877" rIns="119756" bIns="59877">
            <a:spAutoFit/>
          </a:bodyPr>
          <a:lstStyle/>
          <a:p>
            <a:pPr marL="16631" algn="ctr" defTabSz="1088667"/>
            <a:r>
              <a:rPr lang="en-US" sz="2399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Public expenditure on </a:t>
            </a:r>
            <a:r>
              <a:rPr lang="en-US" sz="2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en-US" sz="2399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 per capita </a:t>
            </a:r>
            <a:r>
              <a:rPr lang="en-US" sz="2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quadrupled in the past nine years</a:t>
            </a:r>
            <a:endParaRPr lang="en-US" sz="28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12 CuadroTexto"/>
          <p:cNvSpPr txBox="1"/>
          <p:nvPr/>
        </p:nvSpPr>
        <p:spPr>
          <a:xfrm>
            <a:off x="1296297" y="3084357"/>
            <a:ext cx="942860" cy="523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/>
            <a:r>
              <a:rPr lang="en-US" sz="2800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USD</a:t>
            </a:r>
            <a:endParaRPr lang="en-US" sz="2800" b="1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33 CuadroTexto"/>
          <p:cNvSpPr txBox="1"/>
          <p:nvPr/>
        </p:nvSpPr>
        <p:spPr>
          <a:xfrm>
            <a:off x="6560468" y="1234751"/>
            <a:ext cx="504835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88667">
              <a:lnSpc>
                <a:spcPts val="3400"/>
              </a:lnSpc>
            </a:pPr>
            <a:r>
              <a:rPr lang="en-US" sz="2399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We give priority </a:t>
            </a:r>
            <a:r>
              <a:rPr lang="en-US" sz="2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attention </a:t>
            </a:r>
            <a:r>
              <a:rPr lang="en-US" sz="2399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en-US" sz="2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 People with special capabilities</a:t>
            </a:r>
            <a:endParaRPr lang="en-US" sz="2399" b="1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17 Rectángulo"/>
          <p:cNvSpPr>
            <a:spLocks noChangeArrowheads="1"/>
          </p:cNvSpPr>
          <p:nvPr/>
        </p:nvSpPr>
        <p:spPr bwMode="auto">
          <a:xfrm>
            <a:off x="457639" y="203481"/>
            <a:ext cx="11215363" cy="584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60463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1160463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1160463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1160463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1160463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160463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160463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160463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160463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Central government </a:t>
            </a:r>
            <a:r>
              <a:rPr lang="en-US" altLang="es-EC" sz="32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Social Investment</a:t>
            </a:r>
          </a:p>
        </p:txBody>
      </p:sp>
      <p:sp>
        <p:nvSpPr>
          <p:cNvPr id="21" name="31 CuadroTexto"/>
          <p:cNvSpPr txBox="1"/>
          <p:nvPr/>
        </p:nvSpPr>
        <p:spPr>
          <a:xfrm>
            <a:off x="3007856" y="5521876"/>
            <a:ext cx="654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We are the first Latin American country to receive the award for Best Practices in Universal Accessibility 2015</a:t>
            </a:r>
            <a:endParaRPr lang="en-US" sz="1800" b="1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" descr="http://designforall.org/css/Design-for-ALLCons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19" y="5634642"/>
            <a:ext cx="1676598" cy="3836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113 CuadroTexto"/>
          <p:cNvSpPr txBox="1"/>
          <p:nvPr/>
        </p:nvSpPr>
        <p:spPr>
          <a:xfrm>
            <a:off x="3676469" y="2635094"/>
            <a:ext cx="1051860" cy="584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667"/>
            <a:r>
              <a:rPr lang="en-US" sz="32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USD</a:t>
            </a:r>
            <a:endParaRPr lang="en-US" sz="32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30 Imagen" descr="Iimagen#27-01.png"/>
          <p:cNvPicPr>
            <a:picLocks noChangeAspect="1"/>
          </p:cNvPicPr>
          <p:nvPr/>
        </p:nvPicPr>
        <p:blipFill>
          <a:blip r:embed="rId5" cstate="print"/>
          <a:srcRect l="5055" t="18606" r="2944" b="22761"/>
          <a:stretch>
            <a:fillRect/>
          </a:stretch>
        </p:blipFill>
        <p:spPr>
          <a:xfrm>
            <a:off x="6165642" y="2346050"/>
            <a:ext cx="5525365" cy="2928958"/>
          </a:xfrm>
          <a:prstGeom prst="rect">
            <a:avLst/>
          </a:prstGeom>
        </p:spPr>
      </p:pic>
      <p:sp>
        <p:nvSpPr>
          <p:cNvPr id="29" name="CuadroTexto 28"/>
          <p:cNvSpPr txBox="1"/>
          <p:nvPr/>
        </p:nvSpPr>
        <p:spPr>
          <a:xfrm>
            <a:off x="6454446" y="3749297"/>
            <a:ext cx="95761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4BACC6">
                    <a:lumMod val="60000"/>
                    <a:lumOff val="4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13,447</a:t>
            </a:r>
            <a:endParaRPr lang="en-US" sz="1800" b="1" dirty="0">
              <a:solidFill>
                <a:srgbClr val="4BACC6">
                  <a:lumMod val="60000"/>
                  <a:lumOff val="4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9235589" y="3810529"/>
            <a:ext cx="95761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4BACC6">
                    <a:lumMod val="60000"/>
                    <a:lumOff val="4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1,039</a:t>
            </a:r>
            <a:endParaRPr lang="en-US" sz="1800" b="1" dirty="0">
              <a:solidFill>
                <a:srgbClr val="4BACC6">
                  <a:lumMod val="60000"/>
                  <a:lumOff val="4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7537747" y="2906725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76,158</a:t>
            </a:r>
            <a:endParaRPr lang="en-US" sz="1800" b="1" dirty="0">
              <a:solidFill>
                <a:srgbClr val="1F497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10428712" y="2365867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87,030</a:t>
            </a:r>
            <a:endParaRPr lang="en-US" sz="1800" b="1" dirty="0">
              <a:solidFill>
                <a:srgbClr val="1F497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10517734" y="4902141"/>
            <a:ext cx="741092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1500" b="1" dirty="0">
              <a:solidFill>
                <a:srgbClr val="1C56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7671257" y="4909511"/>
            <a:ext cx="741092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1500" b="1" dirty="0">
              <a:solidFill>
                <a:srgbClr val="1C56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6282630" y="4365898"/>
            <a:ext cx="2479253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People with disabilities studying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8953572" y="4365898"/>
            <a:ext cx="2479253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People with disabilities working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635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21 Elipse"/>
          <p:cNvSpPr/>
          <p:nvPr/>
        </p:nvSpPr>
        <p:spPr>
          <a:xfrm>
            <a:off x="1374727" y="3388521"/>
            <a:ext cx="1357283" cy="1357283"/>
          </a:xfrm>
          <a:prstGeom prst="ellipse">
            <a:avLst/>
          </a:prstGeom>
          <a:noFill/>
          <a:ln w="57150">
            <a:solidFill>
              <a:srgbClr val="1C56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667"/>
            <a:endParaRPr lang="es-EC" sz="2099">
              <a:solidFill>
                <a:prstClr val="white"/>
              </a:solidFill>
            </a:endParaRPr>
          </a:p>
        </p:txBody>
      </p:sp>
      <p:sp>
        <p:nvSpPr>
          <p:cNvPr id="14" name="object 45"/>
          <p:cNvSpPr/>
          <p:nvPr/>
        </p:nvSpPr>
        <p:spPr>
          <a:xfrm>
            <a:off x="6946730" y="2674162"/>
            <a:ext cx="3579885" cy="2755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088667"/>
            <a:endParaRPr sz="2099">
              <a:solidFill>
                <a:prstClr val="black"/>
              </a:solidFill>
            </a:endParaRPr>
          </a:p>
        </p:txBody>
      </p:sp>
      <p:sp>
        <p:nvSpPr>
          <p:cNvPr id="15" name="object 46"/>
          <p:cNvSpPr/>
          <p:nvPr/>
        </p:nvSpPr>
        <p:spPr>
          <a:xfrm>
            <a:off x="3303497" y="3174213"/>
            <a:ext cx="710924" cy="17461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088667"/>
            <a:endParaRPr sz="2099">
              <a:solidFill>
                <a:prstClr val="black"/>
              </a:solidFill>
            </a:endParaRPr>
          </a:p>
        </p:txBody>
      </p:sp>
      <p:sp>
        <p:nvSpPr>
          <p:cNvPr id="16" name="object 48"/>
          <p:cNvSpPr txBox="1"/>
          <p:nvPr/>
        </p:nvSpPr>
        <p:spPr>
          <a:xfrm>
            <a:off x="1464619" y="3704255"/>
            <a:ext cx="1171498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3"/>
            <a:r>
              <a:rPr lang="es-EC" sz="3200" b="1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19.8%</a:t>
            </a:r>
            <a:endParaRPr lang="es-EC" sz="32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2 Rectángulo"/>
          <p:cNvSpPr/>
          <p:nvPr/>
        </p:nvSpPr>
        <p:spPr>
          <a:xfrm>
            <a:off x="3416601" y="1390971"/>
            <a:ext cx="5038372" cy="685181"/>
          </a:xfrm>
          <a:prstGeom prst="rect">
            <a:avLst/>
          </a:prstGeom>
        </p:spPr>
        <p:txBody>
          <a:bodyPr wrap="square" lIns="119756" tIns="59877" rIns="119756" bIns="59877">
            <a:spAutoFit/>
          </a:bodyPr>
          <a:lstStyle/>
          <a:p>
            <a:pPr marL="16631" algn="ctr" defTabSz="1088667">
              <a:lnSpc>
                <a:spcPts val="2199"/>
              </a:lnSpc>
            </a:pPr>
            <a:r>
              <a:rPr lang="en-US" sz="1999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Economically Active Population affiliated to social </a:t>
            </a:r>
            <a:r>
              <a:rPr lang="en-US" sz="1999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security</a:t>
            </a:r>
            <a:endParaRPr lang="en-US" sz="1999" b="1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bject 47"/>
          <p:cNvSpPr txBox="1"/>
          <p:nvPr/>
        </p:nvSpPr>
        <p:spPr>
          <a:xfrm>
            <a:off x="2454354" y="6001487"/>
            <a:ext cx="442902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1" marR="6652" defTabSz="1088667"/>
            <a:r>
              <a:rPr sz="1200" b="1" spc="-13" dirty="0">
                <a:solidFill>
                  <a:srgbClr val="939598"/>
                </a:solidFill>
                <a:latin typeface="Arial" pitchFamily="34" charset="0"/>
                <a:cs typeface="Arial" pitchFamily="34" charset="0"/>
              </a:rPr>
              <a:t>(*) </a:t>
            </a:r>
            <a:r>
              <a:rPr lang="en-US" sz="1200" b="1" spc="-72" dirty="0">
                <a:solidFill>
                  <a:srgbClr val="939598"/>
                </a:solidFill>
                <a:latin typeface="Arial" pitchFamily="34" charset="0"/>
                <a:cs typeface="Arial" pitchFamily="34" charset="0"/>
              </a:rPr>
              <a:t>Note: Information raised with the National Survey of Employment, Unemployment and Underemployment, Urban and Rural (ENEMDU).</a:t>
            </a:r>
            <a:endParaRPr lang="es-MX" sz="1200" spc="-65" dirty="0">
              <a:solidFill>
                <a:srgbClr val="93959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19 Rectángulo"/>
          <p:cNvSpPr/>
          <p:nvPr/>
        </p:nvSpPr>
        <p:spPr>
          <a:xfrm>
            <a:off x="382712" y="286614"/>
            <a:ext cx="11215442" cy="9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88667">
              <a:defRPr/>
            </a:pP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We promote </a:t>
            </a:r>
            <a:r>
              <a:rPr lang="en-US" sz="28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decent work 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and protect the</a:t>
            </a:r>
          </a:p>
          <a:p>
            <a:pPr algn="ctr" defTabSz="1088667">
              <a:defRPr/>
            </a:pPr>
            <a:r>
              <a:rPr lang="en-US" sz="28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workers' rights</a:t>
            </a:r>
            <a:endParaRPr lang="es-ES" sz="28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object 48"/>
          <p:cNvSpPr txBox="1"/>
          <p:nvPr/>
        </p:nvSpPr>
        <p:spPr>
          <a:xfrm>
            <a:off x="1088983" y="4031445"/>
            <a:ext cx="1928770" cy="430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1" algn="ctr" defTabSz="1088667"/>
            <a:r>
              <a:rPr lang="es-EC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2007</a:t>
            </a:r>
            <a:endParaRPr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23 Conector recto"/>
          <p:cNvCxnSpPr/>
          <p:nvPr/>
        </p:nvCxnSpPr>
        <p:spPr>
          <a:xfrm>
            <a:off x="2732009" y="4031443"/>
            <a:ext cx="428615" cy="1588"/>
          </a:xfrm>
          <a:prstGeom prst="line">
            <a:avLst/>
          </a:prstGeom>
          <a:ln w="28575">
            <a:solidFill>
              <a:srgbClr val="1C56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31 Elipse"/>
          <p:cNvSpPr/>
          <p:nvPr/>
        </p:nvSpPr>
        <p:spPr>
          <a:xfrm>
            <a:off x="4589344" y="3245649"/>
            <a:ext cx="1643026" cy="1643026"/>
          </a:xfrm>
          <a:prstGeom prst="ellipse">
            <a:avLst/>
          </a:prstGeom>
          <a:noFill/>
          <a:ln w="57150">
            <a:solidFill>
              <a:srgbClr val="23A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667"/>
            <a:endParaRPr lang="es-EC" sz="2099">
              <a:solidFill>
                <a:prstClr val="white"/>
              </a:solidFill>
            </a:endParaRPr>
          </a:p>
        </p:txBody>
      </p:sp>
      <p:sp>
        <p:nvSpPr>
          <p:cNvPr id="25" name="object 48"/>
          <p:cNvSpPr txBox="1"/>
          <p:nvPr/>
        </p:nvSpPr>
        <p:spPr>
          <a:xfrm>
            <a:off x="4624979" y="3490401"/>
            <a:ext cx="1643026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3" algn="ctr"/>
            <a:r>
              <a:rPr lang="en-US" sz="40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32.5%</a:t>
            </a:r>
            <a:endParaRPr lang="en-US" sz="4000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bject 48"/>
          <p:cNvSpPr txBox="1"/>
          <p:nvPr/>
        </p:nvSpPr>
        <p:spPr>
          <a:xfrm>
            <a:off x="4446472" y="4031443"/>
            <a:ext cx="2000206" cy="5539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1" algn="ctr" defTabSz="1088667"/>
            <a:r>
              <a:rPr lang="es-EC" sz="3600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2016</a:t>
            </a:r>
            <a:endParaRPr sz="3600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34 Conector recto"/>
          <p:cNvCxnSpPr/>
          <p:nvPr/>
        </p:nvCxnSpPr>
        <p:spPr>
          <a:xfrm>
            <a:off x="6232370" y="4031443"/>
            <a:ext cx="428615" cy="1588"/>
          </a:xfrm>
          <a:prstGeom prst="line">
            <a:avLst/>
          </a:prstGeom>
          <a:ln w="28575">
            <a:solidFill>
              <a:srgbClr val="23A9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35 Elipse"/>
          <p:cNvSpPr/>
          <p:nvPr/>
        </p:nvSpPr>
        <p:spPr>
          <a:xfrm>
            <a:off x="6589550" y="3960008"/>
            <a:ext cx="142872" cy="142872"/>
          </a:xfrm>
          <a:prstGeom prst="ellipse">
            <a:avLst/>
          </a:prstGeom>
          <a:solidFill>
            <a:srgbClr val="23A9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667"/>
            <a:endParaRPr lang="es-EC" sz="2099">
              <a:solidFill>
                <a:prstClr val="white"/>
              </a:solidFill>
            </a:endParaRPr>
          </a:p>
        </p:txBody>
      </p:sp>
      <p:sp>
        <p:nvSpPr>
          <p:cNvPr id="29" name="20 CuadroTexto"/>
          <p:cNvSpPr txBox="1"/>
          <p:nvPr/>
        </p:nvSpPr>
        <p:spPr>
          <a:xfrm rot="16200000">
            <a:off x="10520643" y="4293151"/>
            <a:ext cx="2957661" cy="230816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s-EC" sz="900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s-EC" sz="900" dirty="0" err="1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Source</a:t>
            </a:r>
            <a:r>
              <a:rPr lang="es-EC" sz="900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9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National Institute of Statistics and Censuses</a:t>
            </a:r>
            <a:endParaRPr lang="es-EC" sz="9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30 Elipse"/>
          <p:cNvSpPr/>
          <p:nvPr/>
        </p:nvSpPr>
        <p:spPr>
          <a:xfrm>
            <a:off x="3089189" y="3960008"/>
            <a:ext cx="142872" cy="142872"/>
          </a:xfrm>
          <a:prstGeom prst="ellipse">
            <a:avLst/>
          </a:prstGeom>
          <a:solidFill>
            <a:srgbClr val="1C5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667"/>
            <a:endParaRPr lang="es-EC" sz="2099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595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5"/>
          <p:cNvSpPr txBox="1">
            <a:spLocks/>
          </p:cNvSpPr>
          <p:nvPr/>
        </p:nvSpPr>
        <p:spPr>
          <a:xfrm>
            <a:off x="470688" y="271331"/>
            <a:ext cx="11008953" cy="642920"/>
          </a:xfrm>
          <a:prstGeom prst="rect">
            <a:avLst/>
          </a:prstGeom>
        </p:spPr>
        <p:txBody>
          <a:bodyPr/>
          <a:lstStyle/>
          <a:p>
            <a:pPr algn="ctr" defTabSz="1088667"/>
            <a:r>
              <a:rPr lang="en-US" sz="2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Ecuador </a:t>
            </a:r>
            <a:r>
              <a:rPr 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invests in </a:t>
            </a:r>
            <a:r>
              <a:rPr lang="en-US" sz="2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Human Talent</a:t>
            </a:r>
            <a:endParaRPr lang="en-US" sz="28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9 CuadroTexto"/>
          <p:cNvSpPr txBox="1"/>
          <p:nvPr/>
        </p:nvSpPr>
        <p:spPr>
          <a:xfrm rot="16200000">
            <a:off x="10528210" y="4293126"/>
            <a:ext cx="2957575" cy="230809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defTabSz="1088667"/>
            <a:r>
              <a:rPr lang="en-US" sz="900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Source:  SENECYT</a:t>
            </a:r>
            <a:endParaRPr lang="en-US" sz="9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5 CuadroTexto"/>
          <p:cNvSpPr txBox="1">
            <a:spLocks noChangeArrowheads="1"/>
          </p:cNvSpPr>
          <p:nvPr/>
        </p:nvSpPr>
        <p:spPr bwMode="auto">
          <a:xfrm>
            <a:off x="454150" y="3732099"/>
            <a:ext cx="4500463" cy="1126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088667">
              <a:lnSpc>
                <a:spcPct val="80000"/>
              </a:lnSpc>
              <a:defRPr/>
            </a:pPr>
            <a:r>
              <a:rPr lang="en-US" sz="2800" b="1" dirty="0">
                <a:solidFill>
                  <a:srgbClr val="1F497D">
                    <a:lumMod val="75000"/>
                  </a:srgbClr>
                </a:solidFill>
                <a:latin typeface="Arial" pitchFamily="34" charset="0"/>
              </a:rPr>
              <a:t>Granted scholarships or high level education from 2007 to </a:t>
            </a:r>
            <a:r>
              <a:rPr lang="en-US" sz="2800" b="1" dirty="0" smtClean="0">
                <a:solidFill>
                  <a:srgbClr val="1F497D">
                    <a:lumMod val="75000"/>
                  </a:srgbClr>
                </a:solidFill>
                <a:latin typeface="Arial" pitchFamily="34" charset="0"/>
              </a:rPr>
              <a:t>2017</a:t>
            </a:r>
            <a:r>
              <a:rPr lang="en-US" sz="2800" b="1" dirty="0">
                <a:solidFill>
                  <a:srgbClr val="1F497D">
                    <a:lumMod val="75000"/>
                  </a:srgbClr>
                </a:solidFill>
                <a:latin typeface="Arial" pitchFamily="34" charset="0"/>
              </a:rPr>
              <a:t> </a:t>
            </a:r>
          </a:p>
        </p:txBody>
      </p:sp>
      <p:sp>
        <p:nvSpPr>
          <p:cNvPr id="18" name="9 CuadroTexto"/>
          <p:cNvSpPr txBox="1">
            <a:spLocks noChangeArrowheads="1"/>
          </p:cNvSpPr>
          <p:nvPr/>
        </p:nvSpPr>
        <p:spPr bwMode="auto">
          <a:xfrm>
            <a:off x="811328" y="2463590"/>
            <a:ext cx="3648144" cy="132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 algn="ctr" defTabSz="1088667">
              <a:defRPr/>
            </a:pPr>
            <a:r>
              <a:rPr lang="en-US" sz="8000" b="1" dirty="0" smtClean="0">
                <a:solidFill>
                  <a:srgbClr val="23A9A3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20,000</a:t>
            </a:r>
            <a:endParaRPr lang="en-US" sz="8000" b="1" dirty="0">
              <a:solidFill>
                <a:srgbClr val="23A9A3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9" name="Rectángulo 21"/>
          <p:cNvSpPr/>
          <p:nvPr/>
        </p:nvSpPr>
        <p:spPr>
          <a:xfrm>
            <a:off x="954200" y="2572563"/>
            <a:ext cx="3428925" cy="1080089"/>
          </a:xfrm>
          <a:prstGeom prst="rect">
            <a:avLst/>
          </a:prstGeom>
          <a:noFill/>
          <a:ln w="19050" cmpd="sng">
            <a:solidFill>
              <a:srgbClr val="23A9A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1088667"/>
            <a:endParaRPr lang="en-US" sz="1999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5 CuadroTexto"/>
          <p:cNvSpPr txBox="1">
            <a:spLocks noChangeArrowheads="1"/>
          </p:cNvSpPr>
          <p:nvPr/>
        </p:nvSpPr>
        <p:spPr bwMode="auto">
          <a:xfrm>
            <a:off x="5168920" y="1679884"/>
            <a:ext cx="4994131" cy="535500"/>
          </a:xfrm>
          <a:prstGeom prst="rect">
            <a:avLst/>
          </a:prstGeom>
          <a:noFill/>
          <a:ln>
            <a:noFill/>
          </a:ln>
          <a:extLst/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088667">
              <a:lnSpc>
                <a:spcPct val="80000"/>
              </a:lnSpc>
              <a:defRPr/>
            </a:pPr>
            <a:r>
              <a:rPr lang="en-US" sz="1799" b="1" dirty="0">
                <a:solidFill>
                  <a:srgbClr val="23A9A3"/>
                </a:solidFill>
                <a:latin typeface="Arial" pitchFamily="34" charset="0"/>
              </a:rPr>
              <a:t>EVOLUTION OF PUBLIC EXPENDITURE ON </a:t>
            </a:r>
            <a:r>
              <a:rPr lang="en-US" sz="1799" b="1" dirty="0" smtClean="0">
                <a:solidFill>
                  <a:srgbClr val="23A9A3"/>
                </a:solidFill>
                <a:latin typeface="Arial" pitchFamily="34" charset="0"/>
              </a:rPr>
              <a:t>4</a:t>
            </a:r>
            <a:r>
              <a:rPr lang="en-US" sz="1799" b="1" baseline="30000" dirty="0" smtClean="0">
                <a:solidFill>
                  <a:srgbClr val="23A9A3"/>
                </a:solidFill>
                <a:latin typeface="Arial" pitchFamily="34" charset="0"/>
              </a:rPr>
              <a:t>th</a:t>
            </a:r>
            <a:r>
              <a:rPr lang="en-US" sz="1799" b="1" dirty="0" smtClean="0">
                <a:solidFill>
                  <a:srgbClr val="23A9A3"/>
                </a:solidFill>
                <a:latin typeface="Arial" pitchFamily="34" charset="0"/>
              </a:rPr>
              <a:t> LEVEL </a:t>
            </a:r>
            <a:r>
              <a:rPr lang="en-US" sz="1799" b="1" dirty="0">
                <a:solidFill>
                  <a:srgbClr val="23A9A3"/>
                </a:solidFill>
                <a:latin typeface="Arial" pitchFamily="34" charset="0"/>
              </a:rPr>
              <a:t>EDUCATION</a:t>
            </a:r>
          </a:p>
        </p:txBody>
      </p:sp>
      <p:cxnSp>
        <p:nvCxnSpPr>
          <p:cNvPr id="27" name="28 Conector recto"/>
          <p:cNvCxnSpPr/>
          <p:nvPr/>
        </p:nvCxnSpPr>
        <p:spPr>
          <a:xfrm rot="5400000">
            <a:off x="2810741" y="3715538"/>
            <a:ext cx="4429822" cy="79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19 CuadroTexto"/>
          <p:cNvSpPr txBox="1"/>
          <p:nvPr/>
        </p:nvSpPr>
        <p:spPr>
          <a:xfrm>
            <a:off x="5420095" y="2344850"/>
            <a:ext cx="32861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4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2% </a:t>
            </a:r>
            <a:r>
              <a:rPr 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of GDP is earmarked for public expenditure on higher education.</a:t>
            </a:r>
            <a:endParaRPr lang="en-US" sz="1600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9" name="26 Grupo"/>
          <p:cNvGrpSpPr/>
          <p:nvPr/>
        </p:nvGrpSpPr>
        <p:grpSpPr>
          <a:xfrm>
            <a:off x="9975501" y="3501232"/>
            <a:ext cx="1775708" cy="1454173"/>
            <a:chOff x="10417573" y="3501232"/>
            <a:chExt cx="1775708" cy="1454173"/>
          </a:xfrm>
        </p:grpSpPr>
        <p:sp>
          <p:nvSpPr>
            <p:cNvPr id="30" name="22 CuadroTexto"/>
            <p:cNvSpPr txBox="1"/>
            <p:nvPr/>
          </p:nvSpPr>
          <p:spPr>
            <a:xfrm>
              <a:off x="10455305" y="3501232"/>
              <a:ext cx="1737976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Accumulated</a:t>
              </a:r>
              <a:endPara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23 CuadroTexto"/>
            <p:cNvSpPr txBox="1"/>
            <p:nvPr/>
          </p:nvSpPr>
          <p:spPr>
            <a:xfrm>
              <a:off x="10433608" y="3715935"/>
              <a:ext cx="1484702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investment</a:t>
              </a:r>
              <a:endPara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24 CuadroTexto"/>
            <p:cNvSpPr txBox="1"/>
            <p:nvPr/>
          </p:nvSpPr>
          <p:spPr>
            <a:xfrm>
              <a:off x="10417573" y="4001298"/>
              <a:ext cx="1085554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$13.9</a:t>
              </a:r>
            </a:p>
            <a:p>
              <a:endParaRPr lang="en-US" sz="28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25 CuadroTexto"/>
            <p:cNvSpPr txBox="1"/>
            <p:nvPr/>
          </p:nvSpPr>
          <p:spPr>
            <a:xfrm>
              <a:off x="10417573" y="4358488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BILLION</a:t>
              </a:r>
              <a:endParaRPr lang="en-US" sz="20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4" name="Imagen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86570" y="2965717"/>
            <a:ext cx="5590517" cy="27495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840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7 Rectángulo"/>
          <p:cNvSpPr>
            <a:spLocks noChangeArrowheads="1"/>
          </p:cNvSpPr>
          <p:nvPr/>
        </p:nvSpPr>
        <p:spPr bwMode="auto">
          <a:xfrm>
            <a:off x="382754" y="285842"/>
            <a:ext cx="11215363" cy="48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1088667">
              <a:lnSpc>
                <a:spcPct val="90000"/>
              </a:lnSpc>
            </a:pPr>
            <a:r>
              <a:rPr lang="en-US" altLang="pt-BR" sz="2800" b="1" dirty="0" smtClean="0">
                <a:solidFill>
                  <a:srgbClr val="23A9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Ecuador</a:t>
            </a:r>
            <a:r>
              <a:rPr lang="en-US" altLang="pt-BR" sz="2800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pt-BR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has reduced </a:t>
            </a:r>
            <a:r>
              <a:rPr lang="en-US" altLang="pt-BR" sz="2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income inequality</a:t>
            </a:r>
            <a:endParaRPr lang="en-US" sz="28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49 CuadroTexto"/>
          <p:cNvSpPr txBox="1">
            <a:spLocks noChangeArrowheads="1"/>
          </p:cNvSpPr>
          <p:nvPr/>
        </p:nvSpPr>
        <p:spPr bwMode="auto">
          <a:xfrm rot="-5400000">
            <a:off x="10489281" y="4409253"/>
            <a:ext cx="2957426" cy="231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1087329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900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*Source: World Bank</a:t>
            </a:r>
            <a:endParaRPr lang="en-US" altLang="es-EC" sz="9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9 Imagen" descr="Iimagen#4-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515" b="17421"/>
          <a:stretch>
            <a:fillRect/>
          </a:stretch>
        </p:blipFill>
        <p:spPr bwMode="auto">
          <a:xfrm>
            <a:off x="-310940" y="1156559"/>
            <a:ext cx="9280258" cy="4071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1 CuadroTexto"/>
          <p:cNvSpPr txBox="1">
            <a:spLocks noChangeArrowheads="1"/>
          </p:cNvSpPr>
          <p:nvPr/>
        </p:nvSpPr>
        <p:spPr bwMode="auto">
          <a:xfrm>
            <a:off x="273046" y="5019629"/>
            <a:ext cx="1525544" cy="4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1087329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2399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</a:t>
            </a:r>
            <a:endParaRPr lang="en-US" altLang="es-EC" sz="2399" b="1" dirty="0">
              <a:solidFill>
                <a:srgbClr val="1C56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12 CuadroTexto"/>
          <p:cNvSpPr txBox="1">
            <a:spLocks noChangeArrowheads="1"/>
          </p:cNvSpPr>
          <p:nvPr/>
        </p:nvSpPr>
        <p:spPr bwMode="auto">
          <a:xfrm>
            <a:off x="266696" y="5297434"/>
            <a:ext cx="1525544" cy="36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1087329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1799" dirty="0" smtClean="0">
                <a:solidFill>
                  <a:srgbClr val="23A9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2006</a:t>
            </a:r>
            <a:endParaRPr lang="en-US" altLang="es-EC" sz="1799" dirty="0">
              <a:solidFill>
                <a:srgbClr val="23A9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3 CuadroTexto"/>
          <p:cNvSpPr txBox="1">
            <a:spLocks noChangeArrowheads="1"/>
          </p:cNvSpPr>
          <p:nvPr/>
        </p:nvSpPr>
        <p:spPr bwMode="auto">
          <a:xfrm>
            <a:off x="6397617" y="4997405"/>
            <a:ext cx="1525544" cy="4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1087329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2399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46.6</a:t>
            </a:r>
            <a:endParaRPr lang="en-US" altLang="es-EC" sz="2399" b="1" dirty="0">
              <a:solidFill>
                <a:srgbClr val="1C56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4 CuadroTexto"/>
          <p:cNvSpPr txBox="1">
            <a:spLocks noChangeArrowheads="1"/>
          </p:cNvSpPr>
          <p:nvPr/>
        </p:nvSpPr>
        <p:spPr bwMode="auto">
          <a:xfrm>
            <a:off x="6405555" y="5297434"/>
            <a:ext cx="1523956" cy="36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1087329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1799" dirty="0" smtClean="0">
                <a:solidFill>
                  <a:srgbClr val="23A9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altLang="es-EC" sz="1799" dirty="0">
              <a:solidFill>
                <a:srgbClr val="23A9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"/>
          <p:cNvSpPr txBox="1">
            <a:spLocks noChangeArrowheads="1"/>
          </p:cNvSpPr>
          <p:nvPr/>
        </p:nvSpPr>
        <p:spPr bwMode="auto">
          <a:xfrm>
            <a:off x="8320539" y="2463094"/>
            <a:ext cx="3735278" cy="163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1087329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3600" b="1" dirty="0" smtClean="0">
                <a:solidFill>
                  <a:srgbClr val="23A9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 millions </a:t>
            </a:r>
          </a:p>
          <a:p>
            <a:pPr algn="ctr" defTabSz="1087329" fontAlgn="base">
              <a:spcBef>
                <a:spcPct val="0"/>
              </a:spcBef>
              <a:spcAft>
                <a:spcPct val="0"/>
              </a:spcAft>
            </a:pPr>
            <a:r>
              <a:rPr lang="en-US" altLang="es-EC" sz="28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altLang="es-EC" sz="3600" b="1" dirty="0" smtClean="0">
                <a:solidFill>
                  <a:srgbClr val="23A9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C" sz="28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Ecuadorians left poverty</a:t>
            </a:r>
            <a:endParaRPr lang="en-US" altLang="es-EC" sz="2800" b="1" dirty="0">
              <a:solidFill>
                <a:srgbClr val="1C56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620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552971" y="1773610"/>
            <a:ext cx="9945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C"/>
            </a:defPPr>
            <a:lvl1pPr algn="just">
              <a:defRPr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Ecuadorian Legal Frameworks aligned </a:t>
            </a:r>
            <a:r>
              <a:rPr lang="en-US" dirty="0">
                <a:solidFill>
                  <a:prstClr val="white"/>
                </a:solidFill>
              </a:rPr>
              <a:t>to </a:t>
            </a:r>
            <a:r>
              <a:rPr lang="en-US" dirty="0" smtClean="0">
                <a:solidFill>
                  <a:prstClr val="white"/>
                </a:solidFill>
              </a:rPr>
              <a:t>SDGs 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386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Placeholder 5"/>
          <p:cNvSpPr txBox="1">
            <a:spLocks/>
          </p:cNvSpPr>
          <p:nvPr/>
        </p:nvSpPr>
        <p:spPr>
          <a:xfrm>
            <a:off x="363335" y="482600"/>
            <a:ext cx="11494892" cy="642938"/>
          </a:xfrm>
          <a:prstGeom prst="rect">
            <a:avLst/>
          </a:prstGeom>
        </p:spPr>
        <p:txBody>
          <a:bodyPr/>
          <a:lstStyle/>
          <a:p>
            <a:pPr>
              <a:lnSpc>
                <a:spcPts val="2800"/>
              </a:lnSpc>
            </a:pP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The Organic Code of Production, Commerce and Investment (OCPCI</a:t>
            </a:r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" name="40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42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3" name="42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7" name="37 CuadroTexto"/>
          <p:cNvSpPr txBox="1"/>
          <p:nvPr/>
        </p:nvSpPr>
        <p:spPr>
          <a:xfrm>
            <a:off x="363335" y="1700156"/>
            <a:ext cx="2637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</a:t>
            </a:r>
            <a:endParaRPr lang="en-US" sz="2800" b="1" dirty="0">
              <a:solidFill>
                <a:srgbClr val="1C56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363335" y="1361602"/>
            <a:ext cx="16882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  <a:t>December </a:t>
            </a:r>
            <a:r>
              <a:rPr lang="en-US" sz="1600" b="1" dirty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  <a:t>2010</a:t>
            </a:r>
          </a:p>
        </p:txBody>
      </p:sp>
      <p:sp>
        <p:nvSpPr>
          <p:cNvPr id="51" name="Rectángulo 50"/>
          <p:cNvSpPr/>
          <p:nvPr/>
        </p:nvSpPr>
        <p:spPr>
          <a:xfrm>
            <a:off x="1207476" y="2646384"/>
            <a:ext cx="8294441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Transformation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productive matrix based on </a:t>
            </a:r>
            <a:r>
              <a:rPr lang="en-US" sz="1600" b="1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knowledge, innovation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en-US" sz="1600" b="1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 and ecologically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 </a:t>
            </a: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600" dirty="0" smtClean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6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instruments for </a:t>
            </a:r>
            <a:r>
              <a:rPr lang="en-US" sz="1600" b="1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productive, fair, ecologically efficient and sustainable development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care of </a:t>
            </a:r>
            <a:r>
              <a:rPr lang="en-US" sz="1600" b="1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Nature. </a:t>
            </a:r>
            <a:endParaRPr lang="en-US" sz="1600" b="1" dirty="0" smtClean="0">
              <a:solidFill>
                <a:srgbClr val="00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500" b="1" dirty="0" smtClean="0">
              <a:solidFill>
                <a:srgbClr val="00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500" b="1" dirty="0" smtClean="0">
              <a:solidFill>
                <a:srgbClr val="00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Foster national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production, trade and sustainable spending of goods and services, with </a:t>
            </a:r>
            <a:r>
              <a:rPr lang="en-US" sz="1600" b="1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and environmental </a:t>
            </a:r>
            <a:r>
              <a:rPr lang="en-US" sz="1600" b="1" dirty="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responsibility.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500" b="1" dirty="0" smtClean="0">
              <a:solidFill>
                <a:srgbClr val="00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500" b="1" dirty="0" smtClean="0">
              <a:solidFill>
                <a:srgbClr val="00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Foster commercialization and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use of new </a:t>
            </a:r>
            <a:r>
              <a:rPr lang="en-US" sz="1600" b="1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environmentally clean technologies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b="1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</a:t>
            </a:r>
            <a:r>
              <a:rPr lang="en-US" sz="1600" b="1" dirty="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national production</a:t>
            </a: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600" b="1" dirty="0">
              <a:solidFill>
                <a:srgbClr val="00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Generation of </a:t>
            </a:r>
            <a:r>
              <a:rPr lang="en-US" sz="1600" b="1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and </a:t>
            </a:r>
            <a:r>
              <a:rPr lang="en-US" sz="1600" b="1" dirty="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dignified </a:t>
            </a: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employment</a:t>
            </a:r>
            <a:endParaRPr lang="es-EC" sz="16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8 Imagen" descr="Imagen#12.png"/>
          <p:cNvPicPr>
            <a:picLocks noChangeAspect="1"/>
          </p:cNvPicPr>
          <p:nvPr/>
        </p:nvPicPr>
        <p:blipFill>
          <a:blip r:embed="rId4" cstate="print"/>
          <a:srcRect l="11812" r="9444"/>
          <a:stretch>
            <a:fillRect/>
          </a:stretch>
        </p:blipFill>
        <p:spPr>
          <a:xfrm>
            <a:off x="9966993" y="2925738"/>
            <a:ext cx="1813089" cy="19801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4917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Placeholder 5"/>
          <p:cNvSpPr txBox="1">
            <a:spLocks/>
          </p:cNvSpPr>
          <p:nvPr/>
        </p:nvSpPr>
        <p:spPr>
          <a:xfrm>
            <a:off x="363335" y="286526"/>
            <a:ext cx="11494892" cy="474642"/>
          </a:xfrm>
          <a:prstGeom prst="rect">
            <a:avLst/>
          </a:prstGeom>
        </p:spPr>
        <p:txBody>
          <a:bodyPr/>
          <a:lstStyle/>
          <a:p>
            <a:pPr>
              <a:lnSpc>
                <a:spcPts val="2800"/>
              </a:lnSpc>
            </a:pPr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The Organic Code of Production, Commerce and Investment (OCPCI)</a:t>
            </a:r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40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42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3" name="42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0" name="Rectángulo 49"/>
          <p:cNvSpPr/>
          <p:nvPr/>
        </p:nvSpPr>
        <p:spPr>
          <a:xfrm>
            <a:off x="383132" y="786984"/>
            <a:ext cx="15832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 </a:t>
            </a:r>
            <a:r>
              <a:rPr lang="en-US" sz="1600" b="1" dirty="0" smtClean="0">
                <a:solidFill>
                  <a:srgbClr val="1C56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incentives</a:t>
            </a:r>
            <a:endParaRPr lang="en-US" sz="1600" dirty="0">
              <a:solidFill>
                <a:srgbClr val="1C56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" name="57 Grupo"/>
          <p:cNvGrpSpPr/>
          <p:nvPr/>
        </p:nvGrpSpPr>
        <p:grpSpPr>
          <a:xfrm>
            <a:off x="120923" y="2457161"/>
            <a:ext cx="12074252" cy="1404681"/>
            <a:chOff x="120923" y="2349674"/>
            <a:chExt cx="12074252" cy="1404681"/>
          </a:xfrm>
        </p:grpSpPr>
        <p:grpSp>
          <p:nvGrpSpPr>
            <p:cNvPr id="41" name="40 Grupo"/>
            <p:cNvGrpSpPr/>
            <p:nvPr/>
          </p:nvGrpSpPr>
          <p:grpSpPr>
            <a:xfrm>
              <a:off x="2780052" y="2421682"/>
              <a:ext cx="6053839" cy="1332673"/>
              <a:chOff x="2780052" y="3192620"/>
              <a:chExt cx="6053839" cy="1332673"/>
            </a:xfrm>
          </p:grpSpPr>
          <p:pic>
            <p:nvPicPr>
              <p:cNvPr id="30" name="17 Imagen" descr="Imagen#21.png"/>
              <p:cNvPicPr>
                <a:picLocks noChangeAspect="1"/>
              </p:cNvPicPr>
              <p:nvPr/>
            </p:nvPicPr>
            <p:blipFill>
              <a:blip r:embed="rId4" cstate="print"/>
              <a:srcRect l="65000" t="19788" b="60424"/>
              <a:stretch>
                <a:fillRect/>
              </a:stretch>
            </p:blipFill>
            <p:spPr>
              <a:xfrm>
                <a:off x="2780052" y="3798545"/>
                <a:ext cx="500066" cy="642942"/>
              </a:xfrm>
              <a:prstGeom prst="rect">
                <a:avLst/>
              </a:prstGeom>
            </p:spPr>
          </p:pic>
          <p:sp>
            <p:nvSpPr>
              <p:cNvPr id="31" name="28 CuadroTexto"/>
              <p:cNvSpPr txBox="1"/>
              <p:nvPr/>
            </p:nvSpPr>
            <p:spPr>
              <a:xfrm>
                <a:off x="3352725" y="3846375"/>
                <a:ext cx="11702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Renewable </a:t>
                </a:r>
              </a:p>
              <a:p>
                <a:pPr algn="just"/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Energy</a:t>
                </a:r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32" name="13 Imagen" descr="Imagen#21.png"/>
              <p:cNvPicPr>
                <a:picLocks noChangeAspect="1"/>
              </p:cNvPicPr>
              <p:nvPr/>
            </p:nvPicPr>
            <p:blipFill>
              <a:blip r:embed="rId4" cstate="print"/>
              <a:srcRect t="41774" r="65000" b="40637"/>
              <a:stretch>
                <a:fillRect/>
              </a:stretch>
            </p:blipFill>
            <p:spPr>
              <a:xfrm>
                <a:off x="6127813" y="3869983"/>
                <a:ext cx="500066" cy="571504"/>
              </a:xfrm>
              <a:prstGeom prst="rect">
                <a:avLst/>
              </a:prstGeom>
            </p:spPr>
          </p:pic>
          <p:sp>
            <p:nvSpPr>
              <p:cNvPr id="33" name="22 CuadroTexto"/>
              <p:cNvSpPr txBox="1"/>
              <p:nvPr/>
            </p:nvSpPr>
            <p:spPr>
              <a:xfrm>
                <a:off x="6611602" y="3870098"/>
                <a:ext cx="21502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Agroforestry chain and processed products</a:t>
                </a:r>
              </a:p>
            </p:txBody>
          </p:sp>
          <p:sp>
            <p:nvSpPr>
              <p:cNvPr id="34" name="Rectángulo 6"/>
              <p:cNvSpPr/>
              <p:nvPr/>
            </p:nvSpPr>
            <p:spPr>
              <a:xfrm>
                <a:off x="2929235" y="3192620"/>
                <a:ext cx="590465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Priorization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of </a:t>
                </a:r>
                <a:r>
                  <a:rPr lang="en-US" sz="1600" b="1" dirty="0">
                    <a:solidFill>
                      <a:srgbClr val="1C566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r>
                  <a:rPr lang="en-US" sz="1600" b="1" dirty="0">
                    <a:solidFill>
                      <a:srgbClr val="009999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sectors to generate added value and </a:t>
                </a:r>
                <a:r>
                  <a:rPr lang="en-US" sz="1600" b="1" dirty="0">
                    <a:solidFill>
                      <a:srgbClr val="1C566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 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sectors for strategic </a:t>
                </a:r>
                <a:r>
                  <a:rPr lang="en-US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import substitution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35" name="18 Imagen" descr="Imagen#21.png"/>
              <p:cNvPicPr>
                <a:picLocks noChangeAspect="1"/>
              </p:cNvPicPr>
              <p:nvPr/>
            </p:nvPicPr>
            <p:blipFill>
              <a:blip r:embed="rId4" cstate="print"/>
              <a:srcRect l="65000" t="39576" b="38438"/>
              <a:stretch>
                <a:fillRect/>
              </a:stretch>
            </p:blipFill>
            <p:spPr>
              <a:xfrm>
                <a:off x="4560563" y="3810913"/>
                <a:ext cx="500066" cy="714380"/>
              </a:xfrm>
              <a:prstGeom prst="rect">
                <a:avLst/>
              </a:prstGeom>
            </p:spPr>
          </p:pic>
          <p:sp>
            <p:nvSpPr>
              <p:cNvPr id="36" name="23 CuadroTexto"/>
              <p:cNvSpPr txBox="1"/>
              <p:nvPr/>
            </p:nvSpPr>
            <p:spPr>
              <a:xfrm>
                <a:off x="5132067" y="3945566"/>
                <a:ext cx="11430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Tourism</a:t>
                </a:r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7" name="Rectángulo 26"/>
            <p:cNvSpPr/>
            <p:nvPr/>
          </p:nvSpPr>
          <p:spPr>
            <a:xfrm>
              <a:off x="120923" y="2349674"/>
              <a:ext cx="2304256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656262"/>
                  </a:solidFill>
                  <a:latin typeface="Arial" panose="020B0604020202020204" pitchFamily="34" charset="0"/>
                </a:rPr>
                <a:t>2. </a:t>
              </a:r>
              <a:r>
                <a:rPr lang="en-US" sz="2000" b="1" dirty="0" smtClean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Sector </a:t>
              </a:r>
              <a:r>
                <a:rPr lang="en-US" sz="2000" b="1" dirty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and for fair regional development</a:t>
              </a:r>
            </a:p>
          </p:txBody>
        </p:sp>
        <p:sp>
          <p:nvSpPr>
            <p:cNvPr id="38" name="37 CuadroTexto"/>
            <p:cNvSpPr txBox="1"/>
            <p:nvPr/>
          </p:nvSpPr>
          <p:spPr>
            <a:xfrm>
              <a:off x="8905899" y="2637706"/>
              <a:ext cx="32892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i="1" dirty="0" smtClean="0">
                  <a:latin typeface="Arial" pitchFamily="34" charset="0"/>
                  <a:cs typeface="Arial" pitchFamily="34" charset="0"/>
                </a:rPr>
                <a:t>5 </a:t>
              </a:r>
              <a:r>
                <a:rPr lang="es-MX" sz="1400" b="1" i="1" dirty="0" err="1" smtClean="0">
                  <a:latin typeface="Arial" pitchFamily="34" charset="0"/>
                  <a:cs typeface="Arial" pitchFamily="34" charset="0"/>
                </a:rPr>
                <a:t>year</a:t>
              </a:r>
              <a:r>
                <a:rPr lang="es-MX" sz="1400" b="1" i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s-MX" sz="1400" b="1" i="1" dirty="0" err="1" smtClean="0">
                  <a:latin typeface="Arial" pitchFamily="34" charset="0"/>
                  <a:cs typeface="Arial" pitchFamily="34" charset="0"/>
                </a:rPr>
                <a:t>exemption</a:t>
              </a:r>
              <a:r>
                <a:rPr lang="es-MX" sz="1400" b="1" i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s-MX" sz="1400" b="1" i="1" dirty="0" err="1" smtClean="0">
                  <a:latin typeface="Arial" pitchFamily="34" charset="0"/>
                  <a:cs typeface="Arial" pitchFamily="34" charset="0"/>
                </a:rPr>
                <a:t>on</a:t>
              </a:r>
              <a:r>
                <a:rPr lang="es-MX" sz="1400" b="1" i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s-MX" sz="1400" b="1" i="1" dirty="0" err="1" smtClean="0">
                  <a:latin typeface="Arial" pitchFamily="34" charset="0"/>
                  <a:cs typeface="Arial" pitchFamily="34" charset="0"/>
                </a:rPr>
                <a:t>Income</a:t>
              </a:r>
              <a:r>
                <a:rPr lang="es-MX" sz="1400" b="1" i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s-MX" sz="1400" b="1" i="1" dirty="0" err="1" smtClean="0">
                  <a:latin typeface="Arial" pitchFamily="34" charset="0"/>
                  <a:cs typeface="Arial" pitchFamily="34" charset="0"/>
                </a:rPr>
                <a:t>Tax</a:t>
              </a:r>
              <a:r>
                <a:rPr lang="es-MX" sz="1400" b="1" i="1" dirty="0" smtClean="0">
                  <a:latin typeface="Arial" pitchFamily="34" charset="0"/>
                  <a:cs typeface="Arial" pitchFamily="34" charset="0"/>
                </a:rPr>
                <a:t> (22%)</a:t>
              </a:r>
              <a:endParaRPr lang="es-EC" sz="1400" b="1" i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9" name="58 Grupo"/>
          <p:cNvGrpSpPr/>
          <p:nvPr/>
        </p:nvGrpSpPr>
        <p:grpSpPr>
          <a:xfrm>
            <a:off x="120923" y="1200448"/>
            <a:ext cx="12097344" cy="1077218"/>
            <a:chOff x="120923" y="1125538"/>
            <a:chExt cx="12097344" cy="1077218"/>
          </a:xfrm>
        </p:grpSpPr>
        <p:sp>
          <p:nvSpPr>
            <p:cNvPr id="23" name="24 Rectángulo"/>
            <p:cNvSpPr/>
            <p:nvPr/>
          </p:nvSpPr>
          <p:spPr>
            <a:xfrm>
              <a:off x="2857227" y="1125538"/>
              <a:ext cx="5688632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For the 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acquisition of machinery, equipment and technologies for </a:t>
              </a:r>
              <a:r>
                <a:rPr lang="en-US" sz="1600" b="1" dirty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cleaner production, 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mechanisms for the </a:t>
              </a:r>
              <a:r>
                <a:rPr lang="en-US" sz="1600" b="1" dirty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generation of renewable energy (solar, wind or similar) 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or</a:t>
              </a:r>
              <a:r>
                <a:rPr lang="en-US" sz="1600" b="1" dirty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to the </a:t>
              </a:r>
              <a:r>
                <a:rPr lang="en-US" sz="1600" b="1" dirty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reduction of the environmental impact</a:t>
              </a:r>
            </a:p>
          </p:txBody>
        </p:sp>
        <p:sp>
          <p:nvSpPr>
            <p:cNvPr id="26" name="Rectángulo 8"/>
            <p:cNvSpPr/>
            <p:nvPr/>
          </p:nvSpPr>
          <p:spPr>
            <a:xfrm>
              <a:off x="120923" y="1341562"/>
              <a:ext cx="201485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656262"/>
                  </a:solidFill>
                  <a:latin typeface="Arial" panose="020B0604020202020204" pitchFamily="34" charset="0"/>
                </a:rPr>
                <a:t>1</a:t>
              </a:r>
              <a:r>
                <a:rPr lang="en-US" sz="1800" dirty="0">
                  <a:solidFill>
                    <a:srgbClr val="656262"/>
                  </a:solidFill>
                  <a:latin typeface="Arial" panose="020B0604020202020204" pitchFamily="34" charset="0"/>
                </a:rPr>
                <a:t>. </a:t>
              </a:r>
              <a:r>
                <a:rPr lang="en-US" sz="2000" b="1" dirty="0" smtClean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General</a:t>
              </a:r>
              <a:endParaRPr lang="en-US" sz="2400" dirty="0">
                <a:solidFill>
                  <a:srgbClr val="65626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38 CuadroTexto"/>
            <p:cNvSpPr txBox="1"/>
            <p:nvPr/>
          </p:nvSpPr>
          <p:spPr>
            <a:xfrm>
              <a:off x="8905899" y="1394406"/>
              <a:ext cx="3312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 smtClean="0">
                  <a:latin typeface="Arial" pitchFamily="34" charset="0"/>
                  <a:cs typeface="Arial" pitchFamily="34" charset="0"/>
                </a:rPr>
                <a:t>Depreciation and amortization are deductible with an additional 100% </a:t>
              </a:r>
              <a:endParaRPr lang="es-EC" sz="1400" b="1" i="1" dirty="0"/>
            </a:p>
          </p:txBody>
        </p:sp>
      </p:grpSp>
      <p:grpSp>
        <p:nvGrpSpPr>
          <p:cNvPr id="60" name="59 Grupo"/>
          <p:cNvGrpSpPr/>
          <p:nvPr/>
        </p:nvGrpSpPr>
        <p:grpSpPr>
          <a:xfrm>
            <a:off x="120923" y="3880133"/>
            <a:ext cx="12025336" cy="1061829"/>
            <a:chOff x="120923" y="3789834"/>
            <a:chExt cx="12025336" cy="1061829"/>
          </a:xfrm>
        </p:grpSpPr>
        <p:sp>
          <p:nvSpPr>
            <p:cNvPr id="44" name="Rectángulo 27"/>
            <p:cNvSpPr/>
            <p:nvPr/>
          </p:nvSpPr>
          <p:spPr>
            <a:xfrm>
              <a:off x="120923" y="3933850"/>
              <a:ext cx="288032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656262"/>
                  </a:solidFill>
                  <a:latin typeface="Arial" panose="020B0604020202020204" pitchFamily="34" charset="0"/>
                </a:rPr>
                <a:t>3. </a:t>
              </a:r>
              <a:r>
                <a:rPr lang="en-US" sz="2000" b="1" dirty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For Economically Depressed </a:t>
              </a:r>
              <a:r>
                <a:rPr lang="en-US" sz="2000" b="1" dirty="0" smtClean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Zones</a:t>
              </a:r>
              <a:endParaRPr lang="en-US" sz="2400" dirty="0">
                <a:solidFill>
                  <a:srgbClr val="65626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5" name="24 Rectángulo"/>
            <p:cNvSpPr/>
            <p:nvPr/>
          </p:nvSpPr>
          <p:spPr>
            <a:xfrm>
              <a:off x="2929236" y="3983211"/>
              <a:ext cx="55446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For companies 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investing in the </a:t>
              </a:r>
              <a:r>
                <a:rPr lang="en-US" sz="1600" b="1" dirty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89 depressed areas 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and</a:t>
              </a:r>
              <a:r>
                <a:rPr lang="en-US" sz="1600" b="1" dirty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 60 border cantons</a:t>
              </a:r>
            </a:p>
          </p:txBody>
        </p:sp>
        <p:sp>
          <p:nvSpPr>
            <p:cNvPr id="47" name="CuadroTexto 29"/>
            <p:cNvSpPr txBox="1"/>
            <p:nvPr/>
          </p:nvSpPr>
          <p:spPr>
            <a:xfrm>
              <a:off x="8905899" y="3789834"/>
              <a:ext cx="3240360" cy="1061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90000"/>
                </a:lnSpc>
                <a:buClr>
                  <a:schemeClr val="accent4">
                    <a:lumMod val="60000"/>
                    <a:lumOff val="40000"/>
                  </a:schemeClr>
                </a:buClr>
                <a:defRPr/>
              </a:pPr>
              <a:r>
                <a:rPr lang="en-US" sz="1400" b="1" i="1" dirty="0" smtClean="0">
                  <a:latin typeface="Arial"/>
                  <a:cs typeface="Arial"/>
                </a:rPr>
                <a:t>An </a:t>
              </a:r>
              <a:r>
                <a:rPr lang="en-US" sz="1400" b="1" i="1" dirty="0">
                  <a:latin typeface="Arial"/>
                  <a:cs typeface="Arial"/>
                </a:rPr>
                <a:t>additional 100% deduction </a:t>
              </a:r>
              <a:r>
                <a:rPr lang="en-US" sz="1400" b="1" i="1" dirty="0" smtClean="0">
                  <a:latin typeface="Arial"/>
                  <a:cs typeface="Arial"/>
                </a:rPr>
                <a:t>on Income Tax for </a:t>
              </a:r>
              <a:r>
                <a:rPr lang="en-US" sz="1400" b="1" i="1" dirty="0">
                  <a:latin typeface="Arial"/>
                  <a:cs typeface="Arial"/>
                </a:rPr>
                <a:t>costs </a:t>
              </a:r>
              <a:r>
                <a:rPr lang="en-US" sz="1400" b="1" i="1" dirty="0" smtClean="0">
                  <a:latin typeface="Arial"/>
                  <a:cs typeface="Arial"/>
                </a:rPr>
                <a:t>of </a:t>
              </a:r>
              <a:r>
                <a:rPr lang="en-US" sz="1400" b="1" i="1" dirty="0">
                  <a:latin typeface="Arial"/>
                  <a:cs typeface="Arial"/>
                </a:rPr>
                <a:t>wages, salaries, social benefits and generation of new employment in depressed areas for 5 years.</a:t>
              </a:r>
            </a:p>
          </p:txBody>
        </p:sp>
      </p:grpSp>
      <p:grpSp>
        <p:nvGrpSpPr>
          <p:cNvPr id="61" name="60 Grupo"/>
          <p:cNvGrpSpPr/>
          <p:nvPr/>
        </p:nvGrpSpPr>
        <p:grpSpPr>
          <a:xfrm>
            <a:off x="120923" y="5085978"/>
            <a:ext cx="12097344" cy="1169551"/>
            <a:chOff x="120923" y="5085978"/>
            <a:chExt cx="12097344" cy="1169551"/>
          </a:xfrm>
        </p:grpSpPr>
        <p:sp>
          <p:nvSpPr>
            <p:cNvPr id="46" name="Rectángulo 28"/>
            <p:cNvSpPr/>
            <p:nvPr/>
          </p:nvSpPr>
          <p:spPr>
            <a:xfrm>
              <a:off x="120923" y="5335682"/>
              <a:ext cx="25922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656262"/>
                  </a:solidFill>
                  <a:latin typeface="Arial" panose="020B0604020202020204" pitchFamily="34" charset="0"/>
                </a:rPr>
                <a:t>4</a:t>
              </a:r>
              <a:r>
                <a:rPr lang="en-US" sz="2400" dirty="0" smtClean="0">
                  <a:solidFill>
                    <a:srgbClr val="656262"/>
                  </a:solidFill>
                  <a:latin typeface="Arial" panose="020B0604020202020204" pitchFamily="34" charset="0"/>
                </a:rPr>
                <a:t>. </a:t>
              </a:r>
              <a:r>
                <a:rPr lang="en-US" sz="2000" b="1" dirty="0" smtClean="0">
                  <a:solidFill>
                    <a:srgbClr val="23A9A3"/>
                  </a:solidFill>
                  <a:latin typeface="Arial" pitchFamily="34" charset="0"/>
                  <a:cs typeface="Arial" pitchFamily="34" charset="0"/>
                </a:rPr>
                <a:t>SEZ´s</a:t>
              </a:r>
              <a:endParaRPr lang="en-US" sz="2400" dirty="0">
                <a:solidFill>
                  <a:srgbClr val="65626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8" name="24 Rectángulo"/>
            <p:cNvSpPr/>
            <p:nvPr/>
          </p:nvSpPr>
          <p:spPr>
            <a:xfrm>
              <a:off x="2929235" y="5293291"/>
              <a:ext cx="55446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For companies 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investing in </a:t>
              </a:r>
              <a:r>
                <a:rPr 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any of the 4 SEZs: </a:t>
              </a:r>
              <a:r>
                <a:rPr lang="en-US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Yachay</a:t>
              </a:r>
              <a:r>
                <a:rPr 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Eloy</a:t>
              </a:r>
              <a:r>
                <a:rPr 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 Alfaro, </a:t>
              </a:r>
              <a:r>
                <a:rPr lang="en-US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Posorja</a:t>
              </a:r>
              <a:r>
                <a:rPr 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 and </a:t>
              </a:r>
              <a:r>
                <a:rPr lang="en-US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Litoral</a:t>
              </a:r>
              <a:endParaRPr lang="en-US" sz="16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80 CuadroTexto"/>
            <p:cNvSpPr txBox="1"/>
            <p:nvPr/>
          </p:nvSpPr>
          <p:spPr>
            <a:xfrm>
              <a:off x="8833891" y="5085978"/>
              <a:ext cx="338437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buFont typeface="Arial" pitchFamily="34" charset="0"/>
                <a:buChar char="•"/>
              </a:pPr>
              <a:r>
                <a:rPr lang="en-US" sz="1400" b="1" i="1" dirty="0" smtClean="0">
                  <a:latin typeface="Arial" pitchFamily="34" charset="0"/>
                  <a:cs typeface="Arial" pitchFamily="34" charset="0"/>
                </a:rPr>
                <a:t> 17% Income tax.</a:t>
              </a:r>
            </a:p>
            <a:p>
              <a:pPr algn="just">
                <a:buFont typeface="Arial" pitchFamily="34" charset="0"/>
                <a:buChar char="•"/>
              </a:pPr>
              <a:r>
                <a:rPr lang="en-US" sz="1400" b="1" i="1" dirty="0" smtClean="0">
                  <a:latin typeface="Arial" pitchFamily="34" charset="0"/>
                  <a:cs typeface="Arial" pitchFamily="34" charset="0"/>
                </a:rPr>
                <a:t> Exemption for payment of duties for goods.</a:t>
              </a:r>
            </a:p>
            <a:p>
              <a:pPr algn="just">
                <a:buFont typeface="Arial" pitchFamily="34" charset="0"/>
                <a:buChar char="•"/>
              </a:pPr>
              <a:r>
                <a:rPr lang="en-US" sz="1400" b="1" i="1" dirty="0" smtClean="0">
                  <a:latin typeface="Arial" pitchFamily="34" charset="0"/>
                  <a:cs typeface="Arial" pitchFamily="34" charset="0"/>
                </a:rPr>
                <a:t> VAT tax credit paid on the purchase of goods from national territory.</a:t>
              </a:r>
              <a:endParaRPr lang="en-US" sz="1400" b="1" i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62969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/>
          <p:cNvSpPr txBox="1">
            <a:spLocks/>
          </p:cNvSpPr>
          <p:nvPr/>
        </p:nvSpPr>
        <p:spPr>
          <a:xfrm>
            <a:off x="363335" y="286525"/>
            <a:ext cx="11998948" cy="831975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Forestry sector</a:t>
            </a:r>
          </a:p>
          <a:p>
            <a:r>
              <a:rPr lang="en-US" sz="2750" b="1" dirty="0" smtClean="0">
                <a:solidFill>
                  <a:srgbClr val="23A9A3"/>
                </a:solidFill>
                <a:latin typeface="Arial"/>
                <a:cs typeface="Arial"/>
              </a:rPr>
              <a:t>Program of Incentives for Reforestation with Commercial Purposes</a:t>
            </a:r>
            <a:endParaRPr lang="en-US" sz="2750" b="1" dirty="0">
              <a:solidFill>
                <a:srgbClr val="23A9A3"/>
              </a:solidFill>
              <a:latin typeface="Arial"/>
              <a:cs typeface="Arial"/>
            </a:endParaRPr>
          </a:p>
        </p:txBody>
      </p:sp>
      <p:grpSp>
        <p:nvGrpSpPr>
          <p:cNvPr id="9" name="8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10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607131" y="3157778"/>
            <a:ext cx="8068017" cy="2095062"/>
            <a:chOff x="3168650" y="3070225"/>
            <a:chExt cx="7091425" cy="1573214"/>
          </a:xfrm>
        </p:grpSpPr>
        <p:sp>
          <p:nvSpPr>
            <p:cNvPr id="23" name="37 Rectángulo"/>
            <p:cNvSpPr/>
            <p:nvPr/>
          </p:nvSpPr>
          <p:spPr bwMode="auto">
            <a:xfrm>
              <a:off x="3168650" y="3070225"/>
              <a:ext cx="6715125" cy="1573214"/>
            </a:xfrm>
            <a:prstGeom prst="rect">
              <a:avLst/>
            </a:prstGeom>
            <a:noFill/>
            <a:ln>
              <a:solidFill>
                <a:srgbClr val="23A9A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dirty="0">
                <a:solidFill>
                  <a:srgbClr val="23A9A3"/>
                </a:solidFill>
              </a:endParaRPr>
            </a:p>
          </p:txBody>
        </p:sp>
        <p:sp>
          <p:nvSpPr>
            <p:cNvPr id="27" name="29 Rectángulo"/>
            <p:cNvSpPr>
              <a:spLocks noChangeArrowheads="1"/>
            </p:cNvSpPr>
            <p:nvPr/>
          </p:nvSpPr>
          <p:spPr bwMode="auto">
            <a:xfrm>
              <a:off x="3394868" y="3530454"/>
              <a:ext cx="2852177" cy="25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s-EC" sz="1600" b="1" dirty="0" smtClean="0">
                  <a:solidFill>
                    <a:srgbClr val="4BACC6">
                      <a:lumMod val="50000"/>
                    </a:srgbClr>
                  </a:solidFill>
                  <a:latin typeface="Helvetica Neue"/>
                </a:rPr>
                <a:t>Natural and legal persons</a:t>
              </a:r>
              <a:endParaRPr lang="en-US" altLang="es-EC" sz="1600" dirty="0">
                <a:solidFill>
                  <a:srgbClr val="4BACC6">
                    <a:lumMod val="50000"/>
                  </a:srgbClr>
                </a:solidFill>
                <a:latin typeface="Helvetica Neue"/>
              </a:endParaRPr>
            </a:p>
          </p:txBody>
        </p:sp>
        <p:sp>
          <p:nvSpPr>
            <p:cNvPr id="28" name="32 Rectángulo"/>
            <p:cNvSpPr>
              <a:spLocks noChangeArrowheads="1"/>
            </p:cNvSpPr>
            <p:nvPr/>
          </p:nvSpPr>
          <p:spPr bwMode="auto">
            <a:xfrm>
              <a:off x="3185666" y="3905370"/>
              <a:ext cx="2910095" cy="439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s-EC" sz="1600" dirty="0" smtClean="0">
                  <a:solidFill>
                    <a:srgbClr val="000000"/>
                  </a:solidFill>
                  <a:latin typeface="Helvetica Neue"/>
                </a:rPr>
                <a:t> </a:t>
              </a:r>
              <a:r>
                <a:rPr lang="en-US" sz="1600" dirty="0" smtClean="0">
                  <a:solidFill>
                    <a:prstClr val="black"/>
                  </a:solidFill>
                  <a:latin typeface="Helvetica Neue"/>
                </a:rPr>
                <a:t>Up to 75% of establishment and maintenance costs of plantations</a:t>
              </a:r>
              <a:endParaRPr lang="en-US" altLang="es-EC" sz="1600" dirty="0" smtClean="0">
                <a:solidFill>
                  <a:srgbClr val="000000"/>
                </a:solidFill>
                <a:latin typeface="Helvetica Neue"/>
              </a:endParaRPr>
            </a:p>
          </p:txBody>
        </p:sp>
        <p:sp>
          <p:nvSpPr>
            <p:cNvPr id="30" name="34 Rectángulo"/>
            <p:cNvSpPr>
              <a:spLocks noChangeArrowheads="1"/>
            </p:cNvSpPr>
            <p:nvPr/>
          </p:nvSpPr>
          <p:spPr bwMode="auto">
            <a:xfrm>
              <a:off x="6705169" y="3449719"/>
              <a:ext cx="3142761" cy="439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sz="1600" b="1" dirty="0">
                  <a:solidFill>
                    <a:srgbClr val="4BACC6">
                      <a:lumMod val="50000"/>
                    </a:srgbClr>
                  </a:solidFill>
                  <a:latin typeface="Helvetica Neue"/>
                </a:rPr>
                <a:t>Associations, productive cooperatives and communes </a:t>
              </a:r>
            </a:p>
          </p:txBody>
        </p:sp>
        <p:sp>
          <p:nvSpPr>
            <p:cNvPr id="31" name="35 Rectángulo"/>
            <p:cNvSpPr>
              <a:spLocks noChangeArrowheads="1"/>
            </p:cNvSpPr>
            <p:nvPr/>
          </p:nvSpPr>
          <p:spPr bwMode="auto">
            <a:xfrm>
              <a:off x="6854815" y="3905370"/>
              <a:ext cx="3405260" cy="439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s-EC" sz="1600" dirty="0" smtClean="0">
                  <a:solidFill>
                    <a:srgbClr val="000000"/>
                  </a:solidFill>
                  <a:latin typeface="Helvetica Neue"/>
                </a:rPr>
                <a:t> </a:t>
              </a:r>
              <a:r>
                <a:rPr lang="en-US" sz="1600" dirty="0" smtClean="0">
                  <a:solidFill>
                    <a:prstClr val="black"/>
                  </a:solidFill>
                  <a:latin typeface="Helvetica Neue"/>
                </a:rPr>
                <a:t>100% </a:t>
              </a:r>
              <a:r>
                <a:rPr lang="en-US" sz="1600" dirty="0">
                  <a:solidFill>
                    <a:prstClr val="black"/>
                  </a:solidFill>
                  <a:latin typeface="Helvetica Neue"/>
                </a:rPr>
                <a:t>of establishment and maintenance costs of </a:t>
              </a:r>
              <a:r>
                <a:rPr lang="en-US" sz="1600" dirty="0" smtClean="0">
                  <a:solidFill>
                    <a:prstClr val="black"/>
                  </a:solidFill>
                  <a:latin typeface="Helvetica Neue"/>
                </a:rPr>
                <a:t>plantations</a:t>
              </a:r>
              <a:endParaRPr lang="en-US" altLang="es-EC" sz="1600" dirty="0">
                <a:solidFill>
                  <a:srgbClr val="000000"/>
                </a:solidFill>
                <a:latin typeface="Helvetica Neue"/>
              </a:endParaRPr>
            </a:p>
          </p:txBody>
        </p:sp>
        <p:sp>
          <p:nvSpPr>
            <p:cNvPr id="32" name="36 Rectángulo"/>
            <p:cNvSpPr>
              <a:spLocks noChangeArrowheads="1"/>
            </p:cNvSpPr>
            <p:nvPr/>
          </p:nvSpPr>
          <p:spPr bwMode="auto">
            <a:xfrm>
              <a:off x="5632619" y="3100681"/>
              <a:ext cx="1529013" cy="387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s-EC" sz="1600" dirty="0" smtClean="0">
                  <a:solidFill>
                    <a:srgbClr val="000000"/>
                  </a:solidFill>
                  <a:latin typeface="Helvetica Neue"/>
                </a:rPr>
                <a:t>The first </a:t>
              </a:r>
              <a:r>
                <a:rPr lang="en-US" altLang="es-EC" sz="2750" b="1" dirty="0" smtClean="0">
                  <a:solidFill>
                    <a:srgbClr val="23A9A3"/>
                  </a:solidFill>
                  <a:latin typeface="Arial"/>
                  <a:cs typeface="Arial"/>
                </a:rPr>
                <a:t>4</a:t>
              </a:r>
              <a:r>
                <a:rPr lang="en-US" altLang="es-EC" sz="1600" dirty="0" smtClean="0">
                  <a:solidFill>
                    <a:srgbClr val="000000"/>
                  </a:solidFill>
                  <a:latin typeface="Helvetica Neue"/>
                </a:rPr>
                <a:t> years</a:t>
              </a:r>
              <a:endParaRPr lang="en-US" altLang="es-EC" sz="1600" dirty="0">
                <a:solidFill>
                  <a:srgbClr val="000000"/>
                </a:solidFill>
                <a:latin typeface="Helvetica Neue"/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443616" y="1756606"/>
            <a:ext cx="114293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The sector has a </a:t>
            </a: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special incentive program, which constitutes an </a:t>
            </a:r>
            <a:r>
              <a:rPr lang="en-US" sz="2000" b="1" dirty="0">
                <a:solidFill>
                  <a:srgbClr val="4BACC6">
                    <a:lumMod val="50000"/>
                  </a:srgbClr>
                </a:solidFill>
              </a:rPr>
              <a:t>economic transfer of a non-reimbursable nature</a:t>
            </a: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, given by the Ecuadorian State to disburse and / or reimburse part of the </a:t>
            </a:r>
            <a:r>
              <a:rPr lang="en-US" sz="2000" b="1" dirty="0">
                <a:solidFill>
                  <a:srgbClr val="4BACC6">
                    <a:lumMod val="50000"/>
                  </a:srgbClr>
                </a:solidFill>
              </a:rPr>
              <a:t>costs of establishment and maintenance </a:t>
            </a: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</a:rPr>
              <a:t>of the forest plantation</a:t>
            </a: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.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8473851" y="3195514"/>
            <a:ext cx="3535612" cy="2624826"/>
            <a:chOff x="8545859" y="3123506"/>
            <a:chExt cx="3535612" cy="2624826"/>
          </a:xfrm>
        </p:grpSpPr>
        <p:grpSp>
          <p:nvGrpSpPr>
            <p:cNvPr id="15" name="30 Grupo"/>
            <p:cNvGrpSpPr>
              <a:grpSpLocks/>
            </p:cNvGrpSpPr>
            <p:nvPr/>
          </p:nvGrpSpPr>
          <p:grpSpPr bwMode="auto">
            <a:xfrm>
              <a:off x="8919889" y="3624139"/>
              <a:ext cx="3154362" cy="2124193"/>
              <a:chOff x="0" y="3572148"/>
              <a:chExt cx="3995936" cy="2763774"/>
            </a:xfrm>
          </p:grpSpPr>
          <p:pic>
            <p:nvPicPr>
              <p:cNvPr id="16" name="Picture 1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3528" y="3572148"/>
                <a:ext cx="3345430" cy="2279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25 Rectángulo"/>
              <p:cNvSpPr>
                <a:spLocks noChangeArrowheads="1"/>
              </p:cNvSpPr>
              <p:nvPr/>
            </p:nvSpPr>
            <p:spPr bwMode="auto">
              <a:xfrm>
                <a:off x="0" y="5767288"/>
                <a:ext cx="3995936" cy="568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33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9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1087438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1087438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1087438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1087438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buNone/>
                </a:pPr>
                <a:r>
                  <a:rPr lang="en-US" sz="1400" b="1" dirty="0" smtClean="0">
                    <a:solidFill>
                      <a:srgbClr val="77BE43"/>
                    </a:solidFill>
                    <a:latin typeface="Helvetica Neue"/>
                    <a:cs typeface="Arial" pitchFamily="34" charset="0"/>
                  </a:rPr>
                  <a:t>Pine </a:t>
                </a:r>
                <a:r>
                  <a:rPr lang="en-US" sz="1400" b="1" dirty="0">
                    <a:solidFill>
                      <a:srgbClr val="77BE43"/>
                    </a:solidFill>
                    <a:latin typeface="Helvetica Neue"/>
                    <a:cs typeface="Arial" pitchFamily="34" charset="0"/>
                  </a:rPr>
                  <a:t>– Eucalyptus - Melina </a:t>
                </a:r>
                <a:r>
                  <a:rPr lang="en-US" sz="1400" b="1" dirty="0" smtClean="0">
                    <a:solidFill>
                      <a:srgbClr val="77BE43"/>
                    </a:solidFill>
                    <a:latin typeface="Helvetica Neue"/>
                    <a:cs typeface="Arial" pitchFamily="34" charset="0"/>
                  </a:rPr>
                  <a:t>– Rosewood - </a:t>
                </a:r>
                <a:r>
                  <a:rPr lang="en-US" sz="1400" b="1" dirty="0" err="1">
                    <a:solidFill>
                      <a:srgbClr val="77BE43"/>
                    </a:solidFill>
                    <a:latin typeface="Helvetica Neue"/>
                    <a:cs typeface="Arial" pitchFamily="34" charset="0"/>
                  </a:rPr>
                  <a:t>Chuncho</a:t>
                </a:r>
                <a:endParaRPr lang="en-US" sz="1400" b="1" dirty="0">
                  <a:solidFill>
                    <a:srgbClr val="77BE43"/>
                  </a:solidFill>
                  <a:latin typeface="Helvetica Neue"/>
                  <a:cs typeface="Arial" pitchFamily="34" charset="0"/>
                </a:endParaRPr>
              </a:p>
            </p:txBody>
          </p:sp>
        </p:grpSp>
        <p:sp>
          <p:nvSpPr>
            <p:cNvPr id="14" name="CuadroTexto 39"/>
            <p:cNvSpPr txBox="1">
              <a:spLocks noChangeArrowheads="1"/>
            </p:cNvSpPr>
            <p:nvPr/>
          </p:nvSpPr>
          <p:spPr bwMode="auto">
            <a:xfrm>
              <a:off x="8545859" y="3123506"/>
              <a:ext cx="3535612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80000"/>
                </a:lnSpc>
                <a:buNone/>
              </a:pPr>
              <a:r>
                <a:rPr lang="en-US" sz="1600" b="1" dirty="0">
                  <a:solidFill>
                    <a:srgbClr val="1C5668"/>
                  </a:solidFill>
                </a:rPr>
                <a:t>Opportunity of reforestation with </a:t>
              </a:r>
            </a:p>
            <a:p>
              <a:pPr algn="ctr">
                <a:lnSpc>
                  <a:spcPct val="80000"/>
                </a:lnSpc>
                <a:buNone/>
              </a:pPr>
              <a:r>
                <a:rPr lang="en-US" sz="1600" b="1" dirty="0" smtClean="0">
                  <a:solidFill>
                    <a:srgbClr val="1C5668"/>
                  </a:solidFill>
                </a:rPr>
                <a:t>       commercial </a:t>
              </a:r>
              <a:r>
                <a:rPr lang="en-US" sz="1600" b="1" dirty="0">
                  <a:solidFill>
                    <a:srgbClr val="1C5668"/>
                  </a:solidFill>
                </a:rPr>
                <a:t>species</a:t>
              </a:r>
              <a:r>
                <a:rPr lang="en-US" sz="1600" b="1" dirty="0" smtClean="0">
                  <a:solidFill>
                    <a:srgbClr val="1C5668"/>
                  </a:solidFill>
                </a:rPr>
                <a:t>:</a:t>
              </a:r>
              <a:endParaRPr lang="en-US" sz="1600" b="1" dirty="0">
                <a:solidFill>
                  <a:srgbClr val="1C5668"/>
                </a:solidFill>
              </a:endParaRPr>
            </a:p>
          </p:txBody>
        </p:sp>
      </p:grpSp>
      <p:sp>
        <p:nvSpPr>
          <p:cNvPr id="5" name="Rectángulo 4"/>
          <p:cNvSpPr/>
          <p:nvPr/>
        </p:nvSpPr>
        <p:spPr>
          <a:xfrm>
            <a:off x="9103272" y="3323682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s-EC" sz="2400" b="1" dirty="0" smtClean="0">
                <a:solidFill>
                  <a:srgbClr val="23A9A3"/>
                </a:solidFill>
              </a:rPr>
              <a:t>18</a:t>
            </a:r>
            <a:endParaRPr lang="en-US" dirty="0"/>
          </a:p>
        </p:txBody>
      </p:sp>
      <p:sp>
        <p:nvSpPr>
          <p:cNvPr id="6" name="Rectángulo 5"/>
          <p:cNvSpPr/>
          <p:nvPr/>
        </p:nvSpPr>
        <p:spPr>
          <a:xfrm>
            <a:off x="3007016" y="5244837"/>
            <a:ext cx="22048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009999"/>
                </a:solidFill>
              </a:rPr>
              <a:t>Subject to the % of survival</a:t>
            </a:r>
            <a:endParaRPr lang="en-US" sz="1400" b="1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745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33973" y="1539583"/>
            <a:ext cx="66437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Investment project</a:t>
            </a:r>
          </a:p>
          <a:p>
            <a:pPr algn="just"/>
            <a:r>
              <a:rPr lang="en-US" sz="28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DP WORLD POSORJA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25423" y="2419758"/>
            <a:ext cx="650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Ecuador’s First </a:t>
            </a:r>
            <a:r>
              <a:rPr lang="en-US" sz="1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Deep water 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Gateway</a:t>
            </a:r>
            <a:endParaRPr lang="es-EC" sz="1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37157" y="3053712"/>
            <a:ext cx="108170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Development, construction, maintenance of facilities; dredging, construction and maintenance of a navigation channel up to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Posorja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province of Guayas; and the operation of the public service of the </a:t>
            </a:r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water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of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Posorja</a:t>
            </a:r>
            <a:endParaRPr lang="es-EC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385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474642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WORLD POSORJA</a:t>
            </a: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63335" y="2061642"/>
            <a:ext cx="6552728" cy="337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053660"/>
                </a:solidFill>
              </a:rPr>
              <a:t>Panama</a:t>
            </a:r>
            <a:r>
              <a:rPr lang="en-US" sz="2000" dirty="0" smtClean="0"/>
              <a:t> </a:t>
            </a:r>
            <a:r>
              <a:rPr lang="en-US" sz="2000" dirty="0"/>
              <a:t>is </a:t>
            </a:r>
            <a:r>
              <a:rPr lang="en-US" sz="2000" dirty="0" smtClean="0"/>
              <a:t>the best-connected </a:t>
            </a:r>
            <a:r>
              <a:rPr lang="en-US" sz="2000" dirty="0"/>
              <a:t>country of the </a:t>
            </a:r>
            <a:r>
              <a:rPr lang="en-US" sz="2000" dirty="0" err="1" smtClean="0"/>
              <a:t>subregion</a:t>
            </a:r>
            <a:r>
              <a:rPr lang="en-US" sz="2000" dirty="0" smtClean="0"/>
              <a:t> Panama </a:t>
            </a:r>
            <a:r>
              <a:rPr lang="en-US" sz="2000" dirty="0"/>
              <a:t>benefits from the Panama </a:t>
            </a:r>
            <a:r>
              <a:rPr lang="en-US" sz="2000" dirty="0" smtClean="0"/>
              <a:t>Canal.</a:t>
            </a:r>
          </a:p>
          <a:p>
            <a:pPr algn="just"/>
            <a:endParaRPr lang="en-US" sz="1050" dirty="0"/>
          </a:p>
          <a:p>
            <a:pPr algn="just"/>
            <a:r>
              <a:rPr lang="en-US" sz="2400" b="1" dirty="0">
                <a:solidFill>
                  <a:srgbClr val="053660"/>
                </a:solidFill>
              </a:rPr>
              <a:t>Chile</a:t>
            </a:r>
            <a:r>
              <a:rPr lang="en-US" sz="2000" dirty="0" smtClean="0"/>
              <a:t> </a:t>
            </a:r>
            <a:r>
              <a:rPr lang="en-US" sz="2000" dirty="0"/>
              <a:t>and </a:t>
            </a:r>
            <a:r>
              <a:rPr lang="en-US" sz="2400" b="1" dirty="0">
                <a:solidFill>
                  <a:srgbClr val="053660"/>
                </a:solidFill>
              </a:rPr>
              <a:t>Peru</a:t>
            </a:r>
            <a:r>
              <a:rPr lang="en-US" sz="2000" dirty="0"/>
              <a:t> have largely the same level </a:t>
            </a:r>
            <a:r>
              <a:rPr lang="en-US" sz="2000" dirty="0" smtClean="0"/>
              <a:t>of connectivity</a:t>
            </a:r>
            <a:r>
              <a:rPr lang="en-US" sz="2000" dirty="0"/>
              <a:t>, as both countries are served by the </a:t>
            </a:r>
            <a:r>
              <a:rPr lang="en-US" sz="2000" dirty="0" smtClean="0"/>
              <a:t>same companies </a:t>
            </a:r>
            <a:r>
              <a:rPr lang="en-US" sz="2000" dirty="0"/>
              <a:t>and ships. </a:t>
            </a:r>
            <a:endParaRPr lang="en-US" sz="2000" dirty="0" smtClean="0"/>
          </a:p>
          <a:p>
            <a:pPr algn="just"/>
            <a:endParaRPr lang="en-US" sz="1100" dirty="0" smtClean="0"/>
          </a:p>
          <a:p>
            <a:pPr algn="just"/>
            <a:r>
              <a:rPr lang="en-US" sz="2400" b="1" dirty="0">
                <a:solidFill>
                  <a:srgbClr val="053660"/>
                </a:solidFill>
              </a:rPr>
              <a:t>Ecuador</a:t>
            </a:r>
            <a:r>
              <a:rPr lang="en-US" sz="2000" dirty="0" smtClean="0"/>
              <a:t> was </a:t>
            </a:r>
            <a:r>
              <a:rPr lang="en-US" sz="2000" dirty="0"/>
              <a:t>still lagging behind</a:t>
            </a:r>
            <a:r>
              <a:rPr lang="en-US" sz="2000" dirty="0" smtClean="0"/>
              <a:t>; initially</a:t>
            </a:r>
            <a:r>
              <a:rPr lang="en-US" sz="2000" dirty="0"/>
              <a:t>, its main seaport, Guayaquil, was among the </a:t>
            </a:r>
            <a:r>
              <a:rPr lang="en-US" sz="2000" dirty="0" smtClean="0"/>
              <a:t>last to </a:t>
            </a:r>
            <a:r>
              <a:rPr lang="en-US" sz="2000" dirty="0"/>
              <a:t>invest in ship-to-shore container gantry cranes </a:t>
            </a:r>
            <a:r>
              <a:rPr lang="en-US" sz="2000" dirty="0" smtClean="0"/>
              <a:t>and is </a:t>
            </a:r>
            <a:r>
              <a:rPr lang="en-US" sz="2000" dirty="0"/>
              <a:t>hindered by draft restrictions in comparison with </a:t>
            </a:r>
            <a:r>
              <a:rPr lang="en-US" sz="2000" dirty="0" smtClean="0"/>
              <a:t>the other main.</a:t>
            </a:r>
            <a:endParaRPr lang="es-EC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706" t="25391" r="33397" b="9641"/>
          <a:stretch/>
        </p:blipFill>
        <p:spPr>
          <a:xfrm>
            <a:off x="7033691" y="1847851"/>
            <a:ext cx="4878001" cy="318760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11109" y="1436881"/>
            <a:ext cx="5096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400" b="1" dirty="0">
                <a:solidFill>
                  <a:srgbClr val="009999"/>
                </a:solidFill>
              </a:rPr>
              <a:t>West coast of South </a:t>
            </a:r>
            <a:r>
              <a:rPr lang="en-US" sz="2400" b="1" dirty="0" smtClean="0">
                <a:solidFill>
                  <a:srgbClr val="009999"/>
                </a:solidFill>
              </a:rPr>
              <a:t>America overview</a:t>
            </a:r>
            <a:endParaRPr lang="en-US" sz="2400" b="1" dirty="0">
              <a:solidFill>
                <a:srgbClr val="009999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29035" y="5739566"/>
            <a:ext cx="41598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</a:t>
            </a:r>
            <a:r>
              <a:rPr lang="en-US" sz="1200" dirty="0"/>
              <a:t>: UNCTAD, REVIEW OF MARITIME TRANSPORT 2017 </a:t>
            </a:r>
            <a:endParaRPr lang="es-EC" sz="1200" dirty="0"/>
          </a:p>
        </p:txBody>
      </p:sp>
      <p:sp>
        <p:nvSpPr>
          <p:cNvPr id="8" name="Rectángulo 7"/>
          <p:cNvSpPr/>
          <p:nvPr/>
        </p:nvSpPr>
        <p:spPr>
          <a:xfrm>
            <a:off x="7433192" y="1353756"/>
            <a:ext cx="43670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9999"/>
                </a:solidFill>
              </a:rPr>
              <a:t>Liner shipping connectivity </a:t>
            </a:r>
            <a:r>
              <a:rPr lang="en-US" sz="2400" b="1" dirty="0" smtClean="0">
                <a:solidFill>
                  <a:srgbClr val="009999"/>
                </a:solidFill>
              </a:rPr>
              <a:t>index</a:t>
            </a:r>
            <a:br>
              <a:rPr lang="en-US" sz="2400" b="1" dirty="0" smtClean="0">
                <a:solidFill>
                  <a:srgbClr val="009999"/>
                </a:solidFill>
              </a:rPr>
            </a:br>
            <a:r>
              <a:rPr lang="en-US" sz="1600" b="1" dirty="0" smtClean="0">
                <a:solidFill>
                  <a:srgbClr val="009999"/>
                </a:solidFill>
              </a:rPr>
              <a:t>2004–2017</a:t>
            </a:r>
            <a:endParaRPr lang="es-EC" sz="1600" b="1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883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474642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WORLD POSORJA</a:t>
            </a: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</a:t>
            </a:r>
            <a:r>
              <a:rPr lang="en-US" sz="20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eep water Gateway 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bject 11"/>
          <p:cNvSpPr txBox="1"/>
          <p:nvPr/>
        </p:nvSpPr>
        <p:spPr>
          <a:xfrm>
            <a:off x="363335" y="1479690"/>
            <a:ext cx="3800245" cy="43281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lang="en-US" sz="24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Why Ecuador?</a:t>
            </a:r>
            <a:endParaRPr lang="en-US" sz="24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570677" y="4520038"/>
            <a:ext cx="114440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Access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more than a 15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meter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draft deep water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port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Additional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capacity for terminals at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Guayaquil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Innovative solutions for the world’s largest banana exporting country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Long-term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expansion potential </a:t>
            </a:r>
            <a:endParaRPr 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Access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DP World’s world class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productivity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97192" y="3960438"/>
            <a:ext cx="8822410" cy="43281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lang="en-US" sz="24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Ecuador’s global trade benefits of the project </a:t>
            </a:r>
            <a:endParaRPr lang="en-US" sz="24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62">
            <a:extLst>
              <a:ext uri="{FF2B5EF4-FFF2-40B4-BE49-F238E27FC236}">
                <a16:creationId xmlns="" xmlns:a16="http://schemas.microsoft.com/office/drawing/2014/main" id="{9BA5ED16-73EB-4901-ACEF-C15E498FAED7}"/>
              </a:ext>
            </a:extLst>
          </p:cNvPr>
          <p:cNvSpPr txBox="1"/>
          <p:nvPr/>
        </p:nvSpPr>
        <p:spPr>
          <a:xfrm>
            <a:off x="1570677" y="1912501"/>
            <a:ext cx="8885851" cy="16312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C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Guayaquil port complex handles more local containers than any other WCSA 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Guayaquil Port is the biggest O/D market in South America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Given its </a:t>
            </a:r>
            <a:r>
              <a:rPr lang="en-US" dirty="0" smtClean="0"/>
              <a:t>location </a:t>
            </a:r>
            <a:r>
              <a:rPr lang="en-US" dirty="0"/>
              <a:t>ships </a:t>
            </a:r>
            <a:r>
              <a:rPr lang="en-US" dirty="0" smtClean="0"/>
              <a:t>will </a:t>
            </a:r>
            <a:r>
              <a:rPr lang="en-US" dirty="0"/>
              <a:t>always have deeper drafts than in Peru and Chile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Ecuador cargo is increasingly dependent on transshipment 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Coverage of clients needs - shipping companies – with strategic location</a:t>
            </a:r>
            <a:endParaRPr lang="en-US" dirty="0"/>
          </a:p>
        </p:txBody>
      </p:sp>
      <p:pic>
        <p:nvPicPr>
          <p:cNvPr id="19" name="Picture 2" descr="https://www.goway.com/media/uploads/maps/latin_america/so-am-country-map-2015.jpg">
            <a:extLst>
              <a:ext uri="{FF2B5EF4-FFF2-40B4-BE49-F238E27FC236}">
                <a16:creationId xmlns="" xmlns:a16="http://schemas.microsoft.com/office/drawing/2014/main" id="{A564FF8B-9A03-4EFF-97C7-0B6B9A31E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486" t="20019" r="35288" b="14744"/>
          <a:stretch/>
        </p:blipFill>
        <p:spPr bwMode="auto">
          <a:xfrm>
            <a:off x="10069810" y="0"/>
            <a:ext cx="2151909" cy="64404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upo 19">
            <a:extLst>
              <a:ext uri="{FF2B5EF4-FFF2-40B4-BE49-F238E27FC236}">
                <a16:creationId xmlns="" xmlns:a16="http://schemas.microsoft.com/office/drawing/2014/main" id="{42E1D17A-74CA-4828-B724-9A8C21330779}"/>
              </a:ext>
            </a:extLst>
          </p:cNvPr>
          <p:cNvGrpSpPr/>
          <p:nvPr/>
        </p:nvGrpSpPr>
        <p:grpSpPr>
          <a:xfrm>
            <a:off x="9625981" y="0"/>
            <a:ext cx="2200055" cy="4337572"/>
            <a:chOff x="8980780" y="1003224"/>
            <a:chExt cx="1910362" cy="4113948"/>
          </a:xfrm>
        </p:grpSpPr>
        <p:sp>
          <p:nvSpPr>
            <p:cNvPr id="21" name="Oval 5">
              <a:extLst>
                <a:ext uri="{FF2B5EF4-FFF2-40B4-BE49-F238E27FC236}">
                  <a16:creationId xmlns="" xmlns:a16="http://schemas.microsoft.com/office/drawing/2014/main" id="{A062D5B0-7C4F-4825-949D-C27F4D85AA14}"/>
                </a:ext>
              </a:extLst>
            </p:cNvPr>
            <p:cNvSpPr/>
            <p:nvPr/>
          </p:nvSpPr>
          <p:spPr>
            <a:xfrm>
              <a:off x="9901524" y="1579033"/>
              <a:ext cx="125802" cy="114791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7">
              <a:extLst>
                <a:ext uri="{FF2B5EF4-FFF2-40B4-BE49-F238E27FC236}">
                  <a16:creationId xmlns="" xmlns:a16="http://schemas.microsoft.com/office/drawing/2014/main" id="{F79437C0-5FEF-4914-9A53-D78A52C5F469}"/>
                </a:ext>
              </a:extLst>
            </p:cNvPr>
            <p:cNvSpPr/>
            <p:nvPr/>
          </p:nvSpPr>
          <p:spPr>
            <a:xfrm>
              <a:off x="9610350" y="2202260"/>
              <a:ext cx="130744" cy="10601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8">
              <a:extLst>
                <a:ext uri="{FF2B5EF4-FFF2-40B4-BE49-F238E27FC236}">
                  <a16:creationId xmlns="" xmlns:a16="http://schemas.microsoft.com/office/drawing/2014/main" id="{55DEB949-4CAA-4E3A-B15B-5E7D0C3BCF86}"/>
                </a:ext>
              </a:extLst>
            </p:cNvPr>
            <p:cNvSpPr/>
            <p:nvPr/>
          </p:nvSpPr>
          <p:spPr>
            <a:xfrm>
              <a:off x="9968154" y="2992819"/>
              <a:ext cx="117493" cy="123841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9">
              <a:extLst>
                <a:ext uri="{FF2B5EF4-FFF2-40B4-BE49-F238E27FC236}">
                  <a16:creationId xmlns="" xmlns:a16="http://schemas.microsoft.com/office/drawing/2014/main" id="{FEA99114-7871-4CA5-807A-60629E8F37CE}"/>
                </a:ext>
              </a:extLst>
            </p:cNvPr>
            <p:cNvSpPr/>
            <p:nvPr/>
          </p:nvSpPr>
          <p:spPr>
            <a:xfrm>
              <a:off x="10378974" y="4715602"/>
              <a:ext cx="117493" cy="123841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10">
              <a:extLst>
                <a:ext uri="{FF2B5EF4-FFF2-40B4-BE49-F238E27FC236}">
                  <a16:creationId xmlns="" xmlns:a16="http://schemas.microsoft.com/office/drawing/2014/main" id="{F936161C-22D2-4AD1-8453-BDE9E47B785F}"/>
                </a:ext>
              </a:extLst>
            </p:cNvPr>
            <p:cNvSpPr/>
            <p:nvPr/>
          </p:nvSpPr>
          <p:spPr>
            <a:xfrm>
              <a:off x="9742871" y="1256784"/>
              <a:ext cx="117493" cy="123841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Curved Connector 12">
              <a:extLst>
                <a:ext uri="{FF2B5EF4-FFF2-40B4-BE49-F238E27FC236}">
                  <a16:creationId xmlns="" xmlns:a16="http://schemas.microsoft.com/office/drawing/2014/main" id="{E36FEC58-6746-495D-9AA9-4FFEA3D651DF}"/>
                </a:ext>
              </a:extLst>
            </p:cNvPr>
            <p:cNvCxnSpPr/>
            <p:nvPr/>
          </p:nvCxnSpPr>
          <p:spPr>
            <a:xfrm rot="5400000" flipH="1" flipV="1">
              <a:off x="9494363" y="1786675"/>
              <a:ext cx="571920" cy="271429"/>
            </a:xfrm>
            <a:prstGeom prst="curvedConnector2">
              <a:avLst/>
            </a:prstGeom>
            <a:ln w="38100">
              <a:solidFill>
                <a:srgbClr val="0099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urved Connector 15">
              <a:extLst>
                <a:ext uri="{FF2B5EF4-FFF2-40B4-BE49-F238E27FC236}">
                  <a16:creationId xmlns="" xmlns:a16="http://schemas.microsoft.com/office/drawing/2014/main" id="{34FA1340-0684-4DF4-8DE1-31F2F1FE1263}"/>
                </a:ext>
              </a:extLst>
            </p:cNvPr>
            <p:cNvCxnSpPr>
              <a:stCxn id="22" idx="3"/>
              <a:endCxn id="23" idx="2"/>
            </p:cNvCxnSpPr>
            <p:nvPr/>
          </p:nvCxnSpPr>
          <p:spPr>
            <a:xfrm rot="16200000" flipH="1">
              <a:off x="9417831" y="2504416"/>
              <a:ext cx="761989" cy="338657"/>
            </a:xfrm>
            <a:prstGeom prst="curvedConnector2">
              <a:avLst/>
            </a:prstGeom>
            <a:ln w="38100">
              <a:solidFill>
                <a:srgbClr val="0099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urved Connector 22">
              <a:extLst>
                <a:ext uri="{FF2B5EF4-FFF2-40B4-BE49-F238E27FC236}">
                  <a16:creationId xmlns="" xmlns:a16="http://schemas.microsoft.com/office/drawing/2014/main" id="{2C3651CB-03B0-445D-AD70-01D64588509A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9653384" y="1325210"/>
              <a:ext cx="132521" cy="936564"/>
            </a:xfrm>
            <a:prstGeom prst="curvedConnector3">
              <a:avLst>
                <a:gd name="adj1" fmla="val -172501"/>
              </a:avLst>
            </a:prstGeom>
            <a:ln w="38100">
              <a:solidFill>
                <a:srgbClr val="0099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37">
              <a:extLst>
                <a:ext uri="{FF2B5EF4-FFF2-40B4-BE49-F238E27FC236}">
                  <a16:creationId xmlns="" xmlns:a16="http://schemas.microsoft.com/office/drawing/2014/main" id="{DEB3442D-B418-4F61-BB8C-9320008F59AE}"/>
                </a:ext>
              </a:extLst>
            </p:cNvPr>
            <p:cNvSpPr/>
            <p:nvPr/>
          </p:nvSpPr>
          <p:spPr>
            <a:xfrm>
              <a:off x="9610348" y="2187746"/>
              <a:ext cx="134839" cy="140688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1035">
              <a:extLst>
                <a:ext uri="{FF2B5EF4-FFF2-40B4-BE49-F238E27FC236}">
                  <a16:creationId xmlns="" xmlns:a16="http://schemas.microsoft.com/office/drawing/2014/main" id="{E906D2BB-AEC7-4E85-B722-392995522FBF}"/>
                </a:ext>
              </a:extLst>
            </p:cNvPr>
            <p:cNvSpPr txBox="1"/>
            <p:nvPr/>
          </p:nvSpPr>
          <p:spPr>
            <a:xfrm>
              <a:off x="9610348" y="1003224"/>
              <a:ext cx="7320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16m</a:t>
              </a:r>
            </a:p>
          </p:txBody>
        </p:sp>
        <p:sp>
          <p:nvSpPr>
            <p:cNvPr id="32" name="TextBox 47">
              <a:extLst>
                <a:ext uri="{FF2B5EF4-FFF2-40B4-BE49-F238E27FC236}">
                  <a16:creationId xmlns="" xmlns:a16="http://schemas.microsoft.com/office/drawing/2014/main" id="{5F13C755-8B46-448B-9919-D8D8EDD30553}"/>
                </a:ext>
              </a:extLst>
            </p:cNvPr>
            <p:cNvSpPr txBox="1"/>
            <p:nvPr/>
          </p:nvSpPr>
          <p:spPr>
            <a:xfrm>
              <a:off x="9440470" y="1524554"/>
              <a:ext cx="7320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15m</a:t>
              </a:r>
            </a:p>
          </p:txBody>
        </p:sp>
        <p:sp>
          <p:nvSpPr>
            <p:cNvPr id="33" name="TextBox 57">
              <a:extLst>
                <a:ext uri="{FF2B5EF4-FFF2-40B4-BE49-F238E27FC236}">
                  <a16:creationId xmlns="" xmlns:a16="http://schemas.microsoft.com/office/drawing/2014/main" id="{4F716026-2F8D-47F0-AC83-F070272B11A8}"/>
                </a:ext>
              </a:extLst>
            </p:cNvPr>
            <p:cNvSpPr txBox="1"/>
            <p:nvPr/>
          </p:nvSpPr>
          <p:spPr>
            <a:xfrm>
              <a:off x="8980780" y="2140258"/>
              <a:ext cx="1037065" cy="291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*9.75m</a:t>
              </a:r>
              <a:endParaRPr lang="en-US" sz="1400" b="1" dirty="0"/>
            </a:p>
          </p:txBody>
        </p:sp>
        <p:sp>
          <p:nvSpPr>
            <p:cNvPr id="38" name="TextBox 58">
              <a:extLst>
                <a:ext uri="{FF2B5EF4-FFF2-40B4-BE49-F238E27FC236}">
                  <a16:creationId xmlns="" xmlns:a16="http://schemas.microsoft.com/office/drawing/2014/main" id="{37DFDA57-B9ED-46F7-AC48-7E5C8E39A87D}"/>
                </a:ext>
              </a:extLst>
            </p:cNvPr>
            <p:cNvSpPr txBox="1"/>
            <p:nvPr/>
          </p:nvSpPr>
          <p:spPr>
            <a:xfrm>
              <a:off x="9678190" y="3014480"/>
              <a:ext cx="7320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16m</a:t>
              </a:r>
            </a:p>
          </p:txBody>
        </p:sp>
        <p:sp>
          <p:nvSpPr>
            <p:cNvPr id="39" name="TextBox 59">
              <a:extLst>
                <a:ext uri="{FF2B5EF4-FFF2-40B4-BE49-F238E27FC236}">
                  <a16:creationId xmlns="" xmlns:a16="http://schemas.microsoft.com/office/drawing/2014/main" id="{D7B2662E-B245-48AA-B1E3-9E384AB4AF0F}"/>
                </a:ext>
              </a:extLst>
            </p:cNvPr>
            <p:cNvSpPr txBox="1"/>
            <p:nvPr/>
          </p:nvSpPr>
          <p:spPr>
            <a:xfrm>
              <a:off x="10159139" y="4809395"/>
              <a:ext cx="7320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16m</a:t>
              </a:r>
            </a:p>
          </p:txBody>
        </p:sp>
      </p:grpSp>
      <p:pic>
        <p:nvPicPr>
          <p:cNvPr id="40" name="Imagen 3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68" y="2258371"/>
            <a:ext cx="1025588" cy="11928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474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474642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WORLD POSORJA</a:t>
            </a:r>
            <a:endParaRPr lang="en-US" sz="2800" dirty="0" smtClean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  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object 11"/>
          <p:cNvSpPr txBox="1"/>
          <p:nvPr/>
        </p:nvSpPr>
        <p:spPr>
          <a:xfrm>
            <a:off x="1726250" y="4671942"/>
            <a:ext cx="1555502" cy="494366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lang="en-US" sz="2800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Private</a:t>
            </a:r>
            <a:endParaRPr lang="en-US" sz="2800" b="1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object 11"/>
          <p:cNvSpPr txBox="1"/>
          <p:nvPr/>
        </p:nvSpPr>
        <p:spPr>
          <a:xfrm>
            <a:off x="9380106" y="4653930"/>
            <a:ext cx="1440160" cy="494366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>
            <a:defPPr>
              <a:defRPr lang="es-EC"/>
            </a:defPPr>
            <a:lvl1pPr marL="12700">
              <a:lnSpc>
                <a:spcPct val="100000"/>
              </a:lnSpc>
              <a:spcBef>
                <a:spcPts val="495"/>
              </a:spcBef>
              <a:defRPr sz="2800" b="1">
                <a:solidFill>
                  <a:srgbClr val="1C56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Public</a:t>
            </a:r>
            <a:endParaRPr lang="en-US" dirty="0"/>
          </a:p>
        </p:txBody>
      </p:sp>
      <p:pic>
        <p:nvPicPr>
          <p:cNvPr id="30" name="Picture 8" descr="Resultado de imagen para dp world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844" b="29492"/>
          <a:stretch/>
        </p:blipFill>
        <p:spPr bwMode="auto">
          <a:xfrm>
            <a:off x="1049777" y="2685915"/>
            <a:ext cx="3063003" cy="8576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para grupo nobislog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35" y="3292246"/>
            <a:ext cx="2375735" cy="9296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F76AE375-393B-412D-8B40-55382FFE341C}"/>
              </a:ext>
            </a:extLst>
          </p:cNvPr>
          <p:cNvSpPr txBox="1"/>
          <p:nvPr/>
        </p:nvSpPr>
        <p:spPr>
          <a:xfrm>
            <a:off x="4557903" y="5117916"/>
            <a:ext cx="3398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23A9A3"/>
                </a:solidFill>
                <a:latin typeface="Arial"/>
                <a:cs typeface="Arial"/>
              </a:rPr>
              <a:t>100</a:t>
            </a:r>
            <a:r>
              <a:rPr lang="en-US" sz="2000" b="1" dirty="0">
                <a:solidFill>
                  <a:srgbClr val="23A9A3"/>
                </a:solidFill>
                <a:latin typeface="Arial"/>
                <a:cs typeface="Arial"/>
              </a:rPr>
              <a:t>% private </a:t>
            </a:r>
            <a:r>
              <a:rPr lang="en-US" sz="2000" b="1" dirty="0" smtClean="0">
                <a:solidFill>
                  <a:srgbClr val="23A9A3"/>
                </a:solidFill>
                <a:latin typeface="Arial"/>
                <a:cs typeface="Arial"/>
              </a:rPr>
              <a:t>investment </a:t>
            </a:r>
          </a:p>
          <a:p>
            <a:pPr algn="ctr"/>
            <a:r>
              <a:rPr lang="en-US" sz="2000" b="1" dirty="0" smtClean="0">
                <a:solidFill>
                  <a:srgbClr val="23A9A3"/>
                </a:solidFill>
                <a:latin typeface="Arial"/>
                <a:cs typeface="Arial"/>
              </a:rPr>
              <a:t>Over  $1 Billion</a:t>
            </a:r>
            <a:endParaRPr lang="en-US" sz="2000" b="1" dirty="0">
              <a:solidFill>
                <a:srgbClr val="23A9A3"/>
              </a:solidFill>
              <a:latin typeface="Arial"/>
              <a:cs typeface="Arial"/>
            </a:endParaRPr>
          </a:p>
        </p:txBody>
      </p:sp>
      <p:pic>
        <p:nvPicPr>
          <p:cNvPr id="32" name="13 Imagen" descr="Imagen#1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05406" y="2521344"/>
            <a:ext cx="2807214" cy="2397402"/>
          </a:xfrm>
          <a:prstGeom prst="rect">
            <a:avLst/>
          </a:prstGeom>
        </p:spPr>
      </p:pic>
      <p:sp>
        <p:nvSpPr>
          <p:cNvPr id="33" name="TextBox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F76AE375-393B-412D-8B40-55382FFE341C}"/>
              </a:ext>
            </a:extLst>
          </p:cNvPr>
          <p:cNvSpPr txBox="1"/>
          <p:nvPr/>
        </p:nvSpPr>
        <p:spPr>
          <a:xfrm>
            <a:off x="4211874" y="1603001"/>
            <a:ext cx="4048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23A9A3"/>
                </a:solidFill>
                <a:latin typeface="Arial"/>
                <a:cs typeface="Arial"/>
              </a:rPr>
              <a:t>Public </a:t>
            </a:r>
            <a:r>
              <a:rPr lang="en-US" sz="2000" b="1" dirty="0" smtClean="0">
                <a:solidFill>
                  <a:srgbClr val="23A9A3"/>
                </a:solidFill>
                <a:latin typeface="Arial"/>
                <a:cs typeface="Arial"/>
              </a:rPr>
              <a:t>Private Partnership</a:t>
            </a:r>
            <a:endParaRPr lang="en-US" sz="2000" b="1" dirty="0">
              <a:solidFill>
                <a:srgbClr val="23A9A3"/>
              </a:solidFill>
              <a:latin typeface="Arial"/>
              <a:cs typeface="Arial"/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796105" y="2174027"/>
            <a:ext cx="3415793" cy="2473137"/>
          </a:xfrm>
          <a:prstGeom prst="roundRect">
            <a:avLst/>
          </a:prstGeom>
          <a:noFill/>
          <a:ln>
            <a:solidFill>
              <a:srgbClr val="0099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ángulo redondeado 39"/>
          <p:cNvSpPr/>
          <p:nvPr/>
        </p:nvSpPr>
        <p:spPr>
          <a:xfrm>
            <a:off x="8185819" y="2174028"/>
            <a:ext cx="3415793" cy="2473136"/>
          </a:xfrm>
          <a:prstGeom prst="roundRect">
            <a:avLst/>
          </a:prstGeom>
          <a:noFill/>
          <a:ln>
            <a:solidFill>
              <a:srgbClr val="0099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Resultado de imagen para autoridad portuaria de guayaquil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603" y="3543544"/>
            <a:ext cx="1932570" cy="7583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8756852" y="4311993"/>
            <a:ext cx="22372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Port Authority of Guayaquil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F76AE375-393B-412D-8B40-55382FFE341C}"/>
              </a:ext>
            </a:extLst>
          </p:cNvPr>
          <p:cNvSpPr txBox="1"/>
          <p:nvPr/>
        </p:nvSpPr>
        <p:spPr>
          <a:xfrm>
            <a:off x="8902776" y="5121523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50 year concession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F76AE375-393B-412D-8B40-55382FFE341C}"/>
              </a:ext>
            </a:extLst>
          </p:cNvPr>
          <p:cNvSpPr txBox="1"/>
          <p:nvPr/>
        </p:nvSpPr>
        <p:spPr>
          <a:xfrm>
            <a:off x="573980" y="5191085"/>
            <a:ext cx="3773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Development, construction, 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maintenance and operation of the Deep water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Port of </a:t>
            </a:r>
            <a:r>
              <a:rPr lang="en-US" sz="1600" dirty="0" err="1" smtClean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Posorja</a:t>
            </a:r>
            <a:endParaRPr lang="es-EC" sz="1600" dirty="0">
              <a:solidFill>
                <a:schemeClr val="accent5">
                  <a:lumMod val="5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2050" name="Picture 2" descr="Resultado de imagen para mto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684" y="2167262"/>
            <a:ext cx="2107314" cy="10536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ángulo 24"/>
          <p:cNvSpPr/>
          <p:nvPr/>
        </p:nvSpPr>
        <p:spPr>
          <a:xfrm>
            <a:off x="8278960" y="2986582"/>
            <a:ext cx="32767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Ministry of Transportation and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9409653" y="3169855"/>
            <a:ext cx="1152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Public Works</a:t>
            </a:r>
          </a:p>
        </p:txBody>
      </p:sp>
    </p:spTree>
    <p:extLst>
      <p:ext uri="{BB962C8B-B14F-4D97-AF65-F5344CB8AC3E}">
        <p14:creationId xmlns="" xmlns:p14="http://schemas.microsoft.com/office/powerpoint/2010/main" val="136498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474642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WORLD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POSORJA</a:t>
            </a:r>
            <a:endParaRPr lang="en-US" sz="2800" dirty="0" smtClean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  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F76AE375-393B-412D-8B40-55382FFE341C}"/>
              </a:ext>
            </a:extLst>
          </p:cNvPr>
          <p:cNvSpPr txBox="1"/>
          <p:nvPr/>
        </p:nvSpPr>
        <p:spPr>
          <a:xfrm>
            <a:off x="4557903" y="5117916"/>
            <a:ext cx="3398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23A9A3"/>
                </a:solidFill>
                <a:latin typeface="Arial"/>
                <a:cs typeface="Arial"/>
              </a:rPr>
              <a:t>100</a:t>
            </a:r>
            <a:r>
              <a:rPr lang="en-US" sz="2000" b="1" dirty="0">
                <a:solidFill>
                  <a:srgbClr val="23A9A3"/>
                </a:solidFill>
                <a:latin typeface="Arial"/>
                <a:cs typeface="Arial"/>
              </a:rPr>
              <a:t>% private investment</a:t>
            </a:r>
          </a:p>
        </p:txBody>
      </p:sp>
      <p:sp>
        <p:nvSpPr>
          <p:cNvPr id="23" name="object 11"/>
          <p:cNvSpPr txBox="1"/>
          <p:nvPr/>
        </p:nvSpPr>
        <p:spPr>
          <a:xfrm>
            <a:off x="2297342" y="2413567"/>
            <a:ext cx="691846" cy="43281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24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78%</a:t>
            </a:r>
          </a:p>
        </p:txBody>
      </p:sp>
      <p:sp>
        <p:nvSpPr>
          <p:cNvPr id="24" name="object 11"/>
          <p:cNvSpPr txBox="1"/>
          <p:nvPr/>
        </p:nvSpPr>
        <p:spPr>
          <a:xfrm>
            <a:off x="9481963" y="2413566"/>
            <a:ext cx="691846" cy="43281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lang="es-EC" sz="24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22</a:t>
            </a:r>
            <a:r>
              <a:rPr sz="24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%</a:t>
            </a:r>
            <a:endParaRPr sz="24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13 Imagen" descr="Imagen#1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05406" y="2521344"/>
            <a:ext cx="2807214" cy="2397402"/>
          </a:xfrm>
          <a:prstGeom prst="rect">
            <a:avLst/>
          </a:prstGeom>
        </p:spPr>
      </p:pic>
      <p:sp>
        <p:nvSpPr>
          <p:cNvPr id="26" name="Rectángulo 25"/>
          <p:cNvSpPr/>
          <p:nvPr/>
        </p:nvSpPr>
        <p:spPr>
          <a:xfrm>
            <a:off x="823710" y="2877898"/>
            <a:ext cx="35015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One  of  the  largest and most geographically diverse container terminal operators in the  world with presence  across six continents.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Operates 77 marine and  inland terminals,  supported by over 50  related businesses in  40 countries.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Maintains approximately  10% of global market  share</a:t>
            </a:r>
          </a:p>
        </p:txBody>
      </p:sp>
      <p:sp>
        <p:nvSpPr>
          <p:cNvPr id="27" name="object 5"/>
          <p:cNvSpPr txBox="1">
            <a:spLocks noGrp="1"/>
          </p:cNvSpPr>
          <p:nvPr>
            <p:ph sz="half" idx="4294967295"/>
          </p:nvPr>
        </p:nvSpPr>
        <p:spPr>
          <a:xfrm>
            <a:off x="7909286" y="2899652"/>
            <a:ext cx="3479862" cy="28375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121285" indent="-286385" algn="just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Nobis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S.A. a dynamic real  estate developer, with 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projects </a:t>
            </a:r>
            <a:r>
              <a:rPr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ranging from  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shopping</a:t>
            </a:r>
            <a:r>
              <a:rPr lang="es-EC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centers</a:t>
            </a:r>
            <a:r>
              <a:rPr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hotels,  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hospital</a:t>
            </a:r>
            <a:r>
              <a:rPr lang="es-EC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apartment </a:t>
            </a:r>
            <a:r>
              <a:rPr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  office buildings</a:t>
            </a:r>
          </a:p>
          <a:p>
            <a:pPr marL="299085" marR="5080" indent="-286385" algn="just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Owns sugar mills, 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confectionary, </a:t>
            </a:r>
            <a:r>
              <a:rPr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power  generation and </a:t>
            </a:r>
            <a:r>
              <a:rPr lang="es-EC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produces 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alcohol </a:t>
            </a:r>
            <a:r>
              <a:rPr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cosmetics,  pharmaceuticals and 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liquor</a:t>
            </a:r>
            <a:r>
              <a:rPr lang="es-EC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industries</a:t>
            </a:r>
            <a:endParaRPr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TextBox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F76AE375-393B-412D-8B40-55382FFE341C}"/>
              </a:ext>
            </a:extLst>
          </p:cNvPr>
          <p:cNvSpPr txBox="1"/>
          <p:nvPr/>
        </p:nvSpPr>
        <p:spPr>
          <a:xfrm>
            <a:off x="5001736" y="1589524"/>
            <a:ext cx="2510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23A9A3"/>
                </a:solidFill>
                <a:latin typeface="Arial"/>
                <a:cs typeface="Arial"/>
              </a:rPr>
              <a:t>Local Partnership</a:t>
            </a:r>
            <a:endParaRPr lang="en-US" sz="2000" b="1" dirty="0">
              <a:solidFill>
                <a:srgbClr val="23A9A3"/>
              </a:solidFill>
              <a:latin typeface="Arial"/>
              <a:cs typeface="Arial"/>
            </a:endParaRPr>
          </a:p>
        </p:txBody>
      </p:sp>
      <p:pic>
        <p:nvPicPr>
          <p:cNvPr id="1032" name="Picture 8" descr="Resultado de imagen para dp world log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844" b="29492"/>
          <a:stretch/>
        </p:blipFill>
        <p:spPr bwMode="auto">
          <a:xfrm>
            <a:off x="1302537" y="1773610"/>
            <a:ext cx="2681455" cy="7507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Resultado de imagen para grupo nobis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515" y="1775345"/>
            <a:ext cx="2079405" cy="8136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bandera de emiratos arabes unidos animad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79" y="2161871"/>
            <a:ext cx="311053" cy="1749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Resultado de imagen para bandera ecuado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100" y="2161871"/>
            <a:ext cx="337205" cy="184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2205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474642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WORLD POSORJA</a:t>
            </a:r>
            <a:endParaRPr lang="en-US" sz="2800" dirty="0" smtClean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  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object 11"/>
          <p:cNvSpPr txBox="1"/>
          <p:nvPr/>
        </p:nvSpPr>
        <p:spPr>
          <a:xfrm>
            <a:off x="2238355" y="4269714"/>
            <a:ext cx="910900" cy="494366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lang="en-US" sz="2800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30%</a:t>
            </a:r>
            <a:endParaRPr lang="en-US" sz="2800" b="1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object 11"/>
          <p:cNvSpPr txBox="1"/>
          <p:nvPr/>
        </p:nvSpPr>
        <p:spPr>
          <a:xfrm>
            <a:off x="9625979" y="4233334"/>
            <a:ext cx="1064084" cy="494366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>
            <a:defPPr>
              <a:defRPr lang="es-EC"/>
            </a:defPPr>
            <a:lvl1pPr marL="12700">
              <a:lnSpc>
                <a:spcPct val="100000"/>
              </a:lnSpc>
              <a:spcBef>
                <a:spcPts val="495"/>
              </a:spcBef>
              <a:defRPr sz="2800" b="1">
                <a:solidFill>
                  <a:srgbClr val="1C56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70%</a:t>
            </a:r>
            <a:endParaRPr lang="en-US" dirty="0"/>
          </a:p>
        </p:txBody>
      </p:sp>
      <p:pic>
        <p:nvPicPr>
          <p:cNvPr id="30" name="Picture 8" descr="Resultado de imagen para dp world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844" b="29492"/>
          <a:stretch/>
        </p:blipFill>
        <p:spPr bwMode="auto">
          <a:xfrm>
            <a:off x="1049777" y="2367347"/>
            <a:ext cx="3063003" cy="8576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para grupo nobislog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35" y="2973678"/>
            <a:ext cx="2375735" cy="9296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13 Imagen" descr="Imagen#1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05406" y="2521344"/>
            <a:ext cx="2807214" cy="2397402"/>
          </a:xfrm>
          <a:prstGeom prst="rect">
            <a:avLst/>
          </a:prstGeom>
        </p:spPr>
      </p:pic>
      <p:sp>
        <p:nvSpPr>
          <p:cNvPr id="33" name="TextBox 3">
            <a:extLst>
              <a:ext uri="{FF2B5EF4-FFF2-40B4-BE49-F238E27FC236}">
                <a16:creationId xmlns:lc="http://schemas.openxmlformats.org/drawingml/2006/lockedCanvas" xmlns:a16="http://schemas.microsoft.com/office/drawing/2014/main" xmlns="" id="{F76AE375-393B-412D-8B40-55382FFE341C}"/>
              </a:ext>
            </a:extLst>
          </p:cNvPr>
          <p:cNvSpPr txBox="1"/>
          <p:nvPr/>
        </p:nvSpPr>
        <p:spPr>
          <a:xfrm>
            <a:off x="4853571" y="1589524"/>
            <a:ext cx="2510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23A9A3"/>
                </a:solidFill>
                <a:latin typeface="Arial"/>
                <a:cs typeface="Arial"/>
              </a:rPr>
              <a:t>Financing</a:t>
            </a:r>
            <a:endParaRPr lang="en-US" sz="2000" b="1" dirty="0">
              <a:solidFill>
                <a:srgbClr val="23A9A3"/>
              </a:solidFill>
              <a:latin typeface="Arial"/>
              <a:cs typeface="Arial"/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796105" y="2174028"/>
            <a:ext cx="3415793" cy="2059306"/>
          </a:xfrm>
          <a:prstGeom prst="roundRect">
            <a:avLst/>
          </a:prstGeom>
          <a:noFill/>
          <a:ln>
            <a:solidFill>
              <a:srgbClr val="0099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ángulo redondeado 39"/>
          <p:cNvSpPr/>
          <p:nvPr/>
        </p:nvSpPr>
        <p:spPr>
          <a:xfrm>
            <a:off x="8185819" y="2174028"/>
            <a:ext cx="3415793" cy="2059306"/>
          </a:xfrm>
          <a:prstGeom prst="roundRect">
            <a:avLst/>
          </a:prstGeom>
          <a:noFill/>
          <a:ln>
            <a:solidFill>
              <a:srgbClr val="0099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8545859" y="2532478"/>
            <a:ext cx="28267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Regional</a:t>
            </a:r>
          </a:p>
          <a:p>
            <a:pPr algn="ctr"/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 Bank</a:t>
            </a:r>
          </a:p>
        </p:txBody>
      </p:sp>
    </p:spTree>
    <p:extLst>
      <p:ext uri="{BB962C8B-B14F-4D97-AF65-F5344CB8AC3E}">
        <p14:creationId xmlns="" xmlns:p14="http://schemas.microsoft.com/office/powerpoint/2010/main" val="33732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474642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WORLD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POSORJA</a:t>
            </a:r>
            <a:endParaRPr lang="en-US" sz="2800" dirty="0" smtClean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  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Content Placeholder 2">
            <a:extLst>
              <a:ext uri="{FF2B5EF4-FFF2-40B4-BE49-F238E27FC236}">
                <a16:creationId xmlns:lc="http://schemas.openxmlformats.org/drawingml/2006/lockedCanvas" xmlns:a16="http://schemas.microsoft.com/office/drawing/2014/main" xmlns="" id="{84429071-E7EA-4938-AFEA-86685F34CD27}"/>
              </a:ext>
            </a:extLst>
          </p:cNvPr>
          <p:cNvSpPr>
            <a:spLocks noGrp="1"/>
          </p:cNvSpPr>
          <p:nvPr/>
        </p:nvSpPr>
        <p:spPr>
          <a:xfrm>
            <a:off x="689496" y="1739245"/>
            <a:ext cx="2970450" cy="11718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Tx/>
              <a:buNone/>
              <a:defRPr lang="en-US" sz="1800" b="1" kern="1200">
                <a:solidFill>
                  <a:srgbClr val="FDB71D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1613" indent="-20161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2113" indent="-20161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7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3725" indent="-21431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GB" sz="17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rgbClr val="23A9A3"/>
                </a:solidFill>
                <a:latin typeface="Arial"/>
                <a:cs typeface="Arial"/>
              </a:rPr>
              <a:t>Road</a:t>
            </a:r>
            <a:r>
              <a:rPr lang="en-US" sz="1600" dirty="0" smtClean="0">
                <a:solidFill>
                  <a:srgbClr val="23A9A3"/>
                </a:solidFill>
                <a:latin typeface="Arial"/>
                <a:cs typeface="Arial"/>
              </a:rPr>
              <a:t/>
            </a:r>
            <a:br>
              <a:rPr lang="en-US" sz="1600" dirty="0" smtClean="0">
                <a:solidFill>
                  <a:srgbClr val="23A9A3"/>
                </a:solidFill>
                <a:latin typeface="Arial"/>
                <a:cs typeface="Arial"/>
              </a:rPr>
            </a:br>
            <a:r>
              <a:rPr lang="en-US" b="0" dirty="0" smtClean="0">
                <a:solidFill>
                  <a:schemeClr val="tx1"/>
                </a:solidFill>
              </a:rPr>
              <a:t>New </a:t>
            </a:r>
            <a:r>
              <a:rPr lang="en-US" b="0" dirty="0">
                <a:solidFill>
                  <a:schemeClr val="tx1"/>
                </a:solidFill>
              </a:rPr>
              <a:t>20km road providing direct access to the port.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algn="ctr"/>
            <a:r>
              <a:rPr lang="en-US" dirty="0"/>
              <a:t>	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lc="http://schemas.openxmlformats.org/drawingml/2006/lockedCanvas" xmlns:a16="http://schemas.microsoft.com/office/drawing/2014/main" xmlns="" id="{CBC11E3A-0879-4E93-9889-232A8157C210}"/>
              </a:ext>
            </a:extLst>
          </p:cNvPr>
          <p:cNvSpPr txBox="1">
            <a:spLocks/>
          </p:cNvSpPr>
          <p:nvPr/>
        </p:nvSpPr>
        <p:spPr>
          <a:xfrm>
            <a:off x="4275187" y="1762593"/>
            <a:ext cx="3383325" cy="14856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23A9A3"/>
                </a:solidFill>
                <a:latin typeface="Arial"/>
                <a:cs typeface="Arial"/>
              </a:rPr>
              <a:t>Channel</a:t>
            </a:r>
          </a:p>
          <a:p>
            <a:pPr algn="ctr"/>
            <a:r>
              <a:rPr lang="en-US" b="0" dirty="0" smtClean="0">
                <a:solidFill>
                  <a:schemeClr val="tx1"/>
                </a:solidFill>
              </a:rPr>
              <a:t>New </a:t>
            </a:r>
            <a:r>
              <a:rPr lang="en-US" b="0" dirty="0">
                <a:solidFill>
                  <a:schemeClr val="tx1"/>
                </a:solidFill>
              </a:rPr>
              <a:t>and safer access channel to the Guayaquil river with 16 meters draft and 21 nautical miles long.</a:t>
            </a:r>
          </a:p>
          <a:p>
            <a:pPr algn="ctr"/>
            <a:r>
              <a:rPr lang="en-US" sz="1400" dirty="0"/>
              <a:t>	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lc="http://schemas.openxmlformats.org/drawingml/2006/lockedCanvas" xmlns:a16="http://schemas.microsoft.com/office/drawing/2014/main" xmlns="" id="{70BF9DA6-46CB-4DAE-9445-1578A8410918}"/>
              </a:ext>
            </a:extLst>
          </p:cNvPr>
          <p:cNvSpPr txBox="1">
            <a:spLocks/>
          </p:cNvSpPr>
          <p:nvPr/>
        </p:nvSpPr>
        <p:spPr>
          <a:xfrm>
            <a:off x="8273753" y="1762593"/>
            <a:ext cx="3367605" cy="11172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23A9A3"/>
                </a:solidFill>
                <a:latin typeface="Arial"/>
                <a:cs typeface="Arial"/>
              </a:rPr>
              <a:t>Terminal</a:t>
            </a:r>
          </a:p>
          <a:p>
            <a:pPr algn="ctr"/>
            <a:r>
              <a:rPr lang="en-US" b="0" dirty="0" smtClean="0">
                <a:solidFill>
                  <a:schemeClr val="tx1"/>
                </a:solidFill>
              </a:rPr>
              <a:t>First </a:t>
            </a:r>
            <a:r>
              <a:rPr lang="en-US" b="0" dirty="0">
                <a:solidFill>
                  <a:schemeClr val="tx1"/>
                </a:solidFill>
              </a:rPr>
              <a:t>deep water port in Ecuador able to handle 15,000 TEU 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2"/>
              </a:solidFill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grpSp>
        <p:nvGrpSpPr>
          <p:cNvPr id="41" name="Grupo 40">
            <a:extLst>
              <a:ext uri="{FF2B5EF4-FFF2-40B4-BE49-F238E27FC236}">
                <a16:creationId xmlns:lc="http://schemas.openxmlformats.org/drawingml/2006/lockedCanvas" xmlns:a16="http://schemas.microsoft.com/office/drawing/2014/main" xmlns="" id="{365452AD-3EC8-4C4B-98CB-D557E80218E4}"/>
              </a:ext>
            </a:extLst>
          </p:cNvPr>
          <p:cNvGrpSpPr/>
          <p:nvPr/>
        </p:nvGrpSpPr>
        <p:grpSpPr>
          <a:xfrm>
            <a:off x="1219509" y="3121382"/>
            <a:ext cx="9539079" cy="1718019"/>
            <a:chOff x="1393369" y="3468293"/>
            <a:chExt cx="9539079" cy="1718019"/>
          </a:xfrm>
        </p:grpSpPr>
        <p:pic>
          <p:nvPicPr>
            <p:cNvPr id="44" name="Picture 12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7877529C-2F80-4C14-90CC-81ED8D95D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3496" y="3597697"/>
              <a:ext cx="1708952" cy="1430187"/>
            </a:xfrm>
            <a:prstGeom prst="rect">
              <a:avLst/>
            </a:prstGeom>
          </p:spPr>
        </p:pic>
        <p:pic>
          <p:nvPicPr>
            <p:cNvPr id="45" name="Picture 14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0C8A963D-BD04-42D7-B731-07934F2E8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194639" y="3468293"/>
              <a:ext cx="1386768" cy="1302489"/>
            </a:xfrm>
            <a:prstGeom prst="rect">
              <a:avLst/>
            </a:prstGeom>
          </p:spPr>
        </p:pic>
        <p:pic>
          <p:nvPicPr>
            <p:cNvPr id="46" name="Picture 1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1E869172-E631-445C-86A5-DEB4DB952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46447">
              <a:off x="1393369" y="3691221"/>
              <a:ext cx="1420165" cy="1420165"/>
            </a:xfrm>
            <a:prstGeom prst="rect">
              <a:avLst/>
            </a:prstGeom>
          </p:spPr>
        </p:pic>
        <p:pic>
          <p:nvPicPr>
            <p:cNvPr id="47" name="Picture 16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87B04B83-E99D-4187-93B2-2210F5B4A8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2296" t="25177" r="14860" b="34970"/>
            <a:stretch/>
          </p:blipFill>
          <p:spPr>
            <a:xfrm rot="8090268">
              <a:off x="5770476" y="4818667"/>
              <a:ext cx="332202" cy="403088"/>
            </a:xfrm>
            <a:prstGeom prst="rect">
              <a:avLst/>
            </a:prstGeom>
          </p:spPr>
        </p:pic>
        <p:pic>
          <p:nvPicPr>
            <p:cNvPr id="48" name="Picture 17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07346A99-64EB-46ED-B614-CAF6B43464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2296" t="25177" r="14860" b="34970"/>
            <a:stretch/>
          </p:blipFill>
          <p:spPr>
            <a:xfrm rot="18890886">
              <a:off x="5714579" y="4539722"/>
              <a:ext cx="332202" cy="403088"/>
            </a:xfrm>
            <a:prstGeom prst="rect">
              <a:avLst/>
            </a:prstGeom>
          </p:spPr>
        </p:pic>
        <p:sp>
          <p:nvSpPr>
            <p:cNvPr id="49" name="TextBox 13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788DBC79-9842-4BDA-B901-CFC542BBFA20}"/>
                </a:ext>
              </a:extLst>
            </p:cNvPr>
            <p:cNvSpPr txBox="1"/>
            <p:nvPr/>
          </p:nvSpPr>
          <p:spPr>
            <a:xfrm>
              <a:off x="6115278" y="4689330"/>
              <a:ext cx="16201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dirty="0"/>
                <a:t>16m</a:t>
              </a:r>
              <a:endParaRPr lang="en-US" b="1" dirty="0"/>
            </a:p>
          </p:txBody>
        </p:sp>
      </p:grpSp>
      <p:sp>
        <p:nvSpPr>
          <p:cNvPr id="42" name="Rectangle 8">
            <a:extLst>
              <a:ext uri="{FF2B5EF4-FFF2-40B4-BE49-F238E27FC236}">
                <a16:creationId xmlns:lc="http://schemas.openxmlformats.org/drawingml/2006/lockedCanvas" xmlns:a16="http://schemas.microsoft.com/office/drawing/2014/main" xmlns="" id="{2D5DA141-4713-4B13-A59E-85D6A9608BE5}"/>
              </a:ext>
            </a:extLst>
          </p:cNvPr>
          <p:cNvSpPr/>
          <p:nvPr/>
        </p:nvSpPr>
        <p:spPr>
          <a:xfrm>
            <a:off x="2497187" y="5212142"/>
            <a:ext cx="850857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50 years Concession (Design, Build, Finance, Own, Operate, Transfer)</a:t>
            </a:r>
          </a:p>
        </p:txBody>
      </p:sp>
    </p:spTree>
    <p:extLst>
      <p:ext uri="{BB962C8B-B14F-4D97-AF65-F5344CB8AC3E}">
        <p14:creationId xmlns="" xmlns:p14="http://schemas.microsoft.com/office/powerpoint/2010/main" val="186163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642938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WORLD POSORJA</a:t>
            </a:r>
            <a:endParaRPr lang="en-US" sz="2800" dirty="0" smtClean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="" xmlns:a16="http://schemas.microsoft.com/office/drawing/2014/main" id="{B962D89A-C2B4-46C3-974B-FFA4A00D86A3}"/>
              </a:ext>
            </a:extLst>
          </p:cNvPr>
          <p:cNvSpPr txBox="1">
            <a:spLocks/>
          </p:cNvSpPr>
          <p:nvPr/>
        </p:nvSpPr>
        <p:spPr>
          <a:xfrm>
            <a:off x="2192560" y="1425558"/>
            <a:ext cx="8800412" cy="4031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1C5668"/>
                </a:solidFill>
                <a:latin typeface="Arial" pitchFamily="34" charset="0"/>
                <a:ea typeface="+mn-ea"/>
                <a:cs typeface="Arial" pitchFamily="34" charset="0"/>
              </a:rPr>
              <a:t>Terminal</a:t>
            </a:r>
            <a:endParaRPr lang="en-US" dirty="0">
              <a:solidFill>
                <a:srgbClr val="1C5668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1" name="Content Placeholder 5">
            <a:extLst>
              <a:ext uri="{FF2B5EF4-FFF2-40B4-BE49-F238E27FC236}">
                <a16:creationId xmlns="" xmlns:a16="http://schemas.microsoft.com/office/drawing/2014/main" id="{670BC36F-67F7-4717-8F88-83D05A4AC075}"/>
              </a:ext>
            </a:extLst>
          </p:cNvPr>
          <p:cNvSpPr txBox="1">
            <a:spLocks/>
          </p:cNvSpPr>
          <p:nvPr/>
        </p:nvSpPr>
        <p:spPr>
          <a:xfrm>
            <a:off x="3178386" y="2354718"/>
            <a:ext cx="2952781" cy="2584685"/>
          </a:xfrm>
          <a:prstGeom prst="rect">
            <a:avLst/>
          </a:prstGeom>
        </p:spPr>
        <p:txBody>
          <a:bodyPr vert="horz" lIns="108878" tIns="54439" rIns="108878" bIns="54439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180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defRPr>
            </a:lvl1pPr>
            <a:lvl2pPr marL="884631" indent="-340243">
              <a:spcBef>
                <a:spcPct val="20000"/>
              </a:spcBef>
              <a:buFont typeface="Arial" pitchFamily="34" charset="0"/>
              <a:buChar char="–"/>
              <a:defRPr sz="3300"/>
            </a:lvl2pPr>
            <a:lvl3pPr marL="1360970" indent="-272194">
              <a:spcBef>
                <a:spcPct val="20000"/>
              </a:spcBef>
              <a:buFont typeface="Arial" pitchFamily="34" charset="0"/>
              <a:buChar char="•"/>
              <a:defRPr sz="2900"/>
            </a:lvl3pPr>
            <a:lvl4pPr marL="1905358" indent="-272194">
              <a:spcBef>
                <a:spcPct val="20000"/>
              </a:spcBef>
              <a:buFont typeface="Arial" pitchFamily="34" charset="0"/>
              <a:buChar char="–"/>
              <a:defRPr sz="2400"/>
            </a:lvl4pPr>
            <a:lvl5pPr marL="2449746" indent="-272194">
              <a:spcBef>
                <a:spcPct val="20000"/>
              </a:spcBef>
              <a:buFont typeface="Arial" pitchFamily="34" charset="0"/>
              <a:buChar char="»"/>
              <a:defRPr sz="2400"/>
            </a:lvl5pPr>
            <a:lvl6pPr marL="2994134" indent="-272194">
              <a:spcBef>
                <a:spcPct val="20000"/>
              </a:spcBef>
              <a:buFont typeface="Arial" pitchFamily="34" charset="0"/>
              <a:buChar char="•"/>
              <a:defRPr sz="2400"/>
            </a:lvl6pPr>
            <a:lvl7pPr marL="3538522" indent="-272194">
              <a:spcBef>
                <a:spcPct val="20000"/>
              </a:spcBef>
              <a:buFont typeface="Arial" pitchFamily="34" charset="0"/>
              <a:buChar char="•"/>
              <a:defRPr sz="2400"/>
            </a:lvl7pPr>
            <a:lvl8pPr marL="4082910" indent="-272194">
              <a:spcBef>
                <a:spcPct val="20000"/>
              </a:spcBef>
              <a:buFont typeface="Arial" pitchFamily="34" charset="0"/>
              <a:buChar char="•"/>
              <a:defRPr sz="2400"/>
            </a:lvl8pPr>
            <a:lvl9pPr marL="4627298" indent="-272194">
              <a:spcBef>
                <a:spcPct val="20000"/>
              </a:spcBef>
              <a:buFont typeface="Arial" pitchFamily="34" charset="0"/>
              <a:buChar char="•"/>
              <a:defRPr sz="2400"/>
            </a:lvl9pPr>
          </a:lstStyle>
          <a:p>
            <a:r>
              <a:rPr lang="en-US" dirty="0"/>
              <a:t>Berth: 800 meters</a:t>
            </a:r>
          </a:p>
          <a:p>
            <a:r>
              <a:rPr lang="en-US" dirty="0"/>
              <a:t>Draft: 16 meters</a:t>
            </a:r>
          </a:p>
          <a:p>
            <a:r>
              <a:rPr lang="en-US" dirty="0"/>
              <a:t>Capacity: 1,500,000 TEU </a:t>
            </a:r>
          </a:p>
          <a:p>
            <a:r>
              <a:rPr lang="en-US" dirty="0"/>
              <a:t>QC: 8 Super Post </a:t>
            </a:r>
            <a:r>
              <a:rPr lang="en-US" dirty="0" err="1"/>
              <a:t>Panamax</a:t>
            </a:r>
            <a:endParaRPr lang="en-US" dirty="0"/>
          </a:p>
          <a:p>
            <a:r>
              <a:rPr lang="en-US" dirty="0"/>
              <a:t>RTG: 24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="" xmlns:a16="http://schemas.microsoft.com/office/drawing/2014/main" id="{6817136B-139D-45B8-ACE8-71C0BB7FF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16" y="2351091"/>
            <a:ext cx="2834084" cy="33595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Berth: 400 meters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Draft: 16 meters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Capacity: 750,000 TEU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QC: 4 Super Post </a:t>
            </a:r>
            <a:r>
              <a:rPr lang="en-US" sz="18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Panamax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RTG: 12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Delivery date: 2 years after start of construction</a:t>
            </a:r>
          </a:p>
          <a:p>
            <a:pPr marL="0" indent="0">
              <a:buNone/>
            </a:pP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3EF16B5B-618C-4189-A476-4AEA8099C3F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470" y="1703418"/>
            <a:ext cx="5864043" cy="38604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4" name="TextBox 2">
            <a:extLst>
              <a:ext uri="{FF2B5EF4-FFF2-40B4-BE49-F238E27FC236}">
                <a16:creationId xmlns="" xmlns:a16="http://schemas.microsoft.com/office/drawing/2014/main" id="{A950D83F-7FDB-4503-8B3B-511293C85CB5}"/>
              </a:ext>
            </a:extLst>
          </p:cNvPr>
          <p:cNvSpPr txBox="1"/>
          <p:nvPr/>
        </p:nvSpPr>
        <p:spPr>
          <a:xfrm>
            <a:off x="1201043" y="5119632"/>
            <a:ext cx="5940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Keeping Ecuador connected to world trade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="" xmlns:a16="http://schemas.microsoft.com/office/drawing/2014/main" id="{96DDE996-0BE4-4A1D-BF64-D430364F0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416" y="1894068"/>
            <a:ext cx="5320800" cy="369982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23A9A3"/>
                </a:solidFill>
                <a:latin typeface="Arial" pitchFamily="34" charset="0"/>
                <a:ea typeface="+mn-ea"/>
                <a:cs typeface="Arial" pitchFamily="34" charset="0"/>
              </a:rPr>
              <a:t>Phase I     </a:t>
            </a:r>
            <a:r>
              <a:rPr lang="en-US" sz="2000" b="1" dirty="0" smtClean="0">
                <a:solidFill>
                  <a:srgbClr val="23A9A3"/>
                </a:solidFill>
                <a:latin typeface="Arial" pitchFamily="34" charset="0"/>
                <a:ea typeface="+mn-ea"/>
                <a:cs typeface="Arial" pitchFamily="34" charset="0"/>
              </a:rPr>
              <a:t>                          </a:t>
            </a:r>
            <a:r>
              <a:rPr lang="en-US" sz="2000" b="1" dirty="0">
                <a:solidFill>
                  <a:srgbClr val="23A9A3"/>
                </a:solidFill>
                <a:latin typeface="Arial" pitchFamily="34" charset="0"/>
                <a:ea typeface="+mn-ea"/>
                <a:cs typeface="Arial" pitchFamily="34" charset="0"/>
              </a:rPr>
              <a:t>Phase II</a:t>
            </a:r>
          </a:p>
        </p:txBody>
      </p:sp>
    </p:spTree>
    <p:extLst>
      <p:ext uri="{BB962C8B-B14F-4D97-AF65-F5344CB8AC3E}">
        <p14:creationId xmlns="" xmlns:p14="http://schemas.microsoft.com/office/powerpoint/2010/main" val="383442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642938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WORLD </a:t>
            </a:r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POSORJA</a:t>
            </a: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B962D89A-C2B4-46C3-974B-FFA4A00D86A3}"/>
              </a:ext>
            </a:extLst>
          </p:cNvPr>
          <p:cNvSpPr txBox="1">
            <a:spLocks/>
          </p:cNvSpPr>
          <p:nvPr/>
        </p:nvSpPr>
        <p:spPr>
          <a:xfrm>
            <a:off x="480963" y="1435143"/>
            <a:ext cx="8800412" cy="647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3A9A3"/>
                </a:solidFill>
                <a:latin typeface="Arial"/>
                <a:ea typeface="+mn-ea"/>
                <a:cs typeface="Arial"/>
              </a:rPr>
              <a:t>Economic Benefits for Ecuador   </a:t>
            </a:r>
            <a:endParaRPr lang="en-US" sz="2400" b="1" dirty="0">
              <a:solidFill>
                <a:srgbClr val="23A9A3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60E46246-16E1-4310-BFC6-21EB732F3733}"/>
              </a:ext>
            </a:extLst>
          </p:cNvPr>
          <p:cNvSpPr txBox="1">
            <a:spLocks/>
          </p:cNvSpPr>
          <p:nvPr/>
        </p:nvSpPr>
        <p:spPr>
          <a:xfrm>
            <a:off x="2065139" y="2421682"/>
            <a:ext cx="9550586" cy="33123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Tx/>
              <a:buNone/>
              <a:defRPr lang="en-US" sz="1800" b="1" kern="1200">
                <a:solidFill>
                  <a:srgbClr val="FDB71D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1613" indent="-20161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2113" indent="-20161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7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3725" indent="-21431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GB" sz="17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lang="en-US" sz="2000" dirty="0" smtClean="0">
                <a:solidFill>
                  <a:srgbClr val="23A9A3"/>
                </a:solidFill>
                <a:latin typeface="Arial"/>
                <a:cs typeface="Arial"/>
              </a:rPr>
              <a:t>Direct employment </a:t>
            </a:r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470 - 600</a:t>
            </a:r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in </a:t>
            </a:r>
            <a:r>
              <a:rPr lang="en-US" dirty="0" smtClean="0">
                <a:solidFill>
                  <a:srgbClr val="23A9A3"/>
                </a:solidFill>
                <a:latin typeface="Arial"/>
                <a:cs typeface="Arial"/>
              </a:rPr>
              <a:t>Phase-I</a:t>
            </a:r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reaching </a:t>
            </a:r>
            <a:r>
              <a:rPr lang="en-US" sz="24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720</a:t>
            </a:r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in </a:t>
            </a:r>
            <a:r>
              <a:rPr lang="en-US" dirty="0" smtClean="0">
                <a:solidFill>
                  <a:srgbClr val="23A9A3"/>
                </a:solidFill>
                <a:latin typeface="Arial"/>
                <a:cs typeface="Arial"/>
              </a:rPr>
              <a:t>Phase-II.</a:t>
            </a:r>
          </a:p>
          <a:p>
            <a:pPr lvl="0" algn="just">
              <a:defRPr/>
            </a:pPr>
            <a:r>
              <a:rPr lang="en-US" sz="2000" dirty="0" smtClean="0">
                <a:solidFill>
                  <a:srgbClr val="23A9A3"/>
                </a:solidFill>
                <a:latin typeface="Arial"/>
                <a:cs typeface="Arial"/>
              </a:rPr>
              <a:t>Indirect employment </a:t>
            </a:r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2.5 – 3 x</a:t>
            </a:r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(trucking, logistics, services, etc</a:t>
            </a:r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.).</a:t>
            </a:r>
          </a:p>
          <a:p>
            <a:pPr lvl="0" algn="just">
              <a:defRPr/>
            </a:pPr>
            <a:r>
              <a:rPr lang="en-US" dirty="0" smtClean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 transfer</a:t>
            </a:r>
            <a:r>
              <a:rPr lang="en-US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Over </a:t>
            </a:r>
            <a:r>
              <a:rPr lang="en-US" sz="20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$1 Billion </a:t>
            </a:r>
            <a:r>
              <a: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 planned</a:t>
            </a:r>
            <a:r>
              <a:rPr lang="en-US" sz="2000" dirty="0">
                <a:solidFill>
                  <a:srgbClr val="23A9A3"/>
                </a:solidFill>
                <a:latin typeface="Arial"/>
                <a:cs typeface="Arial"/>
              </a:rPr>
              <a:t> investment</a:t>
            </a:r>
            <a:r>
              <a: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including about $500 Million in Phase-I.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Approx. </a:t>
            </a:r>
            <a:r>
              <a:rPr lang="en-US" sz="20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$1.7 Billion </a:t>
            </a:r>
            <a:r>
              <a: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000" dirty="0">
                <a:solidFill>
                  <a:srgbClr val="23A9A3"/>
                </a:solidFill>
                <a:latin typeface="Arial"/>
                <a:cs typeface="Arial"/>
              </a:rPr>
              <a:t>direct income taxes </a:t>
            </a:r>
            <a:r>
              <a: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payable over the duration of the concession.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Over </a:t>
            </a:r>
            <a:r>
              <a:rPr lang="en-US" sz="20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$1 Billion </a:t>
            </a:r>
            <a:r>
              <a: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000" dirty="0">
                <a:solidFill>
                  <a:srgbClr val="23A9A3"/>
                </a:solidFill>
                <a:latin typeface="Arial"/>
                <a:cs typeface="Arial"/>
              </a:rPr>
              <a:t>concession fees payable </a:t>
            </a:r>
            <a:r>
              <a: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over the duration of the concession</a:t>
            </a:r>
            <a:r>
              <a: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US" sz="1800" b="0" i="0" u="none" strike="noStrike" kern="1200" cap="none" spc="0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1 Imagen" descr="PNG#26.png"/>
          <p:cNvPicPr>
            <a:picLocks noChangeAspect="1"/>
          </p:cNvPicPr>
          <p:nvPr/>
        </p:nvPicPr>
        <p:blipFill>
          <a:blip r:embed="rId4" cstate="print"/>
          <a:srcRect l="8028" r="13057"/>
          <a:stretch>
            <a:fillRect/>
          </a:stretch>
        </p:blipFill>
        <p:spPr>
          <a:xfrm flipH="1">
            <a:off x="-3059" y="2233672"/>
            <a:ext cx="2035459" cy="26841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1562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642938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WORLD </a:t>
            </a:r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POSORJA</a:t>
            </a: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Diagram 12">
            <a:extLst>
              <a:ext uri="{FF2B5EF4-FFF2-40B4-BE49-F238E27FC236}">
                <a16:creationId xmlns="" xmlns:a16="http://schemas.microsoft.com/office/drawing/2014/main" id="{35E98A52-12EF-484B-A38F-EBE83EED4A07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920572958"/>
              </p:ext>
            </p:extLst>
          </p:nvPr>
        </p:nvGraphicFramePr>
        <p:xfrm>
          <a:off x="985019" y="1043893"/>
          <a:ext cx="1054905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410792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7443" y="1759030"/>
            <a:ext cx="10202154" cy="4579799"/>
          </a:xfrm>
          <a:prstGeom prst="rect">
            <a:avLst/>
          </a:prstGeom>
        </p:spPr>
      </p:pic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642938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WORLD </a:t>
            </a:r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POSORJA</a:t>
            </a: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90113" y="2340109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                              on </a:t>
            </a:r>
          </a:p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 environment by better managing natural resources and emissions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057027" y="5111113"/>
            <a:ext cx="26983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                            to ensure the safety of the people and surrounding communities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8675361" y="2534341"/>
            <a:ext cx="27547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              by embracing diversity, encouraging personal development and providing them with the tools to drive change </a:t>
            </a: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706834" y="5316342"/>
            <a:ext cx="29353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              through strategic investment in the issues that affect the people and the industry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66906" y="1219440"/>
            <a:ext cx="99071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009999"/>
                </a:solidFill>
                <a:latin typeface="Arial" panose="020B0604020202020204" pitchFamily="34" charset="0"/>
              </a:rPr>
              <a:t>DP World global programme to bring sustainability into every aspect of their work:</a:t>
            </a:r>
            <a:endParaRPr lang="en-US" sz="1800" b="1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037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642938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WORLD </a:t>
            </a:r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POSORJA</a:t>
            </a: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63335" y="1404106"/>
            <a:ext cx="6096000" cy="56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Environmental preservation plan</a:t>
            </a:r>
            <a:endParaRPr lang="en-US" sz="28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39941" y="1871157"/>
            <a:ext cx="5232523" cy="566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Restoration of mangrove areas</a:t>
            </a:r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168681" y="2470727"/>
            <a:ext cx="3206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Area to be affected 10,48 has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537646" y="2736547"/>
            <a:ext cx="36760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Area to be restore </a:t>
            </a:r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62,88 has</a:t>
            </a:r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96766" y="3504984"/>
            <a:ext cx="10875840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Prior to the planting of red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mangrove, a garbage collection activity was executed</a:t>
            </a:r>
          </a:p>
        </p:txBody>
      </p:sp>
      <p:sp>
        <p:nvSpPr>
          <p:cNvPr id="8" name="Rectángulo 7"/>
          <p:cNvSpPr/>
          <p:nvPr/>
        </p:nvSpPr>
        <p:spPr>
          <a:xfrm>
            <a:off x="512989" y="4046734"/>
            <a:ext cx="11466049" cy="52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To date </a:t>
            </a:r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120,000 red mangrove seedlings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planted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96766" y="4622436"/>
            <a:ext cx="11391868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Re-sowing is planned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for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2018, 2019 and 2020 with at least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48,000 red mangrove seedlings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879638" y="5296723"/>
            <a:ext cx="5976664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In 2020</a:t>
            </a:r>
            <a:r>
              <a:rPr lang="en-US" sz="16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, the forest area with red mangrove will be </a:t>
            </a:r>
            <a:r>
              <a:rPr lang="en-US" sz="16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given </a:t>
            </a:r>
            <a:r>
              <a:rPr lang="en-US" sz="16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to the Ministry of </a:t>
            </a:r>
            <a:r>
              <a:rPr lang="en-US" sz="16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Environment</a:t>
            </a:r>
            <a:r>
              <a:rPr lang="en-US" sz="16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5" name="Imagen 14" descr="C:\Users\borishumberto\AppData\Local\Microsoft\Windows\INetCache\Content.Word\IMG-20170705-WA002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933" t="3074" r="8597" b="55159"/>
          <a:stretch/>
        </p:blipFill>
        <p:spPr bwMode="auto">
          <a:xfrm>
            <a:off x="9121923" y="1520240"/>
            <a:ext cx="2550005" cy="2491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1" name="Rectángulo 10"/>
          <p:cNvSpPr/>
          <p:nvPr/>
        </p:nvSpPr>
        <p:spPr>
          <a:xfrm rot="16200000">
            <a:off x="7592953" y="2608328"/>
            <a:ext cx="26312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Mangrove seedling in the nursery</a:t>
            </a:r>
            <a:endParaRPr 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105557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642938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WORLD POSORJA</a:t>
            </a: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63335" y="1404106"/>
            <a:ext cx="6096000" cy="5295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Environmental preservation </a:t>
            </a:r>
            <a:r>
              <a:rPr lang="en-US" sz="2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plan</a:t>
            </a:r>
            <a:endParaRPr lang="es-EC" sz="28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39941" y="1871157"/>
            <a:ext cx="5232523" cy="566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Restoration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of mangrove areas</a:t>
            </a:r>
            <a:endParaRPr lang="es-EC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Imagen 16" descr="IMG-20171016-WA0040_edited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19" t="8752" r="4645" b="6210"/>
          <a:stretch/>
        </p:blipFill>
        <p:spPr bwMode="auto">
          <a:xfrm>
            <a:off x="768995" y="2449058"/>
            <a:ext cx="5251714" cy="2780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Imagen 17" descr="DJI_0011_edited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0306" b="34039"/>
          <a:stretch>
            <a:fillRect/>
          </a:stretch>
        </p:blipFill>
        <p:spPr bwMode="auto">
          <a:xfrm>
            <a:off x="6459336" y="2420211"/>
            <a:ext cx="4488020" cy="2809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21904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11009271" cy="642938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WORLD POSORJA</a:t>
            </a:r>
            <a:endParaRPr lang="en-US" sz="2800" dirty="0" smtClean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63335" y="1457261"/>
            <a:ext cx="4517583" cy="529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Inclusion of communities</a:t>
            </a:r>
            <a:endParaRPr lang="es-EC" sz="28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999945" y="3861842"/>
            <a:ext cx="66563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Environmental Mitigation and Remediation Program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231938" y="4220378"/>
            <a:ext cx="6060369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Local Labor from the</a:t>
            </a:r>
            <a:r>
              <a:rPr lang="en-US" sz="1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Zapote</a:t>
            </a:r>
            <a:r>
              <a:rPr lang="en-US" sz="18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 Commune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Puná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Island </a:t>
            </a:r>
            <a:b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18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1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Cleaning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 area and mangrove planting. </a:t>
            </a:r>
            <a:endParaRPr lang="es-EC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369999" y="4864644"/>
            <a:ext cx="40276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onstruction </a:t>
            </a:r>
            <a:r>
              <a:rPr lang="en-US" sz="20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of the port</a:t>
            </a:r>
            <a:endParaRPr lang="es-EC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231938" y="5231445"/>
            <a:ext cx="711412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Local labor from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communes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/>
            </a:r>
            <a:b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18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1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Development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and implementation of several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activities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with 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social organizations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b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and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local governments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es-EC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4529" y="2205658"/>
            <a:ext cx="1708761" cy="1311136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145259" y="2225965"/>
            <a:ext cx="7200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Community Relations Plan </a:t>
            </a:r>
          </a:p>
          <a:p>
            <a:pPr algn="just"/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21</a:t>
            </a:r>
            <a:r>
              <a:rPr lang="en-US" sz="20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control measures that seek to minimize and mitigate the possible impacts of the project.</a:t>
            </a:r>
            <a:endParaRPr lang="es-EC" sz="1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966707" y="4061897"/>
            <a:ext cx="1864403" cy="1825380"/>
            <a:chOff x="4880918" y="3776178"/>
            <a:chExt cx="1864403" cy="1825380"/>
          </a:xfrm>
        </p:grpSpPr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80918" y="3776178"/>
              <a:ext cx="1864403" cy="1825380"/>
            </a:xfrm>
            <a:prstGeom prst="rect">
              <a:avLst/>
            </a:prstGeom>
          </p:spPr>
        </p:pic>
        <p:sp>
          <p:nvSpPr>
            <p:cNvPr id="17" name="CuadroTexto 16"/>
            <p:cNvSpPr txBox="1"/>
            <p:nvPr/>
          </p:nvSpPr>
          <p:spPr>
            <a:xfrm>
              <a:off x="5372984" y="4334925"/>
              <a:ext cx="88027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C" sz="2000" dirty="0">
                  <a:solidFill>
                    <a:srgbClr val="1C5668"/>
                  </a:solidFill>
                  <a:latin typeface="Arial" pitchFamily="34" charset="0"/>
                  <a:cs typeface="Arial" pitchFamily="34" charset="0"/>
                </a:rPr>
                <a:t>Local Labor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86848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5" y="286526"/>
            <a:ext cx="8614571" cy="642938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WORLD POSORJA</a:t>
            </a:r>
            <a:endParaRPr lang="en-US" sz="2800" dirty="0" smtClean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91231" y="1601319"/>
            <a:ext cx="6266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Training and capacity building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24029" y="2201736"/>
            <a:ext cx="62005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Local community engaged in training programs for the </a:t>
            </a:r>
            <a:r>
              <a:rPr lang="en-US" sz="1800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Environmental Mitigation </a:t>
            </a:r>
            <a:r>
              <a:rPr lang="en-US" sz="1800" b="1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and Remediation </a:t>
            </a:r>
            <a:r>
              <a:rPr lang="en-US" sz="1800" b="1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Program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and </a:t>
            </a:r>
            <a:r>
              <a:rPr lang="en-US" sz="1800" b="1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social responsibility works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 </a:t>
            </a:r>
            <a:endParaRPr lang="es-EC" sz="1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/>
          <a:srcRect t="22848" b="18560"/>
          <a:stretch/>
        </p:blipFill>
        <p:spPr>
          <a:xfrm>
            <a:off x="6656590" y="1542559"/>
            <a:ext cx="5106144" cy="19783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Rectángulo 16"/>
          <p:cNvSpPr/>
          <p:nvPr/>
        </p:nvSpPr>
        <p:spPr>
          <a:xfrm>
            <a:off x="333968" y="4595682"/>
            <a:ext cx="65557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a second phase, employees may have access to </a:t>
            </a:r>
            <a:r>
              <a:rPr lang="en-US" sz="1800" b="1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DP World Institute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The internationally recognized industry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education provider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runs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training and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development programs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globally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for employees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and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industry professionals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across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 supply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chain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311109" y="3387187"/>
            <a:ext cx="60760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Training programs for employees in specific areas focused safety with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 necessary knowledge and the </a:t>
            </a:r>
            <a:r>
              <a:rPr lang="en-US" sz="1800" b="1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development of critical skills.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 cstate="print"/>
          <a:srcRect l="25096" t="21453" r="22882" b="16532"/>
          <a:stretch/>
        </p:blipFill>
        <p:spPr>
          <a:xfrm>
            <a:off x="7753771" y="3848852"/>
            <a:ext cx="3263939" cy="2187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410134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"/>
          <p:cNvSpPr txBox="1">
            <a:spLocks/>
          </p:cNvSpPr>
          <p:nvPr/>
        </p:nvSpPr>
        <p:spPr>
          <a:xfrm>
            <a:off x="363336" y="286526"/>
            <a:ext cx="7894492" cy="642938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Investment Project DP </a:t>
            </a:r>
            <a:r>
              <a:rPr lang="en-US" sz="2800" dirty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WORLD POSORJA</a:t>
            </a:r>
            <a:endParaRPr lang="en-US" sz="2800" dirty="0" smtClean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dirty="0" smtClean="0"/>
          </a:p>
          <a:p>
            <a:endParaRPr lang="en-US" sz="28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11109" y="323510"/>
            <a:ext cx="45720" cy="677392"/>
            <a:chOff x="311109" y="323510"/>
            <a:chExt cx="45720" cy="677392"/>
          </a:xfrm>
        </p:grpSpPr>
        <p:sp>
          <p:nvSpPr>
            <p:cNvPr id="36" name="Rectangle 59"/>
            <p:cNvSpPr/>
            <p:nvPr/>
          </p:nvSpPr>
          <p:spPr>
            <a:xfrm>
              <a:off x="311110" y="323510"/>
              <a:ext cx="45719" cy="675713"/>
            </a:xfrm>
            <a:prstGeom prst="rect">
              <a:avLst/>
            </a:prstGeom>
            <a:solidFill>
              <a:srgbClr val="1C56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311109" y="786588"/>
              <a:ext cx="45719" cy="214314"/>
            </a:xfrm>
            <a:prstGeom prst="rect">
              <a:avLst/>
            </a:prstGeom>
            <a:solidFill>
              <a:srgbClr val="23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356828" y="761168"/>
            <a:ext cx="6235938" cy="52322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>
                <a:solidFill>
                  <a:srgbClr val="1C5668"/>
                </a:solidFill>
                <a:latin typeface="Arial" pitchFamily="34" charset="0"/>
                <a:cs typeface="Arial" pitchFamily="34" charset="0"/>
              </a:rPr>
              <a:t>Ecuador’s First deep water Gateway</a:t>
            </a:r>
            <a:endParaRPr lang="en-US" sz="2000" dirty="0">
              <a:solidFill>
                <a:srgbClr val="1C566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26610" y="1414845"/>
            <a:ext cx="5218095" cy="566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 smtClean="0">
                <a:solidFill>
                  <a:srgbClr val="23A9A3"/>
                </a:solidFill>
                <a:latin typeface="Arial" pitchFamily="34" charset="0"/>
                <a:cs typeface="Arial" pitchFamily="34" charset="0"/>
              </a:rPr>
              <a:t>Additional productive linkage</a:t>
            </a:r>
            <a:endParaRPr lang="en-US" sz="2800" b="1" dirty="0">
              <a:solidFill>
                <a:srgbClr val="23A9A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26610" y="1956504"/>
            <a:ext cx="111782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Tourism Sector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82824" y="2358357"/>
            <a:ext cx="78750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 construction of the port and a 22km highway connecting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Posorja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with Playas will contribute and impulse tourism to the sector.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 a second phase is contemplated the arrival of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passenger cruise ships to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 port.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63335" y="3789834"/>
            <a:ext cx="6229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Posorja</a:t>
            </a: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logistic park - Special Economic Zone (SEZ) </a:t>
            </a:r>
          </a:p>
          <a:p>
            <a:pPr algn="just"/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263999" y="4496180"/>
            <a:ext cx="94211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Approximately 100HA of land available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Direct connectivity with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Posorja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deep-water port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Tax benefits for resident companies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Dramatically reduced supply chain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costs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Special areas for services to transporters </a:t>
            </a:r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(food courts, </a:t>
            </a:r>
            <a:r>
              <a:rPr lang="en-US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parkings</a:t>
            </a:r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gas stations)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14003" y="4185624"/>
            <a:ext cx="2638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Developed by DP World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3074" name="Picture 2" descr="Resultado de imagen para dp world and cruis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884" y="1414845"/>
            <a:ext cx="2793832" cy="19377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" name="Picture 7">
            <a:extLst>
              <a:ext uri="{FF2B5EF4-FFF2-40B4-BE49-F238E27FC236}">
                <a16:creationId xmlns:a16="http://schemas.microsoft.com/office/drawing/2014/main" xmlns="" id="{F82B75A4-D2A8-408B-9EAC-D7367DFC93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11249" t="10786" r="15173" b="14005"/>
          <a:stretch/>
        </p:blipFill>
        <p:spPr>
          <a:xfrm>
            <a:off x="8194291" y="3789834"/>
            <a:ext cx="3633651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TextBox 7">
            <a:extLst>
              <a:ext uri="{FF2B5EF4-FFF2-40B4-BE49-F238E27FC236}">
                <a16:creationId xmlns="" xmlns:a16="http://schemas.microsoft.com/office/drawing/2014/main" id="{27839468-3BEE-4C7B-9B80-62AF71E15B5C}"/>
              </a:ext>
            </a:extLst>
          </p:cNvPr>
          <p:cNvSpPr txBox="1"/>
          <p:nvPr/>
        </p:nvSpPr>
        <p:spPr>
          <a:xfrm>
            <a:off x="8850583" y="4047125"/>
            <a:ext cx="2772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>
                <a:solidFill>
                  <a:srgbClr val="0000FF"/>
                </a:solidFill>
              </a:rPr>
              <a:t>Posorja</a:t>
            </a:r>
            <a:r>
              <a:rPr lang="en-US" sz="1800" b="1" dirty="0">
                <a:solidFill>
                  <a:srgbClr val="0000FF"/>
                </a:solidFill>
              </a:rPr>
              <a:t> Logistics Park</a:t>
            </a:r>
          </a:p>
          <a:p>
            <a:pPr algn="ctr"/>
            <a:r>
              <a:rPr lang="en-US" sz="1800" b="1" dirty="0" smtClean="0">
                <a:solidFill>
                  <a:srgbClr val="0000FF"/>
                </a:solidFill>
              </a:rPr>
              <a:t>(SEZ)</a:t>
            </a:r>
            <a:endParaRPr lang="en-US" sz="1800" b="1" dirty="0">
              <a:solidFill>
                <a:srgbClr val="0000FF"/>
              </a:solidFill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27839468-3BEE-4C7B-9B80-62AF71E15B5C}"/>
              </a:ext>
            </a:extLst>
          </p:cNvPr>
          <p:cNvSpPr txBox="1"/>
          <p:nvPr/>
        </p:nvSpPr>
        <p:spPr>
          <a:xfrm>
            <a:off x="9106573" y="5026350"/>
            <a:ext cx="840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Port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614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PNG#7.png"/>
          <p:cNvPicPr>
            <a:picLocks noChangeAspect="1"/>
          </p:cNvPicPr>
          <p:nvPr/>
        </p:nvPicPr>
        <p:blipFill>
          <a:blip r:embed="rId4" cstate="print"/>
          <a:srcRect t="47376"/>
          <a:stretch>
            <a:fillRect/>
          </a:stretch>
        </p:blipFill>
        <p:spPr>
          <a:xfrm>
            <a:off x="3505299" y="3975043"/>
            <a:ext cx="4627290" cy="1110935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489075" y="1869425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 dirty="0" err="1" smtClean="0"/>
              <a:t>Thank</a:t>
            </a:r>
            <a:r>
              <a:rPr lang="es-MX" sz="7200" b="1" dirty="0" smtClean="0"/>
              <a:t> </a:t>
            </a:r>
            <a:r>
              <a:rPr lang="es-MX" sz="7200" b="1" dirty="0" err="1" smtClean="0"/>
              <a:t>you</a:t>
            </a:r>
            <a:endParaRPr lang="es-EC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11917</TotalTime>
  <Words>2198</Words>
  <Application>Microsoft Office PowerPoint</Application>
  <PresentationFormat>Personalizado</PresentationFormat>
  <Paragraphs>369</Paragraphs>
  <Slides>32</Slides>
  <Notes>32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32</vt:i4>
      </vt:variant>
    </vt:vector>
  </HeadingPairs>
  <TitlesOfParts>
    <vt:vector size="34" baseType="lpstr">
      <vt:lpstr>Tema de Office</vt:lpstr>
      <vt:lpstr>1_Tema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Phase I                               Phase II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ehenriquezch</dc:creator>
  <cp:lastModifiedBy>Proecuador</cp:lastModifiedBy>
  <cp:revision>911</cp:revision>
  <cp:lastPrinted>2017-11-02T01:47:54Z</cp:lastPrinted>
  <dcterms:created xsi:type="dcterms:W3CDTF">2015-07-11T14:44:46Z</dcterms:created>
  <dcterms:modified xsi:type="dcterms:W3CDTF">2017-11-07T04:50:06Z</dcterms:modified>
</cp:coreProperties>
</file>