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  <p:sldMasterId id="2147483722" r:id="rId2"/>
    <p:sldMasterId id="2147484256" r:id="rId3"/>
    <p:sldMasterId id="2147484259" r:id="rId4"/>
  </p:sldMasterIdLst>
  <p:notesMasterIdLst>
    <p:notesMasterId r:id="rId21"/>
  </p:notesMasterIdLst>
  <p:handoutMasterIdLst>
    <p:handoutMasterId r:id="rId22"/>
  </p:handoutMasterIdLst>
  <p:sldIdLst>
    <p:sldId id="984" r:id="rId5"/>
    <p:sldId id="1048" r:id="rId6"/>
    <p:sldId id="1049" r:id="rId7"/>
    <p:sldId id="1050" r:id="rId8"/>
    <p:sldId id="1051" r:id="rId9"/>
    <p:sldId id="1061" r:id="rId10"/>
    <p:sldId id="1062" r:id="rId11"/>
    <p:sldId id="1052" r:id="rId12"/>
    <p:sldId id="1055" r:id="rId13"/>
    <p:sldId id="1070" r:id="rId14"/>
    <p:sldId id="1065" r:id="rId15"/>
    <p:sldId id="1053" r:id="rId16"/>
    <p:sldId id="1068" r:id="rId17"/>
    <p:sldId id="1072" r:id="rId18"/>
    <p:sldId id="1071" r:id="rId19"/>
    <p:sldId id="916" r:id="rId20"/>
  </p:sldIdLst>
  <p:sldSz cx="9144000" cy="6858000" type="screen4x3"/>
  <p:notesSz cx="6865938" cy="9540875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663">
          <p15:clr>
            <a:srgbClr val="A4A3A4"/>
          </p15:clr>
        </p15:guide>
        <p15:guide id="2" orient="horz" pos="186">
          <p15:clr>
            <a:srgbClr val="A4A3A4"/>
          </p15:clr>
        </p15:guide>
        <p15:guide id="3" orient="horz" pos="1541">
          <p15:clr>
            <a:srgbClr val="A4A3A4"/>
          </p15:clr>
        </p15:guide>
        <p15:guide id="4" pos="2166">
          <p15:clr>
            <a:srgbClr val="A4A3A4"/>
          </p15:clr>
        </p15:guide>
        <p15:guide id="5" pos="324">
          <p15:clr>
            <a:srgbClr val="A4A3A4"/>
          </p15:clr>
        </p15:guide>
        <p15:guide id="6" pos="4086">
          <p15:clr>
            <a:srgbClr val="A4A3A4"/>
          </p15:clr>
        </p15:guide>
        <p15:guide id="7" pos="1542">
          <p15:clr>
            <a:srgbClr val="A4A3A4"/>
          </p15:clr>
        </p15:guide>
        <p15:guide id="8" pos="5586">
          <p15:clr>
            <a:srgbClr val="A4A3A4"/>
          </p15:clr>
        </p15:guide>
        <p15:guide id="9" pos="32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33" userDrawn="1">
          <p15:clr>
            <a:srgbClr val="A4A3A4"/>
          </p15:clr>
        </p15:guide>
        <p15:guide id="2" pos="2199" userDrawn="1">
          <p15:clr>
            <a:srgbClr val="A4A3A4"/>
          </p15:clr>
        </p15:guide>
        <p15:guide id="3" orient="horz" pos="2842" userDrawn="1">
          <p15:clr>
            <a:srgbClr val="A4A3A4"/>
          </p15:clr>
        </p15:guide>
        <p15:guide id="4" pos="2261" userDrawn="1">
          <p15:clr>
            <a:srgbClr val="A4A3A4"/>
          </p15:clr>
        </p15:guide>
        <p15:guide id="5" orient="horz" pos="3206" userDrawn="1">
          <p15:clr>
            <a:srgbClr val="A4A3A4"/>
          </p15:clr>
        </p15:guide>
        <p15:guide id="6" orient="horz" pos="3005" userDrawn="1">
          <p15:clr>
            <a:srgbClr val="A4A3A4"/>
          </p15:clr>
        </p15:guide>
        <p15:guide id="7" pos="2104" userDrawn="1">
          <p15:clr>
            <a:srgbClr val="A4A3A4"/>
          </p15:clr>
        </p15:guide>
        <p15:guide id="8" pos="216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A17F"/>
    <a:srgbClr val="0F8367"/>
    <a:srgbClr val="15B790"/>
    <a:srgbClr val="119374"/>
    <a:srgbClr val="138E91"/>
    <a:srgbClr val="177B4E"/>
    <a:srgbClr val="A94E35"/>
    <a:srgbClr val="225054"/>
    <a:srgbClr val="C8927E"/>
    <a:srgbClr val="9F5A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148" autoAdjust="0"/>
    <p:restoredTop sz="94434" autoAdjust="0"/>
  </p:normalViewPr>
  <p:slideViewPr>
    <p:cSldViewPr snapToGrid="0">
      <p:cViewPr varScale="1">
        <p:scale>
          <a:sx n="71" d="100"/>
          <a:sy n="71" d="100"/>
        </p:scale>
        <p:origin x="924" y="60"/>
      </p:cViewPr>
      <p:guideLst>
        <p:guide orient="horz" pos="2663"/>
        <p:guide orient="horz" pos="186"/>
        <p:guide orient="horz" pos="1541"/>
        <p:guide pos="2166"/>
        <p:guide pos="324"/>
        <p:guide pos="4086"/>
        <p:guide pos="1542"/>
        <p:guide pos="5586"/>
        <p:guide pos="329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448"/>
    </p:cViewPr>
  </p:sorterViewPr>
  <p:notesViewPr>
    <p:cSldViewPr snapToGrid="0">
      <p:cViewPr varScale="1">
        <p:scale>
          <a:sx n="80" d="100"/>
          <a:sy n="80" d="100"/>
        </p:scale>
        <p:origin x="-3912" y="-78"/>
      </p:cViewPr>
      <p:guideLst>
        <p:guide orient="horz" pos="3033"/>
        <p:guide pos="2199"/>
        <p:guide orient="horz" pos="2842"/>
        <p:guide pos="2261"/>
        <p:guide orient="horz" pos="3206"/>
        <p:guide orient="horz" pos="3005"/>
        <p:guide pos="2104"/>
        <p:guide pos="2163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8" y="5"/>
            <a:ext cx="2974170" cy="47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0172" y="5"/>
            <a:ext cx="2974170" cy="47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C7ECAB8D-AC35-4B97-BE46-5C69F1B63E23}" type="datetimeFigureOut">
              <a:rPr lang="en-US"/>
              <a:pPr/>
              <a:t>11/7/2017</a:t>
            </a:fld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0172" y="9062306"/>
            <a:ext cx="2974170" cy="47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0245EED6-FBC2-4757-B4F4-BE88C0A58140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45596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8" y="5"/>
            <a:ext cx="2974170" cy="47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0172" y="5"/>
            <a:ext cx="2974170" cy="47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F9C5005E-EE71-481D-81CC-31014D01673E}" type="datetimeFigureOut">
              <a:rPr lang="en-US"/>
              <a:pPr/>
              <a:t>11/7/2017</a:t>
            </a:fld>
            <a:endParaRPr lang="en-US" dirty="0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0" y="715963"/>
            <a:ext cx="4770438" cy="3576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595" y="4533451"/>
            <a:ext cx="5492750" cy="429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0172" y="9062306"/>
            <a:ext cx="2974170" cy="47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33" tIns="45770" rIns="91533" bIns="4577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77DFE80C-8A22-4432-9225-1622960B7C9C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352527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901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18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184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451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030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04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175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109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323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826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209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4395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049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2475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7750" y="715963"/>
            <a:ext cx="4770438" cy="3578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113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496" indent="-228496"/>
            <a:endParaRPr lang="en-GB" alt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FE80C-8A22-4432-9225-1622960B7C9C}" type="slidenum">
              <a:rPr lang="en-GB" smtClean="0"/>
              <a:pPr/>
              <a:t>16</a:t>
            </a:fld>
            <a:endParaRPr lang="en-GB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/>
              <a:t>FDI Trends and a New Agenda for Investment Promotion and Facilitation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883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fld id="{7702B62E-1B5A-4A40-BB81-19D8AEAD0255}" type="slidenum">
              <a:rPr lang="en-GB" altLang="en-US" sz="1000">
                <a:solidFill>
                  <a:schemeClr val="tx2"/>
                </a:solidFill>
              </a:rPr>
              <a:pPr eaLnBrk="1" hangingPunct="1"/>
              <a:t>‹#›</a:t>
            </a:fld>
            <a:endParaRPr lang="en-GB" altLang="en-US" sz="1000" dirty="0">
              <a:solidFill>
                <a:schemeClr val="tx2"/>
              </a:solidFill>
            </a:endParaRPr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6" b="13771"/>
          <a:stretch>
            <a:fillRect/>
          </a:stretch>
        </p:blipFill>
        <p:spPr bwMode="auto">
          <a:xfrm>
            <a:off x="-12700" y="6126163"/>
            <a:ext cx="9158288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971800" y="6562725"/>
            <a:ext cx="39100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CH" altLang="en-US" sz="1200" dirty="0">
                <a:solidFill>
                  <a:schemeClr val="bg1"/>
                </a:solidFill>
              </a:rPr>
              <a:t>DIVISION ON INVESTMENT AND ENTERPRISE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8192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8192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fld id="{DADF9D2D-5E25-4E83-BD58-229985F48B4D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074838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669C1F-A38C-4793-B6C0-DFCC8D2AC37E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9546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69126" y="692697"/>
            <a:ext cx="7772400" cy="6059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98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9552" y="1844824"/>
            <a:ext cx="7772400" cy="3312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42545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E01989-35AE-427D-A674-E7BC879802FE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2646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BBBC1-30B1-4798-AC8A-117E4EF832BF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74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0100C-CF4F-40B7-99E1-9772D06AC36E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3698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3CA117-6D96-4D82-A51A-1473DC1FB619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775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6A8DC-BAED-41A7-B141-810E9579927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643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81D1E-658F-4D9A-8192-599043357079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290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2EEBD-C7F3-4DFE-BFDF-C555CBC52F3B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165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750999-9D02-4DFF-8F7C-E2B796CB2E61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1597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4E25C0-F09B-48FB-873F-EF8573214402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5771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4ACE90-1A6B-41B5-A31F-0316A974853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0424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21E5CD-0FC0-4F03-AB02-DD5E7829767C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3849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fld id="{7702B62E-1B5A-4A40-BB81-19D8AEAD0255}" type="slidenum">
              <a:rPr lang="en-GB" altLang="en-US" sz="1000">
                <a:solidFill>
                  <a:srgbClr val="000000"/>
                </a:solidFill>
              </a:rPr>
              <a:pPr eaLnBrk="1" hangingPunct="1"/>
              <a:t>‹#›</a:t>
            </a:fld>
            <a:endParaRPr lang="en-GB" altLang="en-US" sz="1000" dirty="0">
              <a:solidFill>
                <a:srgbClr val="000000"/>
              </a:solidFill>
            </a:endParaRPr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6" b="13771"/>
          <a:stretch>
            <a:fillRect/>
          </a:stretch>
        </p:blipFill>
        <p:spPr bwMode="auto">
          <a:xfrm>
            <a:off x="-12700" y="6126163"/>
            <a:ext cx="9158288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971800" y="6562725"/>
            <a:ext cx="39100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CH" altLang="en-US" sz="1200" dirty="0">
                <a:solidFill>
                  <a:srgbClr val="FFFFFF"/>
                </a:solidFill>
              </a:rPr>
              <a:t>DIVISION ON INVESTMENT AND ENTERPRISE</a:t>
            </a:r>
            <a:endParaRPr lang="en-US" altLang="en-US" sz="1200" dirty="0">
              <a:solidFill>
                <a:srgbClr val="FFFFFF"/>
              </a:solidFill>
            </a:endParaRPr>
          </a:p>
        </p:txBody>
      </p:sp>
      <p:sp>
        <p:nvSpPr>
          <p:cNvPr id="8192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8192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fld id="{DADF9D2D-5E25-4E83-BD58-229985F48B4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3728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669C1F-A38C-4793-B6C0-DFCC8D2AC37E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90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fld id="{7702B62E-1B5A-4A40-BB81-19D8AEAD0255}" type="slidenum">
              <a:rPr lang="en-GB" altLang="en-US" sz="1000">
                <a:solidFill>
                  <a:srgbClr val="000000"/>
                </a:solidFill>
              </a:rPr>
              <a:pPr eaLnBrk="1" hangingPunct="1"/>
              <a:t>‹#›</a:t>
            </a:fld>
            <a:endParaRPr lang="en-GB" altLang="en-US" sz="1000" dirty="0">
              <a:solidFill>
                <a:srgbClr val="000000"/>
              </a:solidFill>
            </a:endParaRPr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6" b="13771"/>
          <a:stretch>
            <a:fillRect/>
          </a:stretch>
        </p:blipFill>
        <p:spPr bwMode="auto">
          <a:xfrm>
            <a:off x="-12700" y="6126163"/>
            <a:ext cx="9158288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971800" y="6562725"/>
            <a:ext cx="39100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CH" altLang="en-US" sz="1200" dirty="0">
                <a:solidFill>
                  <a:srgbClr val="FFFFFF"/>
                </a:solidFill>
              </a:rPr>
              <a:t>DIVISION ON INVESTMENT AND ENTERPRISE</a:t>
            </a:r>
            <a:endParaRPr lang="en-US" altLang="en-US" sz="1200" dirty="0">
              <a:solidFill>
                <a:srgbClr val="FFFFFF"/>
              </a:solidFill>
            </a:endParaRPr>
          </a:p>
        </p:txBody>
      </p:sp>
      <p:sp>
        <p:nvSpPr>
          <p:cNvPr id="8192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8192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</a:defRPr>
            </a:lvl1pPr>
          </a:lstStyle>
          <a:p>
            <a:fld id="{DADF9D2D-5E25-4E83-BD58-229985F48B4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519798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669C1F-A38C-4793-B6C0-DFCC8D2AC37E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992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74638"/>
            <a:ext cx="74993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600200"/>
            <a:ext cx="74993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tx2"/>
                </a:solidFill>
              </a:defRPr>
            </a:lvl1pPr>
          </a:lstStyle>
          <a:p>
            <a:fld id="{E77A344B-43F8-4050-9D63-0181CE02F1C7}" type="slidenum">
              <a:rPr lang="en-GB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4" r:id="rId1"/>
    <p:sldLayoutId id="2147484242" r:id="rId2"/>
    <p:sldLayoutId id="2147484255" r:id="rId3"/>
  </p:sldLayoutIdLst>
  <p:transition spd="slow" advClick="0"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rgbClr val="898989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898989"/>
                </a:solidFill>
              </a:defRPr>
            </a:lvl1pPr>
          </a:lstStyle>
          <a:p>
            <a:fld id="{5FC9DB2D-1941-452C-A590-C18EDEB36070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2055" name="Rectangle 16"/>
          <p:cNvSpPr>
            <a:spLocks noChangeArrowheads="1"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fld id="{01EE375F-8470-4116-B293-BEB4E24886E4}" type="slidenum">
              <a:rPr lang="en-GB" altLang="en-US" sz="1000">
                <a:solidFill>
                  <a:schemeClr val="tx2"/>
                </a:solidFill>
              </a:rPr>
              <a:pPr eaLnBrk="1" hangingPunct="1"/>
              <a:t>‹#›</a:t>
            </a:fld>
            <a:endParaRPr lang="en-GB" altLang="en-US" sz="1000" dirty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transition spd="slow" advClick="0"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74638"/>
            <a:ext cx="74993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600200"/>
            <a:ext cx="74993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tx2"/>
                </a:solidFill>
              </a:defRPr>
            </a:lvl1pPr>
          </a:lstStyle>
          <a:p>
            <a:fld id="{E77A344B-43F8-4050-9D63-0181CE02F1C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3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7" r:id="rId1"/>
    <p:sldLayoutId id="2147484258" r:id="rId2"/>
  </p:sldLayoutIdLst>
  <p:transition spd="slow"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74638"/>
            <a:ext cx="74993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600200"/>
            <a:ext cx="749935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532813" y="6597650"/>
            <a:ext cx="611187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tx2"/>
                </a:solidFill>
              </a:defRPr>
            </a:lvl1pPr>
          </a:lstStyle>
          <a:p>
            <a:fld id="{E77A344B-43F8-4050-9D63-0181CE02F1C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9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  <p:sldLayoutId id="2147484261" r:id="rId2"/>
  </p:sldLayoutIdLst>
  <p:transition spd="slow" advClick="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11A79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4"/>
                    </a14:imgEffect>
                    <a14:imgEffect>
                      <a14:saturation sat="0"/>
                    </a14:imgEffect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1" r="856" b="12425"/>
          <a:stretch/>
        </p:blipFill>
        <p:spPr>
          <a:xfrm>
            <a:off x="0" y="1"/>
            <a:ext cx="9144000" cy="611028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12479"/>
            <a:ext cx="9144000" cy="6110288"/>
          </a:xfrm>
          <a:prstGeom prst="rect">
            <a:avLst/>
          </a:prstGeom>
          <a:solidFill>
            <a:srgbClr val="E3F1F1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-10800" y="6034087"/>
            <a:ext cx="9154800" cy="88680"/>
          </a:xfrm>
          <a:prstGeom prst="rect">
            <a:avLst/>
          </a:prstGeom>
          <a:solidFill>
            <a:srgbClr val="11A78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" y="1755894"/>
            <a:ext cx="9133199" cy="218546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6000">
                <a:srgbClr val="FFFFFF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-10799" y="1671926"/>
            <a:ext cx="9143997" cy="167935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26000">
                <a:srgbClr val="FFFFFF">
                  <a:alpha val="54000"/>
                </a:srgbClr>
              </a:gs>
              <a:gs pos="100000">
                <a:schemeClr val="bg1">
                  <a:alpha val="4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-10800" y="1755894"/>
            <a:ext cx="9165605" cy="2185465"/>
          </a:xfrm>
          <a:prstGeom prst="rect">
            <a:avLst/>
          </a:prstGeom>
          <a:solidFill>
            <a:srgbClr val="0F8F7A">
              <a:alpha val="6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10800" y="3941360"/>
            <a:ext cx="9143997" cy="167935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26000">
                <a:srgbClr val="FFFFFF">
                  <a:alpha val="54000"/>
                </a:srgbClr>
              </a:gs>
              <a:gs pos="100000">
                <a:schemeClr val="bg1">
                  <a:alpha val="4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-212821" y="2125226"/>
            <a:ext cx="9548037" cy="20005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3000" b="0" i="1" dirty="0" smtClean="0">
                <a:solidFill>
                  <a:schemeClr val="bg1"/>
                </a:solidFill>
                <a:latin typeface="HelveticaNeueLT Std Lt" pitchFamily="34" charset="0"/>
              </a:rPr>
              <a:t>Investment promotion for SDG projects</a:t>
            </a:r>
            <a:endParaRPr lang="en-GB" sz="3000" b="0" i="1" dirty="0">
              <a:solidFill>
                <a:schemeClr val="bg1"/>
              </a:solidFill>
              <a:latin typeface="HelveticaNeueLT Std Lt" pitchFamily="34" charset="0"/>
            </a:endParaRPr>
          </a:p>
          <a:p>
            <a:r>
              <a:rPr lang="en-US" sz="2200" b="0" dirty="0">
                <a:solidFill>
                  <a:schemeClr val="bg1"/>
                </a:solidFill>
                <a:latin typeface="HelveticaNeueLT Std Lt" pitchFamily="34" charset="0"/>
              </a:rPr>
              <a:t>Regional Seminar on the Promotion of </a:t>
            </a:r>
          </a:p>
          <a:p>
            <a:r>
              <a:rPr lang="en-US" sz="2200" b="0" dirty="0">
                <a:solidFill>
                  <a:schemeClr val="bg1"/>
                </a:solidFill>
                <a:latin typeface="HelveticaNeueLT Std Lt" pitchFamily="34" charset="0"/>
              </a:rPr>
              <a:t>Bankable Sustainable Development Goal Projects</a:t>
            </a:r>
          </a:p>
          <a:p>
            <a:r>
              <a:rPr lang="en-GB" altLang="en-US" sz="2200" b="0" dirty="0" smtClean="0">
                <a:solidFill>
                  <a:schemeClr val="bg1"/>
                </a:solidFill>
                <a:latin typeface="HelveticaNeueLT Std Lt" pitchFamily="34" charset="0"/>
              </a:rPr>
              <a:t>7-8 November 2017, Mexico City</a:t>
            </a:r>
          </a:p>
          <a:p>
            <a:r>
              <a:rPr lang="fr-CH" sz="2800" b="0" dirty="0" smtClean="0">
                <a:solidFill>
                  <a:schemeClr val="bg1"/>
                </a:solidFill>
                <a:latin typeface="HelveticaNeueLT Std Lt" pitchFamily="34" charset="0"/>
              </a:rPr>
              <a:t> </a:t>
            </a:r>
            <a:endParaRPr lang="en-GB" sz="2800" b="0" dirty="0">
              <a:solidFill>
                <a:schemeClr val="bg1"/>
              </a:solidFill>
              <a:latin typeface="HelveticaNeueLT Std Lt" pitchFamily="34" charset="0"/>
            </a:endParaRP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4634248"/>
            <a:ext cx="9165608" cy="1056322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b="1" dirty="0" smtClean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Carlos Griffin</a:t>
            </a:r>
            <a:endParaRPr lang="en-GB" altLang="en-US" sz="1800" b="1" dirty="0">
              <a:solidFill>
                <a:schemeClr val="bg2">
                  <a:lumMod val="50000"/>
                </a:schemeClr>
              </a:solidFill>
              <a:latin typeface="HelveticaNeueLT Std Lt" pitchFamily="34" charset="0"/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dirty="0" smtClean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UNCTAD consultant</a:t>
            </a:r>
            <a:endParaRPr lang="en-GB" altLang="en-US" sz="1800" dirty="0">
              <a:solidFill>
                <a:schemeClr val="bg2">
                  <a:lumMod val="50000"/>
                </a:schemeClr>
              </a:solidFill>
              <a:latin typeface="HelveticaNeueLT Std Lt" pitchFamily="34" charset="0"/>
            </a:endParaRP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en-GB" altLang="en-US" sz="1800" dirty="0">
              <a:solidFill>
                <a:schemeClr val="bg2">
                  <a:lumMod val="50000"/>
                </a:schemeClr>
              </a:solidFill>
              <a:latin typeface="HelveticaNeueLT Std Lt" pitchFamily="34" charset="0"/>
            </a:endParaRPr>
          </a:p>
        </p:txBody>
      </p:sp>
      <p:sp>
        <p:nvSpPr>
          <p:cNvPr id="13" name="Rectangle 5"/>
          <p:cNvSpPr txBox="1">
            <a:spLocks noChangeArrowheads="1"/>
          </p:cNvSpPr>
          <p:nvPr/>
        </p:nvSpPr>
        <p:spPr bwMode="auto">
          <a:xfrm>
            <a:off x="1" y="5476875"/>
            <a:ext cx="9133196" cy="42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GB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HelveticaNeueLT Std L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3048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1"/>
              <a:ext cx="9144000" cy="596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Investment promotion best practices: A quick review</a:t>
              </a:r>
              <a:endParaRPr lang="en-GB" sz="30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2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48346" y="1187610"/>
            <a:ext cx="7619999" cy="4628573"/>
          </a:xfrm>
        </p:spPr>
        <p:txBody>
          <a:bodyPr>
            <a:noAutofit/>
          </a:bodyPr>
          <a:lstStyle/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Serves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development objectives</a:t>
            </a: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Hinges on understanding of investor needs</a:t>
            </a: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Strategic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Sector-focused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Based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on competitiveness</a:t>
            </a: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Considers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the entire project life</a:t>
            </a: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IPA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structured and staffed accordingly</a:t>
            </a: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Coordinated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intra- and inter-governmentally</a:t>
            </a: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M&amp;E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based on concrete impact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indicators</a:t>
            </a:r>
          </a:p>
          <a:p>
            <a:pPr algn="l">
              <a:spcAft>
                <a:spcPts val="400"/>
              </a:spcAft>
              <a:buClr>
                <a:srgbClr val="119374"/>
              </a:buClr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So, how are best practices different for SDGs? </a:t>
            </a:r>
          </a:p>
          <a:p>
            <a:pPr algn="l">
              <a:spcAft>
                <a:spcPts val="400"/>
              </a:spcAft>
              <a:buClr>
                <a:srgbClr val="119374"/>
              </a:buClr>
            </a:pPr>
            <a:r>
              <a:rPr lang="en-US" sz="2000" dirty="0" smtClean="0">
                <a:solidFill>
                  <a:srgbClr val="FF0000"/>
                </a:solidFill>
                <a:latin typeface="HelveticaNeueLT Std Lt Cn" pitchFamily="34" charset="0"/>
                <a:ea typeface="+mj-ea"/>
                <a:cs typeface="+mj-cs"/>
              </a:rPr>
              <a:t>They are not</a:t>
            </a:r>
            <a:r>
              <a:rPr lang="en-US" sz="2000" dirty="0">
                <a:solidFill>
                  <a:srgbClr val="FF0000"/>
                </a:solidFill>
                <a:latin typeface="HelveticaNeueLT Std Lt Cn" pitchFamily="34" charset="0"/>
                <a:ea typeface="+mj-ea"/>
                <a:cs typeface="+mj-cs"/>
              </a:rPr>
              <a:t>.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 To be effective, investment promotion for projects that benefit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SDGs,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must still conform to best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practices.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105878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Three ways to </a:t>
              </a:r>
              <a:r>
                <a:rPr lang="en-US" sz="3200" b="0" dirty="0">
                  <a:solidFill>
                    <a:srgbClr val="FFFFFF"/>
                  </a:solidFill>
                  <a:latin typeface="HelveticaNeueLT Std Lt" pitchFamily="34" charset="0"/>
                </a:rPr>
                <a:t>incorporate SDGs into our </a:t>
              </a:r>
              <a:r>
                <a:rPr lang="en-US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work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3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48346" y="1187610"/>
            <a:ext cx="7619999" cy="4628573"/>
          </a:xfrm>
        </p:spPr>
        <p:txBody>
          <a:bodyPr>
            <a:noAutofit/>
          </a:bodyPr>
          <a:lstStyle/>
          <a:p>
            <a:pPr algn="l"/>
            <a:endParaRPr lang="en-US" sz="2000" b="1" dirty="0">
              <a:solidFill>
                <a:srgbClr val="15B790"/>
              </a:solidFill>
              <a:latin typeface="HelveticaNeueLT Std Lt" pitchFamily="34" charset="0"/>
              <a:ea typeface="+mj-ea"/>
              <a:cs typeface="+mj-cs"/>
            </a:endParaRP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Keep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doing what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you are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already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doing</a:t>
            </a: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Modify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what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you are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already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doing</a:t>
            </a: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292190" indent="-292190" algn="l">
              <a:spcAft>
                <a:spcPts val="400"/>
              </a:spcAft>
              <a:buClr>
                <a:srgbClr val="119374"/>
              </a:buClr>
              <a:buFont typeface="+mj-lt"/>
              <a:buAutoNum type="arabicPeriod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Do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something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new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382899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1. Keep doing what you are already doing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4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48346" y="1187610"/>
            <a:ext cx="7619999" cy="4628573"/>
          </a:xfrm>
        </p:spPr>
        <p:txBody>
          <a:bodyPr>
            <a:noAutofit/>
          </a:bodyPr>
          <a:lstStyle/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Your current work probably serves some SDGs already</a:t>
            </a:r>
          </a:p>
          <a:p>
            <a:pPr marL="1085850" lvl="1" indent="-342900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E.g., </a:t>
            </a:r>
            <a:r>
              <a:rPr lang="en-US" sz="1600" dirty="0" err="1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Mfg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 employment, </a:t>
            </a:r>
            <a:r>
              <a:rPr lang="en-US" sz="1600" dirty="0" err="1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mfg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 value added, R&amp;D expenditure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/>
                <a:cs typeface="Calibri" panose="020F0502020204030204" pitchFamily="34" charset="0"/>
              </a:rPr>
              <a:t>–SDG9</a:t>
            </a:r>
            <a:endParaRPr lang="en-US" sz="16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Know where you stand with respect to the SDGs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Adopt SDG-related indicators to make sure this impact is captured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11538" t="27936" r="13301" b="5074"/>
          <a:stretch/>
        </p:blipFill>
        <p:spPr bwMode="auto">
          <a:xfrm>
            <a:off x="1560790" y="1961556"/>
            <a:ext cx="5791412" cy="29018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14730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2. Modify </a:t>
              </a:r>
              <a:r>
                <a:rPr lang="en-US" sz="3200" b="0" dirty="0">
                  <a:solidFill>
                    <a:srgbClr val="FFFFFF"/>
                  </a:solidFill>
                  <a:latin typeface="HelveticaNeueLT Std Lt" pitchFamily="34" charset="0"/>
                </a:rPr>
                <a:t>what </a:t>
              </a:r>
              <a:r>
                <a:rPr lang="en-US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you are </a:t>
              </a:r>
              <a:r>
                <a:rPr lang="en-US" sz="3200" b="0" dirty="0">
                  <a:solidFill>
                    <a:srgbClr val="FFFFFF"/>
                  </a:solidFill>
                  <a:latin typeface="HelveticaNeueLT Std Lt" pitchFamily="34" charset="0"/>
                </a:rPr>
                <a:t>already doing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5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48346" y="1187610"/>
            <a:ext cx="7619999" cy="4628573"/>
          </a:xfrm>
        </p:spPr>
        <p:txBody>
          <a:bodyPr>
            <a:noAutofit/>
          </a:bodyPr>
          <a:lstStyle/>
          <a:p>
            <a:pPr algn="l">
              <a:spcAft>
                <a:spcPts val="400"/>
              </a:spcAft>
              <a:buClr>
                <a:srgbClr val="119374"/>
              </a:buClr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Adjust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your normal workflow to mainstream SDG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considerations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Apply an SDG lens to all investors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Understand the perspectives of new investor types</a:t>
            </a:r>
          </a:p>
          <a:p>
            <a:pPr marL="1085850" lvl="1" indent="-342900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Motives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, 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success metrics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, business models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Weigh SDGs in setting sector priorities</a:t>
            </a:r>
          </a:p>
          <a:p>
            <a:pPr marL="1085850" lvl="1" indent="-342900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But still based on the two fundamental considerations of anticipated impact and FDI competitiveness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Set appropriate strategic objectives and corresponding KPIs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Partner/divide labor accordingly with relevant public bodies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Structure and staff accordingly</a:t>
            </a:r>
          </a:p>
          <a:p>
            <a:pPr marL="1085850" lvl="1" indent="-342900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Sector specialists, institutional partnership managers</a:t>
            </a:r>
            <a:endParaRPr lang="en-US" sz="16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Take ownership and plan accordingly for the entire project life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1085850" lvl="1" indent="-342900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M&amp;E 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based on concrete impact indicators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206116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3. Do something new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6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48346" y="1187610"/>
            <a:ext cx="7619999" cy="4628573"/>
          </a:xfrm>
        </p:spPr>
        <p:txBody>
          <a:bodyPr>
            <a:noAutofit/>
          </a:bodyPr>
          <a:lstStyle/>
          <a:p>
            <a:pPr algn="l">
              <a:spcAft>
                <a:spcPts val="400"/>
              </a:spcAft>
              <a:buClr>
                <a:srgbClr val="119374"/>
              </a:buClr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Develop a database of SDG-oriented investors and financing partners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Firms in relevant sectors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Firms with known CSR programs focused on areas of relevance to SDGs where your country lags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Outward investment promotion agencies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D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evelopment finance institutions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Investment guarantee schemes</a:t>
            </a:r>
          </a:p>
          <a:p>
            <a:pPr algn="l">
              <a:spcAft>
                <a:spcPts val="400"/>
              </a:spcAft>
              <a:buClr>
                <a:srgbClr val="119374"/>
              </a:buClr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Build relationships with these organizations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What kind of projects are they interested in investing in?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What do they need from you to consider projects?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What kinds of partners are they looking for?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344863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Examples of SDG-benefiting investment projects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7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48346" y="1187610"/>
            <a:ext cx="7619999" cy="4628573"/>
          </a:xfrm>
        </p:spPr>
        <p:txBody>
          <a:bodyPr>
            <a:noAutofit/>
          </a:bodyPr>
          <a:lstStyle/>
          <a:p>
            <a:pPr algn="l"/>
            <a:endParaRPr lang="en-US" sz="2000" b="1" dirty="0">
              <a:solidFill>
                <a:srgbClr val="15B790"/>
              </a:solidFill>
              <a:latin typeface="HelveticaNeueLT Std Lt Cn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/>
                <a:ea typeface="+mj-ea"/>
                <a:cs typeface="+mj-cs"/>
              </a:rPr>
              <a:t>Renewable energy generation, energy efficiency manufacturing/sales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/>
                <a:ea typeface="+mj-ea"/>
                <a:cs typeface="Calibri" panose="020F0502020204030204" pitchFamily="34" charset="0"/>
              </a:rPr>
              <a:t>–SDG7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/>
                <a:ea typeface="+mj-ea"/>
                <a:cs typeface="Calibri" panose="020F0502020204030204" pitchFamily="34" charset="0"/>
              </a:rPr>
              <a:t>Sustainable fishery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/>
                <a:cs typeface="Calibri" panose="020F0502020204030204" pitchFamily="34" charset="0"/>
              </a:rPr>
              <a:t>–SDG14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/>
                <a:ea typeface="+mj-ea"/>
                <a:cs typeface="Calibri" panose="020F0502020204030204" pitchFamily="34" charset="0"/>
              </a:rPr>
              <a:t>Industrial infrastructure with affordable, equitable access (e.g., commercial transport/logistics)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/>
                <a:cs typeface="Calibri" panose="020F0502020204030204" pitchFamily="34" charset="0"/>
              </a:rPr>
              <a:t>–SDG9</a:t>
            </a: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/>
                <a:ea typeface="+mj-ea"/>
                <a:cs typeface="+mj-cs"/>
              </a:rPr>
              <a:t>Technical, vocational, educational, and training institutions, particularly with an ICT focus (e.g., software boot camp)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/>
                <a:ea typeface="+mj-ea"/>
                <a:cs typeface="Calibri" panose="020F0502020204030204" pitchFamily="34" charset="0"/>
              </a:rPr>
              <a:t>–SDG4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/>
                <a:ea typeface="+mj-ea"/>
                <a:cs typeface="Calibri" panose="020F0502020204030204" pitchFamily="34" charset="0"/>
              </a:rPr>
              <a:t>Affordable housing and public transport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/>
                <a:cs typeface="Calibri" panose="020F0502020204030204" pitchFamily="34" charset="0"/>
              </a:rPr>
              <a:t>–SDG11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/>
                <a:cs typeface="Calibri" panose="020F0502020204030204" pitchFamily="34" charset="0"/>
              </a:rPr>
              <a:t>Any firm that contributes annually to local, SDG-related development initiatives (e.g., CSR program for schools)</a:t>
            </a:r>
          </a:p>
        </p:txBody>
      </p:sp>
    </p:spTree>
    <p:extLst>
      <p:ext uri="{BB962C8B-B14F-4D97-AF65-F5344CB8AC3E}">
        <p14:creationId xmlns:p14="http://schemas.microsoft.com/office/powerpoint/2010/main" val="13576498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3. Do something new (cont.)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8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48346" y="1187610"/>
            <a:ext cx="7619999" cy="4628573"/>
          </a:xfrm>
        </p:spPr>
        <p:txBody>
          <a:bodyPr>
            <a:noAutofit/>
          </a:bodyPr>
          <a:lstStyle/>
          <a:p>
            <a:pPr algn="l">
              <a:spcAft>
                <a:spcPts val="400"/>
              </a:spcAft>
              <a:buClr>
                <a:srgbClr val="119374"/>
              </a:buClr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Coordinate with partners in your government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explicitly on marketing SDG-related projects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Bring promotion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expertise and contacts to the government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Establish a division of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labour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 with partners, including leadership, technical expertise, information management, promotional activities, and follow-up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Adjust the IPA’s sector/project-specific strategies, staffing, and M&amp;E accordingly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1085850" lvl="1" indent="-342900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Technical expertise, hire or coordinate</a:t>
            </a:r>
          </a:p>
          <a:p>
            <a:pPr algn="l">
              <a:spcAft>
                <a:spcPts val="400"/>
              </a:spcAft>
              <a:buClr>
                <a:srgbClr val="119374"/>
              </a:buClr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Develop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a pipeline of bankable SDG-related projects to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promote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Implement tools to organize, assess, prioritize, and market the projects in the pipeline</a:t>
            </a:r>
            <a:endParaRPr lang="en-US" sz="16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9161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A tool for the promotion of SDG-related projects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9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48346" y="1187610"/>
            <a:ext cx="7619999" cy="4628573"/>
          </a:xfrm>
        </p:spPr>
        <p:txBody>
          <a:bodyPr>
            <a:noAutofit/>
          </a:bodyPr>
          <a:lstStyle/>
          <a:p>
            <a:pPr algn="l"/>
            <a:endParaRPr lang="en-US" sz="2000" b="1" dirty="0">
              <a:solidFill>
                <a:srgbClr val="15B790"/>
              </a:solidFill>
              <a:latin typeface="HelveticaNeueLT Std Lt" pitchFamily="34" charset="0"/>
              <a:ea typeface="+mj-ea"/>
              <a:cs typeface="+mj-cs"/>
            </a:endParaRPr>
          </a:p>
          <a:p>
            <a:pPr algn="l">
              <a:spcAft>
                <a:spcPts val="400"/>
              </a:spcAft>
              <a:buClr>
                <a:srgbClr val="119374"/>
              </a:buClr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Tools and systems are needed to:</a:t>
            </a:r>
          </a:p>
          <a:p>
            <a:pPr algn="l">
              <a:spcAft>
                <a:spcPts val="400"/>
              </a:spcAft>
              <a:buClr>
                <a:srgbClr val="119374"/>
              </a:buClr>
            </a:pP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HelveticaNeueLT Std Lt Cn" pitchFamily="34" charset="0"/>
                <a:ea typeface="+mj-ea"/>
                <a:cs typeface="+mj-cs"/>
              </a:rPr>
              <a:t>Organize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 highly diverse projects with SDG benefits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HelveticaNeueLT Std Lt Cn" pitchFamily="34" charset="0"/>
                <a:ea typeface="+mj-ea"/>
                <a:cs typeface="+mj-cs"/>
              </a:rPr>
              <a:t>Assess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 competitiveness and, therefore,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promotability</a:t>
            </a: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HelveticaNeueLT Std Lt Cn" pitchFamily="34" charset="0"/>
                <a:ea typeface="+mj-ea"/>
                <a:cs typeface="+mj-cs"/>
              </a:rPr>
              <a:t>Prioritize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 each project against others. (Comparative info needed)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HelveticaNeueLT Std Lt Cn" pitchFamily="34" charset="0"/>
                <a:ea typeface="+mj-ea"/>
                <a:cs typeface="+mj-cs"/>
              </a:rPr>
              <a:t>Market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 projects by presenting crucial information to potential investors succinctly and persuasively</a:t>
            </a:r>
          </a:p>
        </p:txBody>
      </p:sp>
    </p:spTree>
    <p:extLst>
      <p:ext uri="{BB962C8B-B14F-4D97-AF65-F5344CB8AC3E}">
        <p14:creationId xmlns:p14="http://schemas.microsoft.com/office/powerpoint/2010/main" val="18919672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433" y="0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497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2400" b="0" dirty="0">
                <a:solidFill>
                  <a:schemeClr val="bg1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10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874" y="212217"/>
            <a:ext cx="84875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0" dirty="0">
                <a:solidFill>
                  <a:srgbClr val="FFFFFF"/>
                </a:solidFill>
                <a:latin typeface="HelveticaNeueLT Std Lt" pitchFamily="34" charset="0"/>
              </a:rPr>
              <a:t>The tool: An SDG project profile template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43386"/>
              </p:ext>
            </p:extLst>
          </p:nvPr>
        </p:nvGraphicFramePr>
        <p:xfrm>
          <a:off x="1004517" y="1276811"/>
          <a:ext cx="7114719" cy="47231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758">
                  <a:extLst>
                    <a:ext uri="{9D8B030D-6E8A-4147-A177-3AD203B41FA5}">
                      <a16:colId xmlns:a16="http://schemas.microsoft.com/office/drawing/2014/main" xmlns="" val="2327344214"/>
                    </a:ext>
                  </a:extLst>
                </a:gridCol>
                <a:gridCol w="6793961">
                  <a:extLst>
                    <a:ext uri="{9D8B030D-6E8A-4147-A177-3AD203B41FA5}">
                      <a16:colId xmlns:a16="http://schemas.microsoft.com/office/drawing/2014/main" xmlns="" val="1110008273"/>
                    </a:ext>
                  </a:extLst>
                </a:gridCol>
              </a:tblGrid>
              <a:tr h="3189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119374"/>
                          </a:solidFill>
                          <a:effectLst/>
                        </a:rPr>
                        <a:t> </a:t>
                      </a:r>
                      <a:endParaRPr lang="en-GB" sz="1500" dirty="0">
                        <a:solidFill>
                          <a:srgbClr val="119374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119374"/>
                          </a:solidFill>
                          <a:effectLst/>
                        </a:rPr>
                        <a:t>The generic project template</a:t>
                      </a:r>
                      <a:endParaRPr lang="en-GB" sz="1500" dirty="0">
                        <a:solidFill>
                          <a:srgbClr val="119374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27714246"/>
                  </a:ext>
                </a:extLst>
              </a:tr>
              <a:tr h="10231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119374"/>
                          </a:solidFill>
                          <a:effectLst/>
                        </a:rPr>
                        <a:t>A.</a:t>
                      </a:r>
                      <a:endParaRPr lang="en-GB" sz="1500" dirty="0">
                        <a:solidFill>
                          <a:srgbClr val="119374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</a:rPr>
                        <a:t>General information</a:t>
                      </a:r>
                      <a:r>
                        <a:rPr lang="en-GB" sz="1500" dirty="0">
                          <a:effectLst/>
                        </a:rPr>
                        <a:t>: This section provides overall high-level project information that will enable the investor to position it in terms of scale, scope, resource requirements and outcomes - what is needed to realise the project? 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58263890"/>
                  </a:ext>
                </a:extLst>
              </a:tr>
              <a:tr h="130960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119374"/>
                          </a:solidFill>
                          <a:effectLst/>
                        </a:rPr>
                        <a:t>B</a:t>
                      </a:r>
                      <a:endParaRPr lang="en-GB" sz="1500" dirty="0">
                        <a:solidFill>
                          <a:srgbClr val="119374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</a:rPr>
                        <a:t>More detailed project information</a:t>
                      </a:r>
                      <a:r>
                        <a:rPr lang="en-GB" sz="1500" dirty="0">
                          <a:effectLst/>
                        </a:rPr>
                        <a:t>: This section provides the “nitty-gritty” project details.  It should contain detailed information about the rationale for the project, market to be served, suppliers, competition, costs of inputs and their availability</a:t>
                      </a:r>
                      <a:r>
                        <a:rPr lang="en-GB" sz="1500" dirty="0" smtClean="0">
                          <a:effectLst/>
                        </a:rPr>
                        <a:t>, relevant legislation and </a:t>
                      </a:r>
                      <a:r>
                        <a:rPr lang="en-GB" sz="1500" dirty="0">
                          <a:effectLst/>
                        </a:rPr>
                        <a:t>institutional </a:t>
                      </a:r>
                      <a:r>
                        <a:rPr lang="en-GB" sz="1500" dirty="0" smtClean="0">
                          <a:effectLst/>
                        </a:rPr>
                        <a:t>arrangements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56080659"/>
                  </a:ext>
                </a:extLst>
              </a:tr>
              <a:tr h="5366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119374"/>
                          </a:solidFill>
                          <a:effectLst/>
                        </a:rPr>
                        <a:t>C</a:t>
                      </a:r>
                      <a:endParaRPr lang="en-GB" sz="1500" dirty="0">
                        <a:solidFill>
                          <a:srgbClr val="119374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</a:rPr>
                        <a:t>Regulatory requirements</a:t>
                      </a:r>
                      <a:r>
                        <a:rPr lang="en-GB" sz="1500" dirty="0">
                          <a:effectLst/>
                        </a:rPr>
                        <a:t>: Given the SDG context it is more than likely that important regulatory factors might be involved.   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79313781"/>
                  </a:ext>
                </a:extLst>
              </a:tr>
              <a:tr h="10231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119374"/>
                          </a:solidFill>
                          <a:effectLst/>
                        </a:rPr>
                        <a:t>D</a:t>
                      </a:r>
                      <a:endParaRPr lang="en-GB" sz="1500" dirty="0">
                        <a:solidFill>
                          <a:srgbClr val="119374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</a:rPr>
                        <a:t>Support &amp; incentives</a:t>
                      </a:r>
                      <a:r>
                        <a:rPr lang="en-GB" sz="1500" dirty="0">
                          <a:effectLst/>
                        </a:rPr>
                        <a:t>: While a financing package may already provide support that could affect the risk-return ratio, it is probably in the interest of the IPA to develop a tailored support package.   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00679498"/>
                  </a:ext>
                </a:extLst>
              </a:tr>
              <a:tr h="5115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dirty="0">
                          <a:solidFill>
                            <a:srgbClr val="119374"/>
                          </a:solidFill>
                          <a:effectLst/>
                        </a:rPr>
                        <a:t>E</a:t>
                      </a:r>
                      <a:endParaRPr lang="en-GB" sz="1500" dirty="0">
                        <a:solidFill>
                          <a:srgbClr val="119374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1" dirty="0">
                          <a:effectLst/>
                        </a:rPr>
                        <a:t>Contacts:</a:t>
                      </a:r>
                      <a:r>
                        <a:rPr lang="en-GB" sz="1500" dirty="0">
                          <a:effectLst/>
                        </a:rPr>
                        <a:t> The importance of providing project-related contacts for the promoters/ investors is often underestimated.  </a:t>
                      </a:r>
                      <a:endParaRPr lang="en-GB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06583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1913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Systems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11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48346" y="1187610"/>
            <a:ext cx="7619999" cy="4628573"/>
          </a:xfrm>
        </p:spPr>
        <p:txBody>
          <a:bodyPr>
            <a:noAutofit/>
          </a:bodyPr>
          <a:lstStyle/>
          <a:p>
            <a:pPr algn="l"/>
            <a:endParaRPr lang="en-US" sz="2000" b="1" dirty="0">
              <a:solidFill>
                <a:srgbClr val="15B790"/>
              </a:solidFill>
              <a:latin typeface="HelveticaNeueLT Std Lt" pitchFamily="34" charset="0"/>
              <a:ea typeface="+mj-ea"/>
              <a:cs typeface="+mj-cs"/>
            </a:endParaRPr>
          </a:p>
          <a:p>
            <a:pPr algn="l">
              <a:spcAft>
                <a:spcPts val="400"/>
              </a:spcAft>
              <a:buClr>
                <a:srgbClr val="119374"/>
              </a:buClr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Effectively implementing of the tool requires a system that includes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Assigned staff for management of individual projects and the pipeline overall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IT systems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Standard operating procedures for who does what when, regarding collecting information, updating profiles, staff training, etc.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M&amp;E framework and procedures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580552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Obstacles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12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48346" y="1187610"/>
            <a:ext cx="7619999" cy="4628573"/>
          </a:xfrm>
        </p:spPr>
        <p:txBody>
          <a:bodyPr>
            <a:noAutofit/>
          </a:bodyPr>
          <a:lstStyle/>
          <a:p>
            <a:pPr algn="l"/>
            <a:endParaRPr lang="en-US" sz="2000" b="1" dirty="0">
              <a:solidFill>
                <a:srgbClr val="15B790"/>
              </a:solidFill>
              <a:latin typeface="HelveticaNeueLT Std Lt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Possible bias against efficiency-seeking/export-oriented industries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Technical capacity to understand and promote the sector/project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Overstretching</a:t>
            </a:r>
          </a:p>
          <a:p>
            <a:pPr marL="1085850" lvl="1" indent="-342900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Too many “focuses”</a:t>
            </a:r>
          </a:p>
          <a:p>
            <a:pPr marL="1085850" lvl="1" indent="-342900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</a:rPr>
              <a:t>Stepping into projects that are already being promoted, without coordination</a:t>
            </a:r>
            <a:endParaRPr lang="en-US" sz="16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Conflict with and/or lack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of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support from partners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Lack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of 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ownership and A-to-Z project management for complex, multi-stakeholder projects</a:t>
            </a:r>
          </a:p>
        </p:txBody>
      </p:sp>
    </p:spTree>
    <p:extLst>
      <p:ext uri="{BB962C8B-B14F-4D97-AF65-F5344CB8AC3E}">
        <p14:creationId xmlns:p14="http://schemas.microsoft.com/office/powerpoint/2010/main" val="15233022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433" y="0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497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2400" b="0" dirty="0">
                <a:solidFill>
                  <a:schemeClr val="bg1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13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874" y="212217"/>
            <a:ext cx="8487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0" dirty="0" smtClean="0">
                <a:solidFill>
                  <a:srgbClr val="FFFFFF"/>
                </a:solidFill>
                <a:latin typeface="HelveticaNeueLT Std Lt" pitchFamily="34" charset="0"/>
              </a:rPr>
              <a:t>Follow-up</a:t>
            </a:r>
            <a:r>
              <a:rPr lang="en-GB" sz="2800" b="0" dirty="0">
                <a:solidFill>
                  <a:srgbClr val="FFFFFF"/>
                </a:solidFill>
                <a:latin typeface="HelveticaNeueLT Std Lt" pitchFamily="34" charset="0"/>
              </a:rPr>
              <a:t>, </a:t>
            </a:r>
            <a:r>
              <a:rPr lang="en-GB" sz="2800" b="0" dirty="0" smtClean="0">
                <a:solidFill>
                  <a:srgbClr val="FFFFFF"/>
                </a:solidFill>
                <a:latin typeface="HelveticaNeueLT Std Lt" pitchFamily="34" charset="0"/>
              </a:rPr>
              <a:t>facilitate, </a:t>
            </a:r>
            <a:r>
              <a:rPr lang="en-GB" sz="2800" b="0" dirty="0">
                <a:solidFill>
                  <a:srgbClr val="FFFFFF"/>
                </a:solidFill>
                <a:latin typeface="HelveticaNeueLT Std Lt" pitchFamily="34" charset="0"/>
              </a:rPr>
              <a:t>and provide aftercare </a:t>
            </a:r>
            <a:endParaRPr lang="en-US" sz="2800" b="0" dirty="0">
              <a:solidFill>
                <a:srgbClr val="FFFFFF"/>
              </a:solidFill>
              <a:latin typeface="HelveticaNeueLT Std Lt" pitchFamily="34" charset="0"/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725532" y="1275514"/>
            <a:ext cx="7619999" cy="4628573"/>
          </a:xfrm>
        </p:spPr>
        <p:txBody>
          <a:bodyPr>
            <a:noAutofit/>
          </a:bodyPr>
          <a:lstStyle/>
          <a:p>
            <a:pPr algn="just">
              <a:spcBef>
                <a:spcPct val="0"/>
              </a:spcBef>
            </a:pPr>
            <a:r>
              <a:rPr lang="en-GB" sz="1800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Follow-up on a successful investment is critical. It s the first step to the next successful investment.</a:t>
            </a:r>
          </a:p>
          <a:p>
            <a:pPr marL="285750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1800" b="1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Effective aftercare</a:t>
            </a:r>
            <a:r>
              <a:rPr lang="en-GB" sz="1800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 may identify and support further additional investments - investors may already have some intended investments in mind – create an environment where that can happen sooner rather than later </a:t>
            </a:r>
          </a:p>
          <a:p>
            <a:pPr marL="285750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1800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OIAs undertake </a:t>
            </a:r>
            <a:r>
              <a:rPr lang="en-GB" sz="1800" b="1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increasingly rigorous project evaluation exercises </a:t>
            </a:r>
            <a:r>
              <a:rPr lang="en-GB" sz="1800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to assess if targeted outcomes that they have to report on to their shareholders or stakeholders have been achieved. </a:t>
            </a:r>
          </a:p>
          <a:p>
            <a:pPr marL="285750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1800" b="1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OIAs also learn </a:t>
            </a:r>
            <a:r>
              <a:rPr lang="en-GB" sz="1800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from such exercises - it will have an influence on future investment in the territory. </a:t>
            </a:r>
          </a:p>
          <a:p>
            <a:pPr marL="285750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1800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The IPA must stay close to the project to safeguard </a:t>
            </a:r>
            <a:r>
              <a:rPr lang="en-GB" sz="1800" b="1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its reputation </a:t>
            </a:r>
            <a:r>
              <a:rPr lang="en-GB" sz="1800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as a good partner to do business with.   </a:t>
            </a:r>
          </a:p>
          <a:p>
            <a:pPr marL="285750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1800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In addition, follow-up by the IPA with the investor and OIA will provide an opportunity for </a:t>
            </a:r>
            <a:r>
              <a:rPr lang="en-GB" sz="1800" b="1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sharing knowledge </a:t>
            </a:r>
            <a:r>
              <a:rPr lang="en-GB" sz="1800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that could have a positive influence on future project flows and cement a </a:t>
            </a:r>
            <a:r>
              <a:rPr lang="en-GB" sz="1800" b="1" kern="1200" dirty="0">
                <a:solidFill>
                  <a:srgbClr val="000000"/>
                </a:solidFill>
                <a:latin typeface="HelveticaNeueLT Std Lt Cn"/>
                <a:cs typeface="Times New Roman" panose="02020603050405020304" pitchFamily="18" charset="0"/>
              </a:rPr>
              <a:t>good long-term relationship.</a:t>
            </a:r>
          </a:p>
        </p:txBody>
      </p:sp>
    </p:spTree>
    <p:extLst>
      <p:ext uri="{BB962C8B-B14F-4D97-AF65-F5344CB8AC3E}">
        <p14:creationId xmlns:p14="http://schemas.microsoft.com/office/powerpoint/2010/main" val="18569921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>
                  <a:solidFill>
                    <a:srgbClr val="FFFFFF"/>
                  </a:solidFill>
                  <a:latin typeface="HelveticaNeueLT Std Lt" pitchFamily="34" charset="0"/>
                </a:rPr>
                <a:t>Provide feedback to SDG stakeholders</a:t>
              </a: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14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48346" y="1187610"/>
            <a:ext cx="7619999" cy="4628573"/>
          </a:xfrm>
        </p:spPr>
        <p:txBody>
          <a:bodyPr>
            <a:noAutofit/>
          </a:bodyPr>
          <a:lstStyle/>
          <a:p>
            <a:pPr algn="l"/>
            <a:endParaRPr lang="en-US" sz="2000" b="1" dirty="0">
              <a:solidFill>
                <a:srgbClr val="15B790"/>
              </a:solidFill>
              <a:latin typeface="HelveticaNeueLT Std Lt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Providing regular feedback to the IPA stakeholders is essential so that lessons learnt can be built into future activities. </a:t>
            </a: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This will ensure that that processes are continually fine-tuned or abandoned as required; or drive the development of new approaches. </a:t>
            </a: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This feedback is the last element of the management cycle and critical to ensure continuous improvement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.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774825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590308" y="7094541"/>
            <a:ext cx="3620000" cy="304601"/>
          </a:xfrm>
          <a:prstGeom prst="rect">
            <a:avLst/>
          </a:prstGeom>
        </p:spPr>
        <p:txBody>
          <a:bodyPr vert="horz" lIns="77914" tIns="38957" rIns="77914" bIns="38957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Global and </a:t>
            </a:r>
            <a:r>
              <a:rPr lang="fr-CH" sz="1023" b="0" dirty="0" err="1">
                <a:solidFill>
                  <a:prstClr val="white"/>
                </a:solidFill>
                <a:latin typeface="HelveticaNeueLT Std Ext" pitchFamily="34" charset="0"/>
              </a:rPr>
              <a:t>Regional</a:t>
            </a:r>
            <a:r>
              <a:rPr lang="fr-CH" sz="1023" b="0" dirty="0">
                <a:solidFill>
                  <a:prstClr val="white"/>
                </a:solidFill>
                <a:latin typeface="HelveticaNeueLT Std Ext" pitchFamily="34" charset="0"/>
              </a:rPr>
              <a:t> Investment Trends</a:t>
            </a:r>
            <a:endParaRPr lang="en-US" sz="1023" b="0" dirty="0">
              <a:solidFill>
                <a:prstClr val="white"/>
              </a:solidFill>
              <a:latin typeface="HelveticaNeueLT Std Ex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"/>
            <a:ext cx="9152471" cy="1142250"/>
            <a:chOff x="0" y="0"/>
            <a:chExt cx="9152471" cy="122984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1064209"/>
            </a:xfrm>
            <a:prstGeom prst="rect">
              <a:avLst/>
            </a:prstGeom>
            <a:gradFill>
              <a:gsLst>
                <a:gs pos="0">
                  <a:srgbClr val="11A795"/>
                </a:gs>
                <a:gs pos="24000">
                  <a:srgbClr val="31BDAC"/>
                </a:gs>
                <a:gs pos="100000">
                  <a:srgbClr val="11A795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1013823"/>
              <a:ext cx="9144000" cy="216024"/>
            </a:xfrm>
            <a:prstGeom prst="rect">
              <a:avLst/>
            </a:prstGeom>
            <a:gradFill>
              <a:gsLst>
                <a:gs pos="0">
                  <a:srgbClr val="85D1C3"/>
                </a:gs>
                <a:gs pos="31000">
                  <a:srgbClr val="ABDFD5"/>
                </a:gs>
                <a:gs pos="100000">
                  <a:srgbClr val="85D1C3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1" y="283570"/>
              <a:ext cx="9144000" cy="62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0" dirty="0" smtClean="0">
                  <a:solidFill>
                    <a:srgbClr val="FFFFFF"/>
                  </a:solidFill>
                  <a:latin typeface="HelveticaNeueLT Std Lt" pitchFamily="34" charset="0"/>
                </a:rPr>
                <a:t>A note on policy advocacy</a:t>
              </a:r>
              <a:endParaRPr lang="en-GB" sz="3200" b="0" dirty="0">
                <a:solidFill>
                  <a:srgbClr val="FFFFFF"/>
                </a:solidFill>
                <a:latin typeface="HelveticaNeueLT Std Lt" pitchFamily="34" charset="0"/>
              </a:endParaRPr>
            </a:p>
          </p:txBody>
        </p:sp>
      </p:grpSp>
      <p:sp>
        <p:nvSpPr>
          <p:cNvPr id="16" name="Slide Number Placeholder 1"/>
          <p:cNvSpPr txBox="1">
            <a:spLocks/>
          </p:cNvSpPr>
          <p:nvPr/>
        </p:nvSpPr>
        <p:spPr bwMode="auto">
          <a:xfrm>
            <a:off x="8532813" y="6597650"/>
            <a:ext cx="61118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5pPr>
            <a:lvl6pPr marL="22860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6pPr>
            <a:lvl7pPr marL="27432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7pPr>
            <a:lvl8pPr marL="32004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8pPr>
            <a:lvl9pPr marL="3657600" algn="l" defTabSz="914400" rtl="0" eaLnBrk="0" latinLnBrk="0" hangingPunct="0">
              <a:defRPr sz="1200" b="1" kern="1200">
                <a:solidFill>
                  <a:schemeClr val="tx1"/>
                </a:solidFill>
                <a:latin typeface="Verdana" pitchFamily="34" charset="0"/>
                <a:ea typeface="+mn-ea"/>
                <a:cs typeface="Arial" charset="0"/>
              </a:defRPr>
            </a:lvl9pPr>
          </a:lstStyle>
          <a:p>
            <a:fld id="{2E153431-FBF7-4B3D-9C60-CBEF0C4E97FC}" type="slidenum">
              <a:rPr lang="en-GB" altLang="en-US" sz="1000" smtClean="0">
                <a:solidFill>
                  <a:schemeClr val="bg1"/>
                </a:solidFill>
                <a:latin typeface="Arial" charset="0"/>
              </a:rPr>
              <a:pPr/>
              <a:t>15</a:t>
            </a:fld>
            <a:endParaRPr lang="en-GB" alt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-10800" y="6110286"/>
            <a:ext cx="9154800" cy="52388"/>
          </a:xfrm>
          <a:prstGeom prst="rect">
            <a:avLst/>
          </a:prstGeom>
          <a:solidFill>
            <a:srgbClr val="0E7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48346" y="1187610"/>
            <a:ext cx="7619999" cy="4628573"/>
          </a:xfrm>
        </p:spPr>
        <p:txBody>
          <a:bodyPr>
            <a:noAutofit/>
          </a:bodyPr>
          <a:lstStyle/>
          <a:p>
            <a:pPr algn="l"/>
            <a:endParaRPr lang="en-US" sz="2000" b="1" dirty="0">
              <a:solidFill>
                <a:srgbClr val="15B790"/>
              </a:solidFill>
              <a:latin typeface="HelveticaNeueLT Std Lt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Many IPAs already play the role of advocate for investment climate reform and champion of </a:t>
            </a:r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sectoral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 development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Mainstream SDGs in policy advocacy</a:t>
            </a: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2">
                  <a:lumMod val="50000"/>
                </a:schemeClr>
              </a:solidFill>
              <a:latin typeface="HelveticaNeueLT Std Lt Cn" pitchFamily="34" charset="0"/>
              <a:ea typeface="+mj-ea"/>
              <a:cs typeface="+mj-cs"/>
            </a:endParaRPr>
          </a:p>
          <a:p>
            <a:pPr marL="342900" indent="-342900" algn="l">
              <a:spcAft>
                <a:spcPts val="400"/>
              </a:spcAft>
              <a:buClr>
                <a:srgbClr val="119374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HelveticaNeueLT Std Lt Cn" pitchFamily="34" charset="0"/>
                <a:ea typeface="+mj-ea"/>
                <a:cs typeface="+mj-cs"/>
              </a:rPr>
              <a:t>Do not advocate measures in contravention of SDGs</a:t>
            </a:r>
          </a:p>
        </p:txBody>
      </p:sp>
    </p:spTree>
    <p:extLst>
      <p:ext uri="{BB962C8B-B14F-4D97-AF65-F5344CB8AC3E}">
        <p14:creationId xmlns:p14="http://schemas.microsoft.com/office/powerpoint/2010/main" val="25546889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-10803" y="0"/>
            <a:ext cx="9144000" cy="6122767"/>
          </a:xfrm>
          <a:prstGeom prst="rect">
            <a:avLst/>
          </a:prstGeom>
          <a:solidFill>
            <a:srgbClr val="0F8F7A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 bwMode="auto">
          <a:xfrm>
            <a:off x="-10800" y="6034087"/>
            <a:ext cx="9154800" cy="88680"/>
          </a:xfrm>
          <a:prstGeom prst="rect">
            <a:avLst/>
          </a:prstGeom>
          <a:solidFill>
            <a:srgbClr val="11A78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" y="1755894"/>
            <a:ext cx="9133199" cy="218546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6000">
                <a:srgbClr val="FFFFFF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" y="1"/>
            <a:ext cx="9154804" cy="6034086"/>
          </a:xfrm>
          <a:prstGeom prst="rect">
            <a:avLst/>
          </a:prstGeom>
          <a:solidFill>
            <a:srgbClr val="0F8F7A">
              <a:alpha val="7254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" y="1"/>
            <a:ext cx="9133198" cy="603408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6000">
                <a:srgbClr val="FFFFFF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-10799" y="1587959"/>
            <a:ext cx="9143997" cy="167935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26000">
                <a:srgbClr val="FFFFFF">
                  <a:alpha val="54000"/>
                </a:srgbClr>
              </a:gs>
              <a:gs pos="100000">
                <a:schemeClr val="bg1">
                  <a:alpha val="4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-10800" y="3941360"/>
            <a:ext cx="9143997" cy="167935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26000">
                <a:srgbClr val="FFFFFF">
                  <a:alpha val="54000"/>
                </a:srgbClr>
              </a:gs>
              <a:gs pos="100000">
                <a:schemeClr val="bg1">
                  <a:alpha val="4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-10798" y="1755894"/>
            <a:ext cx="9143999" cy="218546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26000">
                <a:srgbClr val="FFFFFF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-10803" y="4405033"/>
            <a:ext cx="9165608" cy="1056322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b="1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Paul Wessendorp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Chief, Investment Promotion Section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1800" dirty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UNCTAD</a:t>
            </a:r>
          </a:p>
        </p:txBody>
      </p:sp>
      <p:sp>
        <p:nvSpPr>
          <p:cNvPr id="18" name="Rectangle 5"/>
          <p:cNvSpPr txBox="1">
            <a:spLocks noChangeArrowheads="1"/>
          </p:cNvSpPr>
          <p:nvPr/>
        </p:nvSpPr>
        <p:spPr bwMode="auto">
          <a:xfrm>
            <a:off x="1" y="5476875"/>
            <a:ext cx="9133196" cy="42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z="1800" b="0" dirty="0">
                <a:solidFill>
                  <a:schemeClr val="bg1"/>
                </a:solidFill>
                <a:latin typeface="HelveticaNeueLT Std Med Cn" pitchFamily="34" charset="0"/>
              </a:rPr>
              <a:t>8 December 2015, Geneva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10798" y="231001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0" dirty="0">
                <a:solidFill>
                  <a:schemeClr val="bg1"/>
                </a:solidFill>
                <a:latin typeface="HelveticaNeueLT Std Thin" pitchFamily="34" charset="0"/>
              </a:rPr>
              <a:t>UNCTAD’s</a:t>
            </a:r>
          </a:p>
          <a:p>
            <a:pPr algn="ctr"/>
            <a:r>
              <a:rPr lang="en-GB" sz="3200" b="0" dirty="0">
                <a:solidFill>
                  <a:schemeClr val="bg1"/>
                </a:solidFill>
                <a:latin typeface="HelveticaNeueLT Std Thin" pitchFamily="34" charset="0"/>
              </a:rPr>
              <a:t>Investment Promotion Programme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936" y="269565"/>
            <a:ext cx="818933" cy="101616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 bwMode="auto">
          <a:xfrm>
            <a:off x="-10798" y="2"/>
            <a:ext cx="9165603" cy="6034084"/>
          </a:xfrm>
          <a:prstGeom prst="rect">
            <a:avLst/>
          </a:prstGeom>
          <a:gradFill>
            <a:gsLst>
              <a:gs pos="19000">
                <a:srgbClr val="58AD9E"/>
              </a:gs>
              <a:gs pos="0">
                <a:srgbClr val="34948A"/>
              </a:gs>
              <a:gs pos="100000">
                <a:srgbClr val="349486"/>
              </a:gs>
            </a:gsLst>
            <a:lin ang="90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-10798" y="1755892"/>
            <a:ext cx="9165603" cy="2185467"/>
          </a:xfrm>
          <a:prstGeom prst="rect">
            <a:avLst/>
          </a:prstGeom>
          <a:gradFill>
            <a:gsLst>
              <a:gs pos="0">
                <a:srgbClr val="389E8B"/>
              </a:gs>
              <a:gs pos="31000">
                <a:srgbClr val="82C0B6"/>
              </a:gs>
              <a:gs pos="100000">
                <a:srgbClr val="389E8B"/>
              </a:gs>
            </a:gsLst>
            <a:lin ang="96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-10804" y="1587959"/>
            <a:ext cx="9165609" cy="167935"/>
          </a:xfrm>
          <a:prstGeom prst="rect">
            <a:avLst/>
          </a:prstGeom>
          <a:gradFill>
            <a:gsLst>
              <a:gs pos="29000">
                <a:srgbClr val="B5DBD4"/>
              </a:gs>
              <a:gs pos="0">
                <a:srgbClr val="9CCFC5"/>
              </a:gs>
              <a:gs pos="100000">
                <a:srgbClr val="9CCFC5"/>
              </a:gs>
            </a:gsLst>
            <a:lin ang="96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-10805" y="3941359"/>
            <a:ext cx="9165609" cy="167935"/>
          </a:xfrm>
          <a:prstGeom prst="rect">
            <a:avLst/>
          </a:prstGeom>
          <a:gradFill>
            <a:gsLst>
              <a:gs pos="29000">
                <a:srgbClr val="B5DBD4"/>
              </a:gs>
              <a:gs pos="0">
                <a:srgbClr val="9CCFC5"/>
              </a:gs>
              <a:gs pos="100000">
                <a:srgbClr val="9CCFC5"/>
              </a:gs>
            </a:gsLst>
            <a:lin ang="96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" name="Rectangle 5"/>
          <p:cNvSpPr txBox="1">
            <a:spLocks noChangeArrowheads="1"/>
          </p:cNvSpPr>
          <p:nvPr/>
        </p:nvSpPr>
        <p:spPr bwMode="auto">
          <a:xfrm>
            <a:off x="-10551" y="4405033"/>
            <a:ext cx="9165608" cy="105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z="1800" b="1" dirty="0" smtClean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Carlos Griffin</a:t>
            </a:r>
            <a:endParaRPr lang="en-GB" altLang="en-US" sz="1800" b="1" dirty="0">
              <a:solidFill>
                <a:schemeClr val="bg2">
                  <a:lumMod val="50000"/>
                </a:schemeClr>
              </a:solidFill>
              <a:latin typeface="HelveticaNeueLT Std Lt" pitchFamily="34" charset="0"/>
            </a:endParaRPr>
          </a:p>
          <a:p>
            <a:pPr>
              <a:lnSpc>
                <a:spcPct val="90000"/>
              </a:lnSpc>
            </a:pPr>
            <a:r>
              <a:rPr lang="en-GB" altLang="en-US" sz="1800" b="0" dirty="0" smtClean="0">
                <a:solidFill>
                  <a:schemeClr val="bg2">
                    <a:lumMod val="50000"/>
                  </a:schemeClr>
                </a:solidFill>
                <a:latin typeface="HelveticaNeueLT Std Lt" pitchFamily="34" charset="0"/>
              </a:rPr>
              <a:t>UNCTAD consultant</a:t>
            </a:r>
            <a:endParaRPr lang="en-GB" altLang="en-US" sz="1800" b="0" dirty="0">
              <a:solidFill>
                <a:schemeClr val="bg2">
                  <a:lumMod val="50000"/>
                </a:schemeClr>
              </a:solidFill>
              <a:latin typeface="HelveticaNeueLT Std Lt" pitchFamily="34" charset="0"/>
            </a:endParaRPr>
          </a:p>
          <a:p>
            <a:pPr>
              <a:lnSpc>
                <a:spcPct val="90000"/>
              </a:lnSpc>
            </a:pPr>
            <a:endParaRPr lang="en-GB" altLang="en-US" sz="1800" b="0" dirty="0">
              <a:solidFill>
                <a:schemeClr val="bg2">
                  <a:lumMod val="50000"/>
                </a:schemeClr>
              </a:solidFill>
              <a:latin typeface="HelveticaNeueLT Std Lt" pitchFamily="34" charset="0"/>
            </a:endParaRPr>
          </a:p>
        </p:txBody>
      </p:sp>
      <p:sp>
        <p:nvSpPr>
          <p:cNvPr id="42" name="Rectangle 5"/>
          <p:cNvSpPr txBox="1">
            <a:spLocks noChangeArrowheads="1"/>
          </p:cNvSpPr>
          <p:nvPr/>
        </p:nvSpPr>
        <p:spPr bwMode="auto">
          <a:xfrm>
            <a:off x="253" y="5476875"/>
            <a:ext cx="9133196" cy="427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24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altLang="en-US" sz="1800" b="0" dirty="0" smtClean="0">
                <a:solidFill>
                  <a:schemeClr val="bg1"/>
                </a:solidFill>
                <a:latin typeface="HelveticaNeueLT Std Med Cn" pitchFamily="34" charset="0"/>
              </a:rPr>
              <a:t>Carlos.Griffin@yahoo.com</a:t>
            </a:r>
            <a:endParaRPr lang="en-GB" altLang="en-US" sz="1800" b="0" dirty="0">
              <a:solidFill>
                <a:schemeClr val="bg1"/>
              </a:solidFill>
              <a:latin typeface="HelveticaNeueLT Std Med Cn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-10805" y="243430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0" dirty="0">
                <a:solidFill>
                  <a:schemeClr val="bg1"/>
                </a:solidFill>
                <a:latin typeface="HelveticaNeueLT Std Thin" pitchFamily="34" charset="0"/>
              </a:rPr>
              <a:t>Thank you!</a:t>
            </a:r>
          </a:p>
          <a:p>
            <a:pPr algn="ctr"/>
            <a:r>
              <a:rPr lang="en-GB" sz="4400" b="0" dirty="0">
                <a:solidFill>
                  <a:schemeClr val="bg1"/>
                </a:solidFill>
                <a:latin typeface="HelveticaNeueLT Std Thin" pitchFamily="34" charset="0"/>
              </a:rPr>
              <a:t>Questions &amp; discussion.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36" y="171490"/>
            <a:ext cx="634934" cy="78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246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51310</TotalTime>
  <Words>1407</Words>
  <Application>Microsoft Office PowerPoint</Application>
  <PresentationFormat>On-screen Show (4:3)</PresentationFormat>
  <Paragraphs>210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HelveticaNeueLT Std Ext</vt:lpstr>
      <vt:lpstr>HelveticaNeueLT Std Lt</vt:lpstr>
      <vt:lpstr>HelveticaNeueLT Std Lt Cn</vt:lpstr>
      <vt:lpstr>HelveticaNeueLT Std Med Cn</vt:lpstr>
      <vt:lpstr>HelveticaNeueLT Std Thin</vt:lpstr>
      <vt:lpstr>Arial</vt:lpstr>
      <vt:lpstr>Calibri</vt:lpstr>
      <vt:lpstr>Garamond</vt:lpstr>
      <vt:lpstr>Times New Roman</vt:lpstr>
      <vt:lpstr>Verdana</vt:lpstr>
      <vt:lpstr>Wingdings</vt:lpstr>
      <vt:lpstr>6_Custom Design</vt:lpstr>
      <vt:lpstr>Custom Design</vt:lpstr>
      <vt:lpstr>7_Custom Design</vt:lpstr>
      <vt:lpstr>8_Custom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UNCTAD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Unctad User</dc:creator>
  <cp:lastModifiedBy>CARLOS GRIFFIN</cp:lastModifiedBy>
  <cp:revision>1931</cp:revision>
  <cp:lastPrinted>2017-05-20T09:36:43Z</cp:lastPrinted>
  <dcterms:created xsi:type="dcterms:W3CDTF">2007-09-19T10:18:24Z</dcterms:created>
  <dcterms:modified xsi:type="dcterms:W3CDTF">2017-11-07T14:53:00Z</dcterms:modified>
</cp:coreProperties>
</file>