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9" r:id="rId3"/>
    <p:sldId id="321" r:id="rId4"/>
    <p:sldId id="322" r:id="rId5"/>
    <p:sldId id="327" r:id="rId6"/>
    <p:sldId id="310" r:id="rId7"/>
    <p:sldId id="311" r:id="rId8"/>
    <p:sldId id="328" r:id="rId9"/>
    <p:sldId id="316" r:id="rId10"/>
    <p:sldId id="329" r:id="rId11"/>
    <p:sldId id="323" r:id="rId12"/>
    <p:sldId id="324" r:id="rId13"/>
    <p:sldId id="325" r:id="rId14"/>
    <p:sldId id="326" r:id="rId15"/>
    <p:sldId id="330" r:id="rId16"/>
    <p:sldId id="320" r:id="rId17"/>
    <p:sldId id="258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527" autoAdjust="0"/>
  </p:normalViewPr>
  <p:slideViewPr>
    <p:cSldViewPr snapToGrid="0">
      <p:cViewPr>
        <p:scale>
          <a:sx n="110" d="100"/>
          <a:sy n="110" d="100"/>
        </p:scale>
        <p:origin x="1320" y="1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0974"/>
    </p:cViewPr>
  </p:sorterViewPr>
  <p:notesViewPr>
    <p:cSldViewPr snapToGrid="0"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HN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1AF26-8C6D-40A4-B047-BABE7712968B}" type="datetimeFigureOut">
              <a:rPr lang="es-HN" smtClean="0"/>
              <a:t>04/11/2017</a:t>
            </a:fld>
            <a:endParaRPr lang="es-HN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HN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CA850-BA62-47B0-9F90-134589382AD7}" type="slidenum">
              <a:rPr lang="es-HN" smtClean="0"/>
              <a:t>‹Nº›</a:t>
            </a:fld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85846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13970-DCAD-4D53-949F-0E3D5E1EE076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9A65-41BB-408A-8F36-27D28FEA3BD7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8973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A65-41BB-408A-8F36-27D28FEA3BD7}" type="slidenum">
              <a:rPr lang="es-CO" smtClean="0"/>
              <a:t>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48159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HN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A65-41BB-408A-8F36-27D28FEA3BD7}" type="slidenum">
              <a:rPr lang="es-CO" smtClean="0"/>
              <a:t>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20849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A65-41BB-408A-8F36-27D28FEA3BD7}" type="slidenum">
              <a:rPr lang="es-CO" smtClean="0"/>
              <a:t>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75263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A65-41BB-408A-8F36-27D28FEA3BD7}" type="slidenum">
              <a:rPr lang="es-CO" smtClean="0"/>
              <a:t>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10836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A65-41BB-408A-8F36-27D28FEA3BD7}" type="slidenum">
              <a:rPr lang="es-CO" smtClean="0"/>
              <a:t>16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08557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Emails y contacto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9A65-41BB-408A-8F36-27D28FEA3BD7}" type="slidenum">
              <a:rPr lang="es-CO" smtClean="0"/>
              <a:t>17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58348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15993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532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545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5226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74681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79715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24820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  <p:sp>
        <p:nvSpPr>
          <p:cNvPr id="5" name="Rectángulo 4"/>
          <p:cNvSpPr/>
          <p:nvPr userDrawn="1"/>
        </p:nvSpPr>
        <p:spPr>
          <a:xfrm>
            <a:off x="9625781" y="3126658"/>
            <a:ext cx="3401961" cy="4758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9471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013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1182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43030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4083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11479-5FDB-4C8F-98B0-036598ACF4FC}" type="datetimeFigureOut">
              <a:rPr lang="es-CO" smtClean="0"/>
              <a:t>04/11/2017</a:t>
            </a:fld>
            <a:endParaRPr lang="es-CO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778CA-AB01-4C6A-A1AA-9E3B2AC1A1B8}" type="slidenum">
              <a:rPr lang="es-CO" smtClean="0"/>
              <a:t>‹Nº›</a:t>
            </a:fld>
            <a:endParaRPr lang="es-CO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662" y="3350086"/>
            <a:ext cx="3704275" cy="440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40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egoe UI Semibold" panose="020B07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arbona@javerianacali.edu.co" TargetMode="Externa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" t="15028" r="13873" b="16365"/>
          <a:stretch/>
        </p:blipFill>
        <p:spPr>
          <a:xfrm>
            <a:off x="4023360" y="1771650"/>
            <a:ext cx="3932904" cy="1714929"/>
          </a:xfrm>
          <a:prstGeom prst="rect">
            <a:avLst/>
          </a:prstGeom>
        </p:spPr>
      </p:pic>
      <p:pic>
        <p:nvPicPr>
          <p:cNvPr id="2050" name="Picture 2" descr="http://chart.apis.google.com/chart?cht=qr&amp;chs=120x120&amp;choe=UTF-8&amp;chld=H|0&amp;chl=https://goo.gl/GUhh1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238" y="385762"/>
            <a:ext cx="1385887" cy="138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023360" y="3683726"/>
            <a:ext cx="3927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The Consolidated Report Initiative </a:t>
            </a:r>
          </a:p>
        </p:txBody>
      </p:sp>
    </p:spTree>
    <p:extLst>
      <p:ext uri="{BB962C8B-B14F-4D97-AF65-F5344CB8AC3E}">
        <p14:creationId xmlns:p14="http://schemas.microsoft.com/office/powerpoint/2010/main" val="5447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“Valle Por y Para Todos” </a:t>
            </a:r>
          </a:p>
          <a:p>
            <a:r>
              <a:rPr lang="en-US" dirty="0" smtClean="0"/>
              <a:t>The Consolidated Report</a:t>
            </a:r>
            <a:endParaRPr lang="en-US" dirty="0"/>
          </a:p>
          <a:p>
            <a:r>
              <a:rPr lang="en-US" dirty="0" smtClean="0"/>
              <a:t>The voice of the private sector</a:t>
            </a:r>
            <a:endParaRPr lang="en-US" dirty="0"/>
          </a:p>
          <a:p>
            <a:r>
              <a:rPr lang="en-US" dirty="0" smtClean="0"/>
              <a:t>Results Showcase</a:t>
            </a:r>
            <a:endParaRPr lang="en-US" dirty="0"/>
          </a:p>
          <a:p>
            <a:r>
              <a:rPr lang="en-US" dirty="0"/>
              <a:t>What is the follow-up?</a:t>
            </a:r>
          </a:p>
        </p:txBody>
      </p:sp>
    </p:spTree>
    <p:extLst>
      <p:ext uri="{BB962C8B-B14F-4D97-AF65-F5344CB8AC3E}">
        <p14:creationId xmlns:p14="http://schemas.microsoft.com/office/powerpoint/2010/main" val="17486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“Valle Por y Para Todos” 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The Consolidated Report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The voice of the private sector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Showcase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What is the follow-up?</a:t>
            </a:r>
          </a:p>
        </p:txBody>
      </p:sp>
    </p:spTree>
    <p:extLst>
      <p:ext uri="{BB962C8B-B14F-4D97-AF65-F5344CB8AC3E}">
        <p14:creationId xmlns:p14="http://schemas.microsoft.com/office/powerpoint/2010/main" val="39718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dirty="0" smtClean="0"/>
              <a:t>Valle Por y Para Todos</a:t>
            </a:r>
            <a:endParaRPr lang="es-CO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5876" y="1690688"/>
            <a:ext cx="4194669" cy="4351338"/>
          </a:xfrm>
          <a:prstGeom prst="rect">
            <a:avLst/>
          </a:prstGeom>
        </p:spPr>
      </p:pic>
      <p:sp>
        <p:nvSpPr>
          <p:cNvPr id="5" name="2 CuadroTexto"/>
          <p:cNvSpPr txBox="1"/>
          <p:nvPr/>
        </p:nvSpPr>
        <p:spPr>
          <a:xfrm>
            <a:off x="838200" y="2394629"/>
            <a:ext cx="39137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Business Alliance </a:t>
            </a:r>
            <a:r>
              <a:rPr lang="en-US" sz="3200" dirty="0"/>
              <a:t>that boosts sustainable development in the </a:t>
            </a:r>
            <a:r>
              <a:rPr lang="en-US" sz="3200" dirty="0" smtClean="0"/>
              <a:t>region of Valle del Cauca, Colombia.  </a:t>
            </a:r>
            <a:endParaRPr lang="en-US" sz="3200" dirty="0"/>
          </a:p>
        </p:txBody>
      </p:sp>
      <p:sp>
        <p:nvSpPr>
          <p:cNvPr id="8" name="Hexágono 7"/>
          <p:cNvSpPr/>
          <p:nvPr/>
        </p:nvSpPr>
        <p:spPr>
          <a:xfrm>
            <a:off x="5738948" y="2411901"/>
            <a:ext cx="1558834" cy="1454456"/>
          </a:xfrm>
          <a:prstGeom prst="hexagon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5911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“Valle Por y Para Todos” </a:t>
            </a:r>
          </a:p>
          <a:p>
            <a:r>
              <a:rPr lang="en-US" dirty="0" smtClean="0"/>
              <a:t>The Consolidated Report</a:t>
            </a:r>
            <a:endParaRPr lang="en-US" dirty="0"/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The voice of the private sector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Showcase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What is the follow-up?</a:t>
            </a:r>
          </a:p>
        </p:txBody>
      </p:sp>
    </p:spTree>
    <p:extLst>
      <p:ext uri="{BB962C8B-B14F-4D97-AF65-F5344CB8AC3E}">
        <p14:creationId xmlns:p14="http://schemas.microsoft.com/office/powerpoint/2010/main" val="294133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Consolidated Report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</a:t>
            </a:r>
            <a:r>
              <a:rPr lang="en-US" dirty="0" smtClean="0"/>
              <a:t>initiative </a:t>
            </a:r>
            <a:r>
              <a:rPr lang="en-US" dirty="0"/>
              <a:t>is </a:t>
            </a:r>
            <a:r>
              <a:rPr lang="en-US" dirty="0" smtClean="0"/>
              <a:t>an instrument that creates the baseline of sustainable activities of businesses in the region, in </a:t>
            </a:r>
            <a:r>
              <a:rPr lang="en-US" dirty="0"/>
              <a:t>light of the SDG.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Is the first investment </a:t>
            </a:r>
            <a:r>
              <a:rPr lang="en-US" dirty="0" smtClean="0"/>
              <a:t>companies </a:t>
            </a:r>
            <a:r>
              <a:rPr lang="en-US" dirty="0"/>
              <a:t>should make towards sustainable development. 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2960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8062" t="7909" r="18656" b="12483"/>
          <a:stretch/>
        </p:blipFill>
        <p:spPr>
          <a:xfrm>
            <a:off x="254479" y="3292150"/>
            <a:ext cx="1990179" cy="18704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280" y="3292150"/>
            <a:ext cx="1987730" cy="2160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7642" y="4432059"/>
            <a:ext cx="1460981" cy="146098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b="11454"/>
          <a:stretch/>
        </p:blipFill>
        <p:spPr>
          <a:xfrm>
            <a:off x="9783536" y="4705871"/>
            <a:ext cx="1929927" cy="11286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3667" y="684900"/>
            <a:ext cx="30861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Resultado de imagen para global compac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039" y="133737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9"/>
          <a:srcRect l="16106" t="25771" r="15253" b="27753"/>
          <a:stretch/>
        </p:blipFill>
        <p:spPr>
          <a:xfrm>
            <a:off x="6363039" y="684900"/>
            <a:ext cx="2112672" cy="7510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679" y="1473084"/>
            <a:ext cx="808572" cy="8085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3737" y="3101724"/>
            <a:ext cx="3884744" cy="273280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11"/>
          <a:srcRect l="59687"/>
          <a:stretch/>
        </p:blipFill>
        <p:spPr>
          <a:xfrm>
            <a:off x="3571018" y="5524292"/>
            <a:ext cx="2082409" cy="12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“Valle Por y Para Todos” 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The Consolidated Report</a:t>
            </a:r>
          </a:p>
          <a:p>
            <a:r>
              <a:rPr lang="en-US" dirty="0"/>
              <a:t>The voice of the private sector</a:t>
            </a:r>
          </a:p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Results Showcase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What is the follow-up?</a:t>
            </a:r>
          </a:p>
        </p:txBody>
      </p:sp>
    </p:spTree>
    <p:extLst>
      <p:ext uri="{BB962C8B-B14F-4D97-AF65-F5344CB8AC3E}">
        <p14:creationId xmlns:p14="http://schemas.microsoft.com/office/powerpoint/2010/main" val="270023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1886" y="365125"/>
            <a:ext cx="11190514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Growing </a:t>
            </a:r>
            <a:r>
              <a:rPr lang="en-US" sz="4000" dirty="0"/>
              <a:t>favorable opinion of the business class </a:t>
            </a: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669" y="1777361"/>
            <a:ext cx="10951060" cy="48514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4" y="6164943"/>
            <a:ext cx="1004710" cy="665245"/>
          </a:xfrm>
          <a:prstGeom prst="rect">
            <a:avLst/>
          </a:prstGeom>
        </p:spPr>
      </p:pic>
      <p:sp>
        <p:nvSpPr>
          <p:cNvPr id="6" name="Rectángulo redondeado 5"/>
          <p:cNvSpPr/>
          <p:nvPr/>
        </p:nvSpPr>
        <p:spPr>
          <a:xfrm>
            <a:off x="327932" y="2938396"/>
            <a:ext cx="9452226" cy="307401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2 CuadroTexto"/>
          <p:cNvSpPr txBox="1"/>
          <p:nvPr/>
        </p:nvSpPr>
        <p:spPr>
          <a:xfrm>
            <a:off x="327931" y="1314324"/>
            <a:ext cx="1139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Citizen perception of different groups in Colombia: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44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“Valle Por y Para Todos” 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The Consolidated Report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The voice of the private sector</a:t>
            </a:r>
          </a:p>
          <a:p>
            <a:r>
              <a:rPr lang="en-US" dirty="0"/>
              <a:t>Results Showcase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What is the follow-up?</a:t>
            </a:r>
          </a:p>
        </p:txBody>
      </p:sp>
    </p:spTree>
    <p:extLst>
      <p:ext uri="{BB962C8B-B14F-4D97-AF65-F5344CB8AC3E}">
        <p14:creationId xmlns:p14="http://schemas.microsoft.com/office/powerpoint/2010/main" val="213140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722" y="0"/>
            <a:ext cx="4682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78" y="755744"/>
            <a:ext cx="11160000" cy="49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6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722" y="0"/>
            <a:ext cx="468278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36" y="792570"/>
            <a:ext cx="11160000" cy="506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2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5855" y="0"/>
            <a:ext cx="436145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94" y="852443"/>
            <a:ext cx="11160000" cy="495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8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3296" y="0"/>
            <a:ext cx="458704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47" y="910059"/>
            <a:ext cx="11160000" cy="492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0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“Valle Por y Para Todos” 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The Consolidated Report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The voice of the private sector</a:t>
            </a:r>
          </a:p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Results Showcase</a:t>
            </a:r>
          </a:p>
          <a:p>
            <a:r>
              <a:rPr lang="en-US" dirty="0"/>
              <a:t>What is the follow-up?</a:t>
            </a:r>
          </a:p>
        </p:txBody>
      </p:sp>
    </p:spTree>
    <p:extLst>
      <p:ext uri="{BB962C8B-B14F-4D97-AF65-F5344CB8AC3E}">
        <p14:creationId xmlns:p14="http://schemas.microsoft.com/office/powerpoint/2010/main" val="382276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46842" y="365124"/>
            <a:ext cx="10515600" cy="1325563"/>
          </a:xfrm>
        </p:spPr>
        <p:txBody>
          <a:bodyPr/>
          <a:lstStyle/>
          <a:p>
            <a:r>
              <a:rPr lang="en-US" dirty="0"/>
              <a:t>What</a:t>
            </a:r>
            <a:r>
              <a:rPr lang="es-CO" dirty="0"/>
              <a:t> is the </a:t>
            </a:r>
            <a:r>
              <a:rPr lang="en-US" dirty="0"/>
              <a:t>follow-up</a:t>
            </a:r>
            <a:r>
              <a:rPr lang="es-CO" dirty="0"/>
              <a:t>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592182" y="2029097"/>
            <a:ext cx="9923417" cy="4147866"/>
          </a:xfrm>
        </p:spPr>
        <p:txBody>
          <a:bodyPr/>
          <a:lstStyle/>
          <a:p>
            <a:r>
              <a:rPr lang="en-US" sz="3200" dirty="0"/>
              <a:t>The value of a base line</a:t>
            </a:r>
          </a:p>
          <a:p>
            <a:r>
              <a:rPr lang="en-US" sz="3200" dirty="0" smtClean="0"/>
              <a:t>Enforce Sustainable Companies</a:t>
            </a:r>
            <a:endParaRPr lang="en-US" sz="3200" dirty="0"/>
          </a:p>
          <a:p>
            <a:r>
              <a:rPr lang="en-US" sz="3200" dirty="0" smtClean="0"/>
              <a:t>Vision of the Region we dream of </a:t>
            </a:r>
            <a:endParaRPr lang="en-US" sz="3200" dirty="0"/>
          </a:p>
          <a:p>
            <a:r>
              <a:rPr lang="en-US" sz="3200" dirty="0" smtClean="0"/>
              <a:t>Collective leadership</a:t>
            </a:r>
            <a:endParaRPr lang="en-US" sz="3200" dirty="0"/>
          </a:p>
          <a:p>
            <a:pPr lvl="1"/>
            <a:endParaRPr lang="es-CO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5107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49" y="1054691"/>
            <a:ext cx="8100914" cy="2005418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3366976" y="2827656"/>
            <a:ext cx="5236674" cy="1018632"/>
            <a:chOff x="3454726" y="4330225"/>
            <a:chExt cx="5236674" cy="1018632"/>
          </a:xfrm>
        </p:grpSpPr>
        <p:sp>
          <p:nvSpPr>
            <p:cNvPr id="2" name="CuadroTexto 1"/>
            <p:cNvSpPr txBox="1"/>
            <p:nvPr/>
          </p:nvSpPr>
          <p:spPr>
            <a:xfrm>
              <a:off x="3454726" y="4695882"/>
              <a:ext cx="20600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O" sz="1600" dirty="0">
                  <a:solidFill>
                    <a:schemeClr val="accent5">
                      <a:lumMod val="75000"/>
                    </a:schemeClr>
                  </a:solidFill>
                </a:rPr>
                <a:t>Acompañamiento</a:t>
              </a:r>
            </a:p>
            <a:p>
              <a:pPr algn="r"/>
              <a:r>
                <a:rPr lang="es-CO" sz="1600" dirty="0">
                  <a:solidFill>
                    <a:schemeClr val="accent5">
                      <a:lumMod val="75000"/>
                    </a:schemeClr>
                  </a:solidFill>
                </a:rPr>
                <a:t>Técnico</a:t>
              </a:r>
            </a:p>
          </p:txBody>
        </p:sp>
        <p:pic>
          <p:nvPicPr>
            <p:cNvPr id="1026" name="Picture 2" descr="http://www.javerianacali.edu.co/sites/ujc/files/field/image/puj_logo_azul_copia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3229" y="4330225"/>
              <a:ext cx="3018171" cy="1018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4 CuadroTexto"/>
          <p:cNvSpPr txBox="1"/>
          <p:nvPr/>
        </p:nvSpPr>
        <p:spPr>
          <a:xfrm>
            <a:off x="3720662" y="4418693"/>
            <a:ext cx="47500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HN" dirty="0"/>
              <a:t> </a:t>
            </a:r>
            <a:r>
              <a:rPr lang="en-US" dirty="0"/>
              <a:t>Alexei</a:t>
            </a:r>
            <a:r>
              <a:rPr lang="es-HN" dirty="0"/>
              <a:t> Arbona Ph.D. (c)</a:t>
            </a:r>
          </a:p>
          <a:p>
            <a:pPr algn="ctr"/>
            <a:r>
              <a:rPr lang="es-HN" dirty="0"/>
              <a:t>Associate Professor</a:t>
            </a:r>
          </a:p>
          <a:p>
            <a:pPr algn="ctr"/>
            <a:r>
              <a:rPr lang="es-HN" dirty="0"/>
              <a:t>Department of Economics</a:t>
            </a:r>
          </a:p>
          <a:p>
            <a:pPr algn="ctr"/>
            <a:endParaRPr lang="es-HN" dirty="0"/>
          </a:p>
          <a:p>
            <a:pPr algn="ctr"/>
            <a:r>
              <a:rPr lang="es-HN" dirty="0">
                <a:hlinkClick r:id="rId6"/>
              </a:rPr>
              <a:t>aarbona@javerianacali.edu.co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83486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Q">
      <a:dk1>
        <a:srgbClr val="00206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Light">
      <a:majorFont>
        <a:latin typeface="Segoe UI Light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3388</TotalTime>
  <Words>270</Words>
  <Application>Microsoft Office PowerPoint</Application>
  <PresentationFormat>Personalizado</PresentationFormat>
  <Paragraphs>64</Paragraphs>
  <Slides>17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Presentación de PowerPoint</vt:lpstr>
      <vt:lpstr>Contents</vt:lpstr>
      <vt:lpstr>Contents</vt:lpstr>
      <vt:lpstr>Valle Por y Para Todos</vt:lpstr>
      <vt:lpstr>Contents</vt:lpstr>
      <vt:lpstr>The Consolidated Report</vt:lpstr>
      <vt:lpstr>Presentación de PowerPoint</vt:lpstr>
      <vt:lpstr>Contents</vt:lpstr>
      <vt:lpstr>Growing favorable opinion of the business class </vt:lpstr>
      <vt:lpstr>Contents</vt:lpstr>
      <vt:lpstr>Presentación de PowerPoint</vt:lpstr>
      <vt:lpstr>Presentación de PowerPoint</vt:lpstr>
      <vt:lpstr>Presentación de PowerPoint</vt:lpstr>
      <vt:lpstr>Presentación de PowerPoint</vt:lpstr>
      <vt:lpstr>Contents</vt:lpstr>
      <vt:lpstr>What is the follow-up?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Alexei Arbona Estrada</dc:creator>
  <cp:lastModifiedBy>MaríaJosé Mejía Henrríquez</cp:lastModifiedBy>
  <cp:revision>177</cp:revision>
  <dcterms:created xsi:type="dcterms:W3CDTF">2016-05-17T01:02:07Z</dcterms:created>
  <dcterms:modified xsi:type="dcterms:W3CDTF">2017-11-05T03:46:34Z</dcterms:modified>
</cp:coreProperties>
</file>