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9" r:id="rId6"/>
    <p:sldId id="258" r:id="rId7"/>
    <p:sldId id="269" r:id="rId8"/>
    <p:sldId id="261" r:id="rId9"/>
    <p:sldId id="263" r:id="rId10"/>
    <p:sldId id="265" r:id="rId11"/>
    <p:sldId id="268" r:id="rId1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yor, Judith D." initials="PJD" lastIdx="8" clrIdx="0">
    <p:extLst>
      <p:ext uri="{19B8F6BF-5375-455C-9EA6-DF929625EA0E}">
        <p15:presenceInfo xmlns:p15="http://schemas.microsoft.com/office/powerpoint/2012/main" userId="Pryor, Judith D.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6968"/>
    <a:srgbClr val="505251"/>
    <a:srgbClr val="686A69"/>
    <a:srgbClr val="484948"/>
    <a:srgbClr val="00517F"/>
    <a:srgbClr val="000000"/>
    <a:srgbClr val="D3DE44"/>
    <a:srgbClr val="E47937"/>
    <a:srgbClr val="8980D4"/>
    <a:srgbClr val="40C1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59" autoAdjust="0"/>
    <p:restoredTop sz="93763" autoAdjust="0"/>
  </p:normalViewPr>
  <p:slideViewPr>
    <p:cSldViewPr snapToGrid="0" snapToObjects="1">
      <p:cViewPr varScale="1">
        <p:scale>
          <a:sx n="59" d="100"/>
          <a:sy n="59" d="100"/>
        </p:scale>
        <p:origin x="113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22425444850899"/>
          <c:y val="3.0783386871135798E-2"/>
          <c:w val="0.86979166666669006"/>
          <c:h val="0.836477987421384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Debt financing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3971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28628E"/>
              </a:solidFill>
              <a:ln w="13971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D0CF-410D-8D80-D29FFE46DFC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$</a:t>
                    </a: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15.6</a:t>
                    </a:r>
                    <a:r>
                      <a:rPr lang="en-US" b="1" baseline="0" dirty="0" smtClean="0">
                        <a:solidFill>
                          <a:schemeClr val="bg1"/>
                        </a:solidFill>
                      </a:rPr>
                      <a:t> billion</a:t>
                    </a:r>
                    <a:endParaRPr lang="en-US" b="1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CF-410D-8D80-D29FFE46DFC9}"/>
                </c:ext>
              </c:extLst>
            </c:dLbl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Total Exposure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CF-410D-8D80-D29FFE46DFC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Risk Insurance</c:v>
                </c:pt>
              </c:strCache>
            </c:strRef>
          </c:tx>
          <c:spPr>
            <a:solidFill>
              <a:srgbClr val="40C1BB"/>
            </a:solidFill>
            <a:ln w="13971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$</a:t>
                    </a:r>
                    <a:r>
                      <a:rPr lang="en-US" b="1" dirty="0" smtClean="0"/>
                      <a:t>2.8</a:t>
                    </a:r>
                    <a:r>
                      <a:rPr lang="en-US" b="1" baseline="0" dirty="0" smtClean="0"/>
                      <a:t> billion</a:t>
                    </a:r>
                    <a:r>
                      <a:rPr lang="en-US" b="1" dirty="0" smtClean="0"/>
                      <a:t> 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CF-410D-8D80-D29FFE46DFC9}"/>
                </c:ext>
              </c:extLst>
            </c:dLbl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Total Exposure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CF-410D-8D80-D29FFE46DFC9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Investment Funds</c:v>
                </c:pt>
              </c:strCache>
            </c:strRef>
          </c:tx>
          <c:spPr>
            <a:solidFill>
              <a:srgbClr val="D4E458"/>
            </a:solidFill>
            <a:ln w="13971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937007874015676E-3"/>
                  <c:y val="7.6154200863600627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 </a:t>
                    </a:r>
                    <a:r>
                      <a:rPr lang="en-US" b="1" dirty="0" smtClean="0"/>
                      <a:t>$3.8 billion 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828724657449316"/>
                      <c:h val="0.104369332283564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0CF-410D-8D80-D29FFE46DFC9}"/>
                </c:ext>
              </c:extLst>
            </c:dLbl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Total Exposure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CF-410D-8D80-D29FFE46DFC9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333399"/>
            </a:solidFill>
            <a:ln w="13971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Sheet1!$B$1:$B$1</c:f>
              <c:strCache>
                <c:ptCount val="1"/>
                <c:pt idx="0">
                  <c:v>Total Exposure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0CF-410D-8D80-D29FFE46D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15009672"/>
        <c:axId val="215009280"/>
      </c:barChart>
      <c:catAx>
        <c:axId val="215009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397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1"/>
            </a:pPr>
            <a:endParaRPr lang="es-ES"/>
          </a:p>
        </c:txPr>
        <c:crossAx val="2150092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5009280"/>
        <c:scaling>
          <c:orientation val="minMax"/>
        </c:scaling>
        <c:delete val="0"/>
        <c:axPos val="l"/>
        <c:numFmt formatCode="_(&quot;$&quot;* #,##0_);_(&quot;$&quot;* \(#,##0\);_(&quot;$&quot;* &quot;-&quot;_);_(@_)" sourceLinked="0"/>
        <c:majorTickMark val="out"/>
        <c:minorTickMark val="none"/>
        <c:tickLblPos val="nextTo"/>
        <c:spPr>
          <a:ln w="1397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b="1"/>
            </a:pPr>
            <a:endParaRPr lang="es-ES"/>
          </a:p>
        </c:txPr>
        <c:crossAx val="215009672"/>
        <c:crosses val="autoZero"/>
        <c:crossBetween val="between"/>
      </c:valAx>
      <c:spPr>
        <a:noFill/>
        <a:ln w="27942">
          <a:noFill/>
        </a:ln>
      </c:spPr>
    </c:plotArea>
    <c:plotVisOnly val="1"/>
    <c:dispBlanksAs val="gap"/>
    <c:showDLblsOverMax val="0"/>
  </c:chart>
  <c:spPr>
    <a:solidFill>
      <a:schemeClr val="lt1"/>
    </a:solidFill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061ABF-D31C-4085-9281-9AA0084C4510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8D83B-F30D-461D-9082-52BB9518DB1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959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C21C2-FC6A-4482-8123-77471E69E5FD}" type="datetimeFigureOut">
              <a:rPr lang="en-US" smtClean="0"/>
              <a:t>11/8/2017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0C7F2-5106-4357-813B-622E736F7E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9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0C7F2-5106-4357-813B-622E736F7E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36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0C7F2-5106-4357-813B-622E736F7E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76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0C7F2-5106-4357-813B-622E736F7E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60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0C7F2-5106-4357-813B-622E736F7E3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39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0C7F2-5106-4357-813B-622E736F7E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65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0C7F2-5106-4357-813B-622E736F7E3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79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0C7F2-5106-4357-813B-622E736F7E3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16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_big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608434"/>
            <a:ext cx="3136900" cy="1347366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2919253" y="3822274"/>
            <a:ext cx="6466047" cy="0"/>
          </a:xfrm>
          <a:prstGeom prst="line">
            <a:avLst/>
          </a:prstGeom>
          <a:ln>
            <a:solidFill>
              <a:srgbClr val="D3DE4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2817813" y="2921000"/>
            <a:ext cx="5653087" cy="685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400">
                <a:solidFill>
                  <a:srgbClr val="00517F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2855913" y="4025900"/>
            <a:ext cx="2452687" cy="4953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676968"/>
                </a:solidFill>
              </a:defRPr>
            </a:lvl1pPr>
          </a:lstStyle>
          <a:p>
            <a:pPr lvl="0"/>
            <a:r>
              <a:rPr lang="en-US" dirty="0" smtClean="0"/>
              <a:t>Date Updated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03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" y="406400"/>
            <a:ext cx="4537075" cy="533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rgbClr val="00517F"/>
                </a:solidFill>
              </a:defRPr>
            </a:lvl1pPr>
          </a:lstStyle>
          <a:p>
            <a:pPr lvl="0"/>
            <a:r>
              <a:rPr lang="en-US" dirty="0" smtClean="0"/>
              <a:t>Heading</a:t>
            </a:r>
            <a:endParaRPr lang="en-US" dirty="0"/>
          </a:p>
        </p:txBody>
      </p:sp>
      <p:pic>
        <p:nvPicPr>
          <p:cNvPr id="11" name="Picture 10" descr="logo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92100"/>
            <a:ext cx="901700" cy="916070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95300" y="1219200"/>
            <a:ext cx="6794500" cy="3429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err="1" smtClean="0"/>
              <a:t>Subheader</a:t>
            </a:r>
            <a:r>
              <a:rPr lang="en-US" dirty="0" smtClean="0"/>
              <a:t> text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4418409" y="1928409"/>
            <a:ext cx="10228" cy="41974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1917700"/>
            <a:ext cx="2628900" cy="50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1">
                <a:solidFill>
                  <a:srgbClr val="00517F"/>
                </a:solidFill>
              </a:defRPr>
            </a:lvl1pPr>
          </a:lstStyle>
          <a:p>
            <a:pPr lvl="0"/>
            <a:r>
              <a:rPr lang="en-US" dirty="0" smtClean="0"/>
              <a:t>Column 1 Title</a:t>
            </a:r>
            <a:endParaRPr lang="en-US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4864100" y="1917700"/>
            <a:ext cx="2628900" cy="50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1">
                <a:solidFill>
                  <a:srgbClr val="00517F"/>
                </a:solidFill>
              </a:defRPr>
            </a:lvl1pPr>
          </a:lstStyle>
          <a:p>
            <a:pPr lvl="0"/>
            <a:r>
              <a:rPr lang="en-US" dirty="0" smtClean="0"/>
              <a:t>Column 2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083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" y="406400"/>
            <a:ext cx="4537075" cy="533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Heading</a:t>
            </a:r>
            <a:endParaRPr lang="en-US" dirty="0"/>
          </a:p>
        </p:txBody>
      </p:sp>
      <p:pic>
        <p:nvPicPr>
          <p:cNvPr id="8" name="Picture 7" descr="logo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92100"/>
            <a:ext cx="901700" cy="916070"/>
          </a:xfrm>
          <a:prstGeom prst="rect">
            <a:avLst/>
          </a:prstGeom>
        </p:spPr>
      </p:pic>
      <p:sp>
        <p:nvSpPr>
          <p:cNvPr id="9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95300" y="1219200"/>
            <a:ext cx="7023100" cy="914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0" indent="0">
              <a:buNone/>
            </a:pPr>
            <a:r>
              <a:rPr lang="en-US" sz="1600" dirty="0" err="1" smtClean="0"/>
              <a:t>Lorem</a:t>
            </a:r>
            <a:r>
              <a:rPr lang="en-US" sz="1600" dirty="0" smtClean="0"/>
              <a:t> </a:t>
            </a:r>
            <a:r>
              <a:rPr lang="en-US" sz="1600" dirty="0" err="1" smtClean="0"/>
              <a:t>ipsum</a:t>
            </a:r>
            <a:r>
              <a:rPr lang="en-US" sz="1600" dirty="0" smtClean="0"/>
              <a:t> dolor sit </a:t>
            </a:r>
            <a:r>
              <a:rPr lang="en-US" sz="1600" dirty="0" err="1" smtClean="0"/>
              <a:t>amet</a:t>
            </a:r>
            <a:r>
              <a:rPr lang="en-US" sz="1600" dirty="0" smtClean="0"/>
              <a:t>, ex </a:t>
            </a:r>
            <a:r>
              <a:rPr lang="en-US" sz="1600" dirty="0" err="1" smtClean="0"/>
              <a:t>meis</a:t>
            </a:r>
            <a:r>
              <a:rPr lang="en-US" sz="1600" dirty="0" smtClean="0"/>
              <a:t> </a:t>
            </a:r>
            <a:r>
              <a:rPr lang="en-US" sz="1600" dirty="0" err="1" smtClean="0"/>
              <a:t>nihil</a:t>
            </a:r>
            <a:r>
              <a:rPr lang="en-US" sz="1600" dirty="0" smtClean="0"/>
              <a:t> </a:t>
            </a:r>
            <a:r>
              <a:rPr lang="en-US" sz="1600" dirty="0" err="1" smtClean="0"/>
              <a:t>tation</a:t>
            </a:r>
            <a:r>
              <a:rPr lang="en-US" sz="1600" dirty="0" smtClean="0"/>
              <a:t> pro, cu </a:t>
            </a:r>
            <a:r>
              <a:rPr lang="en-US" sz="1600" dirty="0" err="1" smtClean="0"/>
              <a:t>persius</a:t>
            </a:r>
            <a:r>
              <a:rPr lang="en-US" sz="1600" dirty="0" smtClean="0"/>
              <a:t> </a:t>
            </a:r>
            <a:r>
              <a:rPr lang="en-US" sz="1600" dirty="0" err="1" smtClean="0"/>
              <a:t>adipiscing</a:t>
            </a:r>
            <a:r>
              <a:rPr lang="en-US" sz="1600" dirty="0" smtClean="0"/>
              <a:t> sit. Mel </a:t>
            </a:r>
            <a:r>
              <a:rPr lang="en-US" sz="1600" dirty="0" err="1" smtClean="0"/>
              <a:t>illum</a:t>
            </a:r>
            <a:r>
              <a:rPr lang="en-US" sz="1600" dirty="0" smtClean="0"/>
              <a:t> </a:t>
            </a:r>
            <a:r>
              <a:rPr lang="en-US" sz="1600" dirty="0" err="1" smtClean="0"/>
              <a:t>nostro</a:t>
            </a:r>
            <a:r>
              <a:rPr lang="en-US" sz="1600" dirty="0" smtClean="0"/>
              <a:t> ex. At per </a:t>
            </a:r>
            <a:r>
              <a:rPr lang="en-US" sz="1600" dirty="0" err="1" smtClean="0"/>
              <a:t>luptatum</a:t>
            </a:r>
            <a:r>
              <a:rPr lang="en-US" sz="1600" dirty="0" smtClean="0"/>
              <a:t> </a:t>
            </a:r>
            <a:r>
              <a:rPr lang="en-US" sz="1600" dirty="0" err="1" smtClean="0"/>
              <a:t>electram</a:t>
            </a:r>
            <a:r>
              <a:rPr lang="en-US" sz="1600" dirty="0" smtClean="0"/>
              <a:t>, </a:t>
            </a:r>
            <a:r>
              <a:rPr lang="en-US" sz="1600" dirty="0" err="1" smtClean="0"/>
              <a:t>sed</a:t>
            </a:r>
            <a:r>
              <a:rPr lang="en-US" sz="1600" dirty="0" smtClean="0"/>
              <a:t> corpora </a:t>
            </a:r>
            <a:r>
              <a:rPr lang="en-US" sz="1600" dirty="0" err="1" smtClean="0"/>
              <a:t>deleniti</a:t>
            </a:r>
            <a:r>
              <a:rPr lang="en-US" sz="1600" dirty="0" smtClean="0"/>
              <a:t> </a:t>
            </a:r>
            <a:r>
              <a:rPr lang="en-US" sz="1600" dirty="0" err="1" smtClean="0"/>
              <a:t>contentiones</a:t>
            </a:r>
            <a:r>
              <a:rPr lang="en-US" sz="1600" dirty="0" smtClean="0"/>
              <a:t> ne. </a:t>
            </a:r>
            <a:endParaRPr lang="en-US" sz="160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495300" y="2540000"/>
            <a:ext cx="4537075" cy="34798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5334000" y="2540000"/>
            <a:ext cx="3340100" cy="3479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i="1">
                <a:solidFill>
                  <a:srgbClr val="40C1BB"/>
                </a:solidFill>
              </a:defRPr>
            </a:lvl1pPr>
          </a:lstStyle>
          <a:p>
            <a:pPr lvl="0"/>
            <a:r>
              <a:rPr lang="en-US" dirty="0" smtClean="0"/>
              <a:t>Callout Box Text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559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" y="406400"/>
            <a:ext cx="4537075" cy="533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rgbClr val="00517F"/>
                </a:solidFill>
              </a:defRPr>
            </a:lvl1pPr>
          </a:lstStyle>
          <a:p>
            <a:pPr lvl="0"/>
            <a:r>
              <a:rPr lang="en-US" dirty="0" smtClean="0"/>
              <a:t>Heading</a:t>
            </a:r>
            <a:endParaRPr lang="en-US" dirty="0"/>
          </a:p>
        </p:txBody>
      </p:sp>
      <p:pic>
        <p:nvPicPr>
          <p:cNvPr id="9" name="Picture 8" descr="logo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92100"/>
            <a:ext cx="901700" cy="916070"/>
          </a:xfrm>
          <a:prstGeom prst="rect">
            <a:avLst/>
          </a:prstGeom>
        </p:spPr>
      </p:pic>
      <p:sp>
        <p:nvSpPr>
          <p:cNvPr id="10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95300" y="1219200"/>
            <a:ext cx="6794500" cy="3429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err="1" smtClean="0"/>
              <a:t>Subheader</a:t>
            </a:r>
            <a:r>
              <a:rPr lang="en-US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173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14300" y="0"/>
            <a:ext cx="9406962" cy="6550625"/>
          </a:xfrm>
          <a:prstGeom prst="rect">
            <a:avLst/>
          </a:prstGeom>
          <a:solidFill>
            <a:srgbClr val="0051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517F"/>
              </a:solidFill>
            </a:endParaRPr>
          </a:p>
        </p:txBody>
      </p:sp>
      <p:pic>
        <p:nvPicPr>
          <p:cNvPr id="4" name="Picture 3" descr="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309" y="284681"/>
            <a:ext cx="920358" cy="935025"/>
          </a:xfrm>
          <a:prstGeom prst="rect">
            <a:avLst/>
          </a:prstGeom>
        </p:spPr>
      </p:pic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" y="406400"/>
            <a:ext cx="4537075" cy="533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74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" y="406400"/>
            <a:ext cx="4537075" cy="533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solidFill>
                  <a:srgbClr val="00517F"/>
                </a:solidFill>
              </a:defRPr>
            </a:lvl1pPr>
          </a:lstStyle>
          <a:p>
            <a:pPr lvl="0"/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95301" y="1282700"/>
            <a:ext cx="3340099" cy="469900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rgbClr val="484948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dirty="0" err="1" smtClean="0">
                <a:solidFill>
                  <a:srgbClr val="404040"/>
                </a:solidFill>
              </a:rPr>
              <a:t>Lorem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ipsum</a:t>
            </a:r>
            <a:r>
              <a:rPr lang="en-US" sz="1600" dirty="0" smtClean="0">
                <a:solidFill>
                  <a:srgbClr val="404040"/>
                </a:solidFill>
              </a:rPr>
              <a:t> dolor sit </a:t>
            </a:r>
            <a:r>
              <a:rPr lang="en-US" sz="1600" dirty="0" err="1" smtClean="0">
                <a:solidFill>
                  <a:srgbClr val="404040"/>
                </a:solidFill>
              </a:rPr>
              <a:t>amet</a:t>
            </a:r>
            <a:r>
              <a:rPr lang="en-US" sz="1600" dirty="0" smtClean="0">
                <a:solidFill>
                  <a:srgbClr val="404040"/>
                </a:solidFill>
              </a:rPr>
              <a:t>, </a:t>
            </a:r>
            <a:r>
              <a:rPr lang="en-US" sz="1600" dirty="0" err="1" smtClean="0">
                <a:solidFill>
                  <a:srgbClr val="404040"/>
                </a:solidFill>
              </a:rPr>
              <a:t>consectetur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adipiscing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elit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Praesent</a:t>
            </a:r>
            <a:r>
              <a:rPr lang="en-US" sz="1600" dirty="0" smtClean="0">
                <a:solidFill>
                  <a:srgbClr val="404040"/>
                </a:solidFill>
              </a:rPr>
              <a:t> in ante </a:t>
            </a:r>
            <a:r>
              <a:rPr lang="en-US" sz="1600" dirty="0" err="1" smtClean="0">
                <a:solidFill>
                  <a:srgbClr val="404040"/>
                </a:solidFill>
              </a:rPr>
              <a:t>massa</a:t>
            </a:r>
            <a:r>
              <a:rPr lang="en-US" sz="1600" dirty="0" smtClean="0">
                <a:solidFill>
                  <a:srgbClr val="404040"/>
                </a:solidFill>
              </a:rPr>
              <a:t>. Maecenas </a:t>
            </a:r>
            <a:r>
              <a:rPr lang="en-US" sz="1600" dirty="0" err="1" smtClean="0">
                <a:solidFill>
                  <a:srgbClr val="404040"/>
                </a:solidFill>
              </a:rPr>
              <a:t>quis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convallis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metus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Aenean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malesuada</a:t>
            </a:r>
            <a:r>
              <a:rPr lang="en-US" sz="1600" dirty="0" smtClean="0">
                <a:solidFill>
                  <a:srgbClr val="404040"/>
                </a:solidFill>
              </a:rPr>
              <a:t>, </a:t>
            </a:r>
            <a:r>
              <a:rPr lang="en-US" sz="1600" dirty="0" err="1" smtClean="0">
                <a:solidFill>
                  <a:srgbClr val="404040"/>
                </a:solidFill>
              </a:rPr>
              <a:t>massa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quis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vulputate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scelerisque</a:t>
            </a:r>
            <a:r>
              <a:rPr lang="en-US" sz="1600" dirty="0" smtClean="0">
                <a:solidFill>
                  <a:srgbClr val="404040"/>
                </a:solidFill>
              </a:rPr>
              <a:t>, </a:t>
            </a:r>
            <a:r>
              <a:rPr lang="en-US" sz="1600" dirty="0" err="1" smtClean="0">
                <a:solidFill>
                  <a:srgbClr val="404040"/>
                </a:solidFill>
              </a:rPr>
              <a:t>orci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sapien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porttitor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mauris</a:t>
            </a:r>
            <a:r>
              <a:rPr lang="en-US" sz="1600" dirty="0" smtClean="0">
                <a:solidFill>
                  <a:srgbClr val="404040"/>
                </a:solidFill>
              </a:rPr>
              <a:t>, in </a:t>
            </a:r>
            <a:r>
              <a:rPr lang="en-US" sz="1600" dirty="0" err="1" smtClean="0">
                <a:solidFill>
                  <a:srgbClr val="404040"/>
                </a:solidFill>
              </a:rPr>
              <a:t>auctor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diam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est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quis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ipsum</a:t>
            </a:r>
            <a:r>
              <a:rPr lang="en-US" sz="1600" dirty="0" smtClean="0">
                <a:solidFill>
                  <a:srgbClr val="404040"/>
                </a:solidFill>
              </a:rPr>
              <a:t>. Integer </a:t>
            </a:r>
            <a:r>
              <a:rPr lang="en-US" sz="1600" dirty="0" err="1" smtClean="0">
                <a:solidFill>
                  <a:srgbClr val="404040"/>
                </a:solidFill>
              </a:rPr>
              <a:t>viverra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elit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eget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eros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sodales</a:t>
            </a:r>
            <a:r>
              <a:rPr lang="en-US" sz="1600" dirty="0" smtClean="0">
                <a:solidFill>
                  <a:srgbClr val="404040"/>
                </a:solidFill>
              </a:rPr>
              <a:t>, a </a:t>
            </a:r>
            <a:r>
              <a:rPr lang="en-US" sz="1600" dirty="0" err="1" smtClean="0">
                <a:solidFill>
                  <a:srgbClr val="404040"/>
                </a:solidFill>
              </a:rPr>
              <a:t>dapibus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nunc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auctor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Nullam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eget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aliquam</a:t>
            </a:r>
            <a:r>
              <a:rPr lang="en-US" sz="1600" dirty="0" smtClean="0">
                <a:solidFill>
                  <a:srgbClr val="404040"/>
                </a:solidFill>
              </a:rPr>
              <a:t> lacus. </a:t>
            </a:r>
            <a:r>
              <a:rPr lang="en-US" sz="1600" dirty="0" err="1" smtClean="0">
                <a:solidFill>
                  <a:srgbClr val="404040"/>
                </a:solidFill>
              </a:rPr>
              <a:t>Duis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viverra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odio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vel</a:t>
            </a:r>
            <a:r>
              <a:rPr lang="en-US" sz="1600" dirty="0" smtClean="0">
                <a:solidFill>
                  <a:srgbClr val="404040"/>
                </a:solidFill>
              </a:rPr>
              <a:t> dolor </a:t>
            </a:r>
            <a:r>
              <a:rPr lang="en-US" sz="1600" dirty="0" err="1" smtClean="0">
                <a:solidFill>
                  <a:srgbClr val="404040"/>
                </a:solidFill>
              </a:rPr>
              <a:t>varius</a:t>
            </a:r>
            <a:r>
              <a:rPr lang="en-US" sz="1600" dirty="0" smtClean="0">
                <a:solidFill>
                  <a:srgbClr val="404040"/>
                </a:solidFill>
              </a:rPr>
              <a:t>, </a:t>
            </a:r>
            <a:r>
              <a:rPr lang="en-US" sz="1600" dirty="0" err="1" smtClean="0">
                <a:solidFill>
                  <a:srgbClr val="404040"/>
                </a:solidFill>
              </a:rPr>
              <a:t>congue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pretium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augue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interdum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Nunc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varius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tellus</a:t>
            </a:r>
            <a:r>
              <a:rPr lang="en-US" sz="1600" dirty="0" smtClean="0">
                <a:solidFill>
                  <a:srgbClr val="404040"/>
                </a:solidFill>
              </a:rPr>
              <a:t> ac </a:t>
            </a:r>
            <a:r>
              <a:rPr lang="en-US" sz="1600" dirty="0" err="1" smtClean="0">
                <a:solidFill>
                  <a:srgbClr val="404040"/>
                </a:solidFill>
              </a:rPr>
              <a:t>nibh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sagittis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ornare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Curabitur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pharetra</a:t>
            </a:r>
            <a:r>
              <a:rPr lang="en-US" sz="1600" dirty="0" smtClean="0">
                <a:solidFill>
                  <a:srgbClr val="404040"/>
                </a:solidFill>
              </a:rPr>
              <a:t> ligula </a:t>
            </a:r>
            <a:r>
              <a:rPr lang="en-US" sz="1600" dirty="0" err="1" smtClean="0">
                <a:solidFill>
                  <a:srgbClr val="404040"/>
                </a:solidFill>
              </a:rPr>
              <a:t>vel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molestie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vestibulum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Suspendisse</a:t>
            </a:r>
            <a:r>
              <a:rPr lang="en-US" sz="1600" dirty="0" smtClean="0">
                <a:solidFill>
                  <a:srgbClr val="404040"/>
                </a:solidFill>
              </a:rPr>
              <a:t> sit </a:t>
            </a:r>
            <a:r>
              <a:rPr lang="en-US" sz="1600" dirty="0" err="1" smtClean="0">
                <a:solidFill>
                  <a:srgbClr val="404040"/>
                </a:solidFill>
              </a:rPr>
              <a:t>amet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ullamcorper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risus</a:t>
            </a:r>
            <a:r>
              <a:rPr lang="en-US" sz="1600" dirty="0" smtClean="0">
                <a:solidFill>
                  <a:srgbClr val="404040"/>
                </a:solidFill>
              </a:rPr>
              <a:t>, a </a:t>
            </a:r>
            <a:r>
              <a:rPr lang="en-US" sz="1600" dirty="0" err="1" smtClean="0">
                <a:solidFill>
                  <a:srgbClr val="404040"/>
                </a:solidFill>
              </a:rPr>
              <a:t>pulvinar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nulla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</a:p>
          <a:p>
            <a:pPr lvl="0"/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142389" y="1473200"/>
            <a:ext cx="4582512" cy="2850784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142389" y="4483100"/>
            <a:ext cx="2844800" cy="14605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155354" y="4483100"/>
            <a:ext cx="1569547" cy="14605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4042569" y="6007100"/>
            <a:ext cx="1827212" cy="2032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Photo credits and captions</a:t>
            </a:r>
            <a:endParaRPr lang="en-US" dirty="0"/>
          </a:p>
        </p:txBody>
      </p:sp>
      <p:pic>
        <p:nvPicPr>
          <p:cNvPr id="13" name="Picture 12" descr="logo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92100"/>
            <a:ext cx="901700" cy="91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87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" y="406400"/>
            <a:ext cx="4537075" cy="533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solidFill>
                  <a:srgbClr val="00517F"/>
                </a:solidFill>
              </a:defRPr>
            </a:lvl1pPr>
          </a:lstStyle>
          <a:p>
            <a:pPr lvl="0"/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-342900" y="1587500"/>
            <a:ext cx="5194300" cy="4051300"/>
          </a:xfrm>
          <a:prstGeom prst="rect">
            <a:avLst/>
          </a:prstGeom>
        </p:spPr>
        <p:txBody>
          <a:bodyPr vert="horz"/>
          <a:lstStyle/>
          <a:p>
            <a:r>
              <a:rPr lang="en-US" dirty="0" smtClean="0"/>
              <a:t>Photo bleeds off left edge</a:t>
            </a:r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321301" y="1587500"/>
            <a:ext cx="3124199" cy="4699000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>
                <a:solidFill>
                  <a:srgbClr val="484948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dirty="0" err="1" smtClean="0">
                <a:solidFill>
                  <a:srgbClr val="404040"/>
                </a:solidFill>
              </a:rPr>
              <a:t>Lorem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ipsum</a:t>
            </a:r>
            <a:r>
              <a:rPr lang="en-US" sz="1600" dirty="0" smtClean="0">
                <a:solidFill>
                  <a:srgbClr val="404040"/>
                </a:solidFill>
              </a:rPr>
              <a:t> dolor sit </a:t>
            </a:r>
            <a:r>
              <a:rPr lang="en-US" sz="1600" dirty="0" err="1" smtClean="0">
                <a:solidFill>
                  <a:srgbClr val="404040"/>
                </a:solidFill>
              </a:rPr>
              <a:t>amet</a:t>
            </a:r>
            <a:r>
              <a:rPr lang="en-US" sz="1600" dirty="0" smtClean="0">
                <a:solidFill>
                  <a:srgbClr val="404040"/>
                </a:solidFill>
              </a:rPr>
              <a:t>, </a:t>
            </a:r>
            <a:r>
              <a:rPr lang="en-US" sz="1600" dirty="0" err="1" smtClean="0">
                <a:solidFill>
                  <a:srgbClr val="404040"/>
                </a:solidFill>
              </a:rPr>
              <a:t>consectetur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adipiscing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elit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Praesent</a:t>
            </a:r>
            <a:r>
              <a:rPr lang="en-US" sz="1600" dirty="0" smtClean="0">
                <a:solidFill>
                  <a:srgbClr val="404040"/>
                </a:solidFill>
              </a:rPr>
              <a:t> in ante </a:t>
            </a:r>
            <a:r>
              <a:rPr lang="en-US" sz="1600" dirty="0" err="1" smtClean="0">
                <a:solidFill>
                  <a:srgbClr val="404040"/>
                </a:solidFill>
              </a:rPr>
              <a:t>massa</a:t>
            </a:r>
            <a:r>
              <a:rPr lang="en-US" sz="1600" dirty="0" smtClean="0">
                <a:solidFill>
                  <a:srgbClr val="404040"/>
                </a:solidFill>
              </a:rPr>
              <a:t>. Maecenas </a:t>
            </a:r>
            <a:r>
              <a:rPr lang="en-US" sz="1600" dirty="0" err="1" smtClean="0">
                <a:solidFill>
                  <a:srgbClr val="404040"/>
                </a:solidFill>
              </a:rPr>
              <a:t>quis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convallis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metus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Aenean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malesuada</a:t>
            </a:r>
            <a:r>
              <a:rPr lang="en-US" sz="1600" dirty="0" smtClean="0">
                <a:solidFill>
                  <a:srgbClr val="404040"/>
                </a:solidFill>
              </a:rPr>
              <a:t>, </a:t>
            </a:r>
            <a:r>
              <a:rPr lang="en-US" sz="1600" dirty="0" err="1" smtClean="0">
                <a:solidFill>
                  <a:srgbClr val="404040"/>
                </a:solidFill>
              </a:rPr>
              <a:t>massa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quis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vulputate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scelerisque</a:t>
            </a:r>
            <a:r>
              <a:rPr lang="en-US" sz="1600" dirty="0" smtClean="0">
                <a:solidFill>
                  <a:srgbClr val="404040"/>
                </a:solidFill>
              </a:rPr>
              <a:t>, </a:t>
            </a:r>
            <a:r>
              <a:rPr lang="en-US" sz="1600" dirty="0" err="1" smtClean="0">
                <a:solidFill>
                  <a:srgbClr val="404040"/>
                </a:solidFill>
              </a:rPr>
              <a:t>orci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sapien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porttitor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mauris</a:t>
            </a:r>
            <a:r>
              <a:rPr lang="en-US" sz="1600" dirty="0" smtClean="0">
                <a:solidFill>
                  <a:srgbClr val="404040"/>
                </a:solidFill>
              </a:rPr>
              <a:t>, in </a:t>
            </a:r>
            <a:r>
              <a:rPr lang="en-US" sz="1600" dirty="0" err="1" smtClean="0">
                <a:solidFill>
                  <a:srgbClr val="404040"/>
                </a:solidFill>
              </a:rPr>
              <a:t>auctor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diam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est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quis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ipsum</a:t>
            </a:r>
            <a:r>
              <a:rPr lang="en-US" sz="1600" dirty="0" smtClean="0">
                <a:solidFill>
                  <a:srgbClr val="404040"/>
                </a:solidFill>
              </a:rPr>
              <a:t>. Integer </a:t>
            </a:r>
            <a:r>
              <a:rPr lang="en-US" sz="1600" dirty="0" err="1" smtClean="0">
                <a:solidFill>
                  <a:srgbClr val="404040"/>
                </a:solidFill>
              </a:rPr>
              <a:t>viverra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elit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eget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eros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sodales</a:t>
            </a:r>
            <a:r>
              <a:rPr lang="en-US" sz="1600" dirty="0" smtClean="0">
                <a:solidFill>
                  <a:srgbClr val="404040"/>
                </a:solidFill>
              </a:rPr>
              <a:t>, a </a:t>
            </a:r>
            <a:r>
              <a:rPr lang="en-US" sz="1600" dirty="0" err="1" smtClean="0">
                <a:solidFill>
                  <a:srgbClr val="404040"/>
                </a:solidFill>
              </a:rPr>
              <a:t>dapibus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nunc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auctor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Nullam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eget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aliquam</a:t>
            </a:r>
            <a:r>
              <a:rPr lang="en-US" sz="1600" dirty="0" smtClean="0">
                <a:solidFill>
                  <a:srgbClr val="404040"/>
                </a:solidFill>
              </a:rPr>
              <a:t> lacus. </a:t>
            </a:r>
            <a:r>
              <a:rPr lang="en-US" sz="1600" dirty="0" err="1" smtClean="0">
                <a:solidFill>
                  <a:srgbClr val="404040"/>
                </a:solidFill>
              </a:rPr>
              <a:t>Duis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viverra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odio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vel</a:t>
            </a:r>
            <a:r>
              <a:rPr lang="en-US" sz="1600" dirty="0" smtClean="0">
                <a:solidFill>
                  <a:srgbClr val="404040"/>
                </a:solidFill>
              </a:rPr>
              <a:t> dolor </a:t>
            </a:r>
            <a:r>
              <a:rPr lang="en-US" sz="1600" dirty="0" err="1" smtClean="0">
                <a:solidFill>
                  <a:srgbClr val="404040"/>
                </a:solidFill>
              </a:rPr>
              <a:t>varius</a:t>
            </a:r>
            <a:r>
              <a:rPr lang="en-US" sz="1600" dirty="0" smtClean="0">
                <a:solidFill>
                  <a:srgbClr val="404040"/>
                </a:solidFill>
              </a:rPr>
              <a:t>, </a:t>
            </a:r>
            <a:r>
              <a:rPr lang="en-US" sz="1600" dirty="0" err="1" smtClean="0">
                <a:solidFill>
                  <a:srgbClr val="404040"/>
                </a:solidFill>
              </a:rPr>
              <a:t>congue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pretium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augue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interdum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Nunc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varius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tellus</a:t>
            </a:r>
            <a:r>
              <a:rPr lang="en-US" sz="1600" dirty="0" smtClean="0">
                <a:solidFill>
                  <a:srgbClr val="404040"/>
                </a:solidFill>
              </a:rPr>
              <a:t> ac </a:t>
            </a:r>
            <a:r>
              <a:rPr lang="en-US" sz="1600" dirty="0" err="1" smtClean="0">
                <a:solidFill>
                  <a:srgbClr val="404040"/>
                </a:solidFill>
              </a:rPr>
              <a:t>nibh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sagittis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ornare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Curabitur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pharetra</a:t>
            </a:r>
            <a:r>
              <a:rPr lang="en-US" sz="1600" dirty="0" smtClean="0">
                <a:solidFill>
                  <a:srgbClr val="404040"/>
                </a:solidFill>
              </a:rPr>
              <a:t> ligula </a:t>
            </a:r>
            <a:r>
              <a:rPr lang="en-US" sz="1600" dirty="0" err="1" smtClean="0">
                <a:solidFill>
                  <a:srgbClr val="404040"/>
                </a:solidFill>
              </a:rPr>
              <a:t>vel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molestie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vestibulum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  <a:r>
              <a:rPr lang="en-US" sz="1600" dirty="0" err="1" smtClean="0">
                <a:solidFill>
                  <a:srgbClr val="404040"/>
                </a:solidFill>
              </a:rPr>
              <a:t>Suspendisse</a:t>
            </a:r>
            <a:r>
              <a:rPr lang="en-US" sz="1600" dirty="0" smtClean="0">
                <a:solidFill>
                  <a:srgbClr val="404040"/>
                </a:solidFill>
              </a:rPr>
              <a:t> sit </a:t>
            </a:r>
            <a:r>
              <a:rPr lang="en-US" sz="1600" dirty="0" err="1" smtClean="0">
                <a:solidFill>
                  <a:srgbClr val="404040"/>
                </a:solidFill>
              </a:rPr>
              <a:t>amet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ullamcorper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risus</a:t>
            </a:r>
            <a:r>
              <a:rPr lang="en-US" sz="1600" dirty="0" smtClean="0">
                <a:solidFill>
                  <a:srgbClr val="404040"/>
                </a:solidFill>
              </a:rPr>
              <a:t>, a </a:t>
            </a:r>
            <a:r>
              <a:rPr lang="en-US" sz="1600" dirty="0" err="1" smtClean="0">
                <a:solidFill>
                  <a:srgbClr val="404040"/>
                </a:solidFill>
              </a:rPr>
              <a:t>pulvinar</a:t>
            </a:r>
            <a:r>
              <a:rPr lang="en-US" sz="1600" dirty="0" smtClean="0">
                <a:solidFill>
                  <a:srgbClr val="404040"/>
                </a:solidFill>
              </a:rPr>
              <a:t> </a:t>
            </a:r>
            <a:r>
              <a:rPr lang="en-US" sz="1600" dirty="0" err="1" smtClean="0">
                <a:solidFill>
                  <a:srgbClr val="404040"/>
                </a:solidFill>
              </a:rPr>
              <a:t>nulla</a:t>
            </a:r>
            <a:r>
              <a:rPr lang="en-US" sz="1600" dirty="0" smtClean="0">
                <a:solidFill>
                  <a:srgbClr val="404040"/>
                </a:solidFill>
              </a:rPr>
              <a:t>. </a:t>
            </a:r>
          </a:p>
          <a:p>
            <a:pPr lvl="0"/>
            <a:endParaRPr lang="en-US" dirty="0"/>
          </a:p>
        </p:txBody>
      </p:sp>
      <p:pic>
        <p:nvPicPr>
          <p:cNvPr id="11" name="Picture 10" descr="logo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92100"/>
            <a:ext cx="901700" cy="91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91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5300" y="406400"/>
            <a:ext cx="4537075" cy="533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solidFill>
                  <a:srgbClr val="00517F"/>
                </a:solidFill>
              </a:defRPr>
            </a:lvl1pPr>
          </a:lstStyle>
          <a:p>
            <a:pPr lvl="0"/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95300" y="1866900"/>
            <a:ext cx="1739900" cy="19812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2806700" y="1866900"/>
            <a:ext cx="2616200" cy="19812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19800" y="1866900"/>
            <a:ext cx="2616200" cy="19812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4152900"/>
            <a:ext cx="1828800" cy="1676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rgbClr val="484948"/>
                </a:solidFill>
              </a:defRPr>
            </a:lvl1pPr>
          </a:lstStyle>
          <a:p>
            <a:pPr lvl="0"/>
            <a:r>
              <a:rPr lang="en-US" dirty="0" smtClean="0"/>
              <a:t>Image Description</a:t>
            </a:r>
          </a:p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.</a:t>
            </a:r>
          </a:p>
          <a:p>
            <a:pPr lvl="0"/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2806700" y="4152900"/>
            <a:ext cx="2616200" cy="1676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rgbClr val="484948"/>
                </a:solidFill>
              </a:defRPr>
            </a:lvl1pPr>
          </a:lstStyle>
          <a:p>
            <a:pPr lvl="0"/>
            <a:r>
              <a:rPr lang="en-US" dirty="0" smtClean="0"/>
              <a:t>Image Description</a:t>
            </a:r>
          </a:p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.</a:t>
            </a:r>
          </a:p>
          <a:p>
            <a:pPr lvl="0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6019800" y="4127500"/>
            <a:ext cx="2616200" cy="1676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rgbClr val="484948"/>
                </a:solidFill>
              </a:defRPr>
            </a:lvl1pPr>
          </a:lstStyle>
          <a:p>
            <a:pPr lvl="0"/>
            <a:r>
              <a:rPr lang="en-US" dirty="0" smtClean="0"/>
              <a:t>Image Description</a:t>
            </a:r>
          </a:p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.</a:t>
            </a:r>
          </a:p>
          <a:p>
            <a:pPr lvl="0"/>
            <a:endParaRPr lang="en-US" dirty="0"/>
          </a:p>
        </p:txBody>
      </p:sp>
      <p:pic>
        <p:nvPicPr>
          <p:cNvPr id="12" name="Picture 11" descr="logo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92100"/>
            <a:ext cx="901700" cy="91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23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517F"/>
          </a:solidFill>
        </p:spPr>
        <p:txBody>
          <a:bodyPr vert="horz"/>
          <a:lstStyle>
            <a:lvl1pPr algn="ctr">
              <a:defRPr baseline="0">
                <a:solidFill>
                  <a:srgbClr val="40C1BB"/>
                </a:solidFill>
              </a:defRPr>
            </a:lvl1pPr>
          </a:lstStyle>
          <a:p>
            <a:r>
              <a:rPr lang="en-US" dirty="0" smtClean="0"/>
              <a:t>Full-Bleed Background Image</a:t>
            </a:r>
            <a:endParaRPr 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5300" y="406400"/>
            <a:ext cx="4537075" cy="533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4013730"/>
            <a:ext cx="3064933" cy="261567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i="1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”Insert Quote”</a:t>
            </a:r>
          </a:p>
        </p:txBody>
      </p:sp>
    </p:spTree>
    <p:extLst>
      <p:ext uri="{BB962C8B-B14F-4D97-AF65-F5344CB8AC3E}">
        <p14:creationId xmlns:p14="http://schemas.microsoft.com/office/powerpoint/2010/main" val="196253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D4E45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132138" y="2447396"/>
            <a:ext cx="2946929" cy="863071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4400">
                <a:solidFill>
                  <a:srgbClr val="00517F"/>
                </a:solidFill>
              </a:defRPr>
            </a:lvl1pPr>
          </a:lstStyle>
          <a:p>
            <a:pPr lvl="0"/>
            <a:r>
              <a:rPr lang="en-US" dirty="0" smtClean="0"/>
              <a:t>Slide Title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892445" y="3318087"/>
            <a:ext cx="3472243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115204" y="3538538"/>
            <a:ext cx="2963863" cy="85566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31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44450" y="0"/>
            <a:ext cx="9201150" cy="6858000"/>
          </a:xfrm>
          <a:prstGeom prst="rect">
            <a:avLst/>
          </a:prstGeom>
          <a:solidFill>
            <a:srgbClr val="0051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2734568" y="6103614"/>
            <a:ext cx="3472243" cy="0"/>
          </a:xfrm>
          <a:prstGeom prst="line">
            <a:avLst/>
          </a:prstGeom>
          <a:ln>
            <a:solidFill>
              <a:srgbClr val="D4E4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1605908" y="6278627"/>
            <a:ext cx="5601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Overseas Private Investment Corporation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6" name="Picture 5" descr="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439" y="2500469"/>
            <a:ext cx="1401233" cy="138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6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80300" y="6529295"/>
            <a:ext cx="9305580" cy="430306"/>
          </a:xfrm>
          <a:prstGeom prst="rect">
            <a:avLst/>
          </a:prstGeom>
          <a:solidFill>
            <a:srgbClr val="00517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2490962" y="6574107"/>
            <a:ext cx="4159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800" b="0" i="0" u="none" strike="noStrike" kern="1200" baseline="300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The U.S. Government’s</a:t>
            </a:r>
            <a:r>
              <a:rPr lang="en-US" sz="1800" b="0" i="0" u="none" strike="noStrike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b="0" i="0" u="none" strike="noStrike" kern="1200" baseline="300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Development Finance Institution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8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7" r:id="rId6"/>
    <p:sldLayoutId id="2147483658" r:id="rId7"/>
    <p:sldLayoutId id="2147483659" r:id="rId8"/>
    <p:sldLayoutId id="2147483656" r:id="rId9"/>
    <p:sldLayoutId id="2147483655" r:id="rId10"/>
    <p:sldLayoutId id="214748365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991027" y="2934283"/>
            <a:ext cx="4930923" cy="676656"/>
          </a:xfrm>
        </p:spPr>
        <p:txBody>
          <a:bodyPr/>
          <a:lstStyle/>
          <a:p>
            <a:r>
              <a:rPr lang="en-US" sz="3600" dirty="0"/>
              <a:t>OPIC </a:t>
            </a:r>
            <a:r>
              <a:rPr lang="en-US" sz="3600" dirty="0" smtClean="0"/>
              <a:t>at UNCTAD</a:t>
            </a:r>
          </a:p>
          <a:p>
            <a:r>
              <a:rPr lang="en-US" sz="1400" dirty="0"/>
              <a:t>Promotion of </a:t>
            </a:r>
            <a:r>
              <a:rPr lang="en-US" sz="1400" dirty="0" smtClean="0"/>
              <a:t>Bankable </a:t>
            </a:r>
            <a:r>
              <a:rPr lang="en-US" sz="1400" dirty="0"/>
              <a:t>Sustainable Development Goal </a:t>
            </a:r>
            <a:r>
              <a:rPr lang="en-US" sz="1400" dirty="0" smtClean="0"/>
              <a:t>Projects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5265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05126" y="470409"/>
            <a:ext cx="7120779" cy="533400"/>
          </a:xfrm>
        </p:spPr>
        <p:txBody>
          <a:bodyPr/>
          <a:lstStyle/>
          <a:p>
            <a:r>
              <a:rPr lang="en-US" sz="2400" dirty="0" smtClean="0">
                <a:solidFill>
                  <a:srgbClr val="00517F"/>
                </a:solidFill>
              </a:rPr>
              <a:t>Helping to Catalyze the Private Sector for Development</a:t>
            </a:r>
            <a:endParaRPr lang="en-US" sz="2400" dirty="0">
              <a:solidFill>
                <a:srgbClr val="00517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33401" y="1219199"/>
            <a:ext cx="4073434" cy="481584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OPIC’s </a:t>
            </a:r>
            <a:r>
              <a:rPr lang="en-US" sz="2000" dirty="0"/>
              <a:t>financial support helps businesses and investors gain entry to </a:t>
            </a:r>
            <a:r>
              <a:rPr lang="en-US" sz="2000" dirty="0" smtClean="0"/>
              <a:t>Emerging Markets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OPIC works with the private sector to stimulate investment </a:t>
            </a:r>
            <a:r>
              <a:rPr lang="en-US" sz="2000" dirty="0" smtClean="0"/>
              <a:t>by </a:t>
            </a:r>
            <a:r>
              <a:rPr lang="en-US" sz="2000" dirty="0"/>
              <a:t>providing solutions to common problems such as lack of financing, and political and regulatory risk. </a:t>
            </a:r>
            <a:endParaRPr lang="en-US" sz="2000" dirty="0" smtClean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Northern </a:t>
            </a:r>
            <a:r>
              <a:rPr lang="en-US" sz="2000" dirty="0" smtClean="0"/>
              <a:t>Triangle (TNT) </a:t>
            </a:r>
            <a:r>
              <a:rPr lang="en-US" sz="2000" dirty="0"/>
              <a:t>has been identified by OPIC and the administration as a critical region of focus. </a:t>
            </a:r>
            <a:endParaRPr lang="en-US" sz="2000" dirty="0" smtClean="0">
              <a:solidFill>
                <a:srgbClr val="00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-97722" y="1001056"/>
            <a:ext cx="5654460" cy="0"/>
          </a:xfrm>
          <a:prstGeom prst="line">
            <a:avLst/>
          </a:prstGeom>
          <a:ln>
            <a:solidFill>
              <a:srgbClr val="D3DE4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Box 14"/>
          <p:cNvSpPr txBox="1">
            <a:spLocks/>
          </p:cNvSpPr>
          <p:nvPr/>
        </p:nvSpPr>
        <p:spPr>
          <a:xfrm>
            <a:off x="4606835" y="1407527"/>
            <a:ext cx="3733860" cy="4439184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/>
          </a:extLst>
        </p:spPr>
        <p:txBody>
          <a:bodyPr rot="0" spcFirstLastPara="0" vert="horz" wrap="square" lIns="274320" tIns="274320" rIns="274320" bIns="2743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28628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mbria" panose="02040503050406030204" pitchFamily="18" charset="0"/>
              </a:rPr>
              <a:t>Agency Profile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600"/>
              </a:spcAft>
            </a:pPr>
            <a:r>
              <a:rPr lang="en-US" sz="1600" b="1" i="1" dirty="0">
                <a:solidFill>
                  <a:srgbClr val="2E74B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 Portfolio:</a:t>
            </a:r>
            <a:r>
              <a:rPr lang="en-US" sz="1600" b="1" dirty="0">
                <a:solidFill>
                  <a:srgbClr val="2E74B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$22.2 billion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marR="0" indent="-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$15.6B Investment Finance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marR="0" indent="-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$2.8B Investment Funds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marR="0" indent="-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$3.8B Political Risk Insurance  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 Projects in more than 100 countries 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600"/>
              </a:spcAft>
            </a:pPr>
            <a:r>
              <a:rPr lang="en-US" sz="1600" b="1" i="1" dirty="0">
                <a:solidFill>
                  <a:srgbClr val="2E74B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Management:</a:t>
            </a:r>
            <a:r>
              <a:rPr lang="en-US" sz="1600" b="1" dirty="0">
                <a:solidFill>
                  <a:srgbClr val="2E74B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Ray Washburne, President  &amp; CEO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marR="0" indent="228600">
              <a:spcBef>
                <a:spcPts val="0"/>
              </a:spcBef>
              <a:spcAft>
                <a:spcPts val="600"/>
              </a:spcAft>
            </a:pPr>
            <a:r>
              <a:rPr lang="en-US" sz="10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Based on Fiscal Year 2017 data 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860"/>
              </a:spcBef>
              <a:spcAft>
                <a:spcPts val="0"/>
              </a:spcAft>
            </a:pPr>
            <a:r>
              <a:rPr lang="en-US" sz="700" dirty="0">
                <a:solidFill>
                  <a:srgbClr val="1F487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86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Our Products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5300" y="1219200"/>
            <a:ext cx="6997700" cy="533400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D511D"/>
              </a:buClr>
              <a:buSzPct val="70000"/>
            </a:pPr>
            <a:r>
              <a:rPr lang="en-US" dirty="0">
                <a:solidFill>
                  <a:srgbClr val="000000"/>
                </a:solidFill>
              </a:rPr>
              <a:t>OPIC offers innovative financial solutions to support private investors </a:t>
            </a:r>
            <a:r>
              <a:rPr lang="en-US" dirty="0" smtClean="0">
                <a:solidFill>
                  <a:srgbClr val="000000"/>
                </a:solidFill>
              </a:rPr>
              <a:t>including debt </a:t>
            </a:r>
            <a:r>
              <a:rPr lang="en-US" dirty="0">
                <a:solidFill>
                  <a:srgbClr val="000000"/>
                </a:solidFill>
              </a:rPr>
              <a:t>financing, insurance, and support for private equity investment funds.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95300" y="1917700"/>
            <a:ext cx="2628900" cy="508000"/>
          </a:xfrm>
        </p:spPr>
        <p:txBody>
          <a:bodyPr/>
          <a:lstStyle/>
          <a:p>
            <a:r>
              <a:rPr lang="en-US" sz="3200" dirty="0" smtClean="0"/>
              <a:t>Products</a:t>
            </a:r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864100" y="1917700"/>
            <a:ext cx="2628900" cy="508000"/>
          </a:xfrm>
        </p:spPr>
        <p:txBody>
          <a:bodyPr/>
          <a:lstStyle/>
          <a:p>
            <a:r>
              <a:rPr lang="en-US" dirty="0" smtClean="0"/>
              <a:t>Current* Portfolio</a:t>
            </a:r>
          </a:p>
          <a:p>
            <a:r>
              <a:rPr lang="en-US" sz="1200" b="0" dirty="0">
                <a:solidFill>
                  <a:srgbClr val="000000"/>
                </a:solidFill>
              </a:rPr>
              <a:t>Based on a $29B Statutory Capacity</a:t>
            </a:r>
            <a:endParaRPr lang="en-GB" sz="1200" b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-97722" y="1001054"/>
            <a:ext cx="2899660" cy="0"/>
          </a:xfrm>
          <a:prstGeom prst="line">
            <a:avLst/>
          </a:prstGeom>
          <a:ln>
            <a:solidFill>
              <a:srgbClr val="D3DE4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43"/>
          <p:cNvSpPr>
            <a:spLocks noChangeArrowheads="1"/>
          </p:cNvSpPr>
          <p:nvPr/>
        </p:nvSpPr>
        <p:spPr bwMode="black">
          <a:xfrm>
            <a:off x="495300" y="2806581"/>
            <a:ext cx="3810000" cy="403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noAutofit/>
          </a:bodyPr>
          <a:lstStyle/>
          <a:p>
            <a:pPr marL="342900" indent="-342900" defTabSz="887413"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517F"/>
                </a:solidFill>
              </a:rPr>
              <a:t>Debt Finance</a:t>
            </a:r>
          </a:p>
          <a:p>
            <a:pPr marL="517525" lvl="1" indent="-342900" defTabSz="887413"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rgbClr val="484948"/>
              </a:solidFill>
            </a:endParaRPr>
          </a:p>
          <a:p>
            <a:pPr marL="342900" indent="-342900" defTabSz="887413"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00517F"/>
                </a:solidFill>
              </a:rPr>
              <a:t>Political Risk Insurance</a:t>
            </a:r>
          </a:p>
          <a:p>
            <a:pPr marL="517525" lvl="1" indent="-342900" defTabSz="887413"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  <a:defRPr/>
            </a:pPr>
            <a:endParaRPr lang="en-GB" sz="2800" dirty="0" smtClean="0">
              <a:solidFill>
                <a:srgbClr val="00517F"/>
              </a:solidFill>
            </a:endParaRPr>
          </a:p>
          <a:p>
            <a:pPr marL="342900" indent="-342900" defTabSz="887413"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00517F"/>
                </a:solidFill>
              </a:rPr>
              <a:t>Investment Funds</a:t>
            </a:r>
            <a:endParaRPr lang="en-GB" sz="3200" dirty="0" smtClean="0"/>
          </a:p>
          <a:p>
            <a:pPr marL="403225" lvl="1" indent="-228600" defTabSz="887413">
              <a:buClr>
                <a:schemeClr val="tx2"/>
              </a:buClr>
              <a:buSzPct val="70000"/>
            </a:pPr>
            <a:endParaRPr lang="en-GB" sz="1600" dirty="0"/>
          </a:p>
          <a:p>
            <a:pPr marL="403225" lvl="1" indent="-228600" defTabSz="887413">
              <a:buClr>
                <a:schemeClr val="tx2"/>
              </a:buClr>
              <a:buSzPct val="70000"/>
            </a:pPr>
            <a:r>
              <a:rPr lang="en-GB" sz="1600" dirty="0" smtClean="0"/>
              <a:t>	</a:t>
            </a:r>
          </a:p>
          <a:p>
            <a:pPr marL="687388" lvl="1" indent="-230188" defTabSz="887413">
              <a:buClr>
                <a:schemeClr val="tx2"/>
              </a:buClr>
              <a:buSzPct val="70000"/>
              <a:buFont typeface="Monotype Sorts" pitchFamily="1" charset="2"/>
              <a:buChar char="n"/>
            </a:pPr>
            <a:endParaRPr lang="en-GB" sz="1600" dirty="0"/>
          </a:p>
          <a:p>
            <a:pPr marL="230188" indent="-230188" algn="l" defTabSz="887413">
              <a:buClr>
                <a:schemeClr val="folHlink"/>
              </a:buClr>
              <a:buSzPct val="70000"/>
              <a:buFont typeface="Monotype Sorts" pitchFamily="1" charset="2"/>
              <a:buChar char="n"/>
            </a:pPr>
            <a:endParaRPr lang="en-GB" sz="1600" b="0" dirty="0"/>
          </a:p>
          <a:p>
            <a:pPr marL="230188" indent="-230188" algn="l" defTabSz="887413">
              <a:buClr>
                <a:schemeClr val="folHlink"/>
              </a:buClr>
              <a:buSzPct val="70000"/>
              <a:buFont typeface="Monotype Sorts" pitchFamily="1" charset="2"/>
              <a:buChar char="n"/>
            </a:pPr>
            <a:endParaRPr lang="en-GB" sz="1600" b="0" dirty="0"/>
          </a:p>
          <a:p>
            <a:pPr marL="230188" indent="-230188" algn="l" defTabSz="887413">
              <a:buClr>
                <a:schemeClr val="folHlink"/>
              </a:buClr>
              <a:buSzPct val="70000"/>
              <a:buFont typeface="Monotype Sorts" pitchFamily="1" charset="2"/>
              <a:buChar char="n"/>
            </a:pPr>
            <a:endParaRPr lang="en-GB" sz="1300" b="0" dirty="0"/>
          </a:p>
        </p:txBody>
      </p:sp>
      <p:grpSp>
        <p:nvGrpSpPr>
          <p:cNvPr id="11" name="Group 10"/>
          <p:cNvGrpSpPr/>
          <p:nvPr/>
        </p:nvGrpSpPr>
        <p:grpSpPr>
          <a:xfrm>
            <a:off x="4901737" y="2481332"/>
            <a:ext cx="4024544" cy="3781355"/>
            <a:chOff x="5003337" y="2443232"/>
            <a:chExt cx="4024544" cy="3781355"/>
          </a:xfrm>
        </p:grpSpPr>
        <p:graphicFrame>
          <p:nvGraphicFramePr>
            <p:cNvPr id="12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1281016"/>
                </p:ext>
              </p:extLst>
            </p:nvPr>
          </p:nvGraphicFramePr>
          <p:xfrm>
            <a:off x="5003337" y="2581732"/>
            <a:ext cx="3225800" cy="33353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7767170" y="2895600"/>
              <a:ext cx="957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</a:rPr>
                <a:t>Political Risk Insurance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62972" y="3352800"/>
              <a:ext cx="957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</a:rPr>
                <a:t>Investment Funds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70905" y="4406900"/>
              <a:ext cx="957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</a:rPr>
                <a:t>Debt Finance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505700" y="3102432"/>
              <a:ext cx="290605" cy="0"/>
            </a:xfrm>
            <a:prstGeom prst="line">
              <a:avLst/>
            </a:prstGeom>
            <a:ln>
              <a:solidFill>
                <a:srgbClr val="D4E45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7518400" y="3534232"/>
              <a:ext cx="290605" cy="0"/>
            </a:xfrm>
            <a:prstGeom prst="line">
              <a:avLst/>
            </a:prstGeom>
            <a:ln>
              <a:solidFill>
                <a:srgbClr val="40C1B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531100" y="4613732"/>
              <a:ext cx="290605" cy="0"/>
            </a:xfrm>
            <a:prstGeom prst="line">
              <a:avLst/>
            </a:prstGeom>
            <a:ln>
              <a:solidFill>
                <a:srgbClr val="28628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106279" y="2443232"/>
              <a:ext cx="16693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28628E"/>
                  </a:solidFill>
                </a:rPr>
                <a:t>$22.2 BILLION</a:t>
              </a:r>
              <a:endParaRPr lang="en-US" sz="1600" b="1" dirty="0">
                <a:solidFill>
                  <a:srgbClr val="28628E"/>
                </a:solidFill>
              </a:endParaRPr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7430393" y="6017755"/>
              <a:ext cx="1597488" cy="206832"/>
            </a:xfrm>
            <a:prstGeom prst="rect">
              <a:avLst/>
            </a:prstGeom>
          </p:spPr>
          <p:txBody>
            <a:bodyPr/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D511D"/>
                </a:buClr>
                <a:buSzPct val="70000"/>
                <a:buNone/>
              </a:pPr>
              <a:r>
                <a:rPr lang="en-US" sz="1200" dirty="0" smtClean="0">
                  <a:solidFill>
                    <a:srgbClr val="7F7F7F"/>
                  </a:solidFill>
                </a:rPr>
                <a:t>*December 21, 2016</a:t>
              </a:r>
              <a:endParaRPr lang="en-GB" sz="1200" dirty="0">
                <a:solidFill>
                  <a:srgbClr val="7F7F7F"/>
                </a:solidFill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D511D"/>
                </a:buClr>
                <a:buSzPct val="70000"/>
                <a:buFont typeface="Monotype Sorts" pitchFamily="1" charset="2"/>
                <a:buNone/>
              </a:pPr>
              <a:endParaRPr lang="en-GB" sz="1200" dirty="0">
                <a:solidFill>
                  <a:srgbClr val="7F7F7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427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OPIC in Latin America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5300" y="1004865"/>
            <a:ext cx="6794500" cy="342900"/>
          </a:xfrm>
        </p:spPr>
        <p:txBody>
          <a:bodyPr/>
          <a:lstStyle/>
          <a:p>
            <a:r>
              <a:rPr lang="en-US" dirty="0"/>
              <a:t>The US has a long history of involvement in Central and Latin </a:t>
            </a:r>
            <a:r>
              <a:rPr lang="en-US" dirty="0" smtClean="0"/>
              <a:t>America, and OPIC has a large presence in the region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95300" y="1597730"/>
            <a:ext cx="2628900" cy="508000"/>
          </a:xfrm>
        </p:spPr>
        <p:txBody>
          <a:bodyPr/>
          <a:lstStyle/>
          <a:p>
            <a:r>
              <a:rPr lang="en-US" dirty="0" smtClean="0"/>
              <a:t>Country Breakdown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200" dirty="0"/>
              <a:t>Key Projects </a:t>
            </a:r>
          </a:p>
        </p:txBody>
      </p:sp>
      <p:sp>
        <p:nvSpPr>
          <p:cNvPr id="6" name="Rectangle 5"/>
          <p:cNvSpPr/>
          <p:nvPr/>
        </p:nvSpPr>
        <p:spPr>
          <a:xfrm>
            <a:off x="4554908" y="2910345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/>
              <a:t>Solar power in El </a:t>
            </a:r>
            <a:r>
              <a:rPr lang="en-US" sz="2400" b="1" dirty="0" smtClean="0"/>
              <a:t>Salvador</a:t>
            </a:r>
          </a:p>
          <a:p>
            <a:endParaRPr lang="en-US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smtClean="0"/>
              <a:t>Geothermal </a:t>
            </a:r>
            <a:r>
              <a:rPr lang="en-US" sz="2400" b="1" dirty="0"/>
              <a:t>power in </a:t>
            </a:r>
            <a:r>
              <a:rPr lang="en-US" sz="2400" b="1" dirty="0" smtClean="0"/>
              <a:t>Honduras</a:t>
            </a:r>
          </a:p>
          <a:p>
            <a:endParaRPr lang="en-US" sz="24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1" dirty="0" err="1" smtClean="0"/>
              <a:t>Microlending</a:t>
            </a:r>
            <a:r>
              <a:rPr lang="en-US" sz="2400" b="1" dirty="0" smtClean="0"/>
              <a:t> in El Salvador</a:t>
            </a:r>
            <a:endParaRPr lang="en-US" sz="24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470733"/>
              </p:ext>
            </p:extLst>
          </p:nvPr>
        </p:nvGraphicFramePr>
        <p:xfrm>
          <a:off x="494439" y="1917700"/>
          <a:ext cx="2771775" cy="415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3" imgW="2771881" imgH="4152951" progId="Excel.Sheet.12">
                  <p:embed/>
                </p:oleObj>
              </mc:Choice>
              <mc:Fallback>
                <p:oleObj name="Worksheet" r:id="rId3" imgW="2771881" imgH="415295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4439" y="1917700"/>
                        <a:ext cx="2771775" cy="415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lowchart: Process 8"/>
          <p:cNvSpPr/>
          <p:nvPr/>
        </p:nvSpPr>
        <p:spPr>
          <a:xfrm>
            <a:off x="2008262" y="3486684"/>
            <a:ext cx="1257952" cy="455601"/>
          </a:xfrm>
          <a:prstGeom prst="flowChart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>
            <a:off x="2038884" y="3091722"/>
            <a:ext cx="1115938" cy="185196"/>
          </a:xfrm>
          <a:prstGeom prst="flowChart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Process 10"/>
          <p:cNvSpPr/>
          <p:nvPr/>
        </p:nvSpPr>
        <p:spPr>
          <a:xfrm>
            <a:off x="2008262" y="4184477"/>
            <a:ext cx="1257952" cy="226857"/>
          </a:xfrm>
          <a:prstGeom prst="flowChart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Process 11"/>
          <p:cNvSpPr/>
          <p:nvPr/>
        </p:nvSpPr>
        <p:spPr>
          <a:xfrm>
            <a:off x="2038884" y="4777058"/>
            <a:ext cx="1227330" cy="726434"/>
          </a:xfrm>
          <a:prstGeom prst="flowChart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stCxn id="10" idx="3"/>
            <a:endCxn id="13" idx="2"/>
          </p:cNvCxnSpPr>
          <p:nvPr/>
        </p:nvCxnSpPr>
        <p:spPr>
          <a:xfrm flipV="1">
            <a:off x="3154822" y="3096174"/>
            <a:ext cx="759122" cy="881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13" idx="2"/>
          </p:cNvCxnSpPr>
          <p:nvPr/>
        </p:nvCxnSpPr>
        <p:spPr>
          <a:xfrm flipV="1">
            <a:off x="3182477" y="3096174"/>
            <a:ext cx="731467" cy="4152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1" idx="3"/>
            <a:endCxn id="13" idx="2"/>
          </p:cNvCxnSpPr>
          <p:nvPr/>
        </p:nvCxnSpPr>
        <p:spPr>
          <a:xfrm flipV="1">
            <a:off x="3266214" y="3096174"/>
            <a:ext cx="647730" cy="12017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3" idx="2"/>
          </p:cNvCxnSpPr>
          <p:nvPr/>
        </p:nvCxnSpPr>
        <p:spPr>
          <a:xfrm flipV="1">
            <a:off x="3266214" y="3096174"/>
            <a:ext cx="647730" cy="20441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72979" y="2265177"/>
            <a:ext cx="1281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Over $1.7B portfolio in Central America &amp; Mexico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673007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95300" y="406400"/>
            <a:ext cx="5967046" cy="533400"/>
          </a:xfrm>
        </p:spPr>
        <p:txBody>
          <a:bodyPr/>
          <a:lstStyle/>
          <a:p>
            <a:r>
              <a:rPr lang="en-US" dirty="0" smtClean="0"/>
              <a:t>Investment Standards and Policies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D511D"/>
              </a:buClr>
              <a:buSzPct val="70000"/>
            </a:pPr>
            <a:r>
              <a:rPr lang="en-GB" dirty="0">
                <a:solidFill>
                  <a:srgbClr val="000000"/>
                </a:solidFill>
              </a:rPr>
              <a:t>Investors and project proposals must satisfy certain policy criteria to receive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D511D"/>
              </a:buClr>
              <a:buSzPct val="70000"/>
            </a:pPr>
            <a:r>
              <a:rPr lang="en-GB" dirty="0">
                <a:solidFill>
                  <a:srgbClr val="000000"/>
                </a:solidFill>
              </a:rPr>
              <a:t>OPIC financing and insurance.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95300" y="1917700"/>
            <a:ext cx="2997200" cy="508000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D511D"/>
              </a:buClr>
              <a:buSzPct val="70000"/>
            </a:pPr>
            <a:r>
              <a:rPr lang="en-US" dirty="0">
                <a:solidFill>
                  <a:srgbClr val="28628E"/>
                </a:solidFill>
              </a:rPr>
              <a:t>Eligibility Criteria for Investors</a:t>
            </a:r>
            <a:endParaRPr lang="en-GB" dirty="0">
              <a:solidFill>
                <a:srgbClr val="28628E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D511D"/>
              </a:buClr>
              <a:buSzPct val="70000"/>
            </a:pPr>
            <a:r>
              <a:rPr lang="en-US" dirty="0">
                <a:solidFill>
                  <a:srgbClr val="28628E"/>
                </a:solidFill>
              </a:rPr>
              <a:t>Policy Standards for Projects</a:t>
            </a:r>
            <a:endParaRPr lang="en-GB" dirty="0">
              <a:solidFill>
                <a:srgbClr val="28628E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884330" y="2328839"/>
            <a:ext cx="3288120" cy="379256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87413">
              <a:lnSpc>
                <a:spcPct val="90000"/>
              </a:lnSpc>
              <a:buClr>
                <a:schemeClr val="tx2"/>
              </a:buClr>
              <a:buSzPct val="70000"/>
              <a:buNone/>
            </a:pPr>
            <a:r>
              <a:rPr lang="en-US" sz="1400" b="1" i="1" dirty="0"/>
              <a:t>OPIC supported projects must</a:t>
            </a:r>
            <a:r>
              <a:rPr lang="en-US" sz="1400" b="1" i="1" dirty="0" smtClean="0"/>
              <a:t>:</a:t>
            </a:r>
          </a:p>
          <a:p>
            <a:pPr marL="0" indent="0" defTabSz="887413">
              <a:lnSpc>
                <a:spcPct val="90000"/>
              </a:lnSpc>
              <a:buClr>
                <a:schemeClr val="tx2"/>
              </a:buClr>
              <a:buSzPct val="70000"/>
              <a:buNone/>
            </a:pPr>
            <a:endParaRPr lang="en-US" sz="1200" dirty="0"/>
          </a:p>
          <a:p>
            <a:pPr marL="174625" indent="-174625" defTabSz="887413">
              <a:lnSpc>
                <a:spcPct val="90000"/>
              </a:lnSpc>
              <a:buClr>
                <a:schemeClr val="tx2"/>
              </a:buClr>
              <a:buSzPct val="80000"/>
              <a:buFont typeface="Wingdings" pitchFamily="2" charset="2"/>
              <a:buChar char="ü"/>
            </a:pPr>
            <a:r>
              <a:rPr lang="en-US" sz="1400" dirty="0">
                <a:solidFill>
                  <a:srgbClr val="484948"/>
                </a:solidFill>
              </a:rPr>
              <a:t>Cause</a:t>
            </a:r>
            <a:r>
              <a:rPr lang="en-US" sz="1400" dirty="0"/>
              <a:t> </a:t>
            </a:r>
            <a:r>
              <a:rPr lang="en-US" sz="1400" b="1" dirty="0">
                <a:solidFill>
                  <a:srgbClr val="00517F"/>
                </a:solidFill>
              </a:rPr>
              <a:t>no loss of U.S. </a:t>
            </a:r>
            <a:r>
              <a:rPr lang="en-US" sz="1400" b="1" dirty="0" smtClean="0">
                <a:solidFill>
                  <a:srgbClr val="00517F"/>
                </a:solidFill>
              </a:rPr>
              <a:t>jobs </a:t>
            </a:r>
            <a:r>
              <a:rPr lang="en-US" sz="1400" dirty="0" smtClean="0">
                <a:solidFill>
                  <a:srgbClr val="484948"/>
                </a:solidFill>
              </a:rPr>
              <a:t>or </a:t>
            </a:r>
            <a:r>
              <a:rPr lang="en-US" sz="1400" dirty="0">
                <a:solidFill>
                  <a:srgbClr val="484948"/>
                </a:solidFill>
              </a:rPr>
              <a:t>adverse impact on </a:t>
            </a:r>
            <a:r>
              <a:rPr lang="en-US" sz="1400" dirty="0" smtClean="0">
                <a:solidFill>
                  <a:srgbClr val="484948"/>
                </a:solidFill>
              </a:rPr>
              <a:t>the U.S</a:t>
            </a:r>
            <a:r>
              <a:rPr lang="en-US" sz="1400" dirty="0">
                <a:solidFill>
                  <a:srgbClr val="484948"/>
                </a:solidFill>
              </a:rPr>
              <a:t>. economy</a:t>
            </a:r>
          </a:p>
          <a:p>
            <a:pPr marL="0" indent="0" defTabSz="887413">
              <a:lnSpc>
                <a:spcPct val="90000"/>
              </a:lnSpc>
              <a:buClr>
                <a:schemeClr val="tx2"/>
              </a:buClr>
              <a:buSzPct val="80000"/>
              <a:buNone/>
            </a:pPr>
            <a:endParaRPr lang="en-US" sz="1400" dirty="0" smtClean="0">
              <a:solidFill>
                <a:srgbClr val="484948"/>
              </a:solidFill>
            </a:endParaRPr>
          </a:p>
          <a:p>
            <a:pPr marL="174625" indent="-174625" defTabSz="887413">
              <a:lnSpc>
                <a:spcPct val="90000"/>
              </a:lnSpc>
              <a:buClr>
                <a:schemeClr val="tx2"/>
              </a:buClr>
              <a:buSzPct val="80000"/>
              <a:buFont typeface="Wingdings" pitchFamily="2" charset="2"/>
              <a:buChar char="ü"/>
            </a:pPr>
            <a:r>
              <a:rPr lang="en-US" sz="1400" dirty="0" smtClean="0">
                <a:solidFill>
                  <a:srgbClr val="484948"/>
                </a:solidFill>
              </a:rPr>
              <a:t>Contribute </a:t>
            </a:r>
            <a:r>
              <a:rPr lang="en-US" sz="1400" dirty="0">
                <a:solidFill>
                  <a:srgbClr val="484948"/>
                </a:solidFill>
              </a:rPr>
              <a:t>to </a:t>
            </a:r>
            <a:r>
              <a:rPr lang="en-US" sz="1400" b="1" dirty="0">
                <a:solidFill>
                  <a:srgbClr val="00517F"/>
                </a:solidFill>
              </a:rPr>
              <a:t>sustainable </a:t>
            </a:r>
            <a:r>
              <a:rPr lang="en-US" sz="1400" b="1" dirty="0" smtClean="0">
                <a:solidFill>
                  <a:srgbClr val="00517F"/>
                </a:solidFill>
              </a:rPr>
              <a:t>development</a:t>
            </a:r>
          </a:p>
          <a:p>
            <a:pPr marL="0" indent="0" defTabSz="887413">
              <a:lnSpc>
                <a:spcPct val="90000"/>
              </a:lnSpc>
              <a:buClr>
                <a:schemeClr val="tx2"/>
              </a:buClr>
              <a:buSzPct val="80000"/>
              <a:buNone/>
            </a:pPr>
            <a:endParaRPr lang="en-US" sz="1400" dirty="0"/>
          </a:p>
          <a:p>
            <a:pPr marL="174625" indent="-174625" defTabSz="887413">
              <a:lnSpc>
                <a:spcPct val="90000"/>
              </a:lnSpc>
              <a:buClr>
                <a:schemeClr val="tx2"/>
              </a:buClr>
              <a:buSzPct val="80000"/>
              <a:buFont typeface="Wingdings" pitchFamily="2" charset="2"/>
              <a:buChar char="ü"/>
            </a:pPr>
            <a:r>
              <a:rPr lang="en-US" sz="1400" dirty="0">
                <a:solidFill>
                  <a:srgbClr val="484948"/>
                </a:solidFill>
              </a:rPr>
              <a:t>Be located in one of our </a:t>
            </a:r>
            <a:r>
              <a:rPr lang="en-US" sz="1400" dirty="0" smtClean="0">
                <a:solidFill>
                  <a:srgbClr val="484948"/>
                </a:solidFill>
              </a:rPr>
              <a:t>approximately 160</a:t>
            </a:r>
            <a:r>
              <a:rPr lang="en-US" sz="1400" b="1" dirty="0" smtClean="0">
                <a:solidFill>
                  <a:srgbClr val="00517F"/>
                </a:solidFill>
              </a:rPr>
              <a:t> </a:t>
            </a:r>
            <a:r>
              <a:rPr lang="en-US" sz="1400" b="1" dirty="0">
                <a:solidFill>
                  <a:srgbClr val="00517F"/>
                </a:solidFill>
              </a:rPr>
              <a:t>eligible countries</a:t>
            </a:r>
          </a:p>
          <a:p>
            <a:pPr marL="174625" indent="-174625" defTabSz="887413">
              <a:lnSpc>
                <a:spcPct val="90000"/>
              </a:lnSpc>
              <a:buClr>
                <a:schemeClr val="tx2"/>
              </a:buClr>
              <a:buSzPct val="80000"/>
              <a:buFont typeface="Wingdings" pitchFamily="2" charset="2"/>
              <a:buChar char="ü"/>
            </a:pPr>
            <a:endParaRPr lang="en-US" sz="1400" dirty="0"/>
          </a:p>
          <a:p>
            <a:pPr marL="174625" indent="-174625" defTabSz="887413">
              <a:lnSpc>
                <a:spcPct val="90000"/>
              </a:lnSpc>
              <a:buClr>
                <a:schemeClr val="tx2"/>
              </a:buClr>
              <a:buSzPct val="80000"/>
              <a:buFont typeface="Wingdings" pitchFamily="2" charset="2"/>
              <a:buChar char="ü"/>
            </a:pPr>
            <a:r>
              <a:rPr lang="en-US" sz="1400" dirty="0" smtClean="0">
                <a:solidFill>
                  <a:srgbClr val="484948"/>
                </a:solidFill>
              </a:rPr>
              <a:t>Comply </a:t>
            </a:r>
            <a:r>
              <a:rPr lang="en-US" sz="1400" dirty="0">
                <a:solidFill>
                  <a:srgbClr val="484948"/>
                </a:solidFill>
              </a:rPr>
              <a:t>with </a:t>
            </a:r>
            <a:r>
              <a:rPr lang="en-US" sz="1400" b="1" dirty="0">
                <a:solidFill>
                  <a:srgbClr val="00517F"/>
                </a:solidFill>
              </a:rPr>
              <a:t>international best practices</a:t>
            </a:r>
            <a:r>
              <a:rPr lang="en-US" sz="1400" dirty="0">
                <a:solidFill>
                  <a:srgbClr val="484948"/>
                </a:solidFill>
              </a:rPr>
              <a:t> regarding environmental and social </a:t>
            </a:r>
            <a:r>
              <a:rPr lang="en-US" sz="1400" dirty="0" smtClean="0">
                <a:solidFill>
                  <a:srgbClr val="484948"/>
                </a:solidFill>
              </a:rPr>
              <a:t>impact</a:t>
            </a:r>
          </a:p>
          <a:p>
            <a:pPr marL="174625" indent="-174625" defTabSz="887413">
              <a:lnSpc>
                <a:spcPct val="90000"/>
              </a:lnSpc>
              <a:buClr>
                <a:schemeClr val="tx2"/>
              </a:buClr>
              <a:buSzPct val="80000"/>
              <a:buFont typeface="Wingdings" pitchFamily="2" charset="2"/>
              <a:buChar char="ü"/>
            </a:pPr>
            <a:endParaRPr lang="en-US" sz="1400" dirty="0"/>
          </a:p>
          <a:p>
            <a:pPr marL="174625" indent="-174625" defTabSz="887413">
              <a:lnSpc>
                <a:spcPct val="90000"/>
              </a:lnSpc>
              <a:buClr>
                <a:schemeClr val="tx2"/>
              </a:buClr>
              <a:buSzPct val="80000"/>
              <a:buFont typeface="Wingdings" pitchFamily="2" charset="2"/>
              <a:buChar char="ü"/>
            </a:pPr>
            <a:r>
              <a:rPr lang="en-US" sz="1400" dirty="0">
                <a:solidFill>
                  <a:srgbClr val="484948"/>
                </a:solidFill>
              </a:rPr>
              <a:t>S</a:t>
            </a:r>
            <a:r>
              <a:rPr lang="en-US" sz="1400" dirty="0" smtClean="0">
                <a:solidFill>
                  <a:srgbClr val="484948"/>
                </a:solidFill>
              </a:rPr>
              <a:t>upport</a:t>
            </a:r>
            <a:r>
              <a:rPr lang="en-US" sz="1400" b="1" dirty="0" smtClean="0">
                <a:solidFill>
                  <a:srgbClr val="484948"/>
                </a:solidFill>
              </a:rPr>
              <a:t> </a:t>
            </a:r>
            <a:r>
              <a:rPr lang="en-US" sz="1400" b="1" dirty="0"/>
              <a:t>internationally recognized worker </a:t>
            </a:r>
            <a:r>
              <a:rPr lang="en-US" sz="1400" dirty="0" smtClean="0">
                <a:solidFill>
                  <a:srgbClr val="484948"/>
                </a:solidFill>
              </a:rPr>
              <a:t>rights</a:t>
            </a:r>
          </a:p>
          <a:p>
            <a:pPr marL="174625" indent="-174625" defTabSz="887413">
              <a:lnSpc>
                <a:spcPct val="90000"/>
              </a:lnSpc>
              <a:buClr>
                <a:schemeClr val="tx2"/>
              </a:buClr>
              <a:buSzPct val="80000"/>
              <a:buFont typeface="Wingdings" pitchFamily="2" charset="2"/>
              <a:buChar char="ü"/>
            </a:pPr>
            <a:endParaRPr lang="en-US" sz="1400" dirty="0"/>
          </a:p>
          <a:p>
            <a:pPr marL="174625" indent="-174625" defTabSz="887413">
              <a:lnSpc>
                <a:spcPct val="90000"/>
              </a:lnSpc>
              <a:buClr>
                <a:schemeClr val="tx2"/>
              </a:buClr>
              <a:buSzPct val="80000"/>
              <a:buFont typeface="Wingdings" pitchFamily="2" charset="2"/>
              <a:buChar char="ü"/>
            </a:pPr>
            <a:endParaRPr lang="en-US" sz="1400" dirty="0"/>
          </a:p>
          <a:p>
            <a:pPr marL="174625" indent="-174625" defTabSz="887413">
              <a:lnSpc>
                <a:spcPct val="90000"/>
              </a:lnSpc>
              <a:buClr>
                <a:schemeClr val="tx2"/>
              </a:buClr>
              <a:buSzPct val="70000"/>
            </a:pPr>
            <a:endParaRPr lang="en-US" sz="1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15530" y="2341539"/>
            <a:ext cx="3484970" cy="379256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87413">
              <a:buClr>
                <a:schemeClr val="tx2"/>
              </a:buClr>
              <a:buSzPct val="85000"/>
              <a:buNone/>
            </a:pPr>
            <a:r>
              <a:rPr lang="en-US" sz="1400" b="1" i="1" dirty="0"/>
              <a:t>To be eligible for OPIC financing and insurance</a:t>
            </a:r>
            <a:r>
              <a:rPr lang="en-US" sz="1400" b="1" i="1" dirty="0" smtClean="0"/>
              <a:t>, applicants </a:t>
            </a:r>
            <a:r>
              <a:rPr lang="en-US" sz="1400" b="1" i="1" dirty="0"/>
              <a:t>must</a:t>
            </a:r>
            <a:r>
              <a:rPr lang="en-US" sz="1400" b="1" i="1" dirty="0" smtClean="0"/>
              <a:t>:</a:t>
            </a:r>
          </a:p>
          <a:p>
            <a:pPr marL="0" indent="0" defTabSz="887413">
              <a:buClr>
                <a:schemeClr val="tx2"/>
              </a:buClr>
              <a:buSzPct val="85000"/>
              <a:buNone/>
            </a:pPr>
            <a:endParaRPr lang="en-US" sz="1200" dirty="0"/>
          </a:p>
          <a:p>
            <a:pPr marL="174625" indent="-174625" defTabSz="887413">
              <a:buClr>
                <a:schemeClr val="tx2"/>
              </a:buClr>
              <a:buSzPct val="85000"/>
              <a:buFont typeface="Wingdings" pitchFamily="2" charset="2"/>
              <a:buChar char="ü"/>
            </a:pPr>
            <a:r>
              <a:rPr lang="en-US" sz="1400" dirty="0">
                <a:solidFill>
                  <a:srgbClr val="484948"/>
                </a:solidFill>
              </a:rPr>
              <a:t>Have a</a:t>
            </a:r>
            <a:r>
              <a:rPr lang="en-US" sz="1400" dirty="0"/>
              <a:t> </a:t>
            </a:r>
            <a:r>
              <a:rPr lang="en-US" sz="1400" b="1" dirty="0">
                <a:solidFill>
                  <a:srgbClr val="00517F"/>
                </a:solidFill>
              </a:rPr>
              <a:t>commercially viable business plan</a:t>
            </a:r>
            <a:r>
              <a:rPr lang="en-US" sz="1400" dirty="0">
                <a:solidFill>
                  <a:srgbClr val="00517F"/>
                </a:solidFill>
              </a:rPr>
              <a:t> </a:t>
            </a:r>
            <a:r>
              <a:rPr lang="en-US" sz="1400" dirty="0">
                <a:solidFill>
                  <a:srgbClr val="484948"/>
                </a:solidFill>
              </a:rPr>
              <a:t>and successful track record</a:t>
            </a:r>
          </a:p>
          <a:p>
            <a:pPr marL="174625" indent="-174625" defTabSz="887413">
              <a:buClr>
                <a:schemeClr val="tx2"/>
              </a:buClr>
              <a:buSzPct val="85000"/>
            </a:pPr>
            <a:endParaRPr lang="en-US" sz="1400" dirty="0"/>
          </a:p>
          <a:p>
            <a:pPr marL="174625" indent="-174625" defTabSz="887413">
              <a:buClr>
                <a:schemeClr val="tx2"/>
              </a:buClr>
              <a:buSzPct val="85000"/>
              <a:buFont typeface="Wingdings" pitchFamily="2" charset="2"/>
              <a:buChar char="ü"/>
            </a:pPr>
            <a:r>
              <a:rPr lang="en-US" sz="1400" b="1" dirty="0">
                <a:solidFill>
                  <a:srgbClr val="00517F"/>
                </a:solidFill>
              </a:rPr>
              <a:t>Involve the U.S. private sector</a:t>
            </a:r>
            <a:r>
              <a:rPr lang="en-US" sz="1400" b="1" dirty="0">
                <a:solidFill>
                  <a:srgbClr val="40C1BB"/>
                </a:solidFill>
              </a:rPr>
              <a:t> </a:t>
            </a:r>
            <a:r>
              <a:rPr lang="en-US" sz="1400" dirty="0">
                <a:solidFill>
                  <a:srgbClr val="484948"/>
                </a:solidFill>
              </a:rPr>
              <a:t>in a meaningful way in the project seeking OPIC </a:t>
            </a:r>
            <a:r>
              <a:rPr lang="en-US" sz="1400" dirty="0" smtClean="0">
                <a:solidFill>
                  <a:srgbClr val="484948"/>
                </a:solidFill>
              </a:rPr>
              <a:t>support</a:t>
            </a:r>
          </a:p>
          <a:p>
            <a:pPr marL="0" indent="0" defTabSz="887413">
              <a:buClr>
                <a:schemeClr val="tx2"/>
              </a:buClr>
              <a:buSzPct val="85000"/>
              <a:buNone/>
            </a:pPr>
            <a:endParaRPr lang="en-US" sz="1400" dirty="0">
              <a:solidFill>
                <a:srgbClr val="484948"/>
              </a:solidFill>
            </a:endParaRPr>
          </a:p>
          <a:p>
            <a:pPr marL="174625" indent="-174625" defTabSz="887413">
              <a:buClr>
                <a:schemeClr val="tx2"/>
              </a:buClr>
              <a:buSzPct val="85000"/>
              <a:buFont typeface="Wingdings" pitchFamily="2" charset="2"/>
              <a:buChar char="ü"/>
            </a:pPr>
            <a:r>
              <a:rPr lang="en-US" sz="1400" dirty="0" smtClean="0">
                <a:solidFill>
                  <a:srgbClr val="484948"/>
                </a:solidFill>
              </a:rPr>
              <a:t>Confirm that commercially viable</a:t>
            </a:r>
            <a:r>
              <a:rPr lang="en-US" sz="1400" dirty="0" smtClean="0"/>
              <a:t> </a:t>
            </a:r>
            <a:r>
              <a:rPr lang="en-US" sz="1400" dirty="0">
                <a:solidFill>
                  <a:srgbClr val="484948"/>
                </a:solidFill>
              </a:rPr>
              <a:t>private sector </a:t>
            </a:r>
            <a:r>
              <a:rPr lang="en-US" sz="1400" dirty="0" smtClean="0">
                <a:solidFill>
                  <a:srgbClr val="484948"/>
                </a:solidFill>
              </a:rPr>
              <a:t>financing </a:t>
            </a:r>
            <a:r>
              <a:rPr lang="en-US" sz="1400" dirty="0">
                <a:solidFill>
                  <a:srgbClr val="484948"/>
                </a:solidFill>
              </a:rPr>
              <a:t>or insurance</a:t>
            </a:r>
            <a:r>
              <a:rPr lang="en-US" sz="1400" b="1" dirty="0" smtClean="0">
                <a:solidFill>
                  <a:srgbClr val="00517F"/>
                </a:solidFill>
              </a:rPr>
              <a:t> is not already available </a:t>
            </a:r>
            <a:r>
              <a:rPr lang="en-US" sz="1400" dirty="0">
                <a:solidFill>
                  <a:srgbClr val="484948"/>
                </a:solidFill>
              </a:rPr>
              <a:t>for the project</a:t>
            </a:r>
            <a:r>
              <a:rPr lang="en-US" sz="1400" b="1" dirty="0">
                <a:solidFill>
                  <a:srgbClr val="00517F"/>
                </a:solidFill>
              </a:rPr>
              <a:t/>
            </a:r>
            <a:br>
              <a:rPr lang="en-US" sz="1400" b="1" dirty="0">
                <a:solidFill>
                  <a:srgbClr val="00517F"/>
                </a:solidFill>
              </a:rPr>
            </a:br>
            <a:endParaRPr lang="en-US" sz="1400" dirty="0">
              <a:solidFill>
                <a:srgbClr val="484948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7722" y="1001054"/>
            <a:ext cx="6375430" cy="0"/>
          </a:xfrm>
          <a:prstGeom prst="line">
            <a:avLst/>
          </a:prstGeom>
          <a:ln>
            <a:solidFill>
              <a:srgbClr val="D3DE4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9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44922" y="406400"/>
            <a:ext cx="4537075" cy="533400"/>
          </a:xfrm>
        </p:spPr>
        <p:txBody>
          <a:bodyPr/>
          <a:lstStyle/>
          <a:p>
            <a:r>
              <a:rPr lang="en-US" dirty="0" smtClean="0"/>
              <a:t>Our Impact Overseas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89360" y="1293946"/>
            <a:ext cx="8530967" cy="342900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D511D"/>
              </a:buClr>
              <a:buSzPct val="70000"/>
            </a:pPr>
            <a:r>
              <a:rPr lang="en-US" dirty="0" smtClean="0">
                <a:solidFill>
                  <a:srgbClr val="000000"/>
                </a:solidFill>
              </a:rPr>
              <a:t>Projects that OPIC currently supports are producing significant sustainable economic development results across a number of sectors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-161222" y="1001054"/>
            <a:ext cx="2506389" cy="0"/>
          </a:xfrm>
          <a:prstGeom prst="line">
            <a:avLst/>
          </a:prstGeom>
          <a:ln>
            <a:solidFill>
              <a:srgbClr val="D3DE4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513956" y="1909160"/>
            <a:ext cx="4572000" cy="333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indent="-285750">
              <a:spcBef>
                <a:spcPct val="20000"/>
              </a:spcBef>
              <a:spcAft>
                <a:spcPts val="0"/>
              </a:spcAft>
            </a:pPr>
            <a:r>
              <a:rPr lang="en-US" sz="1200" dirty="0">
                <a:solidFill>
                  <a:srgbClr val="484948"/>
                </a:solidFill>
              </a:rPr>
              <a:t> </a:t>
            </a:r>
          </a:p>
          <a:p>
            <a:pPr marL="173038" marR="0" indent="-173038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28628E"/>
                </a:solidFill>
              </a:rPr>
              <a:t>Housing</a:t>
            </a:r>
            <a:r>
              <a:rPr lang="en-US" sz="1400" dirty="0" smtClean="0">
                <a:solidFill>
                  <a:srgbClr val="484948"/>
                </a:solidFill>
              </a:rPr>
              <a:t> </a:t>
            </a:r>
            <a:r>
              <a:rPr lang="en-US" sz="1400" dirty="0">
                <a:solidFill>
                  <a:srgbClr val="484948"/>
                </a:solidFill>
              </a:rPr>
              <a:t>projects </a:t>
            </a:r>
            <a:r>
              <a:rPr lang="en-US" sz="1400" dirty="0" smtClean="0">
                <a:solidFill>
                  <a:srgbClr val="484948"/>
                </a:solidFill>
              </a:rPr>
              <a:t>have </a:t>
            </a:r>
            <a:r>
              <a:rPr lang="en-US" sz="1400" dirty="0">
                <a:solidFill>
                  <a:srgbClr val="484948"/>
                </a:solidFill>
              </a:rPr>
              <a:t>constructed </a:t>
            </a:r>
            <a:r>
              <a:rPr lang="en-US" sz="1400" dirty="0" smtClean="0">
                <a:solidFill>
                  <a:srgbClr val="484948"/>
                </a:solidFill>
              </a:rPr>
              <a:t>more than </a:t>
            </a:r>
            <a:r>
              <a:rPr lang="en-US" sz="1400" b="1" dirty="0" smtClean="0">
                <a:solidFill>
                  <a:srgbClr val="484948"/>
                </a:solidFill>
              </a:rPr>
              <a:t>60,000 affordable homes </a:t>
            </a:r>
            <a:r>
              <a:rPr lang="en-US" sz="1400" dirty="0" smtClean="0">
                <a:solidFill>
                  <a:srgbClr val="484948"/>
                </a:solidFill>
              </a:rPr>
              <a:t>and </a:t>
            </a:r>
            <a:r>
              <a:rPr lang="en-US" sz="1400" dirty="0">
                <a:solidFill>
                  <a:srgbClr val="484948"/>
                </a:solidFill>
              </a:rPr>
              <a:t>have provided more than </a:t>
            </a:r>
            <a:r>
              <a:rPr lang="en-US" sz="1400" b="1" dirty="0">
                <a:solidFill>
                  <a:srgbClr val="484948"/>
                </a:solidFill>
              </a:rPr>
              <a:t>200,000 home mortgages</a:t>
            </a:r>
            <a:r>
              <a:rPr lang="en-US" sz="1400" dirty="0">
                <a:solidFill>
                  <a:srgbClr val="484948"/>
                </a:solidFill>
              </a:rPr>
              <a:t>, the majority of which are </a:t>
            </a:r>
            <a:r>
              <a:rPr lang="en-US" sz="1400" dirty="0" smtClean="0">
                <a:solidFill>
                  <a:srgbClr val="484948"/>
                </a:solidFill>
              </a:rPr>
              <a:t>for first-time homeowners.</a:t>
            </a:r>
          </a:p>
          <a:p>
            <a:pPr marR="0">
              <a:spcBef>
                <a:spcPct val="20000"/>
              </a:spcBef>
              <a:spcAft>
                <a:spcPts val="0"/>
              </a:spcAft>
            </a:pPr>
            <a:endParaRPr lang="en-US" sz="1400" dirty="0" smtClean="0">
              <a:solidFill>
                <a:srgbClr val="484948"/>
              </a:solidFill>
            </a:endParaRPr>
          </a:p>
          <a:p>
            <a:pPr marL="173038" marR="0" indent="-173038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28628E"/>
                </a:solidFill>
              </a:rPr>
              <a:t>Water</a:t>
            </a:r>
            <a:r>
              <a:rPr lang="en-US" sz="1400" dirty="0" smtClean="0">
                <a:solidFill>
                  <a:srgbClr val="484948"/>
                </a:solidFill>
              </a:rPr>
              <a:t> </a:t>
            </a:r>
            <a:r>
              <a:rPr lang="en-US" sz="1400" dirty="0">
                <a:solidFill>
                  <a:srgbClr val="484948"/>
                </a:solidFill>
              </a:rPr>
              <a:t>infrastructure projects </a:t>
            </a:r>
            <a:r>
              <a:rPr lang="en-US" sz="1400" dirty="0" smtClean="0">
                <a:solidFill>
                  <a:srgbClr val="484948"/>
                </a:solidFill>
              </a:rPr>
              <a:t>are </a:t>
            </a:r>
            <a:r>
              <a:rPr lang="en-US" sz="1400" dirty="0">
                <a:solidFill>
                  <a:srgbClr val="484948"/>
                </a:solidFill>
              </a:rPr>
              <a:t>producing over </a:t>
            </a:r>
            <a:r>
              <a:rPr lang="en-US" sz="1400" b="1" dirty="0">
                <a:solidFill>
                  <a:srgbClr val="484948"/>
                </a:solidFill>
              </a:rPr>
              <a:t>150 billion liters of water </a:t>
            </a:r>
            <a:r>
              <a:rPr lang="en-US" sz="1400" dirty="0">
                <a:solidFill>
                  <a:srgbClr val="484948"/>
                </a:solidFill>
              </a:rPr>
              <a:t>each year, the equivalent of more than </a:t>
            </a:r>
            <a:r>
              <a:rPr lang="en-US" sz="1400" b="1" dirty="0">
                <a:solidFill>
                  <a:srgbClr val="484948"/>
                </a:solidFill>
              </a:rPr>
              <a:t>260 billion </a:t>
            </a:r>
            <a:r>
              <a:rPr lang="en-US" sz="1400" b="1" dirty="0" smtClean="0">
                <a:solidFill>
                  <a:srgbClr val="484948"/>
                </a:solidFill>
              </a:rPr>
              <a:t>bottles.</a:t>
            </a:r>
          </a:p>
          <a:p>
            <a:pPr marR="0">
              <a:spcBef>
                <a:spcPct val="20000"/>
              </a:spcBef>
              <a:spcAft>
                <a:spcPts val="0"/>
              </a:spcAft>
            </a:pPr>
            <a:endParaRPr lang="en-US" sz="1400" dirty="0" smtClean="0">
              <a:solidFill>
                <a:srgbClr val="484948"/>
              </a:solidFill>
            </a:endParaRPr>
          </a:p>
          <a:p>
            <a:pPr marL="173038" marR="0" indent="-173038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28628E"/>
                </a:solidFill>
              </a:rPr>
              <a:t>SME</a:t>
            </a:r>
            <a:r>
              <a:rPr lang="en-US" sz="1400" dirty="0" smtClean="0">
                <a:solidFill>
                  <a:srgbClr val="484948"/>
                </a:solidFill>
              </a:rPr>
              <a:t> </a:t>
            </a:r>
            <a:r>
              <a:rPr lang="en-US" sz="1400" dirty="0">
                <a:solidFill>
                  <a:srgbClr val="484948"/>
                </a:solidFill>
              </a:rPr>
              <a:t>and microfinance clients </a:t>
            </a:r>
            <a:r>
              <a:rPr lang="en-US" sz="1400" dirty="0" smtClean="0">
                <a:solidFill>
                  <a:srgbClr val="484948"/>
                </a:solidFill>
              </a:rPr>
              <a:t>are </a:t>
            </a:r>
            <a:r>
              <a:rPr lang="en-US" sz="1400" dirty="0">
                <a:solidFill>
                  <a:srgbClr val="484948"/>
                </a:solidFill>
              </a:rPr>
              <a:t>providing access to finance to over </a:t>
            </a:r>
            <a:r>
              <a:rPr lang="en-US" sz="1400" b="1" dirty="0">
                <a:solidFill>
                  <a:srgbClr val="484948"/>
                </a:solidFill>
              </a:rPr>
              <a:t>10 million SME </a:t>
            </a:r>
            <a:r>
              <a:rPr lang="en-US" sz="1400" dirty="0">
                <a:solidFill>
                  <a:srgbClr val="484948"/>
                </a:solidFill>
              </a:rPr>
              <a:t>and microfinance </a:t>
            </a:r>
            <a:r>
              <a:rPr lang="en-US" sz="1400" dirty="0" smtClean="0">
                <a:solidFill>
                  <a:srgbClr val="484948"/>
                </a:solidFill>
              </a:rPr>
              <a:t>borrowers.</a:t>
            </a:r>
          </a:p>
          <a:p>
            <a:pPr marR="0">
              <a:spcBef>
                <a:spcPct val="20000"/>
              </a:spcBef>
              <a:spcAft>
                <a:spcPts val="0"/>
              </a:spcAft>
            </a:pPr>
            <a:endParaRPr lang="en-US" sz="1400" dirty="0">
              <a:solidFill>
                <a:srgbClr val="48494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7114" y="2193274"/>
            <a:ext cx="4144161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marR="0" indent="-173038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400" b="1" dirty="0">
                <a:solidFill>
                  <a:srgbClr val="28628E"/>
                </a:solidFill>
              </a:rPr>
              <a:t>Agriculture</a:t>
            </a:r>
            <a:r>
              <a:rPr lang="en-US" sz="1400" dirty="0" smtClean="0">
                <a:solidFill>
                  <a:srgbClr val="484948"/>
                </a:solidFill>
              </a:rPr>
              <a:t> projects are </a:t>
            </a:r>
            <a:r>
              <a:rPr lang="en-US" sz="1400" dirty="0">
                <a:solidFill>
                  <a:srgbClr val="484948"/>
                </a:solidFill>
              </a:rPr>
              <a:t>sustaining livelihoods for nearly </a:t>
            </a:r>
            <a:r>
              <a:rPr lang="en-US" sz="1400" b="1" dirty="0" smtClean="0">
                <a:solidFill>
                  <a:srgbClr val="484948"/>
                </a:solidFill>
              </a:rPr>
              <a:t>one </a:t>
            </a:r>
            <a:r>
              <a:rPr lang="en-US" sz="1400" b="1" dirty="0">
                <a:solidFill>
                  <a:srgbClr val="484948"/>
                </a:solidFill>
              </a:rPr>
              <a:t>million small holder farmers</a:t>
            </a:r>
            <a:r>
              <a:rPr lang="en-US" sz="1400" dirty="0">
                <a:solidFill>
                  <a:srgbClr val="484948"/>
                </a:solidFill>
              </a:rPr>
              <a:t>. </a:t>
            </a:r>
          </a:p>
          <a:p>
            <a:pPr marR="0">
              <a:spcBef>
                <a:spcPct val="20000"/>
              </a:spcBef>
              <a:spcAft>
                <a:spcPts val="0"/>
              </a:spcAft>
            </a:pPr>
            <a:endParaRPr lang="en-US" sz="1400" dirty="0">
              <a:solidFill>
                <a:srgbClr val="484948"/>
              </a:solidFill>
              <a:latin typeface="Calibri" panose="020F0502020204030204" pitchFamily="34" charset="0"/>
            </a:endParaRPr>
          </a:p>
          <a:p>
            <a:pPr marL="173038" marR="0" indent="-173038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400" b="1" dirty="0">
                <a:solidFill>
                  <a:srgbClr val="28628E"/>
                </a:solidFill>
              </a:rPr>
              <a:t>Energy</a:t>
            </a:r>
            <a:r>
              <a:rPr lang="en-US" sz="1400" dirty="0" smtClean="0">
                <a:solidFill>
                  <a:srgbClr val="484948"/>
                </a:solidFill>
              </a:rPr>
              <a:t> </a:t>
            </a:r>
            <a:r>
              <a:rPr lang="en-US" sz="1400" dirty="0">
                <a:solidFill>
                  <a:srgbClr val="484948"/>
                </a:solidFill>
              </a:rPr>
              <a:t>projects </a:t>
            </a:r>
            <a:r>
              <a:rPr lang="en-US" sz="1400" dirty="0" smtClean="0">
                <a:solidFill>
                  <a:srgbClr val="484948"/>
                </a:solidFill>
              </a:rPr>
              <a:t>are </a:t>
            </a:r>
            <a:r>
              <a:rPr lang="en-US" sz="1400" dirty="0">
                <a:solidFill>
                  <a:srgbClr val="484948"/>
                </a:solidFill>
              </a:rPr>
              <a:t>expected to generate more than </a:t>
            </a:r>
            <a:r>
              <a:rPr lang="en-US" sz="1400" b="1" dirty="0">
                <a:solidFill>
                  <a:srgbClr val="484948"/>
                </a:solidFill>
              </a:rPr>
              <a:t>3.5 gigawatts of electricity </a:t>
            </a:r>
            <a:r>
              <a:rPr lang="en-US" sz="1400" dirty="0">
                <a:solidFill>
                  <a:srgbClr val="484948"/>
                </a:solidFill>
              </a:rPr>
              <a:t>in the developing world – </a:t>
            </a:r>
            <a:r>
              <a:rPr lang="en-US" sz="1400" dirty="0" smtClean="0">
                <a:solidFill>
                  <a:srgbClr val="484948"/>
                </a:solidFill>
              </a:rPr>
              <a:t>enough to power roughly </a:t>
            </a:r>
            <a:r>
              <a:rPr lang="en-US" sz="1400" b="1" dirty="0" smtClean="0">
                <a:solidFill>
                  <a:srgbClr val="484948"/>
                </a:solidFill>
              </a:rPr>
              <a:t>three </a:t>
            </a:r>
            <a:r>
              <a:rPr lang="en-US" sz="1400" b="1" dirty="0">
                <a:solidFill>
                  <a:srgbClr val="484948"/>
                </a:solidFill>
              </a:rPr>
              <a:t>million U.S. homes</a:t>
            </a:r>
            <a:r>
              <a:rPr lang="en-US" sz="1400" dirty="0">
                <a:solidFill>
                  <a:srgbClr val="484948"/>
                </a:solidFill>
              </a:rPr>
              <a:t>. 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173038" marR="0" indent="-173038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400" b="1" dirty="0">
                <a:solidFill>
                  <a:srgbClr val="28628E"/>
                </a:solidFill>
              </a:rPr>
              <a:t>Healthcare</a:t>
            </a:r>
            <a:r>
              <a:rPr lang="en-US" sz="1400" dirty="0" smtClean="0">
                <a:solidFill>
                  <a:srgbClr val="484948"/>
                </a:solidFill>
              </a:rPr>
              <a:t> </a:t>
            </a:r>
            <a:r>
              <a:rPr lang="en-US" sz="1400" dirty="0">
                <a:solidFill>
                  <a:srgbClr val="484948"/>
                </a:solidFill>
              </a:rPr>
              <a:t>projects </a:t>
            </a:r>
            <a:r>
              <a:rPr lang="en-US" sz="1400" dirty="0" smtClean="0">
                <a:solidFill>
                  <a:srgbClr val="484948"/>
                </a:solidFill>
              </a:rPr>
              <a:t>are </a:t>
            </a:r>
            <a:r>
              <a:rPr lang="en-US" sz="1400" dirty="0">
                <a:solidFill>
                  <a:srgbClr val="484948"/>
                </a:solidFill>
              </a:rPr>
              <a:t>treating patients at a rate of more </a:t>
            </a:r>
            <a:r>
              <a:rPr lang="en-US" sz="1400" dirty="0" smtClean="0">
                <a:solidFill>
                  <a:srgbClr val="484948"/>
                </a:solidFill>
              </a:rPr>
              <a:t>than </a:t>
            </a:r>
            <a:r>
              <a:rPr lang="en-US" sz="1400" b="1" dirty="0" smtClean="0">
                <a:solidFill>
                  <a:srgbClr val="484948"/>
                </a:solidFill>
              </a:rPr>
              <a:t>seven million patient visits per year </a:t>
            </a:r>
            <a:r>
              <a:rPr lang="en-US" sz="1400" dirty="0" smtClean="0">
                <a:solidFill>
                  <a:srgbClr val="484948"/>
                </a:solidFill>
              </a:rPr>
              <a:t>– in </a:t>
            </a:r>
            <a:r>
              <a:rPr lang="en-US" sz="1400" dirty="0">
                <a:solidFill>
                  <a:srgbClr val="484948"/>
                </a:solidFill>
              </a:rPr>
              <a:t>both small clinics </a:t>
            </a:r>
            <a:r>
              <a:rPr lang="en-US" sz="1400" dirty="0" smtClean="0">
                <a:solidFill>
                  <a:srgbClr val="484948"/>
                </a:solidFill>
              </a:rPr>
              <a:t>and </a:t>
            </a:r>
            <a:r>
              <a:rPr lang="en-US" sz="1400" dirty="0">
                <a:solidFill>
                  <a:srgbClr val="484948"/>
                </a:solidFill>
              </a:rPr>
              <a:t>large hospitals</a:t>
            </a:r>
            <a:r>
              <a:rPr lang="en-US" sz="1400" dirty="0" smtClean="0">
                <a:solidFill>
                  <a:srgbClr val="484948"/>
                </a:solidFill>
              </a:rPr>
              <a:t>.</a:t>
            </a:r>
          </a:p>
          <a:p>
            <a:pPr marR="0">
              <a:spcBef>
                <a:spcPct val="20000"/>
              </a:spcBef>
              <a:spcAft>
                <a:spcPts val="0"/>
              </a:spcAft>
            </a:pPr>
            <a:endParaRPr lang="en-US" sz="1400" dirty="0">
              <a:solidFill>
                <a:srgbClr val="484948"/>
              </a:solidFill>
            </a:endParaRPr>
          </a:p>
          <a:p>
            <a:pPr marL="173038" indent="-1730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b="1" dirty="0">
                <a:solidFill>
                  <a:srgbClr val="28628E"/>
                </a:solidFill>
              </a:rPr>
              <a:t>Education</a:t>
            </a:r>
            <a:r>
              <a:rPr lang="en-US" sz="1400" dirty="0" smtClean="0">
                <a:solidFill>
                  <a:srgbClr val="484948"/>
                </a:solidFill>
              </a:rPr>
              <a:t> </a:t>
            </a:r>
            <a:r>
              <a:rPr lang="en-US" sz="1400" dirty="0">
                <a:solidFill>
                  <a:srgbClr val="484948"/>
                </a:solidFill>
              </a:rPr>
              <a:t>projects </a:t>
            </a:r>
            <a:r>
              <a:rPr lang="en-US" sz="1400" dirty="0" smtClean="0">
                <a:solidFill>
                  <a:srgbClr val="484948"/>
                </a:solidFill>
              </a:rPr>
              <a:t>are </a:t>
            </a:r>
            <a:r>
              <a:rPr lang="en-US" sz="1400" dirty="0">
                <a:solidFill>
                  <a:srgbClr val="484948"/>
                </a:solidFill>
              </a:rPr>
              <a:t>educating more than </a:t>
            </a:r>
            <a:r>
              <a:rPr lang="en-US" sz="1400" b="1" dirty="0">
                <a:solidFill>
                  <a:srgbClr val="484948"/>
                </a:solidFill>
              </a:rPr>
              <a:t>120,000 students</a:t>
            </a:r>
            <a:r>
              <a:rPr lang="en-US" sz="1400" dirty="0">
                <a:solidFill>
                  <a:srgbClr val="484948"/>
                </a:solidFill>
              </a:rPr>
              <a:t> in primary and secondary schools, and more than </a:t>
            </a:r>
            <a:r>
              <a:rPr lang="en-US" sz="1400" b="1" dirty="0">
                <a:solidFill>
                  <a:srgbClr val="484948"/>
                </a:solidFill>
              </a:rPr>
              <a:t>25,000 students </a:t>
            </a:r>
            <a:r>
              <a:rPr lang="en-US" sz="1400" dirty="0">
                <a:solidFill>
                  <a:srgbClr val="484948"/>
                </a:solidFill>
              </a:rPr>
              <a:t>in higher education.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22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OPIC Project Lifecycle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-186622" y="1001053"/>
            <a:ext cx="4320472" cy="0"/>
          </a:xfrm>
          <a:prstGeom prst="line">
            <a:avLst/>
          </a:prstGeom>
          <a:ln>
            <a:solidFill>
              <a:srgbClr val="D3DE4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-279396" y="1376044"/>
            <a:ext cx="3225800" cy="4231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sz="1600" b="1" dirty="0" smtClean="0">
                <a:solidFill>
                  <a:srgbClr val="28628E"/>
                </a:solidFill>
              </a:rPr>
              <a:t>SOURCING</a:t>
            </a:r>
          </a:p>
          <a:p>
            <a:pPr algn="r">
              <a:lnSpc>
                <a:spcPct val="110000"/>
              </a:lnSpc>
            </a:pPr>
            <a:endParaRPr lang="en-US" sz="1050" b="1" dirty="0" smtClean="0">
              <a:solidFill>
                <a:srgbClr val="40C1BB"/>
              </a:solidFill>
            </a:endParaRPr>
          </a:p>
          <a:p>
            <a:pPr algn="r">
              <a:lnSpc>
                <a:spcPct val="110000"/>
              </a:lnSpc>
            </a:pPr>
            <a:r>
              <a:rPr lang="en-US" sz="1600" b="1" dirty="0" smtClean="0">
                <a:solidFill>
                  <a:srgbClr val="00517F"/>
                </a:solidFill>
              </a:rPr>
              <a:t>PRESCREENING</a:t>
            </a:r>
          </a:p>
          <a:p>
            <a:pPr algn="r">
              <a:lnSpc>
                <a:spcPct val="110000"/>
              </a:lnSpc>
            </a:pPr>
            <a:endParaRPr lang="en-US" sz="1600" b="1" dirty="0" smtClean="0">
              <a:solidFill>
                <a:srgbClr val="40C1BB"/>
              </a:solidFill>
            </a:endParaRPr>
          </a:p>
          <a:p>
            <a:pPr algn="r">
              <a:lnSpc>
                <a:spcPct val="110000"/>
              </a:lnSpc>
            </a:pPr>
            <a:r>
              <a:rPr lang="en-US" sz="1600" b="1" dirty="0" smtClean="0">
                <a:solidFill>
                  <a:srgbClr val="28628E"/>
                </a:solidFill>
              </a:rPr>
              <a:t>APPLICATION</a:t>
            </a:r>
          </a:p>
          <a:p>
            <a:pPr algn="r">
              <a:lnSpc>
                <a:spcPct val="110000"/>
              </a:lnSpc>
            </a:pPr>
            <a:endParaRPr lang="en-US" sz="2400" b="1" dirty="0" smtClean="0">
              <a:solidFill>
                <a:srgbClr val="40C1BB"/>
              </a:solidFill>
            </a:endParaRPr>
          </a:p>
          <a:p>
            <a:pPr algn="r">
              <a:lnSpc>
                <a:spcPct val="110000"/>
              </a:lnSpc>
            </a:pPr>
            <a:r>
              <a:rPr lang="en-US" sz="1600" b="1" dirty="0" smtClean="0">
                <a:solidFill>
                  <a:srgbClr val="00517F"/>
                </a:solidFill>
              </a:rPr>
              <a:t>DUE DILIGENCE &amp; </a:t>
            </a:r>
          </a:p>
          <a:p>
            <a:pPr algn="r">
              <a:lnSpc>
                <a:spcPct val="110000"/>
              </a:lnSpc>
            </a:pPr>
            <a:r>
              <a:rPr lang="en-US" sz="1600" b="1" dirty="0" smtClean="0">
                <a:solidFill>
                  <a:srgbClr val="00517F"/>
                </a:solidFill>
              </a:rPr>
              <a:t>POLICY REVIEW</a:t>
            </a:r>
          </a:p>
          <a:p>
            <a:pPr algn="r">
              <a:lnSpc>
                <a:spcPct val="110000"/>
              </a:lnSpc>
            </a:pPr>
            <a:endParaRPr lang="en-US" sz="500" b="1" dirty="0" smtClean="0">
              <a:solidFill>
                <a:srgbClr val="40C1BB"/>
              </a:solidFill>
            </a:endParaRPr>
          </a:p>
          <a:p>
            <a:pPr algn="r">
              <a:lnSpc>
                <a:spcPct val="110000"/>
              </a:lnSpc>
            </a:pPr>
            <a:r>
              <a:rPr lang="en-US" sz="1600" b="1" dirty="0" smtClean="0">
                <a:solidFill>
                  <a:srgbClr val="28628E"/>
                </a:solidFill>
              </a:rPr>
              <a:t>APPROVAL</a:t>
            </a:r>
          </a:p>
          <a:p>
            <a:pPr algn="r">
              <a:lnSpc>
                <a:spcPct val="110000"/>
              </a:lnSpc>
            </a:pPr>
            <a:endParaRPr lang="en-US" sz="2400" b="1" dirty="0" smtClean="0">
              <a:solidFill>
                <a:srgbClr val="40C1BB"/>
              </a:solidFill>
            </a:endParaRPr>
          </a:p>
          <a:p>
            <a:pPr algn="r">
              <a:lnSpc>
                <a:spcPct val="110000"/>
              </a:lnSpc>
            </a:pPr>
            <a:r>
              <a:rPr lang="en-US" sz="1600" b="1" dirty="0" smtClean="0">
                <a:solidFill>
                  <a:srgbClr val="00517F"/>
                </a:solidFill>
              </a:rPr>
              <a:t>PROJECT CLOSE</a:t>
            </a:r>
          </a:p>
          <a:p>
            <a:pPr algn="r">
              <a:lnSpc>
                <a:spcPct val="110000"/>
              </a:lnSpc>
            </a:pPr>
            <a:endParaRPr lang="en-US" sz="1600" b="1" dirty="0" smtClean="0">
              <a:solidFill>
                <a:srgbClr val="40C1BB"/>
              </a:solidFill>
            </a:endParaRPr>
          </a:p>
          <a:p>
            <a:pPr algn="r">
              <a:lnSpc>
                <a:spcPct val="110000"/>
              </a:lnSpc>
            </a:pPr>
            <a:endParaRPr lang="en-US" sz="2000" b="1" dirty="0" smtClean="0">
              <a:solidFill>
                <a:srgbClr val="28628E"/>
              </a:solidFill>
            </a:endParaRPr>
          </a:p>
          <a:p>
            <a:pPr algn="r">
              <a:lnSpc>
                <a:spcPct val="110000"/>
              </a:lnSpc>
            </a:pPr>
            <a:r>
              <a:rPr lang="en-US" sz="1600" b="1" dirty="0" smtClean="0">
                <a:solidFill>
                  <a:srgbClr val="28628E"/>
                </a:solidFill>
              </a:rPr>
              <a:t>PORTFOLIO MONITORING</a:t>
            </a:r>
          </a:p>
        </p:txBody>
      </p:sp>
      <p:sp>
        <p:nvSpPr>
          <p:cNvPr id="6" name="Isosceles Triangle 5"/>
          <p:cNvSpPr/>
          <p:nvPr/>
        </p:nvSpPr>
        <p:spPr>
          <a:xfrm rot="10800000">
            <a:off x="2988990" y="1488022"/>
            <a:ext cx="273053" cy="195557"/>
          </a:xfrm>
          <a:prstGeom prst="triangle">
            <a:avLst/>
          </a:prstGeom>
          <a:solidFill>
            <a:srgbClr val="0051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 rot="10800000">
            <a:off x="2973994" y="1936342"/>
            <a:ext cx="273053" cy="195557"/>
          </a:xfrm>
          <a:prstGeom prst="triangle">
            <a:avLst/>
          </a:prstGeom>
          <a:solidFill>
            <a:srgbClr val="0051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  <a:solidFill>
                <a:srgbClr val="00517F"/>
              </a:solidFill>
            </a:endParaRPr>
          </a:p>
        </p:txBody>
      </p:sp>
      <p:sp>
        <p:nvSpPr>
          <p:cNvPr id="8" name="Isosceles Triangle 7"/>
          <p:cNvSpPr/>
          <p:nvPr/>
        </p:nvSpPr>
        <p:spPr>
          <a:xfrm rot="10800000">
            <a:off x="2988990" y="2478353"/>
            <a:ext cx="273053" cy="195557"/>
          </a:xfrm>
          <a:prstGeom prst="triangle">
            <a:avLst/>
          </a:prstGeom>
          <a:solidFill>
            <a:srgbClr val="0051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 rot="10800000">
            <a:off x="2973992" y="3133450"/>
            <a:ext cx="273053" cy="195557"/>
          </a:xfrm>
          <a:prstGeom prst="triangle">
            <a:avLst/>
          </a:prstGeom>
          <a:solidFill>
            <a:srgbClr val="0051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2973993" y="3750662"/>
            <a:ext cx="273053" cy="195557"/>
          </a:xfrm>
          <a:prstGeom prst="triangle">
            <a:avLst/>
          </a:prstGeom>
          <a:solidFill>
            <a:srgbClr val="0051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 rot="10800000">
            <a:off x="2994212" y="4429176"/>
            <a:ext cx="273053" cy="195557"/>
          </a:xfrm>
          <a:prstGeom prst="triangle">
            <a:avLst/>
          </a:prstGeom>
          <a:solidFill>
            <a:srgbClr val="0051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 rot="10800000">
            <a:off x="2994212" y="5294349"/>
            <a:ext cx="273053" cy="195557"/>
          </a:xfrm>
          <a:prstGeom prst="triangle">
            <a:avLst/>
          </a:prstGeom>
          <a:solidFill>
            <a:srgbClr val="0051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314708" y="1401014"/>
            <a:ext cx="452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Clients and Partners; Interagency; Business Development</a:t>
            </a:r>
          </a:p>
          <a:p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340108" y="1837468"/>
            <a:ext cx="4521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rgbClr val="00517F"/>
                </a:solidFill>
              </a:rPr>
              <a:t>Statutory and Policy Eligibility; </a:t>
            </a:r>
            <a:r>
              <a:rPr lang="en-US" sz="1400" dirty="0" err="1">
                <a:solidFill>
                  <a:srgbClr val="00517F"/>
                </a:solidFill>
              </a:rPr>
              <a:t>Additionality</a:t>
            </a:r>
            <a:r>
              <a:rPr lang="en-US" sz="1400" dirty="0">
                <a:solidFill>
                  <a:srgbClr val="00517F"/>
                </a:solidFill>
              </a:rPr>
              <a:t>; Development Impact; Financial Viability</a:t>
            </a:r>
          </a:p>
          <a:p>
            <a:endParaRPr lang="en-US" sz="1400" dirty="0">
              <a:solidFill>
                <a:srgbClr val="40C1BB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40108" y="2385448"/>
            <a:ext cx="5587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chemeClr val="tx2"/>
                </a:solidFill>
              </a:rPr>
              <a:t>Business plan; Eligibility of investor/project; Creditworthiness; Developmental Return; Investor/Management Experience/Track Record</a:t>
            </a:r>
          </a:p>
          <a:p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346577" y="3012586"/>
            <a:ext cx="452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rgbClr val="00517F"/>
                </a:solidFill>
              </a:rPr>
              <a:t>Credit and Risk Underwriting; Policy Review; Legal Review; Character Risk Due Diligence (CRDD)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17303" y="3668263"/>
            <a:ext cx="5486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chemeClr val="tx2"/>
                </a:solidFill>
              </a:rPr>
              <a:t>Vice President; Credit Committee/Evaluation Committee; Investment Committee and President &amp; CEO; Board of Directors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17303" y="4320161"/>
            <a:ext cx="4952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rgbClr val="00517F"/>
                </a:solidFill>
              </a:rPr>
              <a:t>Finish CRDD, Legal and Policy Review; Negotiation and Execution of Commitment and Insurance/Financing Agreements; First Closing on Equity Raising (Funds); First Disbursement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17303" y="5196848"/>
            <a:ext cx="4521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/>
              <a:t>O</a:t>
            </a:r>
            <a:r>
              <a:rPr lang="en-US" sz="1400" dirty="0" smtClean="0"/>
              <a:t>ngoing </a:t>
            </a:r>
            <a:r>
              <a:rPr lang="en-US" sz="1400" dirty="0"/>
              <a:t>monitoring of financial health, policy compliance, and development impact</a:t>
            </a:r>
            <a:r>
              <a:rPr lang="en-US" sz="1400" dirty="0" smtClean="0">
                <a:solidFill>
                  <a:schemeClr val="tx2"/>
                </a:solidFill>
              </a:rPr>
              <a:t>; Loan </a:t>
            </a:r>
            <a:r>
              <a:rPr lang="en-US" sz="1400" dirty="0">
                <a:solidFill>
                  <a:schemeClr val="tx2"/>
                </a:solidFill>
              </a:rPr>
              <a:t>Repayment; Restructuring or Write-Off; Insurance Modifications and Claims; </a:t>
            </a:r>
          </a:p>
        </p:txBody>
      </p:sp>
    </p:spTree>
    <p:extLst>
      <p:ext uri="{BB962C8B-B14F-4D97-AF65-F5344CB8AC3E}">
        <p14:creationId xmlns:p14="http://schemas.microsoft.com/office/powerpoint/2010/main" val="292825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3757010" y="4029354"/>
            <a:ext cx="1452445" cy="33733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87413">
              <a:lnSpc>
                <a:spcPct val="90000"/>
              </a:lnSpc>
              <a:buClr>
                <a:schemeClr val="tx2"/>
              </a:buClr>
              <a:buSzPct val="70000"/>
              <a:buNone/>
            </a:pPr>
            <a:r>
              <a:rPr lang="en-US" sz="1400" dirty="0" smtClean="0">
                <a:solidFill>
                  <a:schemeClr val="bg1"/>
                </a:solidFill>
              </a:rPr>
              <a:t>www.opic.gov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055" y="4420516"/>
            <a:ext cx="314095" cy="3140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989" y="4405007"/>
            <a:ext cx="333531" cy="3335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178" y="4381498"/>
            <a:ext cx="388166" cy="3881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947" y="4386241"/>
            <a:ext cx="379170" cy="379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454" y="4369593"/>
            <a:ext cx="375752" cy="39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PIC Master">
  <a:themeElements>
    <a:clrScheme name="Custom 3">
      <a:dk1>
        <a:srgbClr val="00517F"/>
      </a:dk1>
      <a:lt1>
        <a:sysClr val="window" lastClr="FFFFFF"/>
      </a:lt1>
      <a:dk2>
        <a:srgbClr val="00517F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Category xmlns="bdcd9b76-1474-49ae-9048-269155b54021" xsi:nil="true"/>
    <DocType xmlns="5be73e5e-253e-4c9b-b1db-3cf084acd54e">Presentation</DocTyp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BB5DD860990A4B8A0F9C839C9E4955" ma:contentTypeVersion="7" ma:contentTypeDescription="Create a new document." ma:contentTypeScope="" ma:versionID="5cbd5570ebdce8cd7531a11ff48268b0">
  <xsd:schema xmlns:xsd="http://www.w3.org/2001/XMLSchema" xmlns:xs="http://www.w3.org/2001/XMLSchema" xmlns:p="http://schemas.microsoft.com/office/2006/metadata/properties" xmlns:ns2="bdcd9b76-1474-49ae-9048-269155b54021" xmlns:ns3="5be73e5e-253e-4c9b-b1db-3cf084acd54e" targetNamespace="http://schemas.microsoft.com/office/2006/metadata/properties" ma:root="true" ma:fieldsID="18f9e9ec6a789edc0ad3af751de0e8df" ns2:_="" ns3:_="">
    <xsd:import namespace="bdcd9b76-1474-49ae-9048-269155b54021"/>
    <xsd:import namespace="5be73e5e-253e-4c9b-b1db-3cf084acd54e"/>
    <xsd:element name="properties">
      <xsd:complexType>
        <xsd:sequence>
          <xsd:element name="documentManagement">
            <xsd:complexType>
              <xsd:all>
                <xsd:element ref="ns2:Category" minOccurs="0"/>
                <xsd:element ref="ns3:DocType"/>
                <xsd:element ref="ns3:MediaServiceMetadata" minOccurs="0"/>
                <xsd:element ref="ns3:MediaServiceFastMetadata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cd9b76-1474-49ae-9048-269155b54021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Folder" ma:format="Dropdown" ma:internalName="Category" ma:readOnly="false">
      <xsd:simpleType>
        <xsd:restriction base="dms:Choice">
          <xsd:enumeration value="1. OPIC Message Platform"/>
          <xsd:enumeration value="2. Bios for OPIC Senior Staff Members"/>
          <xsd:enumeration value="3. OPIC State Sheet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e73e5e-253e-4c9b-b1db-3cf084acd54e" elementFormDefault="qualified">
    <xsd:import namespace="http://schemas.microsoft.com/office/2006/documentManagement/types"/>
    <xsd:import namespace="http://schemas.microsoft.com/office/infopath/2007/PartnerControls"/>
    <xsd:element name="DocType" ma:index="9" ma:displayName="DocType" ma:default="Fact Sheet" ma:format="Dropdown" ma:indexed="true" ma:internalName="DocType">
      <xsd:simpleType>
        <xsd:restriction base="dms:Choice">
          <xsd:enumeration value="Presentation"/>
          <xsd:enumeration value="Fact Sheet"/>
          <xsd:enumeration value="Branding"/>
        </xsd:restriction>
      </xsd:simpleType>
    </xsd:element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48840F-A7CE-4F1F-8D70-9A41D845B39C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be73e5e-253e-4c9b-b1db-3cf084acd54e"/>
    <ds:schemaRef ds:uri="bdcd9b76-1474-49ae-9048-269155b54021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513993F-219A-4D81-8739-1A0D2B9CF7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31C377-0110-4072-814D-C4C806FD11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cd9b76-1474-49ae-9048-269155b54021"/>
    <ds:schemaRef ds:uri="5be73e5e-253e-4c9b-b1db-3cf084acd5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11513</TotalTime>
  <Words>567</Words>
  <Application>Microsoft Office PowerPoint</Application>
  <PresentationFormat>Presentación en pantalla (4:3)</PresentationFormat>
  <Paragraphs>121</Paragraphs>
  <Slides>8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Calibri</vt:lpstr>
      <vt:lpstr>Cambria</vt:lpstr>
      <vt:lpstr>Monotype Sorts</vt:lpstr>
      <vt:lpstr>Times New Roman</vt:lpstr>
      <vt:lpstr>Wingdings</vt:lpstr>
      <vt:lpstr>OPIC Master</vt:lpstr>
      <vt:lpstr>Worksheet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InkHouse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McAuliffe</dc:creator>
  <cp:lastModifiedBy>Diana Bárbara Santos González</cp:lastModifiedBy>
  <cp:revision>276</cp:revision>
  <cp:lastPrinted>2016-01-21T17:53:15Z</cp:lastPrinted>
  <dcterms:created xsi:type="dcterms:W3CDTF">2015-04-02T17:25:51Z</dcterms:created>
  <dcterms:modified xsi:type="dcterms:W3CDTF">2017-11-08T15:41:19Z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0x0101007ABB5DD860990A4B8A0F9C839C9E4955</vt:lpwstr>
  </property>
</Properties>
</file>