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media/image26.jpg" ContentType="image/jpg"/>
  <Override PartName="/ppt/notesSlides/notesSlide15.xml" ContentType="application/vnd.openxmlformats-officedocument.presentationml.notesSlide+xml"/>
  <Override PartName="/ppt/media/image29.jpg" ContentType="image/jp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927" r:id="rId2"/>
  </p:sldMasterIdLst>
  <p:notesMasterIdLst>
    <p:notesMasterId r:id="rId25"/>
  </p:notesMasterIdLst>
  <p:sldIdLst>
    <p:sldId id="257" r:id="rId3"/>
    <p:sldId id="319" r:id="rId4"/>
    <p:sldId id="315" r:id="rId5"/>
    <p:sldId id="304" r:id="rId6"/>
    <p:sldId id="303" r:id="rId7"/>
    <p:sldId id="329" r:id="rId8"/>
    <p:sldId id="302" r:id="rId9"/>
    <p:sldId id="305" r:id="rId10"/>
    <p:sldId id="306" r:id="rId11"/>
    <p:sldId id="317" r:id="rId12"/>
    <p:sldId id="309" r:id="rId13"/>
    <p:sldId id="310" r:id="rId14"/>
    <p:sldId id="320" r:id="rId15"/>
    <p:sldId id="321" r:id="rId16"/>
    <p:sldId id="322" r:id="rId17"/>
    <p:sldId id="332" r:id="rId18"/>
    <p:sldId id="331" r:id="rId19"/>
    <p:sldId id="326" r:id="rId20"/>
    <p:sldId id="327" r:id="rId21"/>
    <p:sldId id="324" r:id="rId22"/>
    <p:sldId id="325" r:id="rId23"/>
    <p:sldId id="316" r:id="rId24"/>
  </p:sldIdLst>
  <p:sldSz cx="12192000" cy="685800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vette Valenzuela Becerra" initials="YVB" lastIdx="1" clrIdx="0">
    <p:extLst>
      <p:ext uri="{19B8F6BF-5375-455C-9EA6-DF929625EA0E}">
        <p15:presenceInfo xmlns:p15="http://schemas.microsoft.com/office/powerpoint/2012/main" userId="S-1-5-21-2903202587-8617092-245340798-25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a:srgbClr val="009999"/>
    <a:srgbClr val="FF3300"/>
    <a:srgbClr val="006699"/>
    <a:srgbClr val="008080"/>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695" autoAdjust="0"/>
  </p:normalViewPr>
  <p:slideViewPr>
    <p:cSldViewPr snapToGrid="0">
      <p:cViewPr varScale="1">
        <p:scale>
          <a:sx n="56" d="100"/>
          <a:sy n="56" d="100"/>
        </p:scale>
        <p:origin x="960"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bncedffs06\USERS\UNICOMP\DIR.TURISMO\17.%20JULIO%20ROMAN\METAS%20TURISMO%202017\REUNION%20ONE%20ON%20ONE%20DGABE\LLAVES%20FINANCIADA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spPr>
        <a:noFill/>
        <a:ln w="9525">
          <a:noFill/>
        </a:ln>
      </c:spPr>
    </c:floor>
    <c:sideWall>
      <c:thickness val="0"/>
    </c:sideWall>
    <c:backWall>
      <c:thickness val="0"/>
      <c:spPr>
        <a:noFill/>
        <a:ln w="25400">
          <a:noFill/>
        </a:ln>
      </c:spPr>
    </c:backWall>
    <c:plotArea>
      <c:layout>
        <c:manualLayout>
          <c:layoutTarget val="inner"/>
          <c:xMode val="edge"/>
          <c:yMode val="edge"/>
          <c:x val="4.2381069553805772E-2"/>
          <c:y val="0.17801713552295359"/>
          <c:w val="0.95761893044619417"/>
          <c:h val="0.69595593179705184"/>
        </c:manualLayout>
      </c:layout>
      <c:bar3DChart>
        <c:barDir val="col"/>
        <c:grouping val="clustered"/>
        <c:varyColors val="0"/>
        <c:ser>
          <c:idx val="0"/>
          <c:order val="0"/>
          <c:spPr>
            <a:solidFill>
              <a:schemeClr val="tx2">
                <a:lumMod val="50000"/>
                <a:alpha val="77000"/>
              </a:schemeClr>
            </a:solidFill>
          </c:spPr>
          <c:invertIfNegative val="0"/>
          <c:dPt>
            <c:idx val="4"/>
            <c:invertIfNegative val="0"/>
            <c:bubble3D val="0"/>
            <c:spPr>
              <a:solidFill>
                <a:srgbClr val="006666">
                  <a:alpha val="77000"/>
                </a:srgbClr>
              </a:solidFill>
            </c:spPr>
          </c:dPt>
          <c:dPt>
            <c:idx val="7"/>
            <c:invertIfNegative val="0"/>
            <c:bubble3D val="0"/>
            <c:spPr>
              <a:solidFill>
                <a:srgbClr val="00B050">
                  <a:alpha val="77000"/>
                </a:srgbClr>
              </a:solidFill>
            </c:spPr>
          </c:dPt>
          <c:dLbls>
            <c:dLbl>
              <c:idx val="0"/>
              <c:layout>
                <c:manualLayout>
                  <c:x val="6.1538368635267529E-3"/>
                  <c:y val="-4.66556792326297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579413966188349E-2"/>
                  <c:y val="-4.824573585391096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307692307692308E-2"/>
                  <c:y val="-2.086593293064821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1538368635267841E-3"/>
                  <c:y val="-4.66556792326297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1155429790026247E-2"/>
                  <c:y val="-5.84836333974587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6.1538461538461538E-3"/>
                  <c:y val="-8.3463731722592839E-3"/>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8.2051282051282051E-3"/>
                  <c:y val="-2.086593293064821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Hoja1!$G$118:$G$122</c:f>
              <c:numCache>
                <c:formatCode>General</c:formatCode>
                <c:ptCount val="5"/>
                <c:pt idx="0">
                  <c:v>2013</c:v>
                </c:pt>
                <c:pt idx="1">
                  <c:v>2014</c:v>
                </c:pt>
                <c:pt idx="2">
                  <c:v>2015</c:v>
                </c:pt>
                <c:pt idx="3">
                  <c:v>2016</c:v>
                </c:pt>
                <c:pt idx="4">
                  <c:v>2017</c:v>
                </c:pt>
              </c:numCache>
            </c:numRef>
          </c:cat>
          <c:val>
            <c:numRef>
              <c:f>Hoja1!$H$118:$H$122</c:f>
              <c:numCache>
                <c:formatCode>_-* #,##0_-;\-* #,##0_-;_-* "-"??_-;_-@_-</c:formatCode>
                <c:ptCount val="5"/>
                <c:pt idx="0">
                  <c:v>1039</c:v>
                </c:pt>
                <c:pt idx="1">
                  <c:v>1681</c:v>
                </c:pt>
                <c:pt idx="2">
                  <c:v>5069</c:v>
                </c:pt>
                <c:pt idx="3">
                  <c:v>1887</c:v>
                </c:pt>
                <c:pt idx="4">
                  <c:v>2014</c:v>
                </c:pt>
              </c:numCache>
            </c:numRef>
          </c:val>
          <c:shape val="coneToMax"/>
        </c:ser>
        <c:dLbls>
          <c:showLegendKey val="0"/>
          <c:showVal val="1"/>
          <c:showCatName val="0"/>
          <c:showSerName val="0"/>
          <c:showPercent val="0"/>
          <c:showBubbleSize val="0"/>
        </c:dLbls>
        <c:gapWidth val="75"/>
        <c:shape val="box"/>
        <c:axId val="1937687040"/>
        <c:axId val="1937691392"/>
        <c:axId val="0"/>
      </c:bar3DChart>
      <c:catAx>
        <c:axId val="1937687040"/>
        <c:scaling>
          <c:orientation val="minMax"/>
        </c:scaling>
        <c:delete val="0"/>
        <c:axPos val="b"/>
        <c:numFmt formatCode="General" sourceLinked="0"/>
        <c:majorTickMark val="none"/>
        <c:minorTickMark val="none"/>
        <c:tickLblPos val="nextTo"/>
        <c:crossAx val="1937691392"/>
        <c:crosses val="autoZero"/>
        <c:auto val="1"/>
        <c:lblAlgn val="ctr"/>
        <c:lblOffset val="100"/>
        <c:noMultiLvlLbl val="0"/>
      </c:catAx>
      <c:valAx>
        <c:axId val="1937691392"/>
        <c:scaling>
          <c:orientation val="minMax"/>
          <c:max val="6000"/>
          <c:min val="0"/>
        </c:scaling>
        <c:delete val="0"/>
        <c:axPos val="l"/>
        <c:title>
          <c:tx>
            <c:rich>
              <a:bodyPr/>
              <a:lstStyle/>
              <a:p>
                <a:pPr>
                  <a:defRPr/>
                </a:pPr>
                <a:r>
                  <a:rPr lang="es-MX"/>
                  <a:t>Hotel Keys</a:t>
                </a:r>
              </a:p>
            </c:rich>
          </c:tx>
          <c:layout>
            <c:manualLayout>
              <c:xMode val="edge"/>
              <c:yMode val="edge"/>
              <c:x val="8.5003937007874009E-2"/>
              <c:y val="0.32538855331863714"/>
            </c:manualLayout>
          </c:layout>
          <c:overlay val="0"/>
        </c:title>
        <c:numFmt formatCode="_-* #,##0_-;\-* #,##0_-;_-* &quot;-&quot;??_-;_-@_-" sourceLinked="1"/>
        <c:majorTickMark val="none"/>
        <c:minorTickMark val="none"/>
        <c:tickLblPos val="nextTo"/>
        <c:spPr>
          <a:ln w="9525">
            <a:noFill/>
          </a:ln>
        </c:spPr>
        <c:crossAx val="1937687040"/>
        <c:crosses val="autoZero"/>
        <c:crossBetween val="between"/>
        <c:majorUnit val="1500"/>
        <c:minorUnit val="500"/>
      </c:valAx>
    </c:plotArea>
    <c:plotVisOnly val="1"/>
    <c:dispBlanksAs val="gap"/>
    <c:showDLblsOverMax val="0"/>
  </c:chart>
  <c:spPr>
    <a:noFill/>
    <a:ln>
      <a:noFill/>
    </a:ln>
  </c:spPr>
  <c:txPr>
    <a:bodyPr/>
    <a:lstStyle/>
    <a:p>
      <a:pPr>
        <a:defRPr sz="1000"/>
      </a:pPr>
      <a:endParaRPr lang="es-MX"/>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s-MX">
                <a:solidFill>
                  <a:schemeClr val="tx1">
                    <a:lumMod val="50000"/>
                    <a:lumOff val="50000"/>
                  </a:schemeClr>
                </a:solidFill>
                <a:latin typeface="Arial Narrow" panose="020B0606020202030204" pitchFamily="34" charset="0"/>
                <a:cs typeface="Vrinda" panose="020B0502040204020203" pitchFamily="34" charset="0"/>
              </a:rPr>
              <a:t>BY TIPE OF BUSINESS</a:t>
            </a:r>
          </a:p>
        </c:rich>
      </c:tx>
      <c:layout>
        <c:manualLayout>
          <c:xMode val="edge"/>
          <c:yMode val="edge"/>
          <c:x val="0.35498513189603614"/>
          <c:y val="2.4646602650189021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0.30533945756780401"/>
          <c:y val="0.15928113152522602"/>
          <c:w val="0.41369200115013977"/>
          <c:h val="0.66174122749137687"/>
        </c:manualLayout>
      </c:layout>
      <c:doughnutChart>
        <c:varyColors val="1"/>
        <c:ser>
          <c:idx val="0"/>
          <c:order val="0"/>
          <c:spPr>
            <a:scene3d>
              <a:camera prst="orthographicFront"/>
              <a:lightRig rig="brightRoom" dir="t"/>
            </a:scene3d>
            <a:sp3d prstMaterial="flat">
              <a:bevelT w="50800" h="101600"/>
              <a:contourClr>
                <a:srgbClr val="000000"/>
              </a:contourClr>
            </a:sp3d>
          </c:spPr>
          <c:explosion val="3"/>
          <c:dPt>
            <c:idx val="0"/>
            <c:bubble3D val="0"/>
            <c:spPr>
              <a:solidFill>
                <a:srgbClr val="C00000"/>
              </a:solidFill>
              <a:ln>
                <a:noFill/>
              </a:ln>
              <a:effectLst/>
              <a:scene3d>
                <a:camera prst="orthographicFront"/>
                <a:lightRig rig="brightRoom" dir="t"/>
              </a:scene3d>
              <a:sp3d prstMaterial="flat">
                <a:bevelT w="50800" h="101600"/>
                <a:contourClr>
                  <a:srgbClr val="000000"/>
                </a:contourClr>
              </a:sp3d>
            </c:spPr>
          </c:dPt>
          <c:dPt>
            <c:idx val="1"/>
            <c:bubble3D val="0"/>
            <c:spPr>
              <a:solidFill>
                <a:srgbClr val="660066"/>
              </a:solidFill>
              <a:ln>
                <a:noFill/>
              </a:ln>
              <a:effectLst/>
              <a:scene3d>
                <a:camera prst="orthographicFront"/>
                <a:lightRig rig="brightRoom" dir="t"/>
              </a:scene3d>
              <a:sp3d prstMaterial="flat">
                <a:bevelT w="50800" h="101600"/>
                <a:contourClr>
                  <a:srgbClr val="000000"/>
                </a:contourClr>
              </a:sp3d>
            </c:spPr>
          </c:dPt>
          <c:dPt>
            <c:idx val="2"/>
            <c:bubble3D val="0"/>
            <c:spPr>
              <a:solidFill>
                <a:schemeClr val="tx2">
                  <a:lumMod val="75000"/>
                </a:schemeClr>
              </a:solidFill>
              <a:ln>
                <a:noFill/>
              </a:ln>
              <a:effectLst>
                <a:softEdge rad="0"/>
              </a:effectLst>
              <a:scene3d>
                <a:camera prst="orthographicFront"/>
                <a:lightRig rig="brightRoom" dir="t"/>
              </a:scene3d>
              <a:sp3d prstMaterial="flat">
                <a:bevelT w="50800" h="101600"/>
                <a:contourClr>
                  <a:srgbClr val="000000"/>
                </a:contourClr>
              </a:sp3d>
            </c:spPr>
          </c:dPt>
          <c:dPt>
            <c:idx val="3"/>
            <c:bubble3D val="0"/>
            <c:spPr>
              <a:solidFill>
                <a:schemeClr val="bg1">
                  <a:lumMod val="65000"/>
                </a:schemeClr>
              </a:solidFill>
              <a:ln>
                <a:noFill/>
              </a:ln>
              <a:effectLst/>
              <a:scene3d>
                <a:camera prst="orthographicFront"/>
                <a:lightRig rig="brightRoom" dir="t"/>
              </a:scene3d>
              <a:sp3d prstMaterial="flat">
                <a:bevelT w="50800" h="101600"/>
                <a:contourClr>
                  <a:srgbClr val="000000"/>
                </a:contourClr>
              </a:sp3d>
            </c:spPr>
          </c:dPt>
          <c:dPt>
            <c:idx val="4"/>
            <c:bubble3D val="0"/>
            <c:spPr>
              <a:solidFill>
                <a:srgbClr val="0070C0"/>
              </a:solidFill>
              <a:ln>
                <a:solidFill>
                  <a:srgbClr val="0070C0"/>
                </a:solidFill>
              </a:ln>
              <a:effectLst/>
              <a:scene3d>
                <a:camera prst="orthographicFront"/>
                <a:lightRig rig="brightRoom" dir="t"/>
              </a:scene3d>
              <a:sp3d prstMaterial="flat">
                <a:bevelT w="50800" h="101600"/>
                <a:contourClr>
                  <a:srgbClr val="000000"/>
                </a:contourClr>
              </a:sp3d>
            </c:spPr>
          </c:dPt>
          <c:dLbls>
            <c:dLbl>
              <c:idx val="0"/>
              <c:layout>
                <c:manualLayout>
                  <c:x val="9.4444444444444345E-2"/>
                  <c:y val="-0.125"/>
                </c:manualLayout>
              </c:layou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10833333333333323"/>
                  <c:y val="4.6296296296296294E-2"/>
                </c:manualLayout>
              </c:layout>
              <c:showLegendKey val="0"/>
              <c:showVal val="0"/>
              <c:showCatName val="0"/>
              <c:showSerName val="0"/>
              <c:showPercent val="1"/>
              <c:showBubbleSize val="0"/>
              <c:extLst>
                <c:ext xmlns:c15="http://schemas.microsoft.com/office/drawing/2012/chart" uri="{CE6537A1-D6FC-4f65-9D91-7224C49458BB}">
                  <c15:layout/>
                </c:ext>
              </c:extLst>
            </c:dLbl>
            <c:dLbl>
              <c:idx val="2"/>
              <c:layout/>
              <c:tx>
                <c:rich>
                  <a:bodyPr/>
                  <a:lstStyle/>
                  <a:p>
                    <a:fld id="{FA2AF550-F103-471F-987D-A18182616DA8}" type="PERCENTAGE">
                      <a:rPr lang="en-US">
                        <a:solidFill>
                          <a:schemeClr val="bg1"/>
                        </a:solidFill>
                      </a:rPr>
                      <a:pPr/>
                      <a:t>[PORCENTAJE]</a:t>
                    </a:fld>
                    <a:endParaRPr lang="es-MX"/>
                  </a:p>
                </c:rich>
              </c:tx>
              <c:showLegendKey val="0"/>
              <c:showVal val="0"/>
              <c:showCatName val="0"/>
              <c:showSerName val="0"/>
              <c:showPercent val="1"/>
              <c:showBubbleSize val="0"/>
              <c:extLst>
                <c:ext xmlns:c15="http://schemas.microsoft.com/office/drawing/2012/chart" uri="{CE6537A1-D6FC-4f65-9D91-7224C49458BB}">
                  <c15:layout/>
                  <c15:dlblFieldTable/>
                  <c15:showDataLabelsRange val="0"/>
                </c:ext>
              </c:extLst>
            </c:dLbl>
            <c:dLbl>
              <c:idx val="3"/>
              <c:layout>
                <c:manualLayout>
                  <c:x val="-0.13611111111111113"/>
                  <c:y val="9.2592592592591737E-3"/>
                </c:manualLayout>
              </c:layou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Arial Narrow" panose="020B0606020202030204" pitchFamily="34" charset="0"/>
                    <a:ea typeface="+mn-ea"/>
                    <a:cs typeface="+mn-cs"/>
                  </a:defRPr>
                </a:pPr>
                <a:endParaRPr lang="es-MX"/>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'[Gráfico 2 en Microsoft PowerPoint]EVOLUCION DE LLAVES'!$I$16:$M$16</c:f>
              <c:strCache>
                <c:ptCount val="5"/>
                <c:pt idx="0">
                  <c:v>GASTRONOMIC</c:v>
                </c:pt>
                <c:pt idx="1">
                  <c:v>HEALTH</c:v>
                </c:pt>
                <c:pt idx="2">
                  <c:v>BUSINESS</c:v>
                </c:pt>
                <c:pt idx="3">
                  <c:v>RETIRAMENT</c:v>
                </c:pt>
                <c:pt idx="4">
                  <c:v>SUN AND BEACH</c:v>
                </c:pt>
              </c:strCache>
            </c:strRef>
          </c:cat>
          <c:val>
            <c:numRef>
              <c:f>'[Gráfico 2 en Microsoft PowerPoint]EVOLUCION DE LLAVES'!$I$22:$M$22</c:f>
              <c:numCache>
                <c:formatCode>General</c:formatCode>
                <c:ptCount val="5"/>
                <c:pt idx="0">
                  <c:v>1</c:v>
                </c:pt>
                <c:pt idx="1">
                  <c:v>2</c:v>
                </c:pt>
                <c:pt idx="2">
                  <c:v>28</c:v>
                </c:pt>
                <c:pt idx="3">
                  <c:v>2</c:v>
                </c:pt>
                <c:pt idx="4">
                  <c:v>23</c:v>
                </c:pt>
              </c:numCache>
            </c:numRef>
          </c:val>
        </c:ser>
        <c:dLbls>
          <c:showLegendKey val="0"/>
          <c:showVal val="0"/>
          <c:showCatName val="0"/>
          <c:showSerName val="0"/>
          <c:showPercent val="1"/>
          <c:showBubbleSize val="0"/>
          <c:showLeaderLines val="1"/>
        </c:dLbls>
        <c:firstSliceAng val="54"/>
        <c:holeSize val="51"/>
      </c:doughnutChart>
      <c:spPr>
        <a:noFill/>
        <a:ln>
          <a:noFill/>
        </a:ln>
        <a:effectLst/>
      </c:spPr>
    </c:plotArea>
    <c:legend>
      <c:legendPos val="t"/>
      <c:layout>
        <c:manualLayout>
          <c:xMode val="edge"/>
          <c:yMode val="edge"/>
          <c:x val="7.9105424321959758E-2"/>
          <c:y val="0.92171296296296301"/>
          <c:w val="0.87816060949318231"/>
          <c:h val="7.8125546806649182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w="9525" cap="flat" cmpd="sng" algn="ctr">
      <a:noFill/>
      <a:round/>
    </a:ln>
    <a:effectLst/>
  </c:spPr>
  <c:txPr>
    <a:bodyPr/>
    <a:lstStyle/>
    <a:p>
      <a:pPr>
        <a:defRPr/>
      </a:pPr>
      <a:endParaRPr lang="es-MX"/>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EF0082-768C-4F1E-94C0-2E8E74C48C2F}" type="doc">
      <dgm:prSet loTypeId="urn:microsoft.com/office/officeart/2005/8/layout/radial3" loCatId="cycle" qsTypeId="urn:microsoft.com/office/officeart/2005/8/quickstyle/3d1" qsCatId="3D" csTypeId="urn:microsoft.com/office/officeart/2005/8/colors/accent1_2" csCatId="accent1" phldr="1"/>
      <dgm:spPr/>
      <dgm:t>
        <a:bodyPr/>
        <a:lstStyle/>
        <a:p>
          <a:endParaRPr lang="es-MX"/>
        </a:p>
      </dgm:t>
    </dgm:pt>
    <dgm:pt modelId="{4AEB1CF6-1EC9-4D94-9592-40834254A0EC}">
      <dgm:prSet phldrT="[Texto]"/>
      <dgm:spPr>
        <a:solidFill>
          <a:srgbClr val="002060">
            <a:alpha val="50000"/>
          </a:srgbClr>
        </a:solidFill>
        <a:scene3d>
          <a:camera prst="orthographicFront"/>
          <a:lightRig rig="flat" dir="t"/>
        </a:scene3d>
        <a:sp3d prstMaterial="plastic">
          <a:bevelT w="120900" h="88900"/>
          <a:bevelB w="88900" h="31750" prst="angle"/>
        </a:sp3d>
      </dgm:spPr>
      <dgm:t>
        <a:bodyPr/>
        <a:lstStyle/>
        <a:p>
          <a:r>
            <a:rPr lang="es-MX" b="1" dirty="0" smtClean="0">
              <a:solidFill>
                <a:schemeClr val="bg1"/>
              </a:solidFill>
              <a:latin typeface="Tahoma" panose="020B0604030504040204" pitchFamily="34" charset="0"/>
              <a:ea typeface="Tahoma" panose="020B0604030504040204" pitchFamily="34" charset="0"/>
              <a:cs typeface="Tahoma" panose="020B0604030504040204" pitchFamily="34" charset="0"/>
            </a:rPr>
            <a:t>COMPREHENSIVE ANALYSIS</a:t>
          </a:r>
          <a:endParaRPr lang="es-MX" b="1" dirty="0">
            <a:solidFill>
              <a:schemeClr val="bg1"/>
            </a:solidFill>
            <a:latin typeface="Tahoma" panose="020B0604030504040204" pitchFamily="34" charset="0"/>
            <a:ea typeface="Tahoma" panose="020B0604030504040204" pitchFamily="34" charset="0"/>
            <a:cs typeface="Tahoma" panose="020B0604030504040204" pitchFamily="34" charset="0"/>
          </a:endParaRPr>
        </a:p>
      </dgm:t>
    </dgm:pt>
    <dgm:pt modelId="{FECB10EF-07B7-4960-BF78-4BB5A14577FE}" type="parTrans" cxnId="{CB169F7C-0ECA-4FFE-AA8C-64E43844AE37}">
      <dgm:prSet/>
      <dgm:spPr/>
      <dgm:t>
        <a:bodyPr/>
        <a:lstStyle/>
        <a:p>
          <a:endParaRPr lang="es-MX"/>
        </a:p>
      </dgm:t>
    </dgm:pt>
    <dgm:pt modelId="{6AD452C7-CAFB-4A48-A1A7-8CF195D24397}" type="sibTrans" cxnId="{CB169F7C-0ECA-4FFE-AA8C-64E43844AE37}">
      <dgm:prSet/>
      <dgm:spPr/>
      <dgm:t>
        <a:bodyPr/>
        <a:lstStyle/>
        <a:p>
          <a:endParaRPr lang="es-MX"/>
        </a:p>
      </dgm:t>
    </dgm:pt>
    <dgm:pt modelId="{9CCB9FEE-5B91-44B8-BF12-204884D41104}">
      <dgm:prSet phldrT="[Texto]" custT="1"/>
      <dgm:spPr>
        <a:solidFill>
          <a:schemeClr val="accent5">
            <a:lumMod val="40000"/>
            <a:lumOff val="6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s-MX" sz="1050" b="1"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Developer</a:t>
          </a:r>
          <a:r>
            <a:rPr lang="es-MX"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1050" b="1"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experience</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E5541F77-4937-49A5-B452-51C677A95CD2}" type="parTrans" cxnId="{57CA0B7A-84FA-4108-9970-23ED788D81AF}">
      <dgm:prSet/>
      <dgm:spPr/>
      <dgm:t>
        <a:bodyPr/>
        <a:lstStyle/>
        <a:p>
          <a:endParaRPr lang="es-MX"/>
        </a:p>
      </dgm:t>
    </dgm:pt>
    <dgm:pt modelId="{72C6CDFE-D312-4A8B-B436-0A7D18F106B8}" type="sibTrans" cxnId="{57CA0B7A-84FA-4108-9970-23ED788D81AF}">
      <dgm:prSet/>
      <dgm:spPr/>
      <dgm:t>
        <a:bodyPr/>
        <a:lstStyle/>
        <a:p>
          <a:endParaRPr lang="es-MX"/>
        </a:p>
      </dgm:t>
    </dgm:pt>
    <dgm:pt modelId="{48535067-1E15-47C6-B4C2-AA338589BDBA}">
      <dgm:prSet custT="1"/>
      <dgm:spPr>
        <a:solidFill>
          <a:schemeClr val="accent5">
            <a:lumMod val="40000"/>
            <a:lumOff val="6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s-MX"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Operator experience (flag)</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B3CA7CFC-1102-4381-90A8-7C880B1D8A94}" type="parTrans" cxnId="{24E75C9C-9C83-413C-ACDB-D468D506B86D}">
      <dgm:prSet/>
      <dgm:spPr/>
      <dgm:t>
        <a:bodyPr/>
        <a:lstStyle/>
        <a:p>
          <a:endParaRPr lang="es-MX"/>
        </a:p>
      </dgm:t>
    </dgm:pt>
    <dgm:pt modelId="{8B3A24AD-2C1F-4392-9136-3EB45AE2A61E}" type="sibTrans" cxnId="{24E75C9C-9C83-413C-ACDB-D468D506B86D}">
      <dgm:prSet/>
      <dgm:spPr/>
      <dgm:t>
        <a:bodyPr/>
        <a:lstStyle/>
        <a:p>
          <a:endParaRPr lang="es-MX"/>
        </a:p>
      </dgm:t>
    </dgm:pt>
    <dgm:pt modelId="{D2D6A60D-626C-43BE-9F13-15B941F2DC06}">
      <dgm:prSet custT="1"/>
      <dgm:spPr>
        <a:solidFill>
          <a:schemeClr val="accent5">
            <a:lumMod val="20000"/>
            <a:lumOff val="8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s-MX"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Destination</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2245DD99-3F6E-4B27-8A7B-86BEE342DA1D}" type="parTrans" cxnId="{F70D4F77-FC49-4D45-A1C8-ABF097A92C98}">
      <dgm:prSet/>
      <dgm:spPr/>
      <dgm:t>
        <a:bodyPr/>
        <a:lstStyle/>
        <a:p>
          <a:endParaRPr lang="es-MX"/>
        </a:p>
      </dgm:t>
    </dgm:pt>
    <dgm:pt modelId="{9B6B3D6A-4A43-48B8-A67D-FAD9AD5E40CC}" type="sibTrans" cxnId="{F70D4F77-FC49-4D45-A1C8-ABF097A92C98}">
      <dgm:prSet/>
      <dgm:spPr/>
      <dgm:t>
        <a:bodyPr/>
        <a:lstStyle/>
        <a:p>
          <a:endParaRPr lang="es-MX"/>
        </a:p>
      </dgm:t>
    </dgm:pt>
    <dgm:pt modelId="{D6355676-528A-49D1-85F4-024BC401599F}">
      <dgm:prSet custT="1"/>
      <dgm:spPr>
        <a:solidFill>
          <a:schemeClr val="accent5">
            <a:lumMod val="40000"/>
            <a:lumOff val="6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n-US"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Segment: Sun and beach, business</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F7C6F147-DA19-4347-A59E-E4C31E548B24}" type="parTrans" cxnId="{5229EACE-E411-4C69-9E86-913C72F6538E}">
      <dgm:prSet/>
      <dgm:spPr/>
      <dgm:t>
        <a:bodyPr/>
        <a:lstStyle/>
        <a:p>
          <a:endParaRPr lang="es-MX"/>
        </a:p>
      </dgm:t>
    </dgm:pt>
    <dgm:pt modelId="{938FCF11-B929-4784-92FC-C8F31B4F333D}" type="sibTrans" cxnId="{5229EACE-E411-4C69-9E86-913C72F6538E}">
      <dgm:prSet/>
      <dgm:spPr/>
      <dgm:t>
        <a:bodyPr/>
        <a:lstStyle/>
        <a:p>
          <a:endParaRPr lang="es-MX"/>
        </a:p>
      </dgm:t>
    </dgm:pt>
    <dgm:pt modelId="{9EB3E8A3-3474-4545-B8D6-20B89526370C}">
      <dgm:prSet custT="1"/>
      <dgm:spPr>
        <a:solidFill>
          <a:schemeClr val="accent5">
            <a:lumMod val="40000"/>
            <a:lumOff val="6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s-MX"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health, retirement community</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084A2E08-2C02-43AA-8482-A7D4425D9A15}" type="parTrans" cxnId="{FDCB0289-8D54-4E54-B827-16F17B5129B1}">
      <dgm:prSet/>
      <dgm:spPr/>
      <dgm:t>
        <a:bodyPr/>
        <a:lstStyle/>
        <a:p>
          <a:endParaRPr lang="es-MX"/>
        </a:p>
      </dgm:t>
    </dgm:pt>
    <dgm:pt modelId="{85FC1903-81DC-45F1-A7C9-D1DBE5806C34}" type="sibTrans" cxnId="{FDCB0289-8D54-4E54-B827-16F17B5129B1}">
      <dgm:prSet/>
      <dgm:spPr/>
      <dgm:t>
        <a:bodyPr/>
        <a:lstStyle/>
        <a:p>
          <a:endParaRPr lang="es-MX"/>
        </a:p>
      </dgm:t>
    </dgm:pt>
    <dgm:pt modelId="{9FC8A50D-64C1-4454-BDBB-710848D13A01}">
      <dgm:prSet custT="1"/>
      <dgm:spPr>
        <a:solidFill>
          <a:schemeClr val="accent5">
            <a:lumMod val="40000"/>
            <a:lumOff val="6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n-US"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Follow-up to the construction plan</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96C417D2-D580-4BC5-8F3B-08A56092AF3D}" type="parTrans" cxnId="{BB469CC6-351B-40BA-A84C-0557D7161D08}">
      <dgm:prSet/>
      <dgm:spPr/>
      <dgm:t>
        <a:bodyPr/>
        <a:lstStyle/>
        <a:p>
          <a:endParaRPr lang="es-MX"/>
        </a:p>
      </dgm:t>
    </dgm:pt>
    <dgm:pt modelId="{E78918EF-453D-4870-BA4A-CA306CB69CA6}" type="sibTrans" cxnId="{BB469CC6-351B-40BA-A84C-0557D7161D08}">
      <dgm:prSet/>
      <dgm:spPr/>
      <dgm:t>
        <a:bodyPr/>
        <a:lstStyle/>
        <a:p>
          <a:endParaRPr lang="es-MX"/>
        </a:p>
      </dgm:t>
    </dgm:pt>
    <dgm:pt modelId="{26D2EEB8-EB11-4EF8-AF23-9BD71A79CC89}">
      <dgm:prSet custT="1"/>
      <dgm:spPr>
        <a:solidFill>
          <a:schemeClr val="accent5">
            <a:lumMod val="20000"/>
            <a:lumOff val="8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s-MX"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Financial evaluation</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E599C6F0-5E4B-443C-A154-909913A4170A}" type="parTrans" cxnId="{B93F1803-9584-428F-88FD-C56D7C3874C8}">
      <dgm:prSet/>
      <dgm:spPr/>
      <dgm:t>
        <a:bodyPr/>
        <a:lstStyle/>
        <a:p>
          <a:endParaRPr lang="es-MX"/>
        </a:p>
      </dgm:t>
    </dgm:pt>
    <dgm:pt modelId="{05253615-8C26-4C3C-B39F-FA1E04E6E9E4}" type="sibTrans" cxnId="{B93F1803-9584-428F-88FD-C56D7C3874C8}">
      <dgm:prSet/>
      <dgm:spPr/>
      <dgm:t>
        <a:bodyPr/>
        <a:lstStyle/>
        <a:p>
          <a:endParaRPr lang="es-MX"/>
        </a:p>
      </dgm:t>
    </dgm:pt>
    <dgm:pt modelId="{17368BDB-BEE1-4BEE-A02D-C8E0BD353545}">
      <dgm:prSet custT="1"/>
      <dgm:spPr>
        <a:solidFill>
          <a:schemeClr val="accent5">
            <a:lumMod val="20000"/>
            <a:lumOff val="8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s-MX" sz="1050" b="1" dirty="0" smtClean="0">
              <a:solidFill>
                <a:schemeClr val="tx1"/>
              </a:solidFill>
              <a:latin typeface="Tahoma" panose="020B0604030504040204" pitchFamily="34" charset="0"/>
              <a:ea typeface="Tahoma" panose="020B0604030504040204" pitchFamily="34" charset="0"/>
              <a:cs typeface="Tahoma" panose="020B0604030504040204" pitchFamily="34" charset="0"/>
            </a:rPr>
            <a:t>Constructor licenses, permissions</a:t>
          </a:r>
          <a:endParaRPr lang="es-MX" sz="105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0FC23E1C-BE82-42F8-ADCD-9D6A0E268D33}" type="parTrans" cxnId="{60A12E89-E263-4720-B6E6-3E8CAEF17D4E}">
      <dgm:prSet/>
      <dgm:spPr/>
      <dgm:t>
        <a:bodyPr/>
        <a:lstStyle/>
        <a:p>
          <a:endParaRPr lang="es-MX"/>
        </a:p>
      </dgm:t>
    </dgm:pt>
    <dgm:pt modelId="{1BBEBC9E-A4FC-4C1E-AB85-5EFF1DC891A1}" type="sibTrans" cxnId="{60A12E89-E263-4720-B6E6-3E8CAEF17D4E}">
      <dgm:prSet/>
      <dgm:spPr/>
      <dgm:t>
        <a:bodyPr/>
        <a:lstStyle/>
        <a:p>
          <a:endParaRPr lang="es-MX"/>
        </a:p>
      </dgm:t>
    </dgm:pt>
    <dgm:pt modelId="{50611251-3290-470B-9D6F-D5A3E78EAB46}">
      <dgm:prSet custT="1"/>
      <dgm:spPr>
        <a:solidFill>
          <a:schemeClr val="accent5">
            <a:lumMod val="40000"/>
            <a:lumOff val="60000"/>
            <a:alpha val="50000"/>
          </a:schemeClr>
        </a:solidFill>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gm:spPr>
      <dgm:t>
        <a:bodyPr/>
        <a:lstStyle/>
        <a:p>
          <a:r>
            <a:rPr lang="es-MX" sz="1050" b="1"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Structure</a:t>
          </a:r>
          <a:endParaRPr lang="es-MX" sz="1050" b="1"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s-MX" sz="900" b="1" dirty="0" smtClean="0">
              <a:solidFill>
                <a:schemeClr val="tx1"/>
              </a:solidFill>
              <a:latin typeface="Tahoma" panose="020B0604030504040204" pitchFamily="34" charset="0"/>
              <a:ea typeface="Tahoma" panose="020B0604030504040204" pitchFamily="34" charset="0"/>
              <a:cs typeface="Tahoma" panose="020B0604030504040204" pitchFamily="34" charset="0"/>
            </a:rPr>
            <a:t>(% participation)</a:t>
          </a:r>
          <a:endParaRPr lang="es-MX" sz="900" b="1"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FB283E37-569D-4800-9CED-78A938E9EA11}" type="parTrans" cxnId="{6917A2EA-D8BB-43D4-890C-5B19DDAB3D2C}">
      <dgm:prSet/>
      <dgm:spPr/>
      <dgm:t>
        <a:bodyPr/>
        <a:lstStyle/>
        <a:p>
          <a:endParaRPr lang="es-MX"/>
        </a:p>
      </dgm:t>
    </dgm:pt>
    <dgm:pt modelId="{DAE4ECF2-D51A-4E22-B2D5-310935BD649E}" type="sibTrans" cxnId="{6917A2EA-D8BB-43D4-890C-5B19DDAB3D2C}">
      <dgm:prSet/>
      <dgm:spPr/>
      <dgm:t>
        <a:bodyPr/>
        <a:lstStyle/>
        <a:p>
          <a:endParaRPr lang="es-MX"/>
        </a:p>
      </dgm:t>
    </dgm:pt>
    <dgm:pt modelId="{CF7EBE8F-E4D4-4C8F-A5C2-58BCA244E29D}">
      <dgm:prSet/>
      <dgm:spPr/>
      <dgm:t>
        <a:bodyPr/>
        <a:lstStyle/>
        <a:p>
          <a:endParaRPr lang="es-MX" dirty="0"/>
        </a:p>
      </dgm:t>
    </dgm:pt>
    <dgm:pt modelId="{06D44759-6382-4166-8B3E-261187C97D1E}" type="parTrans" cxnId="{270B6F92-02EE-49A9-8642-AFAED31961AE}">
      <dgm:prSet/>
      <dgm:spPr/>
      <dgm:t>
        <a:bodyPr/>
        <a:lstStyle/>
        <a:p>
          <a:endParaRPr lang="es-MX"/>
        </a:p>
      </dgm:t>
    </dgm:pt>
    <dgm:pt modelId="{91E9FC8B-C56A-4809-9055-BDE98B0F495F}" type="sibTrans" cxnId="{270B6F92-02EE-49A9-8642-AFAED31961AE}">
      <dgm:prSet/>
      <dgm:spPr/>
      <dgm:t>
        <a:bodyPr/>
        <a:lstStyle/>
        <a:p>
          <a:endParaRPr lang="es-MX"/>
        </a:p>
      </dgm:t>
    </dgm:pt>
    <dgm:pt modelId="{846907B3-262A-42A3-9DF6-2AB1E0224E2D}">
      <dgm:prSet/>
      <dgm:spPr/>
      <dgm:t>
        <a:bodyPr/>
        <a:lstStyle/>
        <a:p>
          <a:endParaRPr lang="es-MX"/>
        </a:p>
      </dgm:t>
    </dgm:pt>
    <dgm:pt modelId="{2FE152C4-13AF-472C-8F1C-056D740D9EF5}" type="parTrans" cxnId="{78151ADD-B56B-426D-9CBC-9F5C6F519D9A}">
      <dgm:prSet/>
      <dgm:spPr/>
      <dgm:t>
        <a:bodyPr/>
        <a:lstStyle/>
        <a:p>
          <a:endParaRPr lang="es-MX"/>
        </a:p>
      </dgm:t>
    </dgm:pt>
    <dgm:pt modelId="{CF8D24AA-EF31-489F-8C45-80C63E788296}" type="sibTrans" cxnId="{78151ADD-B56B-426D-9CBC-9F5C6F519D9A}">
      <dgm:prSet/>
      <dgm:spPr/>
      <dgm:t>
        <a:bodyPr/>
        <a:lstStyle/>
        <a:p>
          <a:endParaRPr lang="es-MX"/>
        </a:p>
      </dgm:t>
    </dgm:pt>
    <dgm:pt modelId="{D08D5039-B7F0-49CE-BE54-82860703369A}" type="pres">
      <dgm:prSet presAssocID="{7FEF0082-768C-4F1E-94C0-2E8E74C48C2F}" presName="composite" presStyleCnt="0">
        <dgm:presLayoutVars>
          <dgm:chMax val="1"/>
          <dgm:dir/>
          <dgm:resizeHandles val="exact"/>
        </dgm:presLayoutVars>
      </dgm:prSet>
      <dgm:spPr/>
      <dgm:t>
        <a:bodyPr/>
        <a:lstStyle/>
        <a:p>
          <a:endParaRPr lang="es-MX"/>
        </a:p>
      </dgm:t>
    </dgm:pt>
    <dgm:pt modelId="{4A2D2976-68DE-4327-82A3-0C580ABD00A2}" type="pres">
      <dgm:prSet presAssocID="{7FEF0082-768C-4F1E-94C0-2E8E74C48C2F}" presName="radial" presStyleCnt="0">
        <dgm:presLayoutVars>
          <dgm:animLvl val="ctr"/>
        </dgm:presLayoutVars>
      </dgm:prSet>
      <dgm:spPr/>
    </dgm:pt>
    <dgm:pt modelId="{112AE262-F5D6-4D49-A333-783DF64A9026}" type="pres">
      <dgm:prSet presAssocID="{4AEB1CF6-1EC9-4D94-9592-40834254A0EC}" presName="centerShape" presStyleLbl="vennNode1" presStyleIdx="0" presStyleCnt="10"/>
      <dgm:spPr/>
      <dgm:t>
        <a:bodyPr/>
        <a:lstStyle/>
        <a:p>
          <a:endParaRPr lang="es-MX"/>
        </a:p>
      </dgm:t>
    </dgm:pt>
    <dgm:pt modelId="{EEBB6B43-E232-4EEE-B058-0A68D45B625B}" type="pres">
      <dgm:prSet presAssocID="{9CCB9FEE-5B91-44B8-BF12-204884D41104}" presName="node" presStyleLbl="vennNode1" presStyleIdx="1" presStyleCnt="10">
        <dgm:presLayoutVars>
          <dgm:bulletEnabled val="1"/>
        </dgm:presLayoutVars>
      </dgm:prSet>
      <dgm:spPr/>
      <dgm:t>
        <a:bodyPr/>
        <a:lstStyle/>
        <a:p>
          <a:endParaRPr lang="es-MX"/>
        </a:p>
      </dgm:t>
    </dgm:pt>
    <dgm:pt modelId="{7BF13E6A-5EA3-45D1-A281-C31F49D302AD}" type="pres">
      <dgm:prSet presAssocID="{48535067-1E15-47C6-B4C2-AA338589BDBA}" presName="node" presStyleLbl="vennNode1" presStyleIdx="2" presStyleCnt="10">
        <dgm:presLayoutVars>
          <dgm:bulletEnabled val="1"/>
        </dgm:presLayoutVars>
      </dgm:prSet>
      <dgm:spPr/>
      <dgm:t>
        <a:bodyPr/>
        <a:lstStyle/>
        <a:p>
          <a:endParaRPr lang="es-MX"/>
        </a:p>
      </dgm:t>
    </dgm:pt>
    <dgm:pt modelId="{80B68E8E-A520-49FB-82FE-4219DEC927ED}" type="pres">
      <dgm:prSet presAssocID="{D2D6A60D-626C-43BE-9F13-15B941F2DC06}" presName="node" presStyleLbl="vennNode1" presStyleIdx="3" presStyleCnt="10">
        <dgm:presLayoutVars>
          <dgm:bulletEnabled val="1"/>
        </dgm:presLayoutVars>
      </dgm:prSet>
      <dgm:spPr/>
      <dgm:t>
        <a:bodyPr/>
        <a:lstStyle/>
        <a:p>
          <a:endParaRPr lang="es-MX"/>
        </a:p>
      </dgm:t>
    </dgm:pt>
    <dgm:pt modelId="{4D3065D6-4958-466A-A570-1F2459828B6D}" type="pres">
      <dgm:prSet presAssocID="{D6355676-528A-49D1-85F4-024BC401599F}" presName="node" presStyleLbl="vennNode1" presStyleIdx="4" presStyleCnt="10">
        <dgm:presLayoutVars>
          <dgm:bulletEnabled val="1"/>
        </dgm:presLayoutVars>
      </dgm:prSet>
      <dgm:spPr/>
      <dgm:t>
        <a:bodyPr/>
        <a:lstStyle/>
        <a:p>
          <a:endParaRPr lang="es-MX"/>
        </a:p>
      </dgm:t>
    </dgm:pt>
    <dgm:pt modelId="{C591BB15-F72E-4DE3-9F1D-5ADAE8982227}" type="pres">
      <dgm:prSet presAssocID="{9EB3E8A3-3474-4545-B8D6-20B89526370C}" presName="node" presStyleLbl="vennNode1" presStyleIdx="5" presStyleCnt="10">
        <dgm:presLayoutVars>
          <dgm:bulletEnabled val="1"/>
        </dgm:presLayoutVars>
      </dgm:prSet>
      <dgm:spPr/>
      <dgm:t>
        <a:bodyPr/>
        <a:lstStyle/>
        <a:p>
          <a:endParaRPr lang="es-MX"/>
        </a:p>
      </dgm:t>
    </dgm:pt>
    <dgm:pt modelId="{E9DCAFB9-CA62-423D-9852-B9B5117C259D}" type="pres">
      <dgm:prSet presAssocID="{9FC8A50D-64C1-4454-BDBB-710848D13A01}" presName="node" presStyleLbl="vennNode1" presStyleIdx="6" presStyleCnt="10">
        <dgm:presLayoutVars>
          <dgm:bulletEnabled val="1"/>
        </dgm:presLayoutVars>
      </dgm:prSet>
      <dgm:spPr/>
      <dgm:t>
        <a:bodyPr/>
        <a:lstStyle/>
        <a:p>
          <a:endParaRPr lang="es-MX"/>
        </a:p>
      </dgm:t>
    </dgm:pt>
    <dgm:pt modelId="{4296AA28-40C4-4C3B-B4BF-08CBB26080E5}" type="pres">
      <dgm:prSet presAssocID="{26D2EEB8-EB11-4EF8-AF23-9BD71A79CC89}" presName="node" presStyleLbl="vennNode1" presStyleIdx="7" presStyleCnt="10">
        <dgm:presLayoutVars>
          <dgm:bulletEnabled val="1"/>
        </dgm:presLayoutVars>
      </dgm:prSet>
      <dgm:spPr/>
      <dgm:t>
        <a:bodyPr/>
        <a:lstStyle/>
        <a:p>
          <a:endParaRPr lang="es-MX"/>
        </a:p>
      </dgm:t>
    </dgm:pt>
    <dgm:pt modelId="{296AD1F0-DA9C-494A-9B69-68AFD043C6EC}" type="pres">
      <dgm:prSet presAssocID="{17368BDB-BEE1-4BEE-A02D-C8E0BD353545}" presName="node" presStyleLbl="vennNode1" presStyleIdx="8" presStyleCnt="10">
        <dgm:presLayoutVars>
          <dgm:bulletEnabled val="1"/>
        </dgm:presLayoutVars>
      </dgm:prSet>
      <dgm:spPr/>
      <dgm:t>
        <a:bodyPr/>
        <a:lstStyle/>
        <a:p>
          <a:endParaRPr lang="es-MX"/>
        </a:p>
      </dgm:t>
    </dgm:pt>
    <dgm:pt modelId="{3676B7B9-3762-4EE2-9444-0A2D52A6F7A7}" type="pres">
      <dgm:prSet presAssocID="{50611251-3290-470B-9D6F-D5A3E78EAB46}" presName="node" presStyleLbl="vennNode1" presStyleIdx="9" presStyleCnt="10">
        <dgm:presLayoutVars>
          <dgm:bulletEnabled val="1"/>
        </dgm:presLayoutVars>
      </dgm:prSet>
      <dgm:spPr/>
      <dgm:t>
        <a:bodyPr/>
        <a:lstStyle/>
        <a:p>
          <a:endParaRPr lang="es-MX"/>
        </a:p>
      </dgm:t>
    </dgm:pt>
  </dgm:ptLst>
  <dgm:cxnLst>
    <dgm:cxn modelId="{270B6F92-02EE-49A9-8642-AFAED31961AE}" srcId="{7FEF0082-768C-4F1E-94C0-2E8E74C48C2F}" destId="{CF7EBE8F-E4D4-4C8F-A5C2-58BCA244E29D}" srcOrd="1" destOrd="0" parTransId="{06D44759-6382-4166-8B3E-261187C97D1E}" sibTransId="{91E9FC8B-C56A-4809-9055-BDE98B0F495F}"/>
    <dgm:cxn modelId="{BB469CC6-351B-40BA-A84C-0557D7161D08}" srcId="{4AEB1CF6-1EC9-4D94-9592-40834254A0EC}" destId="{9FC8A50D-64C1-4454-BDBB-710848D13A01}" srcOrd="5" destOrd="0" parTransId="{96C417D2-D580-4BC5-8F3B-08A56092AF3D}" sibTransId="{E78918EF-453D-4870-BA4A-CA306CB69CA6}"/>
    <dgm:cxn modelId="{24E75C9C-9C83-413C-ACDB-D468D506B86D}" srcId="{4AEB1CF6-1EC9-4D94-9592-40834254A0EC}" destId="{48535067-1E15-47C6-B4C2-AA338589BDBA}" srcOrd="1" destOrd="0" parTransId="{B3CA7CFC-1102-4381-90A8-7C880B1D8A94}" sibTransId="{8B3A24AD-2C1F-4392-9136-3EB45AE2A61E}"/>
    <dgm:cxn modelId="{BF406ED1-BADC-41D2-BC5C-19A260A5BF67}" type="presOf" srcId="{4AEB1CF6-1EC9-4D94-9592-40834254A0EC}" destId="{112AE262-F5D6-4D49-A333-783DF64A9026}" srcOrd="0" destOrd="0" presId="urn:microsoft.com/office/officeart/2005/8/layout/radial3"/>
    <dgm:cxn modelId="{60A12E89-E263-4720-B6E6-3E8CAEF17D4E}" srcId="{4AEB1CF6-1EC9-4D94-9592-40834254A0EC}" destId="{17368BDB-BEE1-4BEE-A02D-C8E0BD353545}" srcOrd="7" destOrd="0" parTransId="{0FC23E1C-BE82-42F8-ADCD-9D6A0E268D33}" sibTransId="{1BBEBC9E-A4FC-4C1E-AB85-5EFF1DC891A1}"/>
    <dgm:cxn modelId="{67953DBB-A985-4881-86CD-7D65DA41EFA8}" type="presOf" srcId="{D2D6A60D-626C-43BE-9F13-15B941F2DC06}" destId="{80B68E8E-A520-49FB-82FE-4219DEC927ED}" srcOrd="0" destOrd="0" presId="urn:microsoft.com/office/officeart/2005/8/layout/radial3"/>
    <dgm:cxn modelId="{26B70CFD-9774-4C1E-8808-497DCE2DAFE2}" type="presOf" srcId="{D6355676-528A-49D1-85F4-024BC401599F}" destId="{4D3065D6-4958-466A-A570-1F2459828B6D}" srcOrd="0" destOrd="0" presId="urn:microsoft.com/office/officeart/2005/8/layout/radial3"/>
    <dgm:cxn modelId="{F70D4F77-FC49-4D45-A1C8-ABF097A92C98}" srcId="{4AEB1CF6-1EC9-4D94-9592-40834254A0EC}" destId="{D2D6A60D-626C-43BE-9F13-15B941F2DC06}" srcOrd="2" destOrd="0" parTransId="{2245DD99-3F6E-4B27-8A7B-86BEE342DA1D}" sibTransId="{9B6B3D6A-4A43-48B8-A67D-FAD9AD5E40CC}"/>
    <dgm:cxn modelId="{087A12E7-E451-4271-90BB-316F2A9186DE}" type="presOf" srcId="{48535067-1E15-47C6-B4C2-AA338589BDBA}" destId="{7BF13E6A-5EA3-45D1-A281-C31F49D302AD}" srcOrd="0" destOrd="0" presId="urn:microsoft.com/office/officeart/2005/8/layout/radial3"/>
    <dgm:cxn modelId="{B93F1803-9584-428F-88FD-C56D7C3874C8}" srcId="{4AEB1CF6-1EC9-4D94-9592-40834254A0EC}" destId="{26D2EEB8-EB11-4EF8-AF23-9BD71A79CC89}" srcOrd="6" destOrd="0" parTransId="{E599C6F0-5E4B-443C-A154-909913A4170A}" sibTransId="{05253615-8C26-4C3C-B39F-FA1E04E6E9E4}"/>
    <dgm:cxn modelId="{4DC3AE9F-4A0A-40FE-A197-D4E7571C38DC}" type="presOf" srcId="{17368BDB-BEE1-4BEE-A02D-C8E0BD353545}" destId="{296AD1F0-DA9C-494A-9B69-68AFD043C6EC}" srcOrd="0" destOrd="0" presId="urn:microsoft.com/office/officeart/2005/8/layout/radial3"/>
    <dgm:cxn modelId="{5229EACE-E411-4C69-9E86-913C72F6538E}" srcId="{4AEB1CF6-1EC9-4D94-9592-40834254A0EC}" destId="{D6355676-528A-49D1-85F4-024BC401599F}" srcOrd="3" destOrd="0" parTransId="{F7C6F147-DA19-4347-A59E-E4C31E548B24}" sibTransId="{938FCF11-B929-4784-92FC-C8F31B4F333D}"/>
    <dgm:cxn modelId="{C0D59B71-9956-4674-8FA4-73A8576F8FDB}" type="presOf" srcId="{9FC8A50D-64C1-4454-BDBB-710848D13A01}" destId="{E9DCAFB9-CA62-423D-9852-B9B5117C259D}" srcOrd="0" destOrd="0" presId="urn:microsoft.com/office/officeart/2005/8/layout/radial3"/>
    <dgm:cxn modelId="{6917A2EA-D8BB-43D4-890C-5B19DDAB3D2C}" srcId="{4AEB1CF6-1EC9-4D94-9592-40834254A0EC}" destId="{50611251-3290-470B-9D6F-D5A3E78EAB46}" srcOrd="8" destOrd="0" parTransId="{FB283E37-569D-4800-9CED-78A938E9EA11}" sibTransId="{DAE4ECF2-D51A-4E22-B2D5-310935BD649E}"/>
    <dgm:cxn modelId="{56B6E7E5-46E8-45BC-A14C-B7D5AA92D935}" type="presOf" srcId="{9EB3E8A3-3474-4545-B8D6-20B89526370C}" destId="{C591BB15-F72E-4DE3-9F1D-5ADAE8982227}" srcOrd="0" destOrd="0" presId="urn:microsoft.com/office/officeart/2005/8/layout/radial3"/>
    <dgm:cxn modelId="{78151ADD-B56B-426D-9CBC-9F5C6F519D9A}" srcId="{CF7EBE8F-E4D4-4C8F-A5C2-58BCA244E29D}" destId="{846907B3-262A-42A3-9DF6-2AB1E0224E2D}" srcOrd="0" destOrd="0" parTransId="{2FE152C4-13AF-472C-8F1C-056D740D9EF5}" sibTransId="{CF8D24AA-EF31-489F-8C45-80C63E788296}"/>
    <dgm:cxn modelId="{CB169F7C-0ECA-4FFE-AA8C-64E43844AE37}" srcId="{7FEF0082-768C-4F1E-94C0-2E8E74C48C2F}" destId="{4AEB1CF6-1EC9-4D94-9592-40834254A0EC}" srcOrd="0" destOrd="0" parTransId="{FECB10EF-07B7-4960-BF78-4BB5A14577FE}" sibTransId="{6AD452C7-CAFB-4A48-A1A7-8CF195D24397}"/>
    <dgm:cxn modelId="{AB25D6DC-6EF1-43B6-8B17-3A8B6D3B5613}" type="presOf" srcId="{26D2EEB8-EB11-4EF8-AF23-9BD71A79CC89}" destId="{4296AA28-40C4-4C3B-B4BF-08CBB26080E5}" srcOrd="0" destOrd="0" presId="urn:microsoft.com/office/officeart/2005/8/layout/radial3"/>
    <dgm:cxn modelId="{EB7DB4B9-3B04-4DD7-843B-819190C61539}" type="presOf" srcId="{50611251-3290-470B-9D6F-D5A3E78EAB46}" destId="{3676B7B9-3762-4EE2-9444-0A2D52A6F7A7}" srcOrd="0" destOrd="0" presId="urn:microsoft.com/office/officeart/2005/8/layout/radial3"/>
    <dgm:cxn modelId="{E0B09B10-72D8-433C-B320-92E48659CADE}" type="presOf" srcId="{9CCB9FEE-5B91-44B8-BF12-204884D41104}" destId="{EEBB6B43-E232-4EEE-B058-0A68D45B625B}" srcOrd="0" destOrd="0" presId="urn:microsoft.com/office/officeart/2005/8/layout/radial3"/>
    <dgm:cxn modelId="{FDCB0289-8D54-4E54-B827-16F17B5129B1}" srcId="{4AEB1CF6-1EC9-4D94-9592-40834254A0EC}" destId="{9EB3E8A3-3474-4545-B8D6-20B89526370C}" srcOrd="4" destOrd="0" parTransId="{084A2E08-2C02-43AA-8482-A7D4425D9A15}" sibTransId="{85FC1903-81DC-45F1-A7C9-D1DBE5806C34}"/>
    <dgm:cxn modelId="{57CA0B7A-84FA-4108-9970-23ED788D81AF}" srcId="{4AEB1CF6-1EC9-4D94-9592-40834254A0EC}" destId="{9CCB9FEE-5B91-44B8-BF12-204884D41104}" srcOrd="0" destOrd="0" parTransId="{E5541F77-4937-49A5-B452-51C677A95CD2}" sibTransId="{72C6CDFE-D312-4A8B-B436-0A7D18F106B8}"/>
    <dgm:cxn modelId="{0893A43C-53CA-4968-BC8A-C60D57AEFE80}" type="presOf" srcId="{7FEF0082-768C-4F1E-94C0-2E8E74C48C2F}" destId="{D08D5039-B7F0-49CE-BE54-82860703369A}" srcOrd="0" destOrd="0" presId="urn:microsoft.com/office/officeart/2005/8/layout/radial3"/>
    <dgm:cxn modelId="{FE64DEED-FDEE-49D5-B7B7-00FFDC9D2E03}" type="presParOf" srcId="{D08D5039-B7F0-49CE-BE54-82860703369A}" destId="{4A2D2976-68DE-4327-82A3-0C580ABD00A2}" srcOrd="0" destOrd="0" presId="urn:microsoft.com/office/officeart/2005/8/layout/radial3"/>
    <dgm:cxn modelId="{922C49A3-C6E8-4931-9731-87F708D04882}" type="presParOf" srcId="{4A2D2976-68DE-4327-82A3-0C580ABD00A2}" destId="{112AE262-F5D6-4D49-A333-783DF64A9026}" srcOrd="0" destOrd="0" presId="urn:microsoft.com/office/officeart/2005/8/layout/radial3"/>
    <dgm:cxn modelId="{76B48C44-A2FF-4B10-AA29-92CB9A2A8E4A}" type="presParOf" srcId="{4A2D2976-68DE-4327-82A3-0C580ABD00A2}" destId="{EEBB6B43-E232-4EEE-B058-0A68D45B625B}" srcOrd="1" destOrd="0" presId="urn:microsoft.com/office/officeart/2005/8/layout/radial3"/>
    <dgm:cxn modelId="{3C5017CD-0053-4C42-97CF-7FC660927A16}" type="presParOf" srcId="{4A2D2976-68DE-4327-82A3-0C580ABD00A2}" destId="{7BF13E6A-5EA3-45D1-A281-C31F49D302AD}" srcOrd="2" destOrd="0" presId="urn:microsoft.com/office/officeart/2005/8/layout/radial3"/>
    <dgm:cxn modelId="{13C53445-B930-4B71-A41E-30E76B4477F8}" type="presParOf" srcId="{4A2D2976-68DE-4327-82A3-0C580ABD00A2}" destId="{80B68E8E-A520-49FB-82FE-4219DEC927ED}" srcOrd="3" destOrd="0" presId="urn:microsoft.com/office/officeart/2005/8/layout/radial3"/>
    <dgm:cxn modelId="{C9F58566-405F-4A8D-A627-D27763A9A9C7}" type="presParOf" srcId="{4A2D2976-68DE-4327-82A3-0C580ABD00A2}" destId="{4D3065D6-4958-466A-A570-1F2459828B6D}" srcOrd="4" destOrd="0" presId="urn:microsoft.com/office/officeart/2005/8/layout/radial3"/>
    <dgm:cxn modelId="{8E305B30-42A7-44DE-B33C-7BF464C88E0B}" type="presParOf" srcId="{4A2D2976-68DE-4327-82A3-0C580ABD00A2}" destId="{C591BB15-F72E-4DE3-9F1D-5ADAE8982227}" srcOrd="5" destOrd="0" presId="urn:microsoft.com/office/officeart/2005/8/layout/radial3"/>
    <dgm:cxn modelId="{E5120DE6-35E1-4E0D-8649-3B8B8732661E}" type="presParOf" srcId="{4A2D2976-68DE-4327-82A3-0C580ABD00A2}" destId="{E9DCAFB9-CA62-423D-9852-B9B5117C259D}" srcOrd="6" destOrd="0" presId="urn:microsoft.com/office/officeart/2005/8/layout/radial3"/>
    <dgm:cxn modelId="{C017D9DF-4AEA-4F4E-A9B7-FD7B550963CB}" type="presParOf" srcId="{4A2D2976-68DE-4327-82A3-0C580ABD00A2}" destId="{4296AA28-40C4-4C3B-B4BF-08CBB26080E5}" srcOrd="7" destOrd="0" presId="urn:microsoft.com/office/officeart/2005/8/layout/radial3"/>
    <dgm:cxn modelId="{89B798DD-B8EF-4C44-8167-8C256C3D8B85}" type="presParOf" srcId="{4A2D2976-68DE-4327-82A3-0C580ABD00A2}" destId="{296AD1F0-DA9C-494A-9B69-68AFD043C6EC}" srcOrd="8" destOrd="0" presId="urn:microsoft.com/office/officeart/2005/8/layout/radial3"/>
    <dgm:cxn modelId="{1B93BCBE-44B5-48EC-BB16-01D8EC595F44}" type="presParOf" srcId="{4A2D2976-68DE-4327-82A3-0C580ABD00A2}" destId="{3676B7B9-3762-4EE2-9444-0A2D52A6F7A7}" srcOrd="9"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81F2DC-E19B-4EDD-AE4B-3CD0CCF57F5A}" type="doc">
      <dgm:prSet loTypeId="urn:microsoft.com/office/officeart/2005/8/layout/vList6" loCatId="list" qsTypeId="urn:microsoft.com/office/officeart/2005/8/quickstyle/3d2" qsCatId="3D" csTypeId="urn:microsoft.com/office/officeart/2005/8/colors/colorful5" csCatId="colorful" phldr="1"/>
      <dgm:spPr/>
      <dgm:t>
        <a:bodyPr/>
        <a:lstStyle/>
        <a:p>
          <a:endParaRPr lang="es-MX"/>
        </a:p>
      </dgm:t>
    </dgm:pt>
    <dgm:pt modelId="{33CBA9A5-5928-4E77-9635-E362352418BA}">
      <dgm:prSet phldrT="[Texto]" custT="1"/>
      <dgm:spPr/>
      <dgm:t>
        <a:bodyPr/>
        <a:lstStyle/>
        <a:p>
          <a:r>
            <a:rPr lang="es-MX" sz="3200" b="1" dirty="0" smtClean="0">
              <a:latin typeface="Tahoma" panose="020B0604030504040204" pitchFamily="34" charset="0"/>
              <a:ea typeface="Tahoma" panose="020B0604030504040204" pitchFamily="34" charset="0"/>
              <a:cs typeface="Tahoma" panose="020B0604030504040204" pitchFamily="34" charset="0"/>
            </a:rPr>
            <a:t>SARAS</a:t>
          </a:r>
          <a:endParaRPr lang="es-MX" sz="3200" b="1" dirty="0">
            <a:latin typeface="Tahoma" panose="020B0604030504040204" pitchFamily="34" charset="0"/>
            <a:ea typeface="Tahoma" panose="020B0604030504040204" pitchFamily="34" charset="0"/>
            <a:cs typeface="Tahoma" panose="020B0604030504040204" pitchFamily="34" charset="0"/>
          </a:endParaRPr>
        </a:p>
      </dgm:t>
    </dgm:pt>
    <dgm:pt modelId="{6FBBDA0B-09B3-4710-99C8-52C8CBDBD5BE}" type="parTrans" cxnId="{93D59C86-919E-42BD-A64D-63E6FD49B229}">
      <dgm:prSet/>
      <dgm:spPr/>
      <dgm:t>
        <a:bodyPr/>
        <a:lstStyle/>
        <a:p>
          <a:endParaRPr lang="es-MX"/>
        </a:p>
      </dgm:t>
    </dgm:pt>
    <dgm:pt modelId="{7FA6A27A-4EA7-4A1C-9C46-F4B30EF1606B}" type="sibTrans" cxnId="{93D59C86-919E-42BD-A64D-63E6FD49B229}">
      <dgm:prSet/>
      <dgm:spPr/>
      <dgm:t>
        <a:bodyPr/>
        <a:lstStyle/>
        <a:p>
          <a:endParaRPr lang="es-MX"/>
        </a:p>
      </dgm:t>
    </dgm:pt>
    <dgm:pt modelId="{2106476D-E0D4-4F78-A8D4-3B2EDF904FE7}">
      <dgm:prSet phldrT="[Texto]" custT="1"/>
      <dgm:spPr/>
      <dgm:t>
        <a:bodyPr/>
        <a:lstStyle/>
        <a:p>
          <a:r>
            <a:rPr lang="es-MX" sz="3200" b="1" dirty="0" err="1" smtClean="0">
              <a:latin typeface="Tahoma" panose="020B0604030504040204" pitchFamily="34" charset="0"/>
              <a:ea typeface="Tahoma" panose="020B0604030504040204" pitchFamily="34" charset="0"/>
              <a:cs typeface="Tahoma" panose="020B0604030504040204" pitchFamily="34" charset="0"/>
            </a:rPr>
            <a:t>KfW</a:t>
          </a:r>
          <a:r>
            <a:rPr lang="es-MX" sz="3200" b="1" dirty="0" smtClean="0">
              <a:latin typeface="Tahoma" panose="020B0604030504040204" pitchFamily="34" charset="0"/>
              <a:ea typeface="Tahoma" panose="020B0604030504040204" pitchFamily="34" charset="0"/>
              <a:cs typeface="Tahoma" panose="020B0604030504040204" pitchFamily="34" charset="0"/>
            </a:rPr>
            <a:t> - DEG</a:t>
          </a:r>
          <a:endParaRPr lang="es-MX" sz="3200" b="1" dirty="0">
            <a:latin typeface="Tahoma" panose="020B0604030504040204" pitchFamily="34" charset="0"/>
            <a:ea typeface="Tahoma" panose="020B0604030504040204" pitchFamily="34" charset="0"/>
            <a:cs typeface="Tahoma" panose="020B0604030504040204" pitchFamily="34" charset="0"/>
          </a:endParaRPr>
        </a:p>
      </dgm:t>
    </dgm:pt>
    <dgm:pt modelId="{F52B3EC1-6DD5-4045-AC61-FAE1A1DB43A0}" type="parTrans" cxnId="{BF525011-92A5-4EAA-9186-53F5BCB310FC}">
      <dgm:prSet/>
      <dgm:spPr/>
      <dgm:t>
        <a:bodyPr/>
        <a:lstStyle/>
        <a:p>
          <a:endParaRPr lang="es-MX"/>
        </a:p>
      </dgm:t>
    </dgm:pt>
    <dgm:pt modelId="{2F5F2639-D81D-440B-BE97-A7726DB3B2EB}" type="sibTrans" cxnId="{BF525011-92A5-4EAA-9186-53F5BCB310FC}">
      <dgm:prSet/>
      <dgm:spPr/>
      <dgm:t>
        <a:bodyPr/>
        <a:lstStyle/>
        <a:p>
          <a:endParaRPr lang="es-MX"/>
        </a:p>
      </dgm:t>
    </dgm:pt>
    <dgm:pt modelId="{9F9A9E53-B4F8-466C-A6A0-742095AA48BE}">
      <dgm:prSet phldrT="[Texto]" custT="1"/>
      <dgm:spPr/>
      <dgm:t>
        <a:bodyPr/>
        <a:lstStyle/>
        <a:p>
          <a:r>
            <a:rPr lang="en-US" sz="2500" b="1" dirty="0" smtClean="0">
              <a:latin typeface="Tahoma" panose="020B0604030504040204" pitchFamily="34" charset="0"/>
              <a:ea typeface="Tahoma" panose="020B0604030504040204" pitchFamily="34" charset="0"/>
              <a:cs typeface="Tahoma" panose="020B0604030504040204" pitchFamily="34" charset="0"/>
            </a:rPr>
            <a:t>Solar Water Heaters Project</a:t>
          </a:r>
          <a:endParaRPr lang="es-MX" sz="2500" b="1" dirty="0">
            <a:latin typeface="Tahoma" panose="020B0604030504040204" pitchFamily="34" charset="0"/>
            <a:ea typeface="Tahoma" panose="020B0604030504040204" pitchFamily="34" charset="0"/>
            <a:cs typeface="Tahoma" panose="020B0604030504040204" pitchFamily="34" charset="0"/>
          </a:endParaRPr>
        </a:p>
      </dgm:t>
    </dgm:pt>
    <dgm:pt modelId="{DE1EEDCA-A01C-456D-8E23-2F7197E317B7}" type="parTrans" cxnId="{D5B2C949-CF14-497E-9588-68C70D7DEFB4}">
      <dgm:prSet/>
      <dgm:spPr/>
      <dgm:t>
        <a:bodyPr/>
        <a:lstStyle/>
        <a:p>
          <a:endParaRPr lang="es-MX"/>
        </a:p>
      </dgm:t>
    </dgm:pt>
    <dgm:pt modelId="{4477B9E5-C220-414E-920A-34078B600D38}" type="sibTrans" cxnId="{D5B2C949-CF14-497E-9588-68C70D7DEFB4}">
      <dgm:prSet/>
      <dgm:spPr/>
      <dgm:t>
        <a:bodyPr/>
        <a:lstStyle/>
        <a:p>
          <a:endParaRPr lang="es-MX"/>
        </a:p>
      </dgm:t>
    </dgm:pt>
    <dgm:pt modelId="{F4D33766-188F-4D23-B30C-D89E73EB1024}">
      <dgm:prSet/>
      <dgm:spPr/>
      <dgm:t>
        <a:bodyPr/>
        <a:lstStyle/>
        <a:p>
          <a:pPr algn="just"/>
          <a:r>
            <a:rPr lang="en-US" b="1" dirty="0" err="1" smtClean="0">
              <a:latin typeface="Tahoma" panose="020B0604030504040204" pitchFamily="34" charset="0"/>
              <a:ea typeface="Tahoma" panose="020B0604030504040204" pitchFamily="34" charset="0"/>
              <a:cs typeface="Tahoma" panose="020B0604030504040204" pitchFamily="34" charset="0"/>
            </a:rPr>
            <a:t>Bancomext</a:t>
          </a:r>
          <a:r>
            <a:rPr lang="en-US" b="1" dirty="0" smtClean="0">
              <a:latin typeface="Tahoma" panose="020B0604030504040204" pitchFamily="34" charset="0"/>
              <a:ea typeface="Tahoma" panose="020B0604030504040204" pitchFamily="34" charset="0"/>
              <a:cs typeface="Tahoma" panose="020B0604030504040204" pitchFamily="34" charset="0"/>
            </a:rPr>
            <a:t> financing scheme to promote the use of solar water heating systems (SCSA) within the tourism sector in Mexico</a:t>
          </a:r>
          <a:endParaRPr lang="es-MX" b="1" dirty="0">
            <a:latin typeface="Tahoma" panose="020B0604030504040204" pitchFamily="34" charset="0"/>
            <a:ea typeface="Tahoma" panose="020B0604030504040204" pitchFamily="34" charset="0"/>
            <a:cs typeface="Tahoma" panose="020B0604030504040204" pitchFamily="34" charset="0"/>
          </a:endParaRPr>
        </a:p>
      </dgm:t>
    </dgm:pt>
    <dgm:pt modelId="{EA8DF89C-BFF7-4BB1-8B1A-56A05186728C}" type="parTrans" cxnId="{3E4859C7-B10F-470A-87FF-31C5DB6E1E91}">
      <dgm:prSet/>
      <dgm:spPr/>
      <dgm:t>
        <a:bodyPr/>
        <a:lstStyle/>
        <a:p>
          <a:endParaRPr lang="es-MX"/>
        </a:p>
      </dgm:t>
    </dgm:pt>
    <dgm:pt modelId="{7C87B392-B2F5-4B88-9AE9-E5FCD27085CC}" type="sibTrans" cxnId="{3E4859C7-B10F-470A-87FF-31C5DB6E1E91}">
      <dgm:prSet/>
      <dgm:spPr/>
      <dgm:t>
        <a:bodyPr/>
        <a:lstStyle/>
        <a:p>
          <a:endParaRPr lang="es-MX"/>
        </a:p>
      </dgm:t>
    </dgm:pt>
    <dgm:pt modelId="{9226C277-FAA7-4128-BB33-244D51B28FF0}">
      <dgm:prSet/>
      <dgm:spPr/>
      <dgm:t>
        <a:bodyPr/>
        <a:lstStyle/>
        <a:p>
          <a:pPr algn="just"/>
          <a:r>
            <a:rPr lang="es-MX" b="1" dirty="0" err="1" smtClean="0">
              <a:latin typeface="Tahoma" panose="020B0604030504040204" pitchFamily="34" charset="0"/>
              <a:ea typeface="Tahoma" panose="020B0604030504040204" pitchFamily="34" charset="0"/>
              <a:cs typeface="Tahoma" panose="020B0604030504040204" pitchFamily="34" charset="0"/>
            </a:rPr>
            <a:t>Lines</a:t>
          </a:r>
          <a:r>
            <a:rPr lang="es-MX" b="1" dirty="0" smtClean="0">
              <a:latin typeface="Tahoma" panose="020B0604030504040204" pitchFamily="34" charset="0"/>
              <a:ea typeface="Tahoma" panose="020B0604030504040204" pitchFamily="34" charset="0"/>
              <a:cs typeface="Tahoma" panose="020B0604030504040204" pitchFamily="34" charset="0"/>
            </a:rPr>
            <a:t> of </a:t>
          </a:r>
          <a:r>
            <a:rPr lang="es-MX" b="1" dirty="0" err="1" smtClean="0">
              <a:latin typeface="Tahoma" panose="020B0604030504040204" pitchFamily="34" charset="0"/>
              <a:ea typeface="Tahoma" panose="020B0604030504040204" pitchFamily="34" charset="0"/>
              <a:cs typeface="Tahoma" panose="020B0604030504040204" pitchFamily="34" charset="0"/>
            </a:rPr>
            <a:t>Financing</a:t>
          </a:r>
          <a:endParaRPr lang="es-MX" b="1" dirty="0">
            <a:latin typeface="Tahoma" panose="020B0604030504040204" pitchFamily="34" charset="0"/>
            <a:ea typeface="Tahoma" panose="020B0604030504040204" pitchFamily="34" charset="0"/>
            <a:cs typeface="Tahoma" panose="020B0604030504040204" pitchFamily="34" charset="0"/>
          </a:endParaRPr>
        </a:p>
      </dgm:t>
    </dgm:pt>
    <dgm:pt modelId="{423A511E-68E5-46FB-88EE-4B049B05DE5A}" type="parTrans" cxnId="{B271612F-2ACB-4687-8DC7-9B3815772901}">
      <dgm:prSet/>
      <dgm:spPr/>
      <dgm:t>
        <a:bodyPr/>
        <a:lstStyle/>
        <a:p>
          <a:endParaRPr lang="es-MX"/>
        </a:p>
      </dgm:t>
    </dgm:pt>
    <dgm:pt modelId="{1C151561-B6E3-4C33-9BFE-93C54D1AB64E}" type="sibTrans" cxnId="{B271612F-2ACB-4687-8DC7-9B3815772901}">
      <dgm:prSet/>
      <dgm:spPr/>
      <dgm:t>
        <a:bodyPr/>
        <a:lstStyle/>
        <a:p>
          <a:endParaRPr lang="es-MX"/>
        </a:p>
      </dgm:t>
    </dgm:pt>
    <dgm:pt modelId="{537D6E21-8BCF-4468-9501-60B0F8F9F751}">
      <dgm:prSet phldrT="[Texto]"/>
      <dgm:spPr/>
      <dgm:t>
        <a:bodyPr/>
        <a:lstStyle/>
        <a:p>
          <a:pPr algn="just"/>
          <a:r>
            <a:rPr lang="es-MX" b="1" dirty="0" smtClean="0">
              <a:latin typeface="Tahoma" panose="020B0604030504040204" pitchFamily="34" charset="0"/>
              <a:ea typeface="Tahoma" panose="020B0604030504040204" pitchFamily="34" charset="0"/>
              <a:cs typeface="Tahoma" panose="020B0604030504040204" pitchFamily="34" charset="0"/>
            </a:rPr>
            <a:t>Environmental and Social Risk Management System (named SARAS after its initials in Spanish</a:t>
          </a:r>
          <a:r>
            <a:rPr lang="es-MX" dirty="0" smtClean="0">
              <a:latin typeface="Tahoma" panose="020B0604030504040204" pitchFamily="34" charset="0"/>
              <a:ea typeface="Tahoma" panose="020B0604030504040204" pitchFamily="34" charset="0"/>
              <a:cs typeface="Tahoma" panose="020B0604030504040204" pitchFamily="34" charset="0"/>
            </a:rPr>
            <a:t>).</a:t>
          </a:r>
          <a:endParaRPr lang="es-MX" dirty="0"/>
        </a:p>
      </dgm:t>
    </dgm:pt>
    <dgm:pt modelId="{9D0CD7F7-0AE0-4E1E-A77F-2DC4D817E28B}" type="parTrans" cxnId="{8593F994-502B-43DF-BE7E-902B82F33F61}">
      <dgm:prSet/>
      <dgm:spPr/>
      <dgm:t>
        <a:bodyPr/>
        <a:lstStyle/>
        <a:p>
          <a:endParaRPr lang="es-MX"/>
        </a:p>
      </dgm:t>
    </dgm:pt>
    <dgm:pt modelId="{5FE0B297-D633-4A11-A584-2AE0A90CFFD6}" type="sibTrans" cxnId="{8593F994-502B-43DF-BE7E-902B82F33F61}">
      <dgm:prSet/>
      <dgm:spPr/>
      <dgm:t>
        <a:bodyPr/>
        <a:lstStyle/>
        <a:p>
          <a:endParaRPr lang="es-MX"/>
        </a:p>
      </dgm:t>
    </dgm:pt>
    <dgm:pt modelId="{0B2750FA-C0D9-468A-96E0-D328A0F23E8A}">
      <dgm:prSet phldrT="[Texto]" custT="1"/>
      <dgm:spPr/>
      <dgm:t>
        <a:bodyPr/>
        <a:lstStyle/>
        <a:p>
          <a:r>
            <a:rPr lang="es-MX" sz="3200" b="1" dirty="0" smtClean="0">
              <a:latin typeface="Tahoma" panose="020B0604030504040204" pitchFamily="34" charset="0"/>
              <a:ea typeface="Tahoma" panose="020B0604030504040204" pitchFamily="34" charset="0"/>
              <a:cs typeface="Tahoma" panose="020B0604030504040204" pitchFamily="34" charset="0"/>
            </a:rPr>
            <a:t>IDB-BID</a:t>
          </a:r>
          <a:endParaRPr lang="es-MX" sz="3200" b="1" dirty="0">
            <a:latin typeface="Tahoma" panose="020B0604030504040204" pitchFamily="34" charset="0"/>
            <a:ea typeface="Tahoma" panose="020B0604030504040204" pitchFamily="34" charset="0"/>
            <a:cs typeface="Tahoma" panose="020B0604030504040204" pitchFamily="34" charset="0"/>
          </a:endParaRPr>
        </a:p>
      </dgm:t>
    </dgm:pt>
    <dgm:pt modelId="{A84C1974-E7B7-494B-BF0F-702CEA491B14}" type="parTrans" cxnId="{EA11CF26-30BE-496E-B97A-8DFFBD0745EE}">
      <dgm:prSet/>
      <dgm:spPr/>
      <dgm:t>
        <a:bodyPr/>
        <a:lstStyle/>
        <a:p>
          <a:endParaRPr lang="en-US"/>
        </a:p>
      </dgm:t>
    </dgm:pt>
    <dgm:pt modelId="{D8EF0E7E-C09B-409C-B74D-1080F68AF0BF}" type="sibTrans" cxnId="{EA11CF26-30BE-496E-B97A-8DFFBD0745EE}">
      <dgm:prSet/>
      <dgm:spPr/>
      <dgm:t>
        <a:bodyPr/>
        <a:lstStyle/>
        <a:p>
          <a:endParaRPr lang="en-US"/>
        </a:p>
      </dgm:t>
    </dgm:pt>
    <dgm:pt modelId="{CE01999E-ABB1-47AA-8ED5-DDEAB850AF7F}">
      <dgm:prSet/>
      <dgm:spPr/>
      <dgm:t>
        <a:bodyPr/>
        <a:lstStyle/>
        <a:p>
          <a:r>
            <a:rPr lang="es-MX" b="1" dirty="0" err="1" smtClean="0">
              <a:latin typeface="Tahoma" panose="020B0604030504040204" pitchFamily="34" charset="0"/>
              <a:ea typeface="Tahoma" panose="020B0604030504040204" pitchFamily="34" charset="0"/>
              <a:cs typeface="Tahoma" panose="020B0604030504040204" pitchFamily="34" charset="0"/>
            </a:rPr>
            <a:t>Market</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Study</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that</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provides</a:t>
          </a:r>
          <a:r>
            <a:rPr lang="es-MX" b="1" dirty="0" smtClean="0">
              <a:latin typeface="Tahoma" panose="020B0604030504040204" pitchFamily="34" charset="0"/>
              <a:ea typeface="Tahoma" panose="020B0604030504040204" pitchFamily="34" charset="0"/>
              <a:cs typeface="Tahoma" panose="020B0604030504040204" pitchFamily="34" charset="0"/>
            </a:rPr>
            <a:t> inputs </a:t>
          </a:r>
          <a:r>
            <a:rPr lang="es-MX" b="1" dirty="0" err="1" smtClean="0">
              <a:latin typeface="Tahoma" panose="020B0604030504040204" pitchFamily="34" charset="0"/>
              <a:ea typeface="Tahoma" panose="020B0604030504040204" pitchFamily="34" charset="0"/>
              <a:cs typeface="Tahoma" panose="020B0604030504040204" pitchFamily="34" charset="0"/>
            </a:rPr>
            <a:t>for</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the</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structuring</a:t>
          </a:r>
          <a:r>
            <a:rPr lang="es-MX" b="1" dirty="0" smtClean="0">
              <a:latin typeface="Tahoma" panose="020B0604030504040204" pitchFamily="34" charset="0"/>
              <a:ea typeface="Tahoma" panose="020B0604030504040204" pitchFamily="34" charset="0"/>
              <a:cs typeface="Tahoma" panose="020B0604030504040204" pitchFamily="34" charset="0"/>
            </a:rPr>
            <a:t> of </a:t>
          </a:r>
          <a:r>
            <a:rPr lang="es-MX" b="1" dirty="0" err="1" smtClean="0">
              <a:latin typeface="Tahoma" panose="020B0604030504040204" pitchFamily="34" charset="0"/>
              <a:ea typeface="Tahoma" panose="020B0604030504040204" pitchFamily="34" charset="0"/>
              <a:cs typeface="Tahoma" panose="020B0604030504040204" pitchFamily="34" charset="0"/>
            </a:rPr>
            <a:t>financial</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instruments</a:t>
          </a:r>
          <a:r>
            <a:rPr lang="es-MX" b="1" dirty="0" smtClean="0">
              <a:latin typeface="Tahoma" panose="020B0604030504040204" pitchFamily="34" charset="0"/>
              <a:ea typeface="Tahoma" panose="020B0604030504040204" pitchFamily="34" charset="0"/>
              <a:cs typeface="Tahoma" panose="020B0604030504040204" pitchFamily="34" charset="0"/>
            </a:rPr>
            <a:t>, to </a:t>
          </a:r>
          <a:r>
            <a:rPr lang="es-MX" b="1" dirty="0" err="1" smtClean="0">
              <a:latin typeface="Tahoma" panose="020B0604030504040204" pitchFamily="34" charset="0"/>
              <a:ea typeface="Tahoma" panose="020B0604030504040204" pitchFamily="34" charset="0"/>
              <a:cs typeface="Tahoma" panose="020B0604030504040204" pitchFamily="34" charset="0"/>
            </a:rPr>
            <a:t>fund</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projects</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alligned</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with</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climate</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change</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mitigation</a:t>
          </a:r>
          <a:r>
            <a:rPr lang="es-MX" b="1" dirty="0" smtClean="0">
              <a:latin typeface="Tahoma" panose="020B0604030504040204" pitchFamily="34" charset="0"/>
              <a:ea typeface="Tahoma" panose="020B0604030504040204" pitchFamily="34" charset="0"/>
              <a:cs typeface="Tahoma" panose="020B0604030504040204" pitchFamily="34" charset="0"/>
            </a:rPr>
            <a:t>.</a:t>
          </a:r>
          <a:endParaRPr lang="en-US" dirty="0"/>
        </a:p>
      </dgm:t>
    </dgm:pt>
    <dgm:pt modelId="{DE6F0F2E-9073-47CF-9AF7-0B4B6C07E3D8}" type="parTrans" cxnId="{A2A8407C-3F78-4799-B844-8E3845ECBC49}">
      <dgm:prSet/>
      <dgm:spPr/>
      <dgm:t>
        <a:bodyPr/>
        <a:lstStyle/>
        <a:p>
          <a:endParaRPr lang="en-US"/>
        </a:p>
      </dgm:t>
    </dgm:pt>
    <dgm:pt modelId="{CB35979A-3364-4A3B-ACAD-66EED16C6179}" type="sibTrans" cxnId="{A2A8407C-3F78-4799-B844-8E3845ECBC49}">
      <dgm:prSet/>
      <dgm:spPr/>
      <dgm:t>
        <a:bodyPr/>
        <a:lstStyle/>
        <a:p>
          <a:endParaRPr lang="en-US"/>
        </a:p>
      </dgm:t>
    </dgm:pt>
    <dgm:pt modelId="{9028C37B-7613-4F27-BF89-6B5FE4AE31DA}">
      <dgm:prSet/>
      <dgm:spPr/>
      <dgm:t>
        <a:bodyPr/>
        <a:lstStyle/>
        <a:p>
          <a:pPr algn="just"/>
          <a:r>
            <a:rPr lang="es-MX" b="1" dirty="0" err="1" smtClean="0">
              <a:latin typeface="Tahoma" panose="020B0604030504040204" pitchFamily="34" charset="0"/>
              <a:ea typeface="Tahoma" panose="020B0604030504040204" pitchFamily="34" charset="0"/>
              <a:cs typeface="Tahoma" panose="020B0604030504040204" pitchFamily="34" charset="0"/>
            </a:rPr>
            <a:t>Technical</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Cooperation</a:t>
          </a:r>
          <a:r>
            <a:rPr lang="es-MX" b="1" dirty="0" smtClean="0">
              <a:latin typeface="Tahoma" panose="020B0604030504040204" pitchFamily="34" charset="0"/>
              <a:ea typeface="Tahoma" panose="020B0604030504040204" pitchFamily="34" charset="0"/>
              <a:cs typeface="Tahoma" panose="020B0604030504040204" pitchFamily="34" charset="0"/>
            </a:rPr>
            <a:t> </a:t>
          </a:r>
          <a:r>
            <a:rPr lang="es-MX" b="1" dirty="0" err="1" smtClean="0">
              <a:latin typeface="Tahoma" panose="020B0604030504040204" pitchFamily="34" charset="0"/>
              <a:ea typeface="Tahoma" panose="020B0604030504040204" pitchFamily="34" charset="0"/>
              <a:cs typeface="Tahoma" panose="020B0604030504040204" pitchFamily="34" charset="0"/>
            </a:rPr>
            <a:t>for</a:t>
          </a:r>
          <a:r>
            <a:rPr lang="es-MX" b="1" dirty="0" smtClean="0">
              <a:latin typeface="Tahoma" panose="020B0604030504040204" pitchFamily="34" charset="0"/>
              <a:ea typeface="Tahoma" panose="020B0604030504040204" pitchFamily="34" charset="0"/>
              <a:cs typeface="Tahoma" panose="020B0604030504040204" pitchFamily="34" charset="0"/>
            </a:rPr>
            <a:t> SARAS </a:t>
          </a:r>
          <a:r>
            <a:rPr lang="es-MX" b="1" dirty="0" err="1" smtClean="0">
              <a:latin typeface="Tahoma" panose="020B0604030504040204" pitchFamily="34" charset="0"/>
              <a:ea typeface="Tahoma" panose="020B0604030504040204" pitchFamily="34" charset="0"/>
              <a:cs typeface="Tahoma" panose="020B0604030504040204" pitchFamily="34" charset="0"/>
            </a:rPr>
            <a:t>implementation</a:t>
          </a:r>
          <a:endParaRPr lang="es-MX" b="1" dirty="0">
            <a:latin typeface="Tahoma" panose="020B0604030504040204" pitchFamily="34" charset="0"/>
            <a:ea typeface="Tahoma" panose="020B0604030504040204" pitchFamily="34" charset="0"/>
            <a:cs typeface="Tahoma" panose="020B0604030504040204" pitchFamily="34" charset="0"/>
          </a:endParaRPr>
        </a:p>
      </dgm:t>
    </dgm:pt>
    <dgm:pt modelId="{8C109CDE-2F96-45FD-B8CA-FF2F22715F6B}" type="parTrans" cxnId="{5A6DCDDA-583D-4EEC-BE5B-6DD5747784C9}">
      <dgm:prSet/>
      <dgm:spPr/>
      <dgm:t>
        <a:bodyPr/>
        <a:lstStyle/>
        <a:p>
          <a:endParaRPr lang="en-US"/>
        </a:p>
      </dgm:t>
    </dgm:pt>
    <dgm:pt modelId="{56CB38E3-1B18-426B-ACEA-F27E4904066F}" type="sibTrans" cxnId="{5A6DCDDA-583D-4EEC-BE5B-6DD5747784C9}">
      <dgm:prSet/>
      <dgm:spPr/>
      <dgm:t>
        <a:bodyPr/>
        <a:lstStyle/>
        <a:p>
          <a:endParaRPr lang="en-US"/>
        </a:p>
      </dgm:t>
    </dgm:pt>
    <dgm:pt modelId="{4EF4F8C6-CD28-40B8-8A90-63104C710012}" type="pres">
      <dgm:prSet presAssocID="{D281F2DC-E19B-4EDD-AE4B-3CD0CCF57F5A}" presName="Name0" presStyleCnt="0">
        <dgm:presLayoutVars>
          <dgm:dir/>
          <dgm:animLvl val="lvl"/>
          <dgm:resizeHandles/>
        </dgm:presLayoutVars>
      </dgm:prSet>
      <dgm:spPr/>
      <dgm:t>
        <a:bodyPr/>
        <a:lstStyle/>
        <a:p>
          <a:endParaRPr lang="es-MX"/>
        </a:p>
      </dgm:t>
    </dgm:pt>
    <dgm:pt modelId="{2B2C49DA-B569-48FB-AEA5-35BCB07FD4EB}" type="pres">
      <dgm:prSet presAssocID="{33CBA9A5-5928-4E77-9635-E362352418BA}" presName="linNode" presStyleCnt="0"/>
      <dgm:spPr/>
    </dgm:pt>
    <dgm:pt modelId="{4CBD6076-7A3D-459C-9775-1929CAACD265}" type="pres">
      <dgm:prSet presAssocID="{33CBA9A5-5928-4E77-9635-E362352418BA}" presName="parentShp" presStyleLbl="node1" presStyleIdx="0" presStyleCnt="4">
        <dgm:presLayoutVars>
          <dgm:bulletEnabled val="1"/>
        </dgm:presLayoutVars>
      </dgm:prSet>
      <dgm:spPr/>
      <dgm:t>
        <a:bodyPr/>
        <a:lstStyle/>
        <a:p>
          <a:endParaRPr lang="es-MX"/>
        </a:p>
      </dgm:t>
    </dgm:pt>
    <dgm:pt modelId="{A28153CD-023B-49E8-89C4-E3666C55FF19}" type="pres">
      <dgm:prSet presAssocID="{33CBA9A5-5928-4E77-9635-E362352418BA}" presName="childShp" presStyleLbl="bgAccFollowNode1" presStyleIdx="0" presStyleCnt="4">
        <dgm:presLayoutVars>
          <dgm:bulletEnabled val="1"/>
        </dgm:presLayoutVars>
      </dgm:prSet>
      <dgm:spPr/>
      <dgm:t>
        <a:bodyPr/>
        <a:lstStyle/>
        <a:p>
          <a:endParaRPr lang="es-MX"/>
        </a:p>
      </dgm:t>
    </dgm:pt>
    <dgm:pt modelId="{A09155F6-E6E7-489B-A6FE-393A058B4460}" type="pres">
      <dgm:prSet presAssocID="{7FA6A27A-4EA7-4A1C-9C46-F4B30EF1606B}" presName="spacing" presStyleCnt="0"/>
      <dgm:spPr/>
    </dgm:pt>
    <dgm:pt modelId="{EA135CBB-C3BC-4B5F-93E0-C54BC1116312}" type="pres">
      <dgm:prSet presAssocID="{2106476D-E0D4-4F78-A8D4-3B2EDF904FE7}" presName="linNode" presStyleCnt="0"/>
      <dgm:spPr/>
    </dgm:pt>
    <dgm:pt modelId="{4C5CA949-5D40-4E86-A145-8CC31B725F11}" type="pres">
      <dgm:prSet presAssocID="{2106476D-E0D4-4F78-A8D4-3B2EDF904FE7}" presName="parentShp" presStyleLbl="node1" presStyleIdx="1" presStyleCnt="4">
        <dgm:presLayoutVars>
          <dgm:bulletEnabled val="1"/>
        </dgm:presLayoutVars>
      </dgm:prSet>
      <dgm:spPr/>
      <dgm:t>
        <a:bodyPr/>
        <a:lstStyle/>
        <a:p>
          <a:endParaRPr lang="es-MX"/>
        </a:p>
      </dgm:t>
    </dgm:pt>
    <dgm:pt modelId="{CA5B568C-B769-4F14-976B-D633D52209D7}" type="pres">
      <dgm:prSet presAssocID="{2106476D-E0D4-4F78-A8D4-3B2EDF904FE7}" presName="childShp" presStyleLbl="bgAccFollowNode1" presStyleIdx="1" presStyleCnt="4">
        <dgm:presLayoutVars>
          <dgm:bulletEnabled val="1"/>
        </dgm:presLayoutVars>
      </dgm:prSet>
      <dgm:spPr/>
      <dgm:t>
        <a:bodyPr/>
        <a:lstStyle/>
        <a:p>
          <a:endParaRPr lang="es-MX"/>
        </a:p>
      </dgm:t>
    </dgm:pt>
    <dgm:pt modelId="{DD911D3D-2239-478A-8FB0-DED786ACC5AC}" type="pres">
      <dgm:prSet presAssocID="{2F5F2639-D81D-440B-BE97-A7726DB3B2EB}" presName="spacing" presStyleCnt="0"/>
      <dgm:spPr/>
    </dgm:pt>
    <dgm:pt modelId="{5AC97522-6E53-46A0-918F-EC1C7D2AB91E}" type="pres">
      <dgm:prSet presAssocID="{0B2750FA-C0D9-468A-96E0-D328A0F23E8A}" presName="linNode" presStyleCnt="0"/>
      <dgm:spPr/>
    </dgm:pt>
    <dgm:pt modelId="{4A4116A7-B885-4CBA-8AFD-15BF49CA614C}" type="pres">
      <dgm:prSet presAssocID="{0B2750FA-C0D9-468A-96E0-D328A0F23E8A}" presName="parentShp" presStyleLbl="node1" presStyleIdx="2" presStyleCnt="4">
        <dgm:presLayoutVars>
          <dgm:bulletEnabled val="1"/>
        </dgm:presLayoutVars>
      </dgm:prSet>
      <dgm:spPr/>
      <dgm:t>
        <a:bodyPr/>
        <a:lstStyle/>
        <a:p>
          <a:endParaRPr lang="en-US"/>
        </a:p>
      </dgm:t>
    </dgm:pt>
    <dgm:pt modelId="{F24D623C-79D1-4439-8F4B-3AB79CFF4E87}" type="pres">
      <dgm:prSet presAssocID="{0B2750FA-C0D9-468A-96E0-D328A0F23E8A}" presName="childShp" presStyleLbl="bgAccFollowNode1" presStyleIdx="2" presStyleCnt="4">
        <dgm:presLayoutVars>
          <dgm:bulletEnabled val="1"/>
        </dgm:presLayoutVars>
      </dgm:prSet>
      <dgm:spPr/>
      <dgm:t>
        <a:bodyPr/>
        <a:lstStyle/>
        <a:p>
          <a:endParaRPr lang="en-US"/>
        </a:p>
      </dgm:t>
    </dgm:pt>
    <dgm:pt modelId="{6D4AF9BD-487D-49A2-8B83-717E0B229561}" type="pres">
      <dgm:prSet presAssocID="{D8EF0E7E-C09B-409C-B74D-1080F68AF0BF}" presName="spacing" presStyleCnt="0"/>
      <dgm:spPr/>
    </dgm:pt>
    <dgm:pt modelId="{AEEB0F5C-F2FE-4F9E-84A1-A8DAF5AC3F27}" type="pres">
      <dgm:prSet presAssocID="{9F9A9E53-B4F8-466C-A6A0-742095AA48BE}" presName="linNode" presStyleCnt="0"/>
      <dgm:spPr/>
    </dgm:pt>
    <dgm:pt modelId="{3559D2E2-8AD3-4C47-A168-E8A097DDF883}" type="pres">
      <dgm:prSet presAssocID="{9F9A9E53-B4F8-466C-A6A0-742095AA48BE}" presName="parentShp" presStyleLbl="node1" presStyleIdx="3" presStyleCnt="4" custLinFactNeighborX="-693">
        <dgm:presLayoutVars>
          <dgm:bulletEnabled val="1"/>
        </dgm:presLayoutVars>
      </dgm:prSet>
      <dgm:spPr/>
      <dgm:t>
        <a:bodyPr/>
        <a:lstStyle/>
        <a:p>
          <a:endParaRPr lang="es-MX"/>
        </a:p>
      </dgm:t>
    </dgm:pt>
    <dgm:pt modelId="{8AB911AF-2334-4880-A27F-E27A4B166788}" type="pres">
      <dgm:prSet presAssocID="{9F9A9E53-B4F8-466C-A6A0-742095AA48BE}" presName="childShp" presStyleLbl="bgAccFollowNode1" presStyleIdx="3" presStyleCnt="4">
        <dgm:presLayoutVars>
          <dgm:bulletEnabled val="1"/>
        </dgm:presLayoutVars>
      </dgm:prSet>
      <dgm:spPr/>
      <dgm:t>
        <a:bodyPr/>
        <a:lstStyle/>
        <a:p>
          <a:endParaRPr lang="es-MX"/>
        </a:p>
      </dgm:t>
    </dgm:pt>
  </dgm:ptLst>
  <dgm:cxnLst>
    <dgm:cxn modelId="{A4C7FFFC-A7B6-4397-92F3-7B2B0BAEA581}" type="presOf" srcId="{D281F2DC-E19B-4EDD-AE4B-3CD0CCF57F5A}" destId="{4EF4F8C6-CD28-40B8-8A90-63104C710012}" srcOrd="0" destOrd="0" presId="urn:microsoft.com/office/officeart/2005/8/layout/vList6"/>
    <dgm:cxn modelId="{37BF3DBC-3056-41C0-BB9A-68636AEC356D}" type="presOf" srcId="{9F9A9E53-B4F8-466C-A6A0-742095AA48BE}" destId="{3559D2E2-8AD3-4C47-A168-E8A097DDF883}" srcOrd="0" destOrd="0" presId="urn:microsoft.com/office/officeart/2005/8/layout/vList6"/>
    <dgm:cxn modelId="{3B737882-A2BA-454A-879A-04B24EE826CA}" type="presOf" srcId="{537D6E21-8BCF-4468-9501-60B0F8F9F751}" destId="{A28153CD-023B-49E8-89C4-E3666C55FF19}" srcOrd="0" destOrd="0" presId="urn:microsoft.com/office/officeart/2005/8/layout/vList6"/>
    <dgm:cxn modelId="{D5B2C949-CF14-497E-9588-68C70D7DEFB4}" srcId="{D281F2DC-E19B-4EDD-AE4B-3CD0CCF57F5A}" destId="{9F9A9E53-B4F8-466C-A6A0-742095AA48BE}" srcOrd="3" destOrd="0" parTransId="{DE1EEDCA-A01C-456D-8E23-2F7197E317B7}" sibTransId="{4477B9E5-C220-414E-920A-34078B600D38}"/>
    <dgm:cxn modelId="{EA11CF26-30BE-496E-B97A-8DFFBD0745EE}" srcId="{D281F2DC-E19B-4EDD-AE4B-3CD0CCF57F5A}" destId="{0B2750FA-C0D9-468A-96E0-D328A0F23E8A}" srcOrd="2" destOrd="0" parTransId="{A84C1974-E7B7-494B-BF0F-702CEA491B14}" sibTransId="{D8EF0E7E-C09B-409C-B74D-1080F68AF0BF}"/>
    <dgm:cxn modelId="{1D341B86-4124-4A2B-9E37-D4EFD72CFE9B}" type="presOf" srcId="{33CBA9A5-5928-4E77-9635-E362352418BA}" destId="{4CBD6076-7A3D-459C-9775-1929CAACD265}" srcOrd="0" destOrd="0" presId="urn:microsoft.com/office/officeart/2005/8/layout/vList6"/>
    <dgm:cxn modelId="{93D59C86-919E-42BD-A64D-63E6FD49B229}" srcId="{D281F2DC-E19B-4EDD-AE4B-3CD0CCF57F5A}" destId="{33CBA9A5-5928-4E77-9635-E362352418BA}" srcOrd="0" destOrd="0" parTransId="{6FBBDA0B-09B3-4710-99C8-52C8CBDBD5BE}" sibTransId="{7FA6A27A-4EA7-4A1C-9C46-F4B30EF1606B}"/>
    <dgm:cxn modelId="{236D2AC9-DE03-4CFD-A491-8A26EF1AE62F}" type="presOf" srcId="{2106476D-E0D4-4F78-A8D4-3B2EDF904FE7}" destId="{4C5CA949-5D40-4E86-A145-8CC31B725F11}" srcOrd="0" destOrd="0" presId="urn:microsoft.com/office/officeart/2005/8/layout/vList6"/>
    <dgm:cxn modelId="{AABBA9EC-E76F-42B9-97BE-E2BD80F0161A}" type="presOf" srcId="{0B2750FA-C0D9-468A-96E0-D328A0F23E8A}" destId="{4A4116A7-B885-4CBA-8AFD-15BF49CA614C}" srcOrd="0" destOrd="0" presId="urn:microsoft.com/office/officeart/2005/8/layout/vList6"/>
    <dgm:cxn modelId="{A2A8407C-3F78-4799-B844-8E3845ECBC49}" srcId="{0B2750FA-C0D9-468A-96E0-D328A0F23E8A}" destId="{CE01999E-ABB1-47AA-8ED5-DDEAB850AF7F}" srcOrd="0" destOrd="0" parTransId="{DE6F0F2E-9073-47CF-9AF7-0B4B6C07E3D8}" sibTransId="{CB35979A-3364-4A3B-ACAD-66EED16C6179}"/>
    <dgm:cxn modelId="{25BAB364-F01E-4E51-BC54-4E1ECD338099}" type="presOf" srcId="{CE01999E-ABB1-47AA-8ED5-DDEAB850AF7F}" destId="{F24D623C-79D1-4439-8F4B-3AB79CFF4E87}" srcOrd="0" destOrd="0" presId="urn:microsoft.com/office/officeart/2005/8/layout/vList6"/>
    <dgm:cxn modelId="{3A7C8555-936D-46AE-BFE9-7D257BFA32FF}" type="presOf" srcId="{9226C277-FAA7-4128-BB33-244D51B28FF0}" destId="{CA5B568C-B769-4F14-976B-D633D52209D7}" srcOrd="0" destOrd="0" presId="urn:microsoft.com/office/officeart/2005/8/layout/vList6"/>
    <dgm:cxn modelId="{3E4859C7-B10F-470A-87FF-31C5DB6E1E91}" srcId="{9F9A9E53-B4F8-466C-A6A0-742095AA48BE}" destId="{F4D33766-188F-4D23-B30C-D89E73EB1024}" srcOrd="0" destOrd="0" parTransId="{EA8DF89C-BFF7-4BB1-8B1A-56A05186728C}" sibTransId="{7C87B392-B2F5-4B88-9AE9-E5FCD27085CC}"/>
    <dgm:cxn modelId="{2124A607-6C49-4DA8-87E2-D13ABC90A8C5}" type="presOf" srcId="{F4D33766-188F-4D23-B30C-D89E73EB1024}" destId="{8AB911AF-2334-4880-A27F-E27A4B166788}" srcOrd="0" destOrd="0" presId="urn:microsoft.com/office/officeart/2005/8/layout/vList6"/>
    <dgm:cxn modelId="{BF525011-92A5-4EAA-9186-53F5BCB310FC}" srcId="{D281F2DC-E19B-4EDD-AE4B-3CD0CCF57F5A}" destId="{2106476D-E0D4-4F78-A8D4-3B2EDF904FE7}" srcOrd="1" destOrd="0" parTransId="{F52B3EC1-6DD5-4045-AC61-FAE1A1DB43A0}" sibTransId="{2F5F2639-D81D-440B-BE97-A7726DB3B2EB}"/>
    <dgm:cxn modelId="{BCAFE8B7-B3DB-43EE-84CA-B41FA19A5928}" type="presOf" srcId="{9028C37B-7613-4F27-BF89-6B5FE4AE31DA}" destId="{CA5B568C-B769-4F14-976B-D633D52209D7}" srcOrd="0" destOrd="1" presId="urn:microsoft.com/office/officeart/2005/8/layout/vList6"/>
    <dgm:cxn modelId="{8593F994-502B-43DF-BE7E-902B82F33F61}" srcId="{33CBA9A5-5928-4E77-9635-E362352418BA}" destId="{537D6E21-8BCF-4468-9501-60B0F8F9F751}" srcOrd="0" destOrd="0" parTransId="{9D0CD7F7-0AE0-4E1E-A77F-2DC4D817E28B}" sibTransId="{5FE0B297-D633-4A11-A584-2AE0A90CFFD6}"/>
    <dgm:cxn modelId="{5A6DCDDA-583D-4EEC-BE5B-6DD5747784C9}" srcId="{2106476D-E0D4-4F78-A8D4-3B2EDF904FE7}" destId="{9028C37B-7613-4F27-BF89-6B5FE4AE31DA}" srcOrd="1" destOrd="0" parTransId="{8C109CDE-2F96-45FD-B8CA-FF2F22715F6B}" sibTransId="{56CB38E3-1B18-426B-ACEA-F27E4904066F}"/>
    <dgm:cxn modelId="{B271612F-2ACB-4687-8DC7-9B3815772901}" srcId="{2106476D-E0D4-4F78-A8D4-3B2EDF904FE7}" destId="{9226C277-FAA7-4128-BB33-244D51B28FF0}" srcOrd="0" destOrd="0" parTransId="{423A511E-68E5-46FB-88EE-4B049B05DE5A}" sibTransId="{1C151561-B6E3-4C33-9BFE-93C54D1AB64E}"/>
    <dgm:cxn modelId="{348A332B-5337-4950-9BDE-B46410C07C56}" type="presParOf" srcId="{4EF4F8C6-CD28-40B8-8A90-63104C710012}" destId="{2B2C49DA-B569-48FB-AEA5-35BCB07FD4EB}" srcOrd="0" destOrd="0" presId="urn:microsoft.com/office/officeart/2005/8/layout/vList6"/>
    <dgm:cxn modelId="{7F93A2A4-0A7E-4EFD-A0D4-FC6D5A8F7ED1}" type="presParOf" srcId="{2B2C49DA-B569-48FB-AEA5-35BCB07FD4EB}" destId="{4CBD6076-7A3D-459C-9775-1929CAACD265}" srcOrd="0" destOrd="0" presId="urn:microsoft.com/office/officeart/2005/8/layout/vList6"/>
    <dgm:cxn modelId="{215F8658-38F8-4C4D-992C-C18261429568}" type="presParOf" srcId="{2B2C49DA-B569-48FB-AEA5-35BCB07FD4EB}" destId="{A28153CD-023B-49E8-89C4-E3666C55FF19}" srcOrd="1" destOrd="0" presId="urn:microsoft.com/office/officeart/2005/8/layout/vList6"/>
    <dgm:cxn modelId="{56AF3C3A-2751-4641-A562-7EC0AEAC4667}" type="presParOf" srcId="{4EF4F8C6-CD28-40B8-8A90-63104C710012}" destId="{A09155F6-E6E7-489B-A6FE-393A058B4460}" srcOrd="1" destOrd="0" presId="urn:microsoft.com/office/officeart/2005/8/layout/vList6"/>
    <dgm:cxn modelId="{5A4CBE16-1AE8-4876-8B84-26CF9DF6C078}" type="presParOf" srcId="{4EF4F8C6-CD28-40B8-8A90-63104C710012}" destId="{EA135CBB-C3BC-4B5F-93E0-C54BC1116312}" srcOrd="2" destOrd="0" presId="urn:microsoft.com/office/officeart/2005/8/layout/vList6"/>
    <dgm:cxn modelId="{00859B5A-1E25-46DB-8A77-B01AA9E3224A}" type="presParOf" srcId="{EA135CBB-C3BC-4B5F-93E0-C54BC1116312}" destId="{4C5CA949-5D40-4E86-A145-8CC31B725F11}" srcOrd="0" destOrd="0" presId="urn:microsoft.com/office/officeart/2005/8/layout/vList6"/>
    <dgm:cxn modelId="{C0BD4EC1-4A36-49FF-B5AA-43F00801873C}" type="presParOf" srcId="{EA135CBB-C3BC-4B5F-93E0-C54BC1116312}" destId="{CA5B568C-B769-4F14-976B-D633D52209D7}" srcOrd="1" destOrd="0" presId="urn:microsoft.com/office/officeart/2005/8/layout/vList6"/>
    <dgm:cxn modelId="{6FA7F475-A46C-440B-9C00-3C57D4EAE331}" type="presParOf" srcId="{4EF4F8C6-CD28-40B8-8A90-63104C710012}" destId="{DD911D3D-2239-478A-8FB0-DED786ACC5AC}" srcOrd="3" destOrd="0" presId="urn:microsoft.com/office/officeart/2005/8/layout/vList6"/>
    <dgm:cxn modelId="{47076574-04C2-4281-ABAA-DCAF45402779}" type="presParOf" srcId="{4EF4F8C6-CD28-40B8-8A90-63104C710012}" destId="{5AC97522-6E53-46A0-918F-EC1C7D2AB91E}" srcOrd="4" destOrd="0" presId="urn:microsoft.com/office/officeart/2005/8/layout/vList6"/>
    <dgm:cxn modelId="{58E0651E-98D3-49FA-B7BA-EAA06CD7B9BF}" type="presParOf" srcId="{5AC97522-6E53-46A0-918F-EC1C7D2AB91E}" destId="{4A4116A7-B885-4CBA-8AFD-15BF49CA614C}" srcOrd="0" destOrd="0" presId="urn:microsoft.com/office/officeart/2005/8/layout/vList6"/>
    <dgm:cxn modelId="{5148D941-D2DF-4915-B815-46E4B6921B71}" type="presParOf" srcId="{5AC97522-6E53-46A0-918F-EC1C7D2AB91E}" destId="{F24D623C-79D1-4439-8F4B-3AB79CFF4E87}" srcOrd="1" destOrd="0" presId="urn:microsoft.com/office/officeart/2005/8/layout/vList6"/>
    <dgm:cxn modelId="{E48E5D99-DD7B-4253-B1D2-A0777D0D68D8}" type="presParOf" srcId="{4EF4F8C6-CD28-40B8-8A90-63104C710012}" destId="{6D4AF9BD-487D-49A2-8B83-717E0B229561}" srcOrd="5" destOrd="0" presId="urn:microsoft.com/office/officeart/2005/8/layout/vList6"/>
    <dgm:cxn modelId="{65CD1993-A586-41F0-9C60-DEA6ECB3B4EC}" type="presParOf" srcId="{4EF4F8C6-CD28-40B8-8A90-63104C710012}" destId="{AEEB0F5C-F2FE-4F9E-84A1-A8DAF5AC3F27}" srcOrd="6" destOrd="0" presId="urn:microsoft.com/office/officeart/2005/8/layout/vList6"/>
    <dgm:cxn modelId="{85C65E44-FB73-4077-909F-707D2B438DB8}" type="presParOf" srcId="{AEEB0F5C-F2FE-4F9E-84A1-A8DAF5AC3F27}" destId="{3559D2E2-8AD3-4C47-A168-E8A097DDF883}" srcOrd="0" destOrd="0" presId="urn:microsoft.com/office/officeart/2005/8/layout/vList6"/>
    <dgm:cxn modelId="{EFDD5EDC-5075-4F8A-91F0-83B5554EE2A0}" type="presParOf" srcId="{AEEB0F5C-F2FE-4F9E-84A1-A8DAF5AC3F27}" destId="{8AB911AF-2334-4880-A27F-E27A4B166788}"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AE262-F5D6-4D49-A333-783DF64A9026}">
      <dsp:nvSpPr>
        <dsp:cNvPr id="0" name=""/>
        <dsp:cNvSpPr/>
      </dsp:nvSpPr>
      <dsp:spPr>
        <a:xfrm>
          <a:off x="1391244" y="1046698"/>
          <a:ext cx="2542760" cy="2542760"/>
        </a:xfrm>
        <a:prstGeom prst="ellipse">
          <a:avLst/>
        </a:prstGeom>
        <a:solidFill>
          <a:srgbClr val="002060">
            <a:alpha val="50000"/>
          </a:srgb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MX" sz="15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COMPREHENSIVE ANALYSIS</a:t>
          </a:r>
          <a:endParaRPr lang="es-MX" sz="15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dsp:txBody>
      <dsp:txXfrm>
        <a:off x="1763623" y="1419077"/>
        <a:ext cx="1798002" cy="1798002"/>
      </dsp:txXfrm>
    </dsp:sp>
    <dsp:sp modelId="{EEBB6B43-E232-4EEE-B058-0A68D45B625B}">
      <dsp:nvSpPr>
        <dsp:cNvPr id="0" name=""/>
        <dsp:cNvSpPr/>
      </dsp:nvSpPr>
      <dsp:spPr>
        <a:xfrm>
          <a:off x="2026934" y="25142"/>
          <a:ext cx="1271380" cy="1271380"/>
        </a:xfrm>
        <a:prstGeom prst="ellipse">
          <a:avLst/>
        </a:prstGeom>
        <a:solidFill>
          <a:schemeClr val="accent5">
            <a:lumMod val="40000"/>
            <a:lumOff val="6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Developer</a:t>
          </a:r>
          <a:r>
            <a:rPr lang="es-MX"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MX" sz="105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experience</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2213123" y="211331"/>
        <a:ext cx="899002" cy="899002"/>
      </dsp:txXfrm>
    </dsp:sp>
    <dsp:sp modelId="{7BF13E6A-5EA3-45D1-A281-C31F49D302AD}">
      <dsp:nvSpPr>
        <dsp:cNvPr id="0" name=""/>
        <dsp:cNvSpPr/>
      </dsp:nvSpPr>
      <dsp:spPr>
        <a:xfrm>
          <a:off x="3092192" y="412864"/>
          <a:ext cx="1271380" cy="1271380"/>
        </a:xfrm>
        <a:prstGeom prst="ellipse">
          <a:avLst/>
        </a:prstGeom>
        <a:solidFill>
          <a:schemeClr val="accent5">
            <a:lumMod val="40000"/>
            <a:lumOff val="6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Operator experience (flag)</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3278381" y="599053"/>
        <a:ext cx="899002" cy="899002"/>
      </dsp:txXfrm>
    </dsp:sp>
    <dsp:sp modelId="{80B68E8E-A520-49FB-82FE-4219DEC927ED}">
      <dsp:nvSpPr>
        <dsp:cNvPr id="0" name=""/>
        <dsp:cNvSpPr/>
      </dsp:nvSpPr>
      <dsp:spPr>
        <a:xfrm>
          <a:off x="3659004" y="1394610"/>
          <a:ext cx="1271380" cy="1271380"/>
        </a:xfrm>
        <a:prstGeom prst="ellipse">
          <a:avLst/>
        </a:prstGeom>
        <a:solidFill>
          <a:schemeClr val="accent5">
            <a:lumMod val="20000"/>
            <a:lumOff val="8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Destination</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3845193" y="1580799"/>
        <a:ext cx="899002" cy="899002"/>
      </dsp:txXfrm>
    </dsp:sp>
    <dsp:sp modelId="{4D3065D6-4958-466A-A570-1F2459828B6D}">
      <dsp:nvSpPr>
        <dsp:cNvPr id="0" name=""/>
        <dsp:cNvSpPr/>
      </dsp:nvSpPr>
      <dsp:spPr>
        <a:xfrm>
          <a:off x="3462152" y="2511011"/>
          <a:ext cx="1271380" cy="1271380"/>
        </a:xfrm>
        <a:prstGeom prst="ellipse">
          <a:avLst/>
        </a:prstGeom>
        <a:solidFill>
          <a:schemeClr val="accent5">
            <a:lumMod val="40000"/>
            <a:lumOff val="6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Segment: Sun and beach, business</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3648341" y="2697200"/>
        <a:ext cx="899002" cy="899002"/>
      </dsp:txXfrm>
    </dsp:sp>
    <dsp:sp modelId="{C591BB15-F72E-4DE3-9F1D-5ADAE8982227}">
      <dsp:nvSpPr>
        <dsp:cNvPr id="0" name=""/>
        <dsp:cNvSpPr/>
      </dsp:nvSpPr>
      <dsp:spPr>
        <a:xfrm>
          <a:off x="2593746" y="3239690"/>
          <a:ext cx="1271380" cy="1271380"/>
        </a:xfrm>
        <a:prstGeom prst="ellipse">
          <a:avLst/>
        </a:prstGeom>
        <a:solidFill>
          <a:schemeClr val="accent5">
            <a:lumMod val="40000"/>
            <a:lumOff val="6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health, retirement community</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2779935" y="3425879"/>
        <a:ext cx="899002" cy="899002"/>
      </dsp:txXfrm>
    </dsp:sp>
    <dsp:sp modelId="{E9DCAFB9-CA62-423D-9852-B9B5117C259D}">
      <dsp:nvSpPr>
        <dsp:cNvPr id="0" name=""/>
        <dsp:cNvSpPr/>
      </dsp:nvSpPr>
      <dsp:spPr>
        <a:xfrm>
          <a:off x="1460123" y="3239690"/>
          <a:ext cx="1271380" cy="1271380"/>
        </a:xfrm>
        <a:prstGeom prst="ellipse">
          <a:avLst/>
        </a:prstGeom>
        <a:solidFill>
          <a:schemeClr val="accent5">
            <a:lumMod val="40000"/>
            <a:lumOff val="6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Follow-up to the construction plan</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1646312" y="3425879"/>
        <a:ext cx="899002" cy="899002"/>
      </dsp:txXfrm>
    </dsp:sp>
    <dsp:sp modelId="{4296AA28-40C4-4C3B-B4BF-08CBB26080E5}">
      <dsp:nvSpPr>
        <dsp:cNvPr id="0" name=""/>
        <dsp:cNvSpPr/>
      </dsp:nvSpPr>
      <dsp:spPr>
        <a:xfrm>
          <a:off x="591717" y="2511011"/>
          <a:ext cx="1271380" cy="1271380"/>
        </a:xfrm>
        <a:prstGeom prst="ellipse">
          <a:avLst/>
        </a:prstGeom>
        <a:solidFill>
          <a:schemeClr val="accent5">
            <a:lumMod val="20000"/>
            <a:lumOff val="8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Financial evaluation</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777906" y="2697200"/>
        <a:ext cx="899002" cy="899002"/>
      </dsp:txXfrm>
    </dsp:sp>
    <dsp:sp modelId="{296AD1F0-DA9C-494A-9B69-68AFD043C6EC}">
      <dsp:nvSpPr>
        <dsp:cNvPr id="0" name=""/>
        <dsp:cNvSpPr/>
      </dsp:nvSpPr>
      <dsp:spPr>
        <a:xfrm>
          <a:off x="394865" y="1394610"/>
          <a:ext cx="1271380" cy="1271380"/>
        </a:xfrm>
        <a:prstGeom prst="ellipse">
          <a:avLst/>
        </a:prstGeom>
        <a:solidFill>
          <a:schemeClr val="accent5">
            <a:lumMod val="20000"/>
            <a:lumOff val="8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Constructor licenses, permissions</a:t>
          </a:r>
          <a:endParaRPr lang="es-MX" sz="105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581054" y="1580799"/>
        <a:ext cx="899002" cy="899002"/>
      </dsp:txXfrm>
    </dsp:sp>
    <dsp:sp modelId="{3676B7B9-3762-4EE2-9444-0A2D52A6F7A7}">
      <dsp:nvSpPr>
        <dsp:cNvPr id="0" name=""/>
        <dsp:cNvSpPr/>
      </dsp:nvSpPr>
      <dsp:spPr>
        <a:xfrm>
          <a:off x="961677" y="412864"/>
          <a:ext cx="1271380" cy="1271380"/>
        </a:xfrm>
        <a:prstGeom prst="ellipse">
          <a:avLst/>
        </a:prstGeom>
        <a:solidFill>
          <a:schemeClr val="accent5">
            <a:lumMod val="40000"/>
            <a:lumOff val="60000"/>
            <a:alpha val="50000"/>
          </a:schemeClr>
        </a:solidFill>
        <a:ln>
          <a:noFill/>
        </a:ln>
        <a:effectLst>
          <a:glow rad="63500">
            <a:schemeClr val="accent1">
              <a:satMod val="175000"/>
              <a:alpha val="40000"/>
            </a:schemeClr>
          </a:glow>
          <a:outerShdw blurRad="50800" dist="38100" dir="16200000" rotWithShape="0">
            <a:prstClr val="black">
              <a:alpha val="40000"/>
            </a:prstClr>
          </a:outerShdw>
        </a:effectLst>
        <a:scene3d>
          <a:camera prst="orthographicFront"/>
          <a:lightRig rig="flat" dir="t"/>
        </a:scene3d>
        <a:sp3d prstMaterial="plastic">
          <a:bevelT w="120900" h="88900" prst="divot"/>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05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Structure</a:t>
          </a:r>
          <a:endParaRPr lang="es-MX" sz="105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lvl="0" algn="ctr" defTabSz="466725">
            <a:lnSpc>
              <a:spcPct val="90000"/>
            </a:lnSpc>
            <a:spcBef>
              <a:spcPct val="0"/>
            </a:spcBef>
            <a:spcAft>
              <a:spcPct val="35000"/>
            </a:spcAft>
          </a:pPr>
          <a:r>
            <a:rPr lang="es-MX" sz="9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participation)</a:t>
          </a:r>
          <a:endParaRPr lang="es-MX" sz="9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1147866" y="599053"/>
        <a:ext cx="899002" cy="899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8153CD-023B-49E8-89C4-E3666C55FF19}">
      <dsp:nvSpPr>
        <dsp:cNvPr id="0" name=""/>
        <dsp:cNvSpPr/>
      </dsp:nvSpPr>
      <dsp:spPr>
        <a:xfrm>
          <a:off x="3808886" y="1274"/>
          <a:ext cx="5713330" cy="1010808"/>
        </a:xfrm>
        <a:prstGeom prst="rightArrow">
          <a:avLst>
            <a:gd name="adj1" fmla="val 75000"/>
            <a:gd name="adj2" fmla="val 50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just" defTabSz="711200">
            <a:lnSpc>
              <a:spcPct val="90000"/>
            </a:lnSpc>
            <a:spcBef>
              <a:spcPct val="0"/>
            </a:spcBef>
            <a:spcAft>
              <a:spcPct val="15000"/>
            </a:spcAft>
            <a:buChar char="••"/>
          </a:pPr>
          <a:r>
            <a:rPr lang="es-MX" sz="1600" b="1" kern="1200" dirty="0" smtClean="0">
              <a:latin typeface="Tahoma" panose="020B0604030504040204" pitchFamily="34" charset="0"/>
              <a:ea typeface="Tahoma" panose="020B0604030504040204" pitchFamily="34" charset="0"/>
              <a:cs typeface="Tahoma" panose="020B0604030504040204" pitchFamily="34" charset="0"/>
            </a:rPr>
            <a:t>Environmental and Social Risk Management System (named SARAS after its initials in Spanish</a:t>
          </a:r>
          <a:r>
            <a:rPr lang="es-MX" sz="1600" kern="1200" dirty="0" smtClean="0">
              <a:latin typeface="Tahoma" panose="020B0604030504040204" pitchFamily="34" charset="0"/>
              <a:ea typeface="Tahoma" panose="020B0604030504040204" pitchFamily="34" charset="0"/>
              <a:cs typeface="Tahoma" panose="020B0604030504040204" pitchFamily="34" charset="0"/>
            </a:rPr>
            <a:t>).</a:t>
          </a:r>
          <a:endParaRPr lang="es-MX" sz="1600" kern="1200" dirty="0"/>
        </a:p>
      </dsp:txBody>
      <dsp:txXfrm>
        <a:off x="3808886" y="127625"/>
        <a:ext cx="5334277" cy="758106"/>
      </dsp:txXfrm>
    </dsp:sp>
    <dsp:sp modelId="{4CBD6076-7A3D-459C-9775-1929CAACD265}">
      <dsp:nvSpPr>
        <dsp:cNvPr id="0" name=""/>
        <dsp:cNvSpPr/>
      </dsp:nvSpPr>
      <dsp:spPr>
        <a:xfrm>
          <a:off x="0" y="1274"/>
          <a:ext cx="3808886" cy="101080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MX" sz="3200" b="1" kern="1200" dirty="0" smtClean="0">
              <a:latin typeface="Tahoma" panose="020B0604030504040204" pitchFamily="34" charset="0"/>
              <a:ea typeface="Tahoma" panose="020B0604030504040204" pitchFamily="34" charset="0"/>
              <a:cs typeface="Tahoma" panose="020B0604030504040204" pitchFamily="34" charset="0"/>
            </a:rPr>
            <a:t>SARAS</a:t>
          </a:r>
          <a:endParaRPr lang="es-MX" sz="3200" b="1" kern="1200" dirty="0">
            <a:latin typeface="Tahoma" panose="020B0604030504040204" pitchFamily="34" charset="0"/>
            <a:ea typeface="Tahoma" panose="020B0604030504040204" pitchFamily="34" charset="0"/>
            <a:cs typeface="Tahoma" panose="020B0604030504040204" pitchFamily="34" charset="0"/>
          </a:endParaRPr>
        </a:p>
      </dsp:txBody>
      <dsp:txXfrm>
        <a:off x="49344" y="50618"/>
        <a:ext cx="3710198" cy="912120"/>
      </dsp:txXfrm>
    </dsp:sp>
    <dsp:sp modelId="{CA5B568C-B769-4F14-976B-D633D52209D7}">
      <dsp:nvSpPr>
        <dsp:cNvPr id="0" name=""/>
        <dsp:cNvSpPr/>
      </dsp:nvSpPr>
      <dsp:spPr>
        <a:xfrm>
          <a:off x="3808886" y="1113163"/>
          <a:ext cx="5713330" cy="1010808"/>
        </a:xfrm>
        <a:prstGeom prst="rightArrow">
          <a:avLst>
            <a:gd name="adj1" fmla="val 75000"/>
            <a:gd name="adj2" fmla="val 50000"/>
          </a:avLst>
        </a:prstGeom>
        <a:solidFill>
          <a:schemeClr val="accent5">
            <a:tint val="40000"/>
            <a:alpha val="90000"/>
            <a:hueOff val="-2463918"/>
            <a:satOff val="-4272"/>
            <a:lumOff val="-430"/>
            <a:alphaOff val="0"/>
          </a:schemeClr>
        </a:solidFill>
        <a:ln w="6350" cap="flat" cmpd="sng" algn="ctr">
          <a:solidFill>
            <a:schemeClr val="accent5">
              <a:tint val="40000"/>
              <a:alpha val="90000"/>
              <a:hueOff val="-2463918"/>
              <a:satOff val="-4272"/>
              <a:lumOff val="-43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just" defTabSz="711200">
            <a:lnSpc>
              <a:spcPct val="90000"/>
            </a:lnSpc>
            <a:spcBef>
              <a:spcPct val="0"/>
            </a:spcBef>
            <a:spcAft>
              <a:spcPct val="15000"/>
            </a:spcAft>
            <a:buChar char="••"/>
          </a:pPr>
          <a:r>
            <a:rPr lang="es-MX" sz="1600" b="1" kern="1200" dirty="0" err="1" smtClean="0">
              <a:latin typeface="Tahoma" panose="020B0604030504040204" pitchFamily="34" charset="0"/>
              <a:ea typeface="Tahoma" panose="020B0604030504040204" pitchFamily="34" charset="0"/>
              <a:cs typeface="Tahoma" panose="020B0604030504040204" pitchFamily="34" charset="0"/>
            </a:rPr>
            <a:t>Lines</a:t>
          </a:r>
          <a:r>
            <a:rPr lang="es-MX" sz="1600" b="1" kern="1200" dirty="0" smtClean="0">
              <a:latin typeface="Tahoma" panose="020B0604030504040204" pitchFamily="34" charset="0"/>
              <a:ea typeface="Tahoma" panose="020B0604030504040204" pitchFamily="34" charset="0"/>
              <a:cs typeface="Tahoma" panose="020B0604030504040204" pitchFamily="34" charset="0"/>
            </a:rPr>
            <a:t> of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Financing</a:t>
          </a:r>
          <a:endParaRPr lang="es-MX" sz="1600" b="1" kern="1200" dirty="0">
            <a:latin typeface="Tahoma" panose="020B0604030504040204" pitchFamily="34" charset="0"/>
            <a:ea typeface="Tahoma" panose="020B0604030504040204" pitchFamily="34" charset="0"/>
            <a:cs typeface="Tahoma" panose="020B0604030504040204" pitchFamily="34" charset="0"/>
          </a:endParaRPr>
        </a:p>
        <a:p>
          <a:pPr marL="171450" lvl="1" indent="-171450" algn="just" defTabSz="711200">
            <a:lnSpc>
              <a:spcPct val="90000"/>
            </a:lnSpc>
            <a:spcBef>
              <a:spcPct val="0"/>
            </a:spcBef>
            <a:spcAft>
              <a:spcPct val="15000"/>
            </a:spcAft>
            <a:buChar char="••"/>
          </a:pPr>
          <a:r>
            <a:rPr lang="es-MX" sz="1600" b="1" kern="1200" dirty="0" err="1" smtClean="0">
              <a:latin typeface="Tahoma" panose="020B0604030504040204" pitchFamily="34" charset="0"/>
              <a:ea typeface="Tahoma" panose="020B0604030504040204" pitchFamily="34" charset="0"/>
              <a:cs typeface="Tahoma" panose="020B0604030504040204" pitchFamily="34" charset="0"/>
            </a:rPr>
            <a:t>Technical</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Cooperation</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for</a:t>
          </a:r>
          <a:r>
            <a:rPr lang="es-MX" sz="1600" b="1" kern="1200" dirty="0" smtClean="0">
              <a:latin typeface="Tahoma" panose="020B0604030504040204" pitchFamily="34" charset="0"/>
              <a:ea typeface="Tahoma" panose="020B0604030504040204" pitchFamily="34" charset="0"/>
              <a:cs typeface="Tahoma" panose="020B0604030504040204" pitchFamily="34" charset="0"/>
            </a:rPr>
            <a:t> SARAS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implementation</a:t>
          </a:r>
          <a:endParaRPr lang="es-MX" sz="1600" b="1" kern="1200" dirty="0">
            <a:latin typeface="Tahoma" panose="020B0604030504040204" pitchFamily="34" charset="0"/>
            <a:ea typeface="Tahoma" panose="020B0604030504040204" pitchFamily="34" charset="0"/>
            <a:cs typeface="Tahoma" panose="020B0604030504040204" pitchFamily="34" charset="0"/>
          </a:endParaRPr>
        </a:p>
      </dsp:txBody>
      <dsp:txXfrm>
        <a:off x="3808886" y="1239514"/>
        <a:ext cx="5334277" cy="758106"/>
      </dsp:txXfrm>
    </dsp:sp>
    <dsp:sp modelId="{4C5CA949-5D40-4E86-A145-8CC31B725F11}">
      <dsp:nvSpPr>
        <dsp:cNvPr id="0" name=""/>
        <dsp:cNvSpPr/>
      </dsp:nvSpPr>
      <dsp:spPr>
        <a:xfrm>
          <a:off x="0" y="1113163"/>
          <a:ext cx="3808886" cy="1010808"/>
        </a:xfrm>
        <a:prstGeom prst="roundRect">
          <a:avLst/>
        </a:prstGeom>
        <a:gradFill rotWithShape="0">
          <a:gsLst>
            <a:gs pos="0">
              <a:schemeClr val="accent5">
                <a:hueOff val="-2451115"/>
                <a:satOff val="-3409"/>
                <a:lumOff val="-1307"/>
                <a:alphaOff val="0"/>
                <a:satMod val="103000"/>
                <a:lumMod val="102000"/>
                <a:tint val="94000"/>
              </a:schemeClr>
            </a:gs>
            <a:gs pos="50000">
              <a:schemeClr val="accent5">
                <a:hueOff val="-2451115"/>
                <a:satOff val="-3409"/>
                <a:lumOff val="-1307"/>
                <a:alphaOff val="0"/>
                <a:satMod val="110000"/>
                <a:lumMod val="100000"/>
                <a:shade val="100000"/>
              </a:schemeClr>
            </a:gs>
            <a:gs pos="100000">
              <a:schemeClr val="accent5">
                <a:hueOff val="-2451115"/>
                <a:satOff val="-3409"/>
                <a:lumOff val="-130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MX" sz="3200" b="1" kern="1200" dirty="0" err="1" smtClean="0">
              <a:latin typeface="Tahoma" panose="020B0604030504040204" pitchFamily="34" charset="0"/>
              <a:ea typeface="Tahoma" panose="020B0604030504040204" pitchFamily="34" charset="0"/>
              <a:cs typeface="Tahoma" panose="020B0604030504040204" pitchFamily="34" charset="0"/>
            </a:rPr>
            <a:t>KfW</a:t>
          </a:r>
          <a:r>
            <a:rPr lang="es-MX" sz="3200" b="1" kern="1200" dirty="0" smtClean="0">
              <a:latin typeface="Tahoma" panose="020B0604030504040204" pitchFamily="34" charset="0"/>
              <a:ea typeface="Tahoma" panose="020B0604030504040204" pitchFamily="34" charset="0"/>
              <a:cs typeface="Tahoma" panose="020B0604030504040204" pitchFamily="34" charset="0"/>
            </a:rPr>
            <a:t> - DEG</a:t>
          </a:r>
          <a:endParaRPr lang="es-MX" sz="3200" b="1" kern="1200" dirty="0">
            <a:latin typeface="Tahoma" panose="020B0604030504040204" pitchFamily="34" charset="0"/>
            <a:ea typeface="Tahoma" panose="020B0604030504040204" pitchFamily="34" charset="0"/>
            <a:cs typeface="Tahoma" panose="020B0604030504040204" pitchFamily="34" charset="0"/>
          </a:endParaRPr>
        </a:p>
      </dsp:txBody>
      <dsp:txXfrm>
        <a:off x="49344" y="1162507"/>
        <a:ext cx="3710198" cy="912120"/>
      </dsp:txXfrm>
    </dsp:sp>
    <dsp:sp modelId="{F24D623C-79D1-4439-8F4B-3AB79CFF4E87}">
      <dsp:nvSpPr>
        <dsp:cNvPr id="0" name=""/>
        <dsp:cNvSpPr/>
      </dsp:nvSpPr>
      <dsp:spPr>
        <a:xfrm>
          <a:off x="3808886" y="2225053"/>
          <a:ext cx="5713330" cy="1010808"/>
        </a:xfrm>
        <a:prstGeom prst="rightArrow">
          <a:avLst>
            <a:gd name="adj1" fmla="val 75000"/>
            <a:gd name="adj2" fmla="val 50000"/>
          </a:avLst>
        </a:prstGeom>
        <a:solidFill>
          <a:schemeClr val="accent5">
            <a:tint val="40000"/>
            <a:alpha val="90000"/>
            <a:hueOff val="-4927837"/>
            <a:satOff val="-8544"/>
            <a:lumOff val="-859"/>
            <a:alphaOff val="0"/>
          </a:schemeClr>
        </a:solidFill>
        <a:ln w="6350" cap="flat" cmpd="sng" algn="ctr">
          <a:solidFill>
            <a:schemeClr val="accent5">
              <a:tint val="40000"/>
              <a:alpha val="90000"/>
              <a:hueOff val="-4927837"/>
              <a:satOff val="-8544"/>
              <a:lumOff val="-859"/>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s-MX" sz="1600" b="1" kern="1200" dirty="0" err="1" smtClean="0">
              <a:latin typeface="Tahoma" panose="020B0604030504040204" pitchFamily="34" charset="0"/>
              <a:ea typeface="Tahoma" panose="020B0604030504040204" pitchFamily="34" charset="0"/>
              <a:cs typeface="Tahoma" panose="020B0604030504040204" pitchFamily="34" charset="0"/>
            </a:rPr>
            <a:t>Market</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Study</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that</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provides</a:t>
          </a:r>
          <a:r>
            <a:rPr lang="es-MX" sz="1600" b="1" kern="1200" dirty="0" smtClean="0">
              <a:latin typeface="Tahoma" panose="020B0604030504040204" pitchFamily="34" charset="0"/>
              <a:ea typeface="Tahoma" panose="020B0604030504040204" pitchFamily="34" charset="0"/>
              <a:cs typeface="Tahoma" panose="020B0604030504040204" pitchFamily="34" charset="0"/>
            </a:rPr>
            <a:t> inputs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for</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the</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structuring</a:t>
          </a:r>
          <a:r>
            <a:rPr lang="es-MX" sz="1600" b="1" kern="1200" dirty="0" smtClean="0">
              <a:latin typeface="Tahoma" panose="020B0604030504040204" pitchFamily="34" charset="0"/>
              <a:ea typeface="Tahoma" panose="020B0604030504040204" pitchFamily="34" charset="0"/>
              <a:cs typeface="Tahoma" panose="020B0604030504040204" pitchFamily="34" charset="0"/>
            </a:rPr>
            <a:t> of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financial</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instruments</a:t>
          </a:r>
          <a:r>
            <a:rPr lang="es-MX" sz="1600" b="1" kern="1200" dirty="0" smtClean="0">
              <a:latin typeface="Tahoma" panose="020B0604030504040204" pitchFamily="34" charset="0"/>
              <a:ea typeface="Tahoma" panose="020B0604030504040204" pitchFamily="34" charset="0"/>
              <a:cs typeface="Tahoma" panose="020B0604030504040204" pitchFamily="34" charset="0"/>
            </a:rPr>
            <a:t>, to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fund</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projects</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alligned</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with</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climate</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change</a:t>
          </a:r>
          <a:r>
            <a:rPr lang="es-MX" sz="1600" b="1" kern="1200" dirty="0" smtClean="0">
              <a:latin typeface="Tahoma" panose="020B0604030504040204" pitchFamily="34" charset="0"/>
              <a:ea typeface="Tahoma" panose="020B0604030504040204" pitchFamily="34" charset="0"/>
              <a:cs typeface="Tahoma" panose="020B0604030504040204" pitchFamily="34" charset="0"/>
            </a:rPr>
            <a:t> </a:t>
          </a:r>
          <a:r>
            <a:rPr lang="es-MX" sz="1600" b="1" kern="1200" dirty="0" err="1" smtClean="0">
              <a:latin typeface="Tahoma" panose="020B0604030504040204" pitchFamily="34" charset="0"/>
              <a:ea typeface="Tahoma" panose="020B0604030504040204" pitchFamily="34" charset="0"/>
              <a:cs typeface="Tahoma" panose="020B0604030504040204" pitchFamily="34" charset="0"/>
            </a:rPr>
            <a:t>mitigation</a:t>
          </a:r>
          <a:r>
            <a:rPr lang="es-MX" sz="1600" b="1" kern="1200" dirty="0" smtClean="0">
              <a:latin typeface="Tahoma" panose="020B0604030504040204" pitchFamily="34" charset="0"/>
              <a:ea typeface="Tahoma" panose="020B0604030504040204" pitchFamily="34" charset="0"/>
              <a:cs typeface="Tahoma" panose="020B0604030504040204" pitchFamily="34" charset="0"/>
            </a:rPr>
            <a:t>.</a:t>
          </a:r>
          <a:endParaRPr lang="en-US" sz="1600" kern="1200" dirty="0"/>
        </a:p>
      </dsp:txBody>
      <dsp:txXfrm>
        <a:off x="3808886" y="2351404"/>
        <a:ext cx="5334277" cy="758106"/>
      </dsp:txXfrm>
    </dsp:sp>
    <dsp:sp modelId="{4A4116A7-B885-4CBA-8AFD-15BF49CA614C}">
      <dsp:nvSpPr>
        <dsp:cNvPr id="0" name=""/>
        <dsp:cNvSpPr/>
      </dsp:nvSpPr>
      <dsp:spPr>
        <a:xfrm>
          <a:off x="0" y="2225053"/>
          <a:ext cx="3808886" cy="1010808"/>
        </a:xfrm>
        <a:prstGeom prst="roundRect">
          <a:avLst/>
        </a:prstGeom>
        <a:gradFill rotWithShape="0">
          <a:gsLst>
            <a:gs pos="0">
              <a:schemeClr val="accent5">
                <a:hueOff val="-4902230"/>
                <a:satOff val="-6819"/>
                <a:lumOff val="-2615"/>
                <a:alphaOff val="0"/>
                <a:satMod val="103000"/>
                <a:lumMod val="102000"/>
                <a:tint val="94000"/>
              </a:schemeClr>
            </a:gs>
            <a:gs pos="50000">
              <a:schemeClr val="accent5">
                <a:hueOff val="-4902230"/>
                <a:satOff val="-6819"/>
                <a:lumOff val="-2615"/>
                <a:alphaOff val="0"/>
                <a:satMod val="110000"/>
                <a:lumMod val="100000"/>
                <a:shade val="100000"/>
              </a:schemeClr>
            </a:gs>
            <a:gs pos="100000">
              <a:schemeClr val="accent5">
                <a:hueOff val="-4902230"/>
                <a:satOff val="-6819"/>
                <a:lumOff val="-261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s-MX" sz="3200" b="1" kern="1200" dirty="0" smtClean="0">
              <a:latin typeface="Tahoma" panose="020B0604030504040204" pitchFamily="34" charset="0"/>
              <a:ea typeface="Tahoma" panose="020B0604030504040204" pitchFamily="34" charset="0"/>
              <a:cs typeface="Tahoma" panose="020B0604030504040204" pitchFamily="34" charset="0"/>
            </a:rPr>
            <a:t>IDB-BID</a:t>
          </a:r>
          <a:endParaRPr lang="es-MX" sz="3200" b="1" kern="1200" dirty="0">
            <a:latin typeface="Tahoma" panose="020B0604030504040204" pitchFamily="34" charset="0"/>
            <a:ea typeface="Tahoma" panose="020B0604030504040204" pitchFamily="34" charset="0"/>
            <a:cs typeface="Tahoma" panose="020B0604030504040204" pitchFamily="34" charset="0"/>
          </a:endParaRPr>
        </a:p>
      </dsp:txBody>
      <dsp:txXfrm>
        <a:off x="49344" y="2274397"/>
        <a:ext cx="3710198" cy="912120"/>
      </dsp:txXfrm>
    </dsp:sp>
    <dsp:sp modelId="{8AB911AF-2334-4880-A27F-E27A4B166788}">
      <dsp:nvSpPr>
        <dsp:cNvPr id="0" name=""/>
        <dsp:cNvSpPr/>
      </dsp:nvSpPr>
      <dsp:spPr>
        <a:xfrm>
          <a:off x="3808886" y="3336943"/>
          <a:ext cx="5713330" cy="1010808"/>
        </a:xfrm>
        <a:prstGeom prst="rightArrow">
          <a:avLst>
            <a:gd name="adj1" fmla="val 75000"/>
            <a:gd name="adj2" fmla="val 50000"/>
          </a:avLst>
        </a:prstGeom>
        <a:solidFill>
          <a:schemeClr val="accent5">
            <a:tint val="40000"/>
            <a:alpha val="90000"/>
            <a:hueOff val="-7391755"/>
            <a:satOff val="-12816"/>
            <a:lumOff val="-1289"/>
            <a:alphaOff val="0"/>
          </a:schemeClr>
        </a:solidFill>
        <a:ln w="6350" cap="flat" cmpd="sng" algn="ctr">
          <a:solidFill>
            <a:schemeClr val="accent5">
              <a:tint val="40000"/>
              <a:alpha val="90000"/>
              <a:hueOff val="-7391755"/>
              <a:satOff val="-12816"/>
              <a:lumOff val="-1289"/>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just" defTabSz="711200">
            <a:lnSpc>
              <a:spcPct val="90000"/>
            </a:lnSpc>
            <a:spcBef>
              <a:spcPct val="0"/>
            </a:spcBef>
            <a:spcAft>
              <a:spcPct val="15000"/>
            </a:spcAft>
            <a:buChar char="••"/>
          </a:pPr>
          <a:r>
            <a:rPr lang="en-US" sz="1600" b="1" kern="1200" dirty="0" err="1" smtClean="0">
              <a:latin typeface="Tahoma" panose="020B0604030504040204" pitchFamily="34" charset="0"/>
              <a:ea typeface="Tahoma" panose="020B0604030504040204" pitchFamily="34" charset="0"/>
              <a:cs typeface="Tahoma" panose="020B0604030504040204" pitchFamily="34" charset="0"/>
            </a:rPr>
            <a:t>Bancomext</a:t>
          </a:r>
          <a:r>
            <a:rPr lang="en-US" sz="1600" b="1" kern="1200" dirty="0" smtClean="0">
              <a:latin typeface="Tahoma" panose="020B0604030504040204" pitchFamily="34" charset="0"/>
              <a:ea typeface="Tahoma" panose="020B0604030504040204" pitchFamily="34" charset="0"/>
              <a:cs typeface="Tahoma" panose="020B0604030504040204" pitchFamily="34" charset="0"/>
            </a:rPr>
            <a:t> financing scheme to promote the use of solar water heating systems (SCSA) within the tourism sector in Mexico</a:t>
          </a:r>
          <a:endParaRPr lang="es-MX" sz="1600" b="1" kern="1200" dirty="0">
            <a:latin typeface="Tahoma" panose="020B0604030504040204" pitchFamily="34" charset="0"/>
            <a:ea typeface="Tahoma" panose="020B0604030504040204" pitchFamily="34" charset="0"/>
            <a:cs typeface="Tahoma" panose="020B0604030504040204" pitchFamily="34" charset="0"/>
          </a:endParaRPr>
        </a:p>
      </dsp:txBody>
      <dsp:txXfrm>
        <a:off x="3808886" y="3463294"/>
        <a:ext cx="5334277" cy="758106"/>
      </dsp:txXfrm>
    </dsp:sp>
    <dsp:sp modelId="{3559D2E2-8AD3-4C47-A168-E8A097DDF883}">
      <dsp:nvSpPr>
        <dsp:cNvPr id="0" name=""/>
        <dsp:cNvSpPr/>
      </dsp:nvSpPr>
      <dsp:spPr>
        <a:xfrm>
          <a:off x="0" y="3336943"/>
          <a:ext cx="3808886" cy="1010808"/>
        </a:xfrm>
        <a:prstGeom prst="roundRect">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US" sz="2500" b="1" kern="1200" dirty="0" smtClean="0">
              <a:latin typeface="Tahoma" panose="020B0604030504040204" pitchFamily="34" charset="0"/>
              <a:ea typeface="Tahoma" panose="020B0604030504040204" pitchFamily="34" charset="0"/>
              <a:cs typeface="Tahoma" panose="020B0604030504040204" pitchFamily="34" charset="0"/>
            </a:rPr>
            <a:t>Solar Water Heaters Project</a:t>
          </a:r>
          <a:endParaRPr lang="es-MX" sz="2500" b="1" kern="1200" dirty="0">
            <a:latin typeface="Tahoma" panose="020B0604030504040204" pitchFamily="34" charset="0"/>
            <a:ea typeface="Tahoma" panose="020B0604030504040204" pitchFamily="34" charset="0"/>
            <a:cs typeface="Tahoma" panose="020B0604030504040204" pitchFamily="34" charset="0"/>
          </a:endParaRPr>
        </a:p>
      </dsp:txBody>
      <dsp:txXfrm>
        <a:off x="49344" y="3386287"/>
        <a:ext cx="3710198" cy="912120"/>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dirty="0"/>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A1C7EAD-D0EE-4B78-9E41-DF8B05606654}" type="datetimeFigureOut">
              <a:rPr lang="es-MX" smtClean="0"/>
              <a:t>08/11/2017</a:t>
            </a:fld>
            <a:endParaRPr lang="es-MX"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dirty="0"/>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dirty="0"/>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393991C-704F-43A7-8C52-9901DEE1EEDD}" type="slidenum">
              <a:rPr lang="es-MX" smtClean="0"/>
              <a:t>‹Nº›</a:t>
            </a:fld>
            <a:endParaRPr lang="es-MX" dirty="0"/>
          </a:p>
        </p:txBody>
      </p:sp>
    </p:spTree>
    <p:extLst>
      <p:ext uri="{BB962C8B-B14F-4D97-AF65-F5344CB8AC3E}">
        <p14:creationId xmlns:p14="http://schemas.microsoft.com/office/powerpoint/2010/main" val="345445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D1D00CA1-B2C6-4CF5-8D26-6275F16FC89F}" type="slidenum">
              <a:rPr lang="es-MX" smtClean="0">
                <a:solidFill>
                  <a:prstClr val="black"/>
                </a:solidFill>
              </a:rPr>
              <a:pPr/>
              <a:t>1</a:t>
            </a:fld>
            <a:endParaRPr lang="es-MX" dirty="0">
              <a:solidFill>
                <a:prstClr val="black"/>
              </a:solidFill>
            </a:endParaRPr>
          </a:p>
        </p:txBody>
      </p:sp>
    </p:spTree>
    <p:extLst>
      <p:ext uri="{BB962C8B-B14F-4D97-AF65-F5344CB8AC3E}">
        <p14:creationId xmlns:p14="http://schemas.microsoft.com/office/powerpoint/2010/main" val="1907671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2</a:t>
            </a:fld>
            <a:endParaRPr lang="es-MX" dirty="0"/>
          </a:p>
        </p:txBody>
      </p:sp>
    </p:spTree>
    <p:extLst>
      <p:ext uri="{BB962C8B-B14F-4D97-AF65-F5344CB8AC3E}">
        <p14:creationId xmlns:p14="http://schemas.microsoft.com/office/powerpoint/2010/main" val="3782450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3</a:t>
            </a:fld>
            <a:endParaRPr lang="es-MX" dirty="0"/>
          </a:p>
        </p:txBody>
      </p:sp>
    </p:spTree>
    <p:extLst>
      <p:ext uri="{BB962C8B-B14F-4D97-AF65-F5344CB8AC3E}">
        <p14:creationId xmlns:p14="http://schemas.microsoft.com/office/powerpoint/2010/main" val="2756561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4</a:t>
            </a:fld>
            <a:endParaRPr lang="es-MX"/>
          </a:p>
        </p:txBody>
      </p:sp>
    </p:spTree>
    <p:extLst>
      <p:ext uri="{BB962C8B-B14F-4D97-AF65-F5344CB8AC3E}">
        <p14:creationId xmlns:p14="http://schemas.microsoft.com/office/powerpoint/2010/main" val="386877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5</a:t>
            </a:fld>
            <a:endParaRPr lang="es-MX"/>
          </a:p>
        </p:txBody>
      </p:sp>
    </p:spTree>
    <p:extLst>
      <p:ext uri="{BB962C8B-B14F-4D97-AF65-F5344CB8AC3E}">
        <p14:creationId xmlns:p14="http://schemas.microsoft.com/office/powerpoint/2010/main" val="3860781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6</a:t>
            </a:fld>
            <a:endParaRPr lang="es-MX"/>
          </a:p>
        </p:txBody>
      </p:sp>
    </p:spTree>
    <p:extLst>
      <p:ext uri="{BB962C8B-B14F-4D97-AF65-F5344CB8AC3E}">
        <p14:creationId xmlns:p14="http://schemas.microsoft.com/office/powerpoint/2010/main" val="2895717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7</a:t>
            </a:fld>
            <a:endParaRPr lang="es-MX"/>
          </a:p>
        </p:txBody>
      </p:sp>
    </p:spTree>
    <p:extLst>
      <p:ext uri="{BB962C8B-B14F-4D97-AF65-F5344CB8AC3E}">
        <p14:creationId xmlns:p14="http://schemas.microsoft.com/office/powerpoint/2010/main" val="1907475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8</a:t>
            </a:fld>
            <a:endParaRPr lang="es-MX"/>
          </a:p>
        </p:txBody>
      </p:sp>
    </p:spTree>
    <p:extLst>
      <p:ext uri="{BB962C8B-B14F-4D97-AF65-F5344CB8AC3E}">
        <p14:creationId xmlns:p14="http://schemas.microsoft.com/office/powerpoint/2010/main" val="22781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9</a:t>
            </a:fld>
            <a:endParaRPr lang="es-MX"/>
          </a:p>
        </p:txBody>
      </p:sp>
    </p:spTree>
    <p:extLst>
      <p:ext uri="{BB962C8B-B14F-4D97-AF65-F5344CB8AC3E}">
        <p14:creationId xmlns:p14="http://schemas.microsoft.com/office/powerpoint/2010/main" val="1509663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10</a:t>
            </a:fld>
            <a:endParaRPr lang="es-MX"/>
          </a:p>
        </p:txBody>
      </p:sp>
    </p:spTree>
    <p:extLst>
      <p:ext uri="{BB962C8B-B14F-4D97-AF65-F5344CB8AC3E}">
        <p14:creationId xmlns:p14="http://schemas.microsoft.com/office/powerpoint/2010/main" val="3783942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4393991C-704F-43A7-8C52-9901DEE1EEDD}" type="slidenum">
              <a:rPr lang="es-MX" smtClean="0"/>
              <a:t>11</a:t>
            </a:fld>
            <a:endParaRPr lang="es-MX"/>
          </a:p>
        </p:txBody>
      </p:sp>
    </p:spTree>
    <p:extLst>
      <p:ext uri="{BB962C8B-B14F-4D97-AF65-F5344CB8AC3E}">
        <p14:creationId xmlns:p14="http://schemas.microsoft.com/office/powerpoint/2010/main" val="1613542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MX" baseline="0" dirty="0" smtClean="0"/>
          </a:p>
          <a:p>
            <a:pPr algn="just"/>
            <a:endParaRPr lang="es-MX" baseline="0" dirty="0" smtClean="0"/>
          </a:p>
          <a:p>
            <a:pPr algn="just"/>
            <a:endParaRPr lang="es-MX" baseline="0" dirty="0" smtClean="0"/>
          </a:p>
          <a:p>
            <a:pPr algn="just"/>
            <a:endParaRPr lang="es-MX" baseline="0" dirty="0" smtClean="0"/>
          </a:p>
          <a:p>
            <a:pPr algn="just"/>
            <a:endParaRPr lang="es-MX" baseline="0" dirty="0" smtClean="0"/>
          </a:p>
          <a:p>
            <a:pPr algn="just"/>
            <a:endParaRPr lang="es-MX" baseline="0" dirty="0" smtClean="0"/>
          </a:p>
          <a:p>
            <a:endParaRPr lang="es-MX" dirty="0" smtClean="0"/>
          </a:p>
          <a:p>
            <a:endParaRPr lang="es-MX" dirty="0"/>
          </a:p>
        </p:txBody>
      </p:sp>
      <p:sp>
        <p:nvSpPr>
          <p:cNvPr id="4" name="Marcador de número de diapositiva 3"/>
          <p:cNvSpPr>
            <a:spLocks noGrp="1"/>
          </p:cNvSpPr>
          <p:nvPr>
            <p:ph type="sldNum" sz="quarter" idx="10"/>
          </p:nvPr>
        </p:nvSpPr>
        <p:spPr/>
        <p:txBody>
          <a:bodyPr/>
          <a:lstStyle/>
          <a:p>
            <a:fld id="{C5AAC595-5856-4F40-9590-3A0DEF7AB31B}" type="slidenum">
              <a:rPr lang="es-MX" smtClean="0">
                <a:solidFill>
                  <a:prstClr val="black"/>
                </a:solidFill>
              </a:rPr>
              <a:pPr/>
              <a:t>12</a:t>
            </a:fld>
            <a:endParaRPr lang="es-MX">
              <a:solidFill>
                <a:prstClr val="black"/>
              </a:solidFill>
            </a:endParaRPr>
          </a:p>
        </p:txBody>
      </p:sp>
    </p:spTree>
    <p:extLst>
      <p:ext uri="{BB962C8B-B14F-4D97-AF65-F5344CB8AC3E}">
        <p14:creationId xmlns:p14="http://schemas.microsoft.com/office/powerpoint/2010/main" val="381042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13</a:t>
            </a:fld>
            <a:endParaRPr lang="es-MX" dirty="0"/>
          </a:p>
        </p:txBody>
      </p:sp>
    </p:spTree>
    <p:extLst>
      <p:ext uri="{BB962C8B-B14F-4D97-AF65-F5344CB8AC3E}">
        <p14:creationId xmlns:p14="http://schemas.microsoft.com/office/powerpoint/2010/main" val="1926789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14</a:t>
            </a:fld>
            <a:endParaRPr lang="es-MX" dirty="0"/>
          </a:p>
        </p:txBody>
      </p:sp>
    </p:spTree>
    <p:extLst>
      <p:ext uri="{BB962C8B-B14F-4D97-AF65-F5344CB8AC3E}">
        <p14:creationId xmlns:p14="http://schemas.microsoft.com/office/powerpoint/2010/main" val="1855536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AB22F2FD-51C7-47FF-961B-A771F2181FF7}" type="slidenum">
              <a:rPr lang="es-MX" smtClean="0"/>
              <a:t>15</a:t>
            </a:fld>
            <a:endParaRPr lang="es-MX" dirty="0"/>
          </a:p>
        </p:txBody>
      </p:sp>
    </p:spTree>
    <p:extLst>
      <p:ext uri="{BB962C8B-B14F-4D97-AF65-F5344CB8AC3E}">
        <p14:creationId xmlns:p14="http://schemas.microsoft.com/office/powerpoint/2010/main" val="1636378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16</a:t>
            </a:fld>
            <a:endParaRPr lang="es-MX" dirty="0"/>
          </a:p>
        </p:txBody>
      </p:sp>
    </p:spTree>
    <p:extLst>
      <p:ext uri="{BB962C8B-B14F-4D97-AF65-F5344CB8AC3E}">
        <p14:creationId xmlns:p14="http://schemas.microsoft.com/office/powerpoint/2010/main" val="3045898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17</a:t>
            </a:fld>
            <a:endParaRPr lang="es-MX" dirty="0"/>
          </a:p>
        </p:txBody>
      </p:sp>
    </p:spTree>
    <p:extLst>
      <p:ext uri="{BB962C8B-B14F-4D97-AF65-F5344CB8AC3E}">
        <p14:creationId xmlns:p14="http://schemas.microsoft.com/office/powerpoint/2010/main" val="4273019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18</a:t>
            </a:fld>
            <a:endParaRPr lang="es-MX" dirty="0"/>
          </a:p>
        </p:txBody>
      </p:sp>
    </p:spTree>
    <p:extLst>
      <p:ext uri="{BB962C8B-B14F-4D97-AF65-F5344CB8AC3E}">
        <p14:creationId xmlns:p14="http://schemas.microsoft.com/office/powerpoint/2010/main" val="3055150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19</a:t>
            </a:fld>
            <a:endParaRPr lang="es-MX" dirty="0"/>
          </a:p>
        </p:txBody>
      </p:sp>
    </p:spTree>
    <p:extLst>
      <p:ext uri="{BB962C8B-B14F-4D97-AF65-F5344CB8AC3E}">
        <p14:creationId xmlns:p14="http://schemas.microsoft.com/office/powerpoint/2010/main" val="4243310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20</a:t>
            </a:fld>
            <a:endParaRPr lang="es-MX" dirty="0"/>
          </a:p>
        </p:txBody>
      </p:sp>
    </p:spTree>
    <p:extLst>
      <p:ext uri="{BB962C8B-B14F-4D97-AF65-F5344CB8AC3E}">
        <p14:creationId xmlns:p14="http://schemas.microsoft.com/office/powerpoint/2010/main" val="1848852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AB22F2FD-51C7-47FF-961B-A771F2181FF7}" type="slidenum">
              <a:rPr lang="es-MX" smtClean="0"/>
              <a:t>21</a:t>
            </a:fld>
            <a:endParaRPr lang="es-MX" dirty="0"/>
          </a:p>
        </p:txBody>
      </p:sp>
    </p:spTree>
    <p:extLst>
      <p:ext uri="{BB962C8B-B14F-4D97-AF65-F5344CB8AC3E}">
        <p14:creationId xmlns:p14="http://schemas.microsoft.com/office/powerpoint/2010/main" val="2039366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AB22F2FD-51C7-47FF-961B-A771F2181FF7}" type="slidenum">
              <a:rPr lang="es-MX" smtClean="0"/>
              <a:t>22</a:t>
            </a:fld>
            <a:endParaRPr lang="es-MX" dirty="0"/>
          </a:p>
        </p:txBody>
      </p:sp>
    </p:spTree>
    <p:extLst>
      <p:ext uri="{BB962C8B-B14F-4D97-AF65-F5344CB8AC3E}">
        <p14:creationId xmlns:p14="http://schemas.microsoft.com/office/powerpoint/2010/main" val="3617928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50761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87687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659776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832012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464077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507454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MX"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979107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890446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775678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751596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6391017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rPr>
                <a:solidFill>
                  <a:prstClr val="black">
                    <a:tint val="75000"/>
                  </a:prstClr>
                </a:solidFill>
              </a:rPr>
              <a:pPr/>
              <a:t>‹Nº›</a:t>
            </a:fld>
            <a:endParaRPr dirty="0">
              <a:solidFill>
                <a:prstClr val="black">
                  <a:tint val="75000"/>
                </a:prstClr>
              </a:solidFill>
            </a:endParaRPr>
          </a:p>
        </p:txBody>
      </p:sp>
    </p:spTree>
    <p:extLst>
      <p:ext uri="{BB962C8B-B14F-4D97-AF65-F5344CB8AC3E}">
        <p14:creationId xmlns:p14="http://schemas.microsoft.com/office/powerpoint/2010/main" val="412276462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4" name="Rectangle 7"/>
          <p:cNvSpPr>
            <a:spLocks noGrp="1"/>
          </p:cNvSpPr>
          <p:nvPr>
            <p:ph type="sldNum" sz="quarter" idx="10"/>
          </p:nvPr>
        </p:nvSpPr>
        <p:spPr>
          <a:xfrm>
            <a:off x="10736355" y="6349244"/>
            <a:ext cx="864096" cy="248108"/>
          </a:xfrm>
          <a:prstGeom prst="rect">
            <a:avLst/>
          </a:prstGeom>
          <a:ln/>
        </p:spPr>
        <p:txBody>
          <a:bodyPr/>
          <a:lstStyle>
            <a:lvl1pPr algn="just">
              <a:defRPr lang="es-MX" sz="1600" b="1" kern="1200" baseline="0">
                <a:solidFill>
                  <a:srgbClr val="006666"/>
                </a:solidFill>
                <a:effectLst>
                  <a:outerShdw blurRad="38100" dist="38100" dir="2700000" algn="tl">
                    <a:srgbClr val="000000">
                      <a:alpha val="43137"/>
                    </a:srgbClr>
                  </a:outerShdw>
                </a:effectLst>
                <a:latin typeface="Trebuchet MS" pitchFamily="34" charset="0"/>
                <a:ea typeface="Trebuchet MS" pitchFamily="34" charset="0"/>
                <a:cs typeface="Trebuchet MS" pitchFamily="34" charset="0"/>
                <a:sym typeface="Trebuchet MS" pitchFamily="34" charset="0"/>
              </a:defRPr>
            </a:lvl1pPr>
          </a:lstStyle>
          <a:p>
            <a:pPr>
              <a:defRPr/>
            </a:pPr>
            <a:fld id="{C2A63C88-1D0B-4227-83BA-845466BBA571}" type="slidenum">
              <a:rPr lang="es-MX" smtClean="0"/>
              <a:pPr>
                <a:defRPr/>
              </a:pPr>
              <a:t>‹Nº›</a:t>
            </a:fld>
            <a:endParaRPr lang="es-MX" dirty="0">
              <a:sym typeface="Tahoma" pitchFamily="34" charset="0"/>
            </a:endParaRPr>
          </a:p>
        </p:txBody>
      </p:sp>
      <p:pic>
        <p:nvPicPr>
          <p:cNvPr id="5" name="Picture 7" descr="03 Fond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64983"/>
          </a:xfrm>
          <a:prstGeom prst="rect">
            <a:avLst/>
          </a:prstGeom>
        </p:spPr>
      </p:pic>
      <p:pic>
        <p:nvPicPr>
          <p:cNvPr id="6" name="Picture 25" descr="Icono Bancomex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8475" y="34092"/>
            <a:ext cx="648725" cy="459261"/>
          </a:xfrm>
          <a:prstGeom prst="rect">
            <a:avLst/>
          </a:prstGeom>
          <a:ln>
            <a:noFill/>
          </a:ln>
          <a:effectLst>
            <a:outerShdw blurRad="190500" algn="tl" rotWithShape="0">
              <a:srgbClr val="000000">
                <a:alpha val="70000"/>
              </a:srgbClr>
            </a:outerShdw>
          </a:effectLst>
        </p:spPr>
      </p:pic>
      <p:sp>
        <p:nvSpPr>
          <p:cNvPr id="7" name="CuadroTexto 6"/>
          <p:cNvSpPr txBox="1"/>
          <p:nvPr userDrawn="1"/>
        </p:nvSpPr>
        <p:spPr>
          <a:xfrm>
            <a:off x="10576587" y="449538"/>
            <a:ext cx="1920213" cy="215444"/>
          </a:xfrm>
          <a:prstGeom prst="rect">
            <a:avLst/>
          </a:prstGeom>
          <a:noFill/>
        </p:spPr>
        <p:txBody>
          <a:bodyPr wrap="square" rtlCol="0">
            <a:spAutoFit/>
          </a:bodyPr>
          <a:lstStyle/>
          <a:p>
            <a:pPr algn="ctr"/>
            <a:r>
              <a:rPr lang="es-MX" sz="800" b="1" dirty="0" smtClean="0">
                <a:solidFill>
                  <a:schemeClr val="bg1"/>
                </a:solidFill>
              </a:rPr>
              <a:t>BANCOMEXT</a:t>
            </a:r>
            <a:endParaRPr lang="es-MX" sz="800" b="1" dirty="0">
              <a:solidFill>
                <a:schemeClr val="bg1"/>
              </a:solidFill>
            </a:endParaRPr>
          </a:p>
        </p:txBody>
      </p:sp>
    </p:spTree>
    <p:extLst>
      <p:ext uri="{BB962C8B-B14F-4D97-AF65-F5344CB8AC3E}">
        <p14:creationId xmlns:p14="http://schemas.microsoft.com/office/powerpoint/2010/main" val="968027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624346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033398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526658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045564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dirty="0">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740372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dirty="0">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1086890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s-MX"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291177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785279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9412936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576308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dirty="0">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477084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rPr>
                <a:solidFill>
                  <a:prstClr val="black">
                    <a:tint val="75000"/>
                  </a:prstClr>
                </a:solidFill>
              </a:rPr>
              <a:pPr/>
              <a:t>‹Nº›</a:t>
            </a:fld>
            <a:endParaRPr dirty="0">
              <a:solidFill>
                <a:prstClr val="black">
                  <a:tint val="75000"/>
                </a:prstClr>
              </a:solidFill>
            </a:endParaRPr>
          </a:p>
        </p:txBody>
      </p:sp>
    </p:spTree>
    <p:extLst>
      <p:ext uri="{BB962C8B-B14F-4D97-AF65-F5344CB8AC3E}">
        <p14:creationId xmlns:p14="http://schemas.microsoft.com/office/powerpoint/2010/main" val="177863757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rPr>
                <a:solidFill>
                  <a:prstClr val="black">
                    <a:tint val="75000"/>
                  </a:prstClr>
                </a:solidFill>
              </a:rPr>
              <a:pPr/>
              <a:t>‹Nº›</a:t>
            </a:fld>
            <a:endParaRPr dirty="0">
              <a:solidFill>
                <a:prstClr val="black">
                  <a:tint val="75000"/>
                </a:prstClr>
              </a:solidFill>
            </a:endParaRPr>
          </a:p>
        </p:txBody>
      </p:sp>
    </p:spTree>
    <p:extLst>
      <p:ext uri="{BB962C8B-B14F-4D97-AF65-F5344CB8AC3E}">
        <p14:creationId xmlns:p14="http://schemas.microsoft.com/office/powerpoint/2010/main" val="1548549203"/>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
        <p:nvSpPr>
          <p:cNvPr id="4" name="Rectangle 7"/>
          <p:cNvSpPr>
            <a:spLocks noGrp="1"/>
          </p:cNvSpPr>
          <p:nvPr>
            <p:ph type="sldNum" sz="quarter" idx="10"/>
          </p:nvPr>
        </p:nvSpPr>
        <p:spPr>
          <a:xfrm>
            <a:off x="10736355" y="6349244"/>
            <a:ext cx="864096" cy="248108"/>
          </a:xfrm>
          <a:prstGeom prst="rect">
            <a:avLst/>
          </a:prstGeom>
          <a:ln/>
        </p:spPr>
        <p:txBody>
          <a:bodyPr/>
          <a:lstStyle>
            <a:lvl1pPr algn="just">
              <a:defRPr lang="es-MX" sz="1600" b="1" kern="1200" baseline="0">
                <a:solidFill>
                  <a:srgbClr val="006666"/>
                </a:solidFill>
                <a:effectLst>
                  <a:outerShdw blurRad="38100" dist="38100" dir="2700000" algn="tl">
                    <a:srgbClr val="000000">
                      <a:alpha val="43137"/>
                    </a:srgbClr>
                  </a:outerShdw>
                </a:effectLst>
                <a:latin typeface="Trebuchet MS" pitchFamily="34" charset="0"/>
                <a:ea typeface="Trebuchet MS" pitchFamily="34" charset="0"/>
                <a:cs typeface="Trebuchet MS" pitchFamily="34" charset="0"/>
                <a:sym typeface="Trebuchet MS" pitchFamily="34" charset="0"/>
              </a:defRPr>
            </a:lvl1pPr>
          </a:lstStyle>
          <a:p>
            <a:pPr>
              <a:defRPr/>
            </a:pPr>
            <a:fld id="{C2A63C88-1D0B-4227-83BA-845466BBA571}" type="slidenum">
              <a:rPr lang="es-MX" smtClean="0"/>
              <a:pPr>
                <a:defRPr/>
              </a:pPr>
              <a:t>‹Nº›</a:t>
            </a:fld>
            <a:endParaRPr lang="es-MX" dirty="0">
              <a:sym typeface="Tahoma" pitchFamily="34" charset="0"/>
            </a:endParaRPr>
          </a:p>
        </p:txBody>
      </p:sp>
      <p:pic>
        <p:nvPicPr>
          <p:cNvPr id="5" name="Picture 7" descr="03 Fond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64983"/>
          </a:xfrm>
          <a:prstGeom prst="rect">
            <a:avLst/>
          </a:prstGeom>
        </p:spPr>
      </p:pic>
      <p:pic>
        <p:nvPicPr>
          <p:cNvPr id="6" name="Picture 25" descr="Icono Bancomex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38475" y="34092"/>
            <a:ext cx="648725" cy="459261"/>
          </a:xfrm>
          <a:prstGeom prst="rect">
            <a:avLst/>
          </a:prstGeom>
          <a:ln>
            <a:noFill/>
          </a:ln>
          <a:effectLst>
            <a:outerShdw blurRad="190500" algn="tl" rotWithShape="0">
              <a:srgbClr val="000000">
                <a:alpha val="70000"/>
              </a:srgbClr>
            </a:outerShdw>
          </a:effectLst>
        </p:spPr>
      </p:pic>
      <p:sp>
        <p:nvSpPr>
          <p:cNvPr id="7" name="CuadroTexto 6"/>
          <p:cNvSpPr txBox="1"/>
          <p:nvPr userDrawn="1"/>
        </p:nvSpPr>
        <p:spPr>
          <a:xfrm>
            <a:off x="10576587" y="449538"/>
            <a:ext cx="1920213" cy="215444"/>
          </a:xfrm>
          <a:prstGeom prst="rect">
            <a:avLst/>
          </a:prstGeom>
          <a:noFill/>
        </p:spPr>
        <p:txBody>
          <a:bodyPr wrap="square" rtlCol="0">
            <a:spAutoFit/>
          </a:bodyPr>
          <a:lstStyle/>
          <a:p>
            <a:pPr algn="ctr"/>
            <a:r>
              <a:rPr lang="es-MX" sz="800" b="1" dirty="0" smtClean="0">
                <a:solidFill>
                  <a:schemeClr val="bg1"/>
                </a:solidFill>
              </a:rPr>
              <a:t>BANCOMEXT</a:t>
            </a:r>
            <a:endParaRPr lang="es-MX" sz="800" b="1" dirty="0">
              <a:solidFill>
                <a:schemeClr val="bg1"/>
              </a:solidFill>
            </a:endParaRPr>
          </a:p>
        </p:txBody>
      </p:sp>
    </p:spTree>
    <p:extLst>
      <p:ext uri="{BB962C8B-B14F-4D97-AF65-F5344CB8AC3E}">
        <p14:creationId xmlns:p14="http://schemas.microsoft.com/office/powerpoint/2010/main" val="1061456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2.png"/><Relationship Id="rId2" Type="http://schemas.openxmlformats.org/officeDocument/2006/relationships/slideLayout" Target="../slideLayouts/slideLayout15.xml"/><Relationship Id="rId16" Type="http://schemas.openxmlformats.org/officeDocument/2006/relationships/image" Target="../media/image1.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765BA2-25C2-4C77-81B2-CD7A3AB0BAAA}"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646D83-812A-4E3C-840C-359D54046972}" type="slidenum">
              <a:rPr lang="es-MX" smtClean="0">
                <a:solidFill>
                  <a:prstClr val="black">
                    <a:tint val="75000"/>
                  </a:prstClr>
                </a:solidFill>
              </a:rPr>
              <a:pPr/>
              <a:t>‹Nº›</a:t>
            </a:fld>
            <a:endParaRPr lang="es-MX" dirty="0">
              <a:solidFill>
                <a:prstClr val="black">
                  <a:tint val="75000"/>
                </a:prstClr>
              </a:solidFill>
            </a:endParaRPr>
          </a:p>
        </p:txBody>
      </p:sp>
      <p:grpSp>
        <p:nvGrpSpPr>
          <p:cNvPr id="7" name="Grupo 6"/>
          <p:cNvGrpSpPr/>
          <p:nvPr userDrawn="1"/>
        </p:nvGrpSpPr>
        <p:grpSpPr>
          <a:xfrm>
            <a:off x="9560018" y="0"/>
            <a:ext cx="2631982" cy="1924050"/>
            <a:chOff x="9560018" y="0"/>
            <a:chExt cx="2631982" cy="1924050"/>
          </a:xfrm>
        </p:grpSpPr>
        <p:pic>
          <p:nvPicPr>
            <p:cNvPr id="8" name="Imagen 7"/>
            <p:cNvPicPr>
              <a:picLocks noChangeAspect="1"/>
            </p:cNvPicPr>
            <p:nvPr/>
          </p:nvPicPr>
          <p:blipFill rotWithShape="1">
            <a:blip r:embed="rId15"/>
            <a:srcRect l="81094" t="54022"/>
            <a:stretch/>
          </p:blipFill>
          <p:spPr>
            <a:xfrm rot="16200000">
              <a:off x="9913984" y="-353966"/>
              <a:ext cx="1924050" cy="2631982"/>
            </a:xfrm>
            <a:prstGeom prst="rect">
              <a:avLst/>
            </a:prstGeom>
          </p:spPr>
        </p:pic>
        <p:pic>
          <p:nvPicPr>
            <p:cNvPr id="9" name="Imagen 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grpSp>
    </p:spTree>
    <p:extLst>
      <p:ext uri="{BB962C8B-B14F-4D97-AF65-F5344CB8AC3E}">
        <p14:creationId xmlns:p14="http://schemas.microsoft.com/office/powerpoint/2010/main" val="2964126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94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A9D4E7-742A-4945-9D1F-E70A4AF631D8}" type="datetimeFigureOut">
              <a:rPr lang="es-MX" smtClean="0">
                <a:solidFill>
                  <a:prstClr val="black">
                    <a:tint val="75000"/>
                  </a:prstClr>
                </a:solidFill>
              </a:rPr>
              <a:pPr/>
              <a:t>08/11/2017</a:t>
            </a:fld>
            <a:endParaRPr lang="es-MX" dirty="0">
              <a:solidFill>
                <a:prstClr val="black">
                  <a:tint val="75000"/>
                </a:prst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solidFill>
                <a:prstClr val="black">
                  <a:tint val="75000"/>
                </a:prst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C7D5F-9C15-487F-9904-798E154C853F}" type="slidenum">
              <a:rPr lang="es-MX" smtClean="0">
                <a:solidFill>
                  <a:prstClr val="black">
                    <a:tint val="75000"/>
                  </a:prstClr>
                </a:solidFill>
              </a:rPr>
              <a:pPr/>
              <a:t>‹Nº›</a:t>
            </a:fld>
            <a:endParaRPr lang="es-MX" dirty="0">
              <a:solidFill>
                <a:prstClr val="black">
                  <a:tint val="75000"/>
                </a:prstClr>
              </a:solidFill>
            </a:endParaRPr>
          </a:p>
        </p:txBody>
      </p:sp>
      <p:grpSp>
        <p:nvGrpSpPr>
          <p:cNvPr id="7" name="Grupo 6"/>
          <p:cNvGrpSpPr/>
          <p:nvPr userDrawn="1"/>
        </p:nvGrpSpPr>
        <p:grpSpPr>
          <a:xfrm>
            <a:off x="9560018" y="0"/>
            <a:ext cx="2631982" cy="1924050"/>
            <a:chOff x="9560018" y="0"/>
            <a:chExt cx="2631982" cy="1924050"/>
          </a:xfrm>
        </p:grpSpPr>
        <p:pic>
          <p:nvPicPr>
            <p:cNvPr id="8" name="Imagen 7"/>
            <p:cNvPicPr>
              <a:picLocks noChangeAspect="1"/>
            </p:cNvPicPr>
            <p:nvPr/>
          </p:nvPicPr>
          <p:blipFill rotWithShape="1">
            <a:blip r:embed="rId16"/>
            <a:srcRect l="81094" t="54022"/>
            <a:stretch/>
          </p:blipFill>
          <p:spPr>
            <a:xfrm rot="16200000">
              <a:off x="9913984" y="-353966"/>
              <a:ext cx="1924050" cy="2631982"/>
            </a:xfrm>
            <a:prstGeom prst="rect">
              <a:avLst/>
            </a:prstGeom>
          </p:spPr>
        </p:pic>
        <p:pic>
          <p:nvPicPr>
            <p:cNvPr id="9" name="Imagen 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grpSp>
    </p:spTree>
    <p:extLst>
      <p:ext uri="{BB962C8B-B14F-4D97-AF65-F5344CB8AC3E}">
        <p14:creationId xmlns:p14="http://schemas.microsoft.com/office/powerpoint/2010/main" val="61571938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chart" Target="../charts/chart1.xml"/><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jpg"/><Relationship Id="rId10" Type="http://schemas.openxmlformats.org/officeDocument/2006/relationships/chart" Target="../charts/chart2.xml"/><Relationship Id="rId4" Type="http://schemas.openxmlformats.org/officeDocument/2006/relationships/image" Target="../media/image15.png"/><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16.jpg"/><Relationship Id="rId5" Type="http://schemas.microsoft.com/office/2007/relationships/hdphoto" Target="../media/hdphoto1.wdp"/><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6.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2.png"/><Relationship Id="rId9"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26.xml"/><Relationship Id="rId4" Type="http://schemas.openxmlformats.org/officeDocument/2006/relationships/hyperlink" Target="mailto:turismo@bancomext.gob.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cstate="print">
            <a:extLst>
              <a:ext uri="{28A0092B-C50C-407E-A947-70E740481C1C}">
                <a14:useLocalDpi xmlns:a14="http://schemas.microsoft.com/office/drawing/2010/main" val="0"/>
              </a:ext>
            </a:extLst>
          </a:blip>
          <a:srcRect t="7727" b="7578"/>
          <a:stretch/>
        </p:blipFill>
        <p:spPr>
          <a:xfrm>
            <a:off x="0" y="0"/>
            <a:ext cx="12205267" cy="6849207"/>
          </a:xfrm>
          <a:prstGeom prst="rect">
            <a:avLst/>
          </a:prstGeom>
        </p:spPr>
      </p:pic>
      <p:sp>
        <p:nvSpPr>
          <p:cNvPr id="5" name="CuadroTexto 4"/>
          <p:cNvSpPr txBox="1"/>
          <p:nvPr/>
        </p:nvSpPr>
        <p:spPr>
          <a:xfrm>
            <a:off x="244548" y="1417368"/>
            <a:ext cx="10100930" cy="2985433"/>
          </a:xfrm>
          <a:prstGeom prst="rect">
            <a:avLst/>
          </a:prstGeom>
          <a:noFill/>
        </p:spPr>
        <p:txBody>
          <a:bodyPr wrap="square" rtlCol="0">
            <a:spAutoFit/>
          </a:bodyPr>
          <a:lstStyle/>
          <a:p>
            <a:pPr algn="r"/>
            <a:endParaRPr lang="es-MX" sz="2800" dirty="0">
              <a:ln cmpd="sng">
                <a:noFill/>
              </a:ln>
              <a:solidFill>
                <a:srgbClr val="5B9BD5">
                  <a:lumMod val="50000"/>
                </a:srgbClr>
              </a:solidFill>
              <a:latin typeface="Tahoma" panose="020B0604030504040204" pitchFamily="34" charset="0"/>
              <a:ea typeface="Tahoma" panose="020B0604030504040204" pitchFamily="34" charset="0"/>
              <a:cs typeface="Tahoma" panose="020B0604030504040204" pitchFamily="34" charset="0"/>
            </a:endParaRPr>
          </a:p>
          <a:p>
            <a:pPr algn="r"/>
            <a:endParaRPr lang="es-MX" sz="2800" dirty="0">
              <a:ln cmpd="sng">
                <a:noFill/>
              </a:ln>
              <a:solidFill>
                <a:srgbClr val="5B9BD5">
                  <a:lumMod val="50000"/>
                </a:srgbClr>
              </a:solidFill>
              <a:latin typeface="Aharoni" panose="02010803020104030203" pitchFamily="2" charset="-79"/>
              <a:cs typeface="Aharoni" panose="02010803020104030203" pitchFamily="2" charset="-79"/>
            </a:endParaRPr>
          </a:p>
          <a:p>
            <a:r>
              <a:rPr lang="en-US" sz="4400" b="1" dirty="0" smtClean="0">
                <a:solidFill>
                  <a:schemeClr val="bg1"/>
                </a:solidFill>
              </a:rPr>
              <a:t>Bancomext role to </a:t>
            </a:r>
            <a:r>
              <a:rPr lang="en-US" sz="4400" b="1" dirty="0">
                <a:solidFill>
                  <a:schemeClr val="bg1"/>
                </a:solidFill>
              </a:rPr>
              <a:t>support the Tourism Sector </a:t>
            </a:r>
            <a:r>
              <a:rPr lang="en-US" sz="4400" b="1" dirty="0" smtClean="0">
                <a:solidFill>
                  <a:schemeClr val="bg1"/>
                </a:solidFill>
              </a:rPr>
              <a:t>through</a:t>
            </a:r>
          </a:p>
          <a:p>
            <a:r>
              <a:rPr lang="en-US" sz="4400" b="1" dirty="0" smtClean="0">
                <a:solidFill>
                  <a:schemeClr val="bg1"/>
                </a:solidFill>
              </a:rPr>
              <a:t>Sustainable Mechanisms</a:t>
            </a:r>
            <a:endParaRPr lang="es-MX" sz="4400" dirty="0">
              <a:solidFill>
                <a:schemeClr val="bg1"/>
              </a:solidFill>
            </a:endParaRPr>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286" y="126741"/>
            <a:ext cx="2477314" cy="1548667"/>
          </a:xfrm>
          <a:prstGeom prst="rect">
            <a:avLst/>
          </a:prstGeom>
        </p:spPr>
      </p:pic>
    </p:spTree>
    <p:extLst>
      <p:ext uri="{BB962C8B-B14F-4D97-AF65-F5344CB8AC3E}">
        <p14:creationId xmlns:p14="http://schemas.microsoft.com/office/powerpoint/2010/main" val="2533717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2"/>
          </p:nvPr>
        </p:nvSpPr>
        <p:spPr/>
        <p:txBody>
          <a:bodyPr/>
          <a:lstStyle/>
          <a:p>
            <a:pPr>
              <a:defRPr/>
            </a:pPr>
            <a:fld id="{C2A63C88-1D0B-4227-83BA-845466BBA571}" type="slidenum">
              <a:rPr lang="es-MX" smtClean="0"/>
              <a:pPr>
                <a:defRPr/>
              </a:pPr>
              <a:t>2</a:t>
            </a:fld>
            <a:endParaRPr lang="es-MX" dirty="0">
              <a:sym typeface="Tahoma" pitchFamily="34" charset="0"/>
            </a:endParaRPr>
          </a:p>
        </p:txBody>
      </p:sp>
      <p:sp>
        <p:nvSpPr>
          <p:cNvPr id="11" name="CuadroTexto 10"/>
          <p:cNvSpPr txBox="1"/>
          <p:nvPr/>
        </p:nvSpPr>
        <p:spPr>
          <a:xfrm>
            <a:off x="267089" y="183690"/>
            <a:ext cx="2868093" cy="815608"/>
          </a:xfrm>
          <a:prstGeom prst="rect">
            <a:avLst/>
          </a:prstGeom>
          <a:noFill/>
        </p:spPr>
        <p:txBody>
          <a:bodyPr wrap="none" rtlCol="0">
            <a:spAutoFit/>
          </a:bodyPr>
          <a:lstStyle/>
          <a:p>
            <a:r>
              <a:rPr lang="es-MX" sz="47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CONTENT</a:t>
            </a:r>
            <a:endParaRPr lang="es-MX" sz="4700" dirty="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grpSp>
        <p:nvGrpSpPr>
          <p:cNvPr id="3" name="Grupo 2"/>
          <p:cNvGrpSpPr/>
          <p:nvPr/>
        </p:nvGrpSpPr>
        <p:grpSpPr>
          <a:xfrm>
            <a:off x="9560018" y="0"/>
            <a:ext cx="2631982" cy="1924050"/>
            <a:chOff x="9560018" y="0"/>
            <a:chExt cx="2631982" cy="1924050"/>
          </a:xfrm>
        </p:grpSpPr>
        <p:pic>
          <p:nvPicPr>
            <p:cNvPr id="10" name="Imagen 9"/>
            <p:cNvPicPr>
              <a:picLocks noChangeAspect="1"/>
            </p:cNvPicPr>
            <p:nvPr/>
          </p:nvPicPr>
          <p:blipFill rotWithShape="1">
            <a:blip r:embed="rId3"/>
            <a:srcRect l="81094" t="54022"/>
            <a:stretch/>
          </p:blipFill>
          <p:spPr>
            <a:xfrm rot="16200000">
              <a:off x="9913984" y="-353966"/>
              <a:ext cx="1924050" cy="263198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grpSp>
      <p:sp>
        <p:nvSpPr>
          <p:cNvPr id="13" name="Marcador de contenido 2"/>
          <p:cNvSpPr txBox="1">
            <a:spLocks/>
          </p:cNvSpPr>
          <p:nvPr/>
        </p:nvSpPr>
        <p:spPr>
          <a:xfrm>
            <a:off x="1092750" y="1226230"/>
            <a:ext cx="10773186" cy="5259630"/>
          </a:xfrm>
          <a:prstGeom prst="rect">
            <a:avLst/>
          </a:prstGeom>
        </p:spPr>
        <p:txBody>
          <a:bodyPr vert="horz" lIns="91440" tIns="45720" rIns="91440" bIns="45720" rtlCol="0">
            <a:no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582930" indent="-514350">
              <a:buFont typeface="+mj-lt"/>
              <a:buAutoNum type="romanUcPeriod"/>
            </a:pPr>
            <a:r>
              <a:rPr lang="es-ES_tradnl" sz="3600" b="1" dirty="0" smtClean="0"/>
              <a:t>Bancomext</a:t>
            </a:r>
          </a:p>
          <a:p>
            <a:pPr marL="582930" indent="-514350">
              <a:buFont typeface="+mj-lt"/>
              <a:buAutoNum type="romanUcPeriod"/>
            </a:pPr>
            <a:r>
              <a:rPr lang="es-MX" sz="3600" b="1" dirty="0"/>
              <a:t>Tourism as a Strategic Sector</a:t>
            </a:r>
          </a:p>
          <a:p>
            <a:pPr marL="582930" indent="-514350">
              <a:buFont typeface="+mj-lt"/>
              <a:buAutoNum type="romanUcPeriod"/>
            </a:pPr>
            <a:r>
              <a:rPr lang="es-MX" sz="3600" b="1" dirty="0" smtClean="0"/>
              <a:t>Comprehensive </a:t>
            </a:r>
            <a:r>
              <a:rPr lang="es-MX" sz="3600" b="1" dirty="0"/>
              <a:t>Finance </a:t>
            </a:r>
            <a:r>
              <a:rPr lang="es-MX" sz="3600" b="1" dirty="0" smtClean="0"/>
              <a:t>Program</a:t>
            </a:r>
          </a:p>
          <a:p>
            <a:pPr marL="582930" indent="-514350">
              <a:buFont typeface="+mj-lt"/>
              <a:buAutoNum type="romanUcPeriod"/>
            </a:pPr>
            <a:r>
              <a:rPr lang="es-ES_tradnl" sz="3600" b="1" dirty="0" smtClean="0"/>
              <a:t>Bancomext Sustainability Initiatives</a:t>
            </a:r>
          </a:p>
          <a:p>
            <a:pPr marL="893763" indent="-266700">
              <a:buFont typeface="Arial" panose="020B0604020202020204" pitchFamily="34" charset="0"/>
              <a:buChar char="•"/>
            </a:pPr>
            <a:r>
              <a:rPr lang="es-ES_tradnl" sz="3600" b="1" dirty="0" smtClean="0"/>
              <a:t>SARAS</a:t>
            </a:r>
          </a:p>
          <a:p>
            <a:pPr marL="893763" indent="-266700">
              <a:buFont typeface="Arial" panose="020B0604020202020204" pitchFamily="34" charset="0"/>
              <a:buChar char="•"/>
            </a:pPr>
            <a:r>
              <a:rPr lang="es-ES_tradnl" sz="3600" b="1" dirty="0"/>
              <a:t>KfW-DEG Technical Cooperation</a:t>
            </a:r>
          </a:p>
          <a:p>
            <a:pPr marL="893763" indent="-266700">
              <a:buFont typeface="Arial" panose="020B0604020202020204" pitchFamily="34" charset="0"/>
              <a:buChar char="•"/>
            </a:pPr>
            <a:r>
              <a:rPr lang="es-ES_tradnl" sz="3600" b="1" dirty="0" smtClean="0"/>
              <a:t>IDB (BID) Technical Cooperation</a:t>
            </a:r>
          </a:p>
          <a:p>
            <a:pPr marL="893763" indent="-266700">
              <a:buFont typeface="Arial" panose="020B0604020202020204" pitchFamily="34" charset="0"/>
              <a:buChar char="•"/>
            </a:pPr>
            <a:r>
              <a:rPr lang="es-ES_tradnl" sz="3600" b="1" dirty="0" smtClean="0"/>
              <a:t>Solar Walter Heaters Project / Peninsula of Yucatan</a:t>
            </a:r>
          </a:p>
          <a:p>
            <a:pPr marL="627063" indent="0">
              <a:buNone/>
            </a:pPr>
            <a:endParaRPr lang="es-ES_tradnl" sz="3600" b="1" dirty="0" smtClean="0"/>
          </a:p>
          <a:p>
            <a:pPr marL="627063" indent="0">
              <a:buNone/>
            </a:pPr>
            <a:endParaRPr lang="es-ES_tradnl" sz="3600" b="1" dirty="0" smtClean="0"/>
          </a:p>
        </p:txBody>
      </p:sp>
    </p:spTree>
    <p:extLst>
      <p:ext uri="{BB962C8B-B14F-4D97-AF65-F5344CB8AC3E}">
        <p14:creationId xmlns:p14="http://schemas.microsoft.com/office/powerpoint/2010/main" val="2379641558"/>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2"/>
          </p:nvPr>
        </p:nvSpPr>
        <p:spPr/>
        <p:txBody>
          <a:bodyPr/>
          <a:lstStyle/>
          <a:p>
            <a:pPr>
              <a:defRPr/>
            </a:pPr>
            <a:fld id="{C2A63C88-1D0B-4227-83BA-845466BBA571}" type="slidenum">
              <a:rPr lang="es-MX" smtClean="0"/>
              <a:pPr>
                <a:defRPr/>
              </a:pPr>
              <a:t>3</a:t>
            </a:fld>
            <a:endParaRPr lang="es-MX" dirty="0">
              <a:sym typeface="Tahoma" pitchFamily="34" charset="0"/>
            </a:endParaRPr>
          </a:p>
        </p:txBody>
      </p:sp>
      <p:sp>
        <p:nvSpPr>
          <p:cNvPr id="35" name="2 Marcador de contenido"/>
          <p:cNvSpPr txBox="1">
            <a:spLocks/>
          </p:cNvSpPr>
          <p:nvPr/>
        </p:nvSpPr>
        <p:spPr>
          <a:xfrm>
            <a:off x="525779" y="5257639"/>
            <a:ext cx="11484923" cy="1231235"/>
          </a:xfrm>
          <a:prstGeom prst="rect">
            <a:avLst/>
          </a:prstGeom>
          <a:gradFill flip="none" rotWithShape="1">
            <a:gsLst>
              <a:gs pos="0">
                <a:srgbClr val="192C43"/>
              </a:gs>
              <a:gs pos="80000">
                <a:schemeClr val="accent1">
                  <a:lumMod val="50000"/>
                </a:schemeClr>
              </a:gs>
              <a:gs pos="100000">
                <a:schemeClr val="accent1">
                  <a:shade val="94000"/>
                  <a:satMod val="135000"/>
                </a:schemeClr>
              </a:gs>
            </a:gsLst>
            <a:lin ang="0" scaled="1"/>
            <a:tileRect/>
          </a:gradFill>
        </p:spPr>
        <p:style>
          <a:lnRef idx="0">
            <a:schemeClr val="accent1"/>
          </a:lnRef>
          <a:fillRef idx="3">
            <a:schemeClr val="accent1"/>
          </a:fillRef>
          <a:effectRef idx="3">
            <a:schemeClr val="accent1"/>
          </a:effectRef>
          <a:fontRef idx="minor">
            <a:schemeClr val="lt1"/>
          </a:fontRef>
        </p:style>
        <p:txBody>
          <a:bodyPr>
            <a:noAutofit/>
          </a:bodyPr>
          <a:lstStyle>
            <a:lvl1pPr marL="342900" indent="-342900" algn="l" defTabSz="457200" rtl="0" eaLnBrk="0" fontAlgn="base" hangingPunct="0">
              <a:spcBef>
                <a:spcPct val="0"/>
              </a:spcBef>
              <a:spcAft>
                <a:spcPct val="0"/>
              </a:spcAft>
              <a:defRPr sz="1200">
                <a:solidFill>
                  <a:srgbClr val="000000"/>
                </a:solidFill>
                <a:latin typeface="+mn-lt"/>
                <a:ea typeface="+mn-ea"/>
                <a:cs typeface="+mn-cs"/>
                <a:sym typeface="Helvetica" charset="0"/>
              </a:defRPr>
            </a:lvl1pPr>
            <a:lvl2pPr marL="228600" indent="228600" algn="l" defTabSz="457200" rtl="0" eaLnBrk="0" fontAlgn="base" hangingPunct="0">
              <a:spcBef>
                <a:spcPct val="0"/>
              </a:spcBef>
              <a:spcAft>
                <a:spcPct val="0"/>
              </a:spcAft>
              <a:defRPr sz="1200">
                <a:solidFill>
                  <a:srgbClr val="000000"/>
                </a:solidFill>
                <a:latin typeface="+mn-lt"/>
                <a:ea typeface="+mn-ea"/>
                <a:cs typeface="+mn-cs"/>
                <a:sym typeface="Helvetica" charset="0"/>
              </a:defRPr>
            </a:lvl2pPr>
            <a:lvl3pPr marL="457200" indent="457200" algn="l" defTabSz="457200" rtl="0" eaLnBrk="0" fontAlgn="base" hangingPunct="0">
              <a:spcBef>
                <a:spcPct val="0"/>
              </a:spcBef>
              <a:spcAft>
                <a:spcPct val="0"/>
              </a:spcAft>
              <a:defRPr sz="1200">
                <a:solidFill>
                  <a:srgbClr val="000000"/>
                </a:solidFill>
                <a:latin typeface="+mn-lt"/>
                <a:ea typeface="+mn-ea"/>
                <a:cs typeface="+mn-cs"/>
                <a:sym typeface="Helvetica" charset="0"/>
              </a:defRPr>
            </a:lvl3pPr>
            <a:lvl4pPr marL="685800" indent="685800" algn="l" defTabSz="457200" rtl="0" eaLnBrk="0" fontAlgn="base" hangingPunct="0">
              <a:spcBef>
                <a:spcPct val="0"/>
              </a:spcBef>
              <a:spcAft>
                <a:spcPct val="0"/>
              </a:spcAft>
              <a:defRPr sz="1200">
                <a:solidFill>
                  <a:srgbClr val="000000"/>
                </a:solidFill>
                <a:latin typeface="+mn-lt"/>
                <a:ea typeface="+mn-ea"/>
                <a:cs typeface="+mn-cs"/>
                <a:sym typeface="Helvetica" charset="0"/>
              </a:defRPr>
            </a:lvl4pPr>
            <a:lvl5pPr marL="914400" indent="914400" algn="l" defTabSz="457200" rtl="0" eaLnBrk="0" fontAlgn="base" hangingPunct="0">
              <a:spcBef>
                <a:spcPct val="0"/>
              </a:spcBef>
              <a:spcAft>
                <a:spcPct val="0"/>
              </a:spcAft>
              <a:defRPr sz="1200">
                <a:solidFill>
                  <a:srgbClr val="000000"/>
                </a:solidFill>
                <a:latin typeface="+mn-lt"/>
                <a:ea typeface="+mn-ea"/>
                <a:cs typeface="+mn-cs"/>
                <a:sym typeface="Helvetica" charset="0"/>
              </a:defRPr>
            </a:lvl5pPr>
            <a:lvl6pPr marL="1371600" algn="l" defTabSz="457200" rtl="0" fontAlgn="base" hangingPunct="0">
              <a:spcBef>
                <a:spcPct val="0"/>
              </a:spcBef>
              <a:spcAft>
                <a:spcPct val="0"/>
              </a:spcAft>
              <a:defRPr sz="1200">
                <a:solidFill>
                  <a:srgbClr val="000000"/>
                </a:solidFill>
                <a:latin typeface="+mn-lt"/>
                <a:ea typeface="+mn-ea"/>
                <a:cs typeface="+mn-cs"/>
                <a:sym typeface="Helvetica" charset="0"/>
              </a:defRPr>
            </a:lvl6pPr>
            <a:lvl7pPr marL="1828800" algn="l" defTabSz="457200" rtl="0" fontAlgn="base" hangingPunct="0">
              <a:spcBef>
                <a:spcPct val="0"/>
              </a:spcBef>
              <a:spcAft>
                <a:spcPct val="0"/>
              </a:spcAft>
              <a:defRPr sz="1200">
                <a:solidFill>
                  <a:srgbClr val="000000"/>
                </a:solidFill>
                <a:latin typeface="+mn-lt"/>
                <a:ea typeface="+mn-ea"/>
                <a:cs typeface="+mn-cs"/>
                <a:sym typeface="Helvetica" charset="0"/>
              </a:defRPr>
            </a:lvl7pPr>
            <a:lvl8pPr marL="2286000" algn="l" defTabSz="457200" rtl="0" fontAlgn="base" hangingPunct="0">
              <a:spcBef>
                <a:spcPct val="0"/>
              </a:spcBef>
              <a:spcAft>
                <a:spcPct val="0"/>
              </a:spcAft>
              <a:defRPr sz="1200">
                <a:solidFill>
                  <a:srgbClr val="000000"/>
                </a:solidFill>
                <a:latin typeface="+mn-lt"/>
                <a:ea typeface="+mn-ea"/>
                <a:cs typeface="+mn-cs"/>
                <a:sym typeface="Helvetica" charset="0"/>
              </a:defRPr>
            </a:lvl8pPr>
            <a:lvl9pPr marL="2743200" algn="l" defTabSz="457200" rtl="0" fontAlgn="base" hangingPunct="0">
              <a:spcBef>
                <a:spcPct val="0"/>
              </a:spcBef>
              <a:spcAft>
                <a:spcPct val="0"/>
              </a:spcAft>
              <a:defRPr sz="1200">
                <a:solidFill>
                  <a:srgbClr val="000000"/>
                </a:solidFill>
                <a:latin typeface="+mn-lt"/>
                <a:ea typeface="+mn-ea"/>
                <a:cs typeface="+mn-cs"/>
                <a:sym typeface="Helvetica" charset="0"/>
              </a:defRPr>
            </a:lvl9pPr>
          </a:lstStyle>
          <a:p>
            <a:pPr marL="0" indent="0" algn="just">
              <a:buClr>
                <a:srgbClr val="C00000"/>
              </a:buClr>
              <a:buSzPct val="120000"/>
            </a:pPr>
            <a:r>
              <a:rPr lang="es-MX" sz="2400" kern="0" dirty="0" smtClean="0">
                <a:solidFill>
                  <a:schemeClr val="bg1"/>
                </a:solidFill>
                <a:latin typeface="Arial" panose="020B0604020202020204" pitchFamily="34" charset="0"/>
                <a:cs typeface="Arial" panose="020B0604020202020204" pitchFamily="34" charset="0"/>
              </a:rPr>
              <a:t>Bancomext </a:t>
            </a:r>
            <a:r>
              <a:rPr lang="es-MX" sz="2400" kern="0" dirty="0">
                <a:solidFill>
                  <a:schemeClr val="bg1"/>
                </a:solidFill>
                <a:latin typeface="Arial" panose="020B0604020202020204" pitchFamily="34" charset="0"/>
                <a:cs typeface="Arial" panose="020B0604020202020204" pitchFamily="34" charset="0"/>
              </a:rPr>
              <a:t>supports Mexican and foreign companies that want to invest in Mexico, through direct loans </a:t>
            </a:r>
            <a:r>
              <a:rPr lang="es-MX" sz="2400" kern="0" dirty="0" smtClean="0">
                <a:solidFill>
                  <a:schemeClr val="bg1"/>
                </a:solidFill>
                <a:latin typeface="Arial" panose="020B0604020202020204" pitchFamily="34" charset="0"/>
                <a:cs typeface="Arial" panose="020B0604020202020204" pitchFamily="34" charset="0"/>
              </a:rPr>
              <a:t>(first tier) and </a:t>
            </a:r>
            <a:r>
              <a:rPr lang="es-MX" sz="2400" kern="0" dirty="0">
                <a:solidFill>
                  <a:schemeClr val="bg1"/>
                </a:solidFill>
                <a:latin typeface="Arial" panose="020B0604020202020204" pitchFamily="34" charset="0"/>
                <a:cs typeface="Arial" panose="020B0604020202020204" pitchFamily="34" charset="0"/>
              </a:rPr>
              <a:t>/ or through a wide network of </a:t>
            </a:r>
            <a:r>
              <a:rPr lang="es-MX" sz="2400" kern="0" dirty="0" smtClean="0">
                <a:solidFill>
                  <a:schemeClr val="bg1"/>
                </a:solidFill>
                <a:latin typeface="Arial" panose="020B0604020202020204" pitchFamily="34" charset="0"/>
                <a:cs typeface="Arial" panose="020B0604020202020204" pitchFamily="34" charset="0"/>
              </a:rPr>
              <a:t>comercial Banks (second tier).</a:t>
            </a:r>
            <a:endParaRPr lang="es-MX" sz="2400" kern="0" dirty="0">
              <a:solidFill>
                <a:schemeClr val="bg1"/>
              </a:solidFill>
              <a:latin typeface="Arial" panose="020B0604020202020204" pitchFamily="34" charset="0"/>
              <a:cs typeface="Arial" panose="020B0604020202020204" pitchFamily="34" charset="0"/>
            </a:endParaRPr>
          </a:p>
        </p:txBody>
      </p:sp>
      <p:sp>
        <p:nvSpPr>
          <p:cNvPr id="52" name="5 CuadroTexto"/>
          <p:cNvSpPr txBox="1"/>
          <p:nvPr/>
        </p:nvSpPr>
        <p:spPr>
          <a:xfrm>
            <a:off x="525780" y="1180416"/>
            <a:ext cx="6492240" cy="3816429"/>
          </a:xfrm>
          <a:prstGeom prst="rect">
            <a:avLst/>
          </a:prstGeom>
          <a:noFill/>
        </p:spPr>
        <p:txBody>
          <a:bodyPr wrap="square" rtlCol="0">
            <a:spAutoFit/>
          </a:bodyPr>
          <a:lstStyle/>
          <a:p>
            <a:pPr marL="342900" lvl="0" indent="-342900" algn="just">
              <a:buClr>
                <a:srgbClr val="C00000"/>
              </a:buClr>
              <a:buSzPct val="150000"/>
              <a:buFont typeface="Wingdings" panose="05000000000000000000" pitchFamily="2" charset="2"/>
              <a:buChar char="§"/>
            </a:pPr>
            <a:r>
              <a:rPr lang="es-MX" sz="2200" dirty="0" smtClean="0">
                <a:solidFill>
                  <a:schemeClr val="tx2">
                    <a:lumMod val="50000"/>
                  </a:schemeClr>
                </a:solidFill>
                <a:latin typeface="Arial" pitchFamily="34" charset="0"/>
                <a:cs typeface="Arial" pitchFamily="34" charset="0"/>
              </a:rPr>
              <a:t>Development </a:t>
            </a:r>
            <a:r>
              <a:rPr lang="es-MX" sz="2200" dirty="0">
                <a:solidFill>
                  <a:schemeClr val="tx2">
                    <a:lumMod val="50000"/>
                  </a:schemeClr>
                </a:solidFill>
                <a:latin typeface="Arial" pitchFamily="34" charset="0"/>
                <a:cs typeface="Arial" pitchFamily="34" charset="0"/>
              </a:rPr>
              <a:t>Bank in charge of increasing the competitiveness of </a:t>
            </a:r>
            <a:r>
              <a:rPr lang="en-US" sz="2200" dirty="0" smtClean="0">
                <a:solidFill>
                  <a:schemeClr val="tx2">
                    <a:lumMod val="50000"/>
                  </a:schemeClr>
                </a:solidFill>
                <a:latin typeface="Arial" pitchFamily="34" charset="0"/>
                <a:cs typeface="Arial" pitchFamily="34" charset="0"/>
              </a:rPr>
              <a:t>Mexican</a:t>
            </a:r>
            <a:r>
              <a:rPr lang="es-MX" sz="2200" dirty="0" smtClean="0">
                <a:solidFill>
                  <a:schemeClr val="tx2">
                    <a:lumMod val="50000"/>
                  </a:schemeClr>
                </a:solidFill>
                <a:latin typeface="Arial" pitchFamily="34" charset="0"/>
                <a:cs typeface="Arial" pitchFamily="34" charset="0"/>
              </a:rPr>
              <a:t> </a:t>
            </a:r>
            <a:r>
              <a:rPr lang="es-MX" sz="2200" dirty="0">
                <a:solidFill>
                  <a:schemeClr val="tx2">
                    <a:lumMod val="50000"/>
                  </a:schemeClr>
                </a:solidFill>
                <a:latin typeface="Arial" pitchFamily="34" charset="0"/>
                <a:cs typeface="Arial" pitchFamily="34" charset="0"/>
              </a:rPr>
              <a:t>companies in the global </a:t>
            </a:r>
            <a:r>
              <a:rPr lang="es-MX" sz="2200" dirty="0" smtClean="0">
                <a:solidFill>
                  <a:schemeClr val="tx2">
                    <a:lumMod val="50000"/>
                  </a:schemeClr>
                </a:solidFill>
                <a:latin typeface="Arial" pitchFamily="34" charset="0"/>
                <a:cs typeface="Arial" pitchFamily="34" charset="0"/>
              </a:rPr>
              <a:t>markets.</a:t>
            </a:r>
            <a:endParaRPr lang="es-MX" sz="2200" dirty="0">
              <a:solidFill>
                <a:schemeClr val="tx2">
                  <a:lumMod val="50000"/>
                </a:schemeClr>
              </a:solidFill>
              <a:latin typeface="Arial" pitchFamily="34" charset="0"/>
              <a:cs typeface="Arial" pitchFamily="34" charset="0"/>
            </a:endParaRPr>
          </a:p>
          <a:p>
            <a:pPr algn="just">
              <a:buClr>
                <a:srgbClr val="C00000"/>
              </a:buClr>
              <a:buSzPct val="150000"/>
            </a:pPr>
            <a:endParaRPr lang="es-MX" sz="2200" dirty="0">
              <a:solidFill>
                <a:schemeClr val="tx2">
                  <a:lumMod val="50000"/>
                </a:schemeClr>
              </a:solidFill>
              <a:latin typeface="Arial" pitchFamily="34" charset="0"/>
              <a:cs typeface="Arial" pitchFamily="34" charset="0"/>
            </a:endParaRPr>
          </a:p>
          <a:p>
            <a:pPr marL="342900" lvl="0" indent="-342900" algn="just">
              <a:buClr>
                <a:srgbClr val="C00000"/>
              </a:buClr>
              <a:buSzPct val="150000"/>
              <a:buFont typeface="Wingdings" panose="05000000000000000000" pitchFamily="2" charset="2"/>
              <a:buChar char="§"/>
            </a:pPr>
            <a:r>
              <a:rPr lang="es-MX" sz="2200" dirty="0" smtClean="0">
                <a:solidFill>
                  <a:schemeClr val="tx2">
                    <a:lumMod val="50000"/>
                  </a:schemeClr>
                </a:solidFill>
                <a:latin typeface="Arial" pitchFamily="34" charset="0"/>
                <a:cs typeface="Arial" pitchFamily="34" charset="0"/>
              </a:rPr>
              <a:t>Founded </a:t>
            </a:r>
            <a:r>
              <a:rPr lang="es-MX" sz="2200" dirty="0">
                <a:solidFill>
                  <a:schemeClr val="tx2">
                    <a:lumMod val="50000"/>
                  </a:schemeClr>
                </a:solidFill>
                <a:latin typeface="Arial" pitchFamily="34" charset="0"/>
                <a:cs typeface="Arial" pitchFamily="34" charset="0"/>
              </a:rPr>
              <a:t>80 years ago.</a:t>
            </a:r>
          </a:p>
          <a:p>
            <a:pPr algn="just">
              <a:buClr>
                <a:srgbClr val="C00000"/>
              </a:buClr>
              <a:buSzPct val="150000"/>
            </a:pPr>
            <a:endParaRPr lang="es-MX" sz="2200" dirty="0">
              <a:solidFill>
                <a:schemeClr val="tx2">
                  <a:lumMod val="50000"/>
                </a:schemeClr>
              </a:solidFill>
              <a:latin typeface="Arial" pitchFamily="34" charset="0"/>
              <a:cs typeface="Arial" pitchFamily="34" charset="0"/>
            </a:endParaRPr>
          </a:p>
          <a:p>
            <a:pPr marL="342900" lvl="0" indent="-342900" algn="just">
              <a:buClr>
                <a:srgbClr val="C00000"/>
              </a:buClr>
              <a:buSzPct val="150000"/>
              <a:buFont typeface="Wingdings" panose="05000000000000000000" pitchFamily="2" charset="2"/>
              <a:buChar char="§"/>
            </a:pPr>
            <a:r>
              <a:rPr lang="es-MX" sz="2200" dirty="0" smtClean="0">
                <a:solidFill>
                  <a:schemeClr val="tx2">
                    <a:lumMod val="50000"/>
                  </a:schemeClr>
                </a:solidFill>
                <a:latin typeface="Arial" pitchFamily="34" charset="0"/>
                <a:cs typeface="Arial" pitchFamily="34" charset="0"/>
              </a:rPr>
              <a:t>Belongs to the </a:t>
            </a:r>
            <a:r>
              <a:rPr lang="es-MX" sz="2200" dirty="0">
                <a:solidFill>
                  <a:schemeClr val="tx2">
                    <a:lumMod val="50000"/>
                  </a:schemeClr>
                </a:solidFill>
                <a:latin typeface="Arial" pitchFamily="34" charset="0"/>
                <a:cs typeface="Arial" pitchFamily="34" charset="0"/>
              </a:rPr>
              <a:t>Federal </a:t>
            </a:r>
            <a:r>
              <a:rPr lang="es-MX" sz="2200" dirty="0" smtClean="0">
                <a:solidFill>
                  <a:schemeClr val="tx2">
                    <a:lumMod val="50000"/>
                  </a:schemeClr>
                </a:solidFill>
                <a:latin typeface="Arial" pitchFamily="34" charset="0"/>
                <a:cs typeface="Arial" pitchFamily="34" charset="0"/>
              </a:rPr>
              <a:t>Government.</a:t>
            </a:r>
            <a:endParaRPr lang="es-MX" sz="2200" dirty="0">
              <a:solidFill>
                <a:schemeClr val="tx2">
                  <a:lumMod val="50000"/>
                </a:schemeClr>
              </a:solidFill>
              <a:latin typeface="Arial" pitchFamily="34" charset="0"/>
              <a:cs typeface="Arial" pitchFamily="34" charset="0"/>
            </a:endParaRPr>
          </a:p>
          <a:p>
            <a:pPr algn="just">
              <a:buClr>
                <a:srgbClr val="C00000"/>
              </a:buClr>
              <a:buSzPct val="150000"/>
            </a:pPr>
            <a:endParaRPr lang="es-MX" sz="2200" dirty="0">
              <a:solidFill>
                <a:schemeClr val="tx2">
                  <a:lumMod val="50000"/>
                </a:schemeClr>
              </a:solidFill>
              <a:latin typeface="Arial" pitchFamily="34" charset="0"/>
              <a:cs typeface="Arial" pitchFamily="34" charset="0"/>
            </a:endParaRPr>
          </a:p>
          <a:p>
            <a:pPr marL="342900" lvl="0" indent="-342900" algn="just">
              <a:buClr>
                <a:srgbClr val="C00000"/>
              </a:buClr>
              <a:buSzPct val="150000"/>
              <a:buFont typeface="Wingdings" panose="05000000000000000000" pitchFamily="2" charset="2"/>
              <a:buChar char="§"/>
            </a:pPr>
            <a:r>
              <a:rPr lang="es-MX" sz="2200" dirty="0" smtClean="0">
                <a:solidFill>
                  <a:schemeClr val="tx2">
                    <a:lumMod val="50000"/>
                  </a:schemeClr>
                </a:solidFill>
                <a:latin typeface="Arial" pitchFamily="34" charset="0"/>
                <a:cs typeface="Arial" pitchFamily="34" charset="0"/>
              </a:rPr>
              <a:t>Specialized </a:t>
            </a:r>
            <a:r>
              <a:rPr lang="es-MX" sz="2200" dirty="0">
                <a:solidFill>
                  <a:schemeClr val="tx2">
                    <a:lumMod val="50000"/>
                  </a:schemeClr>
                </a:solidFill>
                <a:latin typeface="Arial" pitchFamily="34" charset="0"/>
                <a:cs typeface="Arial" pitchFamily="34" charset="0"/>
              </a:rPr>
              <a:t>in the attention of priority sectors, highlighting the Tourism Sector.</a:t>
            </a:r>
          </a:p>
          <a:p>
            <a:endParaRPr lang="es-MX" sz="2200" dirty="0" smtClean="0">
              <a:solidFill>
                <a:schemeClr val="tx2">
                  <a:lumMod val="50000"/>
                </a:schemeClr>
              </a:solidFill>
              <a:latin typeface="Arial" pitchFamily="34" charset="0"/>
              <a:cs typeface="Arial" pitchFamily="34" charset="0"/>
            </a:endParaRPr>
          </a:p>
        </p:txBody>
      </p:sp>
      <p:pic>
        <p:nvPicPr>
          <p:cNvPr id="55" name="Picture 4" descr="http://cdn.media.kiwicollection.com/upload/whitelabels/visa_us/ayana-vlhc-welcome-image-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1890" y="2711382"/>
            <a:ext cx="3600620" cy="23655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rotWithShape="1">
          <a:blip r:embed="rId4"/>
          <a:srcRect l="81094" t="54022"/>
          <a:stretch/>
        </p:blipFill>
        <p:spPr>
          <a:xfrm rot="16200000">
            <a:off x="9913984" y="-353966"/>
            <a:ext cx="1924050" cy="2631982"/>
          </a:xfrm>
          <a:prstGeom prst="rect">
            <a:avLst/>
          </a:prstGeom>
        </p:spPr>
      </p:pic>
      <p:pic>
        <p:nvPicPr>
          <p:cNvPr id="9" name="Picture 3"/>
          <p:cNvPicPr>
            <a:picLocks noChangeAspect="1" noChangeArrowheads="1"/>
          </p:cNvPicPr>
          <p:nvPr/>
        </p:nvPicPr>
        <p:blipFill>
          <a:blip r:embed="rId5" cstate="print"/>
          <a:srcRect b="13364"/>
          <a:stretch>
            <a:fillRect/>
          </a:stretch>
        </p:blipFill>
        <p:spPr bwMode="auto">
          <a:xfrm>
            <a:off x="7018020" y="962136"/>
            <a:ext cx="3549920" cy="2445415"/>
          </a:xfrm>
          <a:prstGeom prst="rect">
            <a:avLst/>
          </a:prstGeom>
          <a:ln>
            <a:noFill/>
          </a:ln>
          <a:effectLst>
            <a:softEdge rad="112500"/>
          </a:effectLst>
        </p:spPr>
      </p:pic>
      <p:sp>
        <p:nvSpPr>
          <p:cNvPr id="11" name="CuadroTexto 10"/>
          <p:cNvSpPr txBox="1"/>
          <p:nvPr/>
        </p:nvSpPr>
        <p:spPr>
          <a:xfrm>
            <a:off x="267089" y="183690"/>
            <a:ext cx="4099199" cy="769441"/>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 BANCOMEXT</a:t>
            </a:r>
            <a:endParaRPr lang="es-MX" sz="4400" dirty="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pic>
        <p:nvPicPr>
          <p:cNvPr id="12" name="Imagen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Tree>
    <p:extLst>
      <p:ext uri="{BB962C8B-B14F-4D97-AF65-F5344CB8AC3E}">
        <p14:creationId xmlns:p14="http://schemas.microsoft.com/office/powerpoint/2010/main" val="3240779793"/>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l="8398" t="8292" r="7227" b="33417"/>
          <a:stretch/>
        </p:blipFill>
        <p:spPr>
          <a:xfrm rot="20508978">
            <a:off x="5662573" y="4163437"/>
            <a:ext cx="5484041" cy="1472567"/>
          </a:xfrm>
          <a:prstGeom prst="rect">
            <a:avLst/>
          </a:prstGeom>
        </p:spPr>
      </p:pic>
      <p:pic>
        <p:nvPicPr>
          <p:cNvPr id="116" name="Imagen 1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751" y="3489053"/>
            <a:ext cx="3445540" cy="3445540"/>
          </a:xfrm>
          <a:prstGeom prst="rect">
            <a:avLst/>
          </a:prstGeom>
          <a:noFill/>
          <a:ln>
            <a:noFill/>
          </a:ln>
        </p:spPr>
      </p:pic>
      <p:sp>
        <p:nvSpPr>
          <p:cNvPr id="15" name="CuadroTexto 14"/>
          <p:cNvSpPr txBox="1"/>
          <p:nvPr/>
        </p:nvSpPr>
        <p:spPr>
          <a:xfrm>
            <a:off x="-331596" y="105145"/>
            <a:ext cx="12352347" cy="815608"/>
          </a:xfrm>
          <a:prstGeom prst="rect">
            <a:avLst/>
          </a:prstGeom>
          <a:noFill/>
        </p:spPr>
        <p:txBody>
          <a:bodyPr wrap="square" rtlCol="0">
            <a:spAutoFit/>
          </a:bodyPr>
          <a:lstStyle/>
          <a:p>
            <a:pPr algn="r"/>
            <a:r>
              <a:rPr lang="es-MX" sz="4700" dirty="0" smtClean="0">
                <a:solidFill>
                  <a:prstClr val="white"/>
                </a:solidFill>
                <a:latin typeface="Aharoni" panose="02010803020104030203" pitchFamily="2" charset="-79"/>
                <a:cs typeface="Aharoni" panose="02010803020104030203" pitchFamily="2" charset="-79"/>
              </a:rPr>
              <a:t>Estrategia de atención a empresas</a:t>
            </a:r>
            <a:endParaRPr lang="es-MX" sz="4700" dirty="0">
              <a:solidFill>
                <a:prstClr val="white"/>
              </a:solidFill>
              <a:latin typeface="Aharoni" panose="02010803020104030203" pitchFamily="2" charset="-79"/>
              <a:cs typeface="Aharoni" panose="02010803020104030203" pitchFamily="2" charset="-79"/>
            </a:endParaRPr>
          </a:p>
        </p:txBody>
      </p:sp>
      <p:pic>
        <p:nvPicPr>
          <p:cNvPr id="94" name="Imagen 93"/>
          <p:cNvPicPr>
            <a:picLocks noChangeAspect="1"/>
          </p:cNvPicPr>
          <p:nvPr/>
        </p:nvPicPr>
        <p:blipFill>
          <a:blip r:embed="rId5"/>
          <a:stretch>
            <a:fillRect/>
          </a:stretch>
        </p:blipFill>
        <p:spPr>
          <a:xfrm>
            <a:off x="11108588" y="5929557"/>
            <a:ext cx="1083412" cy="875339"/>
          </a:xfrm>
          <a:prstGeom prst="rect">
            <a:avLst/>
          </a:prstGeom>
        </p:spPr>
      </p:pic>
      <p:pic>
        <p:nvPicPr>
          <p:cNvPr id="96" name="Imagen 95"/>
          <p:cNvPicPr>
            <a:picLocks noChangeAspect="1"/>
          </p:cNvPicPr>
          <p:nvPr/>
        </p:nvPicPr>
        <p:blipFill rotWithShape="1">
          <a:blip r:embed="rId6"/>
          <a:srcRect l="81094" t="54022"/>
          <a:stretch/>
        </p:blipFill>
        <p:spPr>
          <a:xfrm rot="16200000">
            <a:off x="9913984" y="-353966"/>
            <a:ext cx="1924050" cy="2631982"/>
          </a:xfrm>
          <a:prstGeom prst="rect">
            <a:avLst/>
          </a:prstGeom>
        </p:spPr>
      </p:pic>
      <p:sp>
        <p:nvSpPr>
          <p:cNvPr id="99" name="Rectángulo 98"/>
          <p:cNvSpPr/>
          <p:nvPr/>
        </p:nvSpPr>
        <p:spPr>
          <a:xfrm>
            <a:off x="440870" y="864702"/>
            <a:ext cx="9119148" cy="1708160"/>
          </a:xfrm>
          <a:prstGeom prst="rect">
            <a:avLst/>
          </a:prstGeom>
        </p:spPr>
        <p:txBody>
          <a:bodyPr wrap="square">
            <a:spAutoFit/>
          </a:bodyPr>
          <a:lstStyle/>
          <a:p>
            <a:pPr marL="342900" indent="-342900" algn="just">
              <a:spcAft>
                <a:spcPts val="3000"/>
              </a:spcAft>
              <a:buClr>
                <a:srgbClr val="C00000"/>
              </a:buClr>
              <a:buSzPct val="115000"/>
              <a:buFont typeface="Tahoma" panose="020B0604030504040204" pitchFamily="34" charset="0"/>
              <a:buChar char="»"/>
            </a:pP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The </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tourism industry </a:t>
            </a: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plays one of the most important roles in the world economy,  </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contributing </a:t>
            </a: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directly to </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the development of </a:t>
            </a: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México.</a:t>
            </a:r>
          </a:p>
          <a:p>
            <a:pPr marL="342900" indent="-342900" algn="just">
              <a:spcAft>
                <a:spcPts val="3000"/>
              </a:spcAft>
              <a:buClr>
                <a:srgbClr val="C00000"/>
              </a:buClr>
              <a:buSzPct val="115000"/>
              <a:buFont typeface="Tahoma" panose="020B0604030504040204" pitchFamily="34" charset="0"/>
              <a:buChar char="»"/>
            </a:pP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Hotel infrastructure development </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is </a:t>
            </a: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key player </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in the generation of foreign currency </a:t>
            </a: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and foreign direct investment.</a:t>
            </a:r>
            <a:endPar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endParaRPr>
          </a:p>
        </p:txBody>
      </p:sp>
      <p:sp>
        <p:nvSpPr>
          <p:cNvPr id="2" name="Rectángulo 1"/>
          <p:cNvSpPr/>
          <p:nvPr/>
        </p:nvSpPr>
        <p:spPr>
          <a:xfrm>
            <a:off x="5569739" y="3071906"/>
            <a:ext cx="5579249" cy="3708708"/>
          </a:xfrm>
          <a:prstGeom prst="rect">
            <a:avLst/>
          </a:prstGeom>
        </p:spPr>
        <p:txBody>
          <a:bodyPr wrap="square">
            <a:spAutoFit/>
          </a:bodyPr>
          <a:lstStyle/>
          <a:p>
            <a:pPr marL="447675" lvl="1" indent="-265113" algn="just">
              <a:spcAft>
                <a:spcPts val="600"/>
              </a:spcAft>
              <a:buClr>
                <a:srgbClr val="A50021"/>
              </a:buClr>
              <a:buSzPct val="125000"/>
              <a:buFont typeface="Wingdings" panose="05000000000000000000" pitchFamily="2" charset="2"/>
              <a:buChar char="§"/>
            </a:pPr>
            <a:r>
              <a:rPr lang="es-MX" sz="2100" b="1" dirty="0"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8.7</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dirty="0" smtClean="0"/>
              <a:t>o</a:t>
            </a:r>
            <a:r>
              <a:rPr lang="es-MX" sz="2100" dirty="0"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f </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the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national</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GDP</a:t>
            </a:r>
            <a:r>
              <a:rPr lang="es-MX" sz="2100" dirty="0"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a:t>
            </a:r>
            <a:endPar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endParaRPr>
          </a:p>
          <a:p>
            <a:pPr marL="447675" lvl="1" indent="-265113" algn="just">
              <a:spcAft>
                <a:spcPts val="600"/>
              </a:spcAft>
              <a:buClr>
                <a:srgbClr val="A50021"/>
              </a:buClr>
              <a:buSzPct val="125000"/>
              <a:buFont typeface="Wingdings" panose="05000000000000000000" pitchFamily="2" charset="2"/>
              <a:buChar char="§"/>
            </a:pP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More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than</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18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thousand</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hotels</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and 692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thousand</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hotel </a:t>
            </a:r>
            <a:r>
              <a:rPr lang="es-MX" sz="2100" b="1" dirty="0" err="1"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keys</a:t>
            </a:r>
            <a:r>
              <a:rPr lang="es-MX" sz="2100" b="1" dirty="0"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a:t>
            </a:r>
          </a:p>
          <a:p>
            <a:pPr marL="447675" lvl="1" indent="-265113" algn="just">
              <a:spcAft>
                <a:spcPts val="600"/>
              </a:spcAft>
              <a:buClr>
                <a:srgbClr val="A50021"/>
              </a:buClr>
              <a:buSzPct val="125000"/>
              <a:buFont typeface="Wingdings" panose="05000000000000000000" pitchFamily="2" charset="2"/>
              <a:buChar char="§"/>
            </a:pPr>
            <a:r>
              <a:rPr lang="es-MX" sz="2100" dirty="0"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More </a:t>
            </a:r>
            <a:r>
              <a:rPr lang="es-MX" sz="2100"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than</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19,600 MDD in foreign currency </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in 2016</a:t>
            </a:r>
          </a:p>
          <a:p>
            <a:pPr marL="447675" lvl="1" indent="-265113">
              <a:spcAft>
                <a:spcPts val="600"/>
              </a:spcAft>
              <a:buClr>
                <a:srgbClr val="A50021"/>
              </a:buClr>
              <a:buSzPct val="125000"/>
              <a:buFont typeface="Wingdings" panose="05000000000000000000" pitchFamily="2" charset="2"/>
              <a:buChar char="§"/>
            </a:pPr>
            <a:r>
              <a:rPr lang="es-MX" sz="2100" dirty="0" err="1"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Generates</a:t>
            </a:r>
            <a:r>
              <a:rPr lang="es-MX" sz="2100" dirty="0" smtClean="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9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million</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jobs</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(8.1%).</a:t>
            </a:r>
          </a:p>
          <a:p>
            <a:pPr marL="447675" lvl="1" indent="-265113" algn="just">
              <a:spcAft>
                <a:spcPts val="600"/>
              </a:spcAft>
              <a:buClr>
                <a:srgbClr val="A50021"/>
              </a:buClr>
              <a:buSzPct val="125000"/>
              <a:buFont typeface="Wingdings" panose="05000000000000000000" pitchFamily="2" charset="2"/>
              <a:buChar char="§"/>
            </a:pP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First</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employer</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of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young</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people</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and the second </a:t>
            </a:r>
            <a:r>
              <a:rPr lang="es-MX" sz="2100"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employer</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of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women</a:t>
            </a:r>
            <a:endPar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endParaRPr>
          </a:p>
          <a:p>
            <a:pPr marL="447675" lvl="1" indent="-265113" algn="just">
              <a:spcAft>
                <a:spcPts val="600"/>
              </a:spcAft>
              <a:buClr>
                <a:srgbClr val="A50021"/>
              </a:buClr>
              <a:buSzPct val="125000"/>
              <a:buFont typeface="Wingdings" panose="05000000000000000000" pitchFamily="2" charset="2"/>
              <a:buChar char="§"/>
            </a:pP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8th position </a:t>
            </a:r>
            <a:r>
              <a:rPr lang="es-MX" sz="2100"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worldwide</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in the </a:t>
            </a:r>
            <a:r>
              <a:rPr lang="es-MX" sz="2100"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arrival</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of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international</a:t>
            </a:r>
            <a:r>
              <a:rPr lang="es-MX" sz="2100" b="1"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 </a:t>
            </a:r>
            <a:r>
              <a:rPr lang="es-MX" sz="2100" b="1" dirty="0" err="1">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tourists</a:t>
            </a:r>
            <a:r>
              <a:rPr lang="es-MX" sz="2100" dirty="0">
                <a:solidFill>
                  <a:srgbClr val="A7A7A7">
                    <a:lumMod val="50000"/>
                  </a:srgbClr>
                </a:solidFill>
                <a:latin typeface="Arial Narrow" panose="020B0606020202030204" pitchFamily="34" charset="0"/>
                <a:ea typeface="Tahoma" panose="020B0604030504040204" pitchFamily="34" charset="0"/>
                <a:cs typeface="Tahoma" panose="020B0604030504040204" pitchFamily="34" charset="0"/>
              </a:rPr>
              <a:t>.</a:t>
            </a:r>
          </a:p>
        </p:txBody>
      </p:sp>
      <p:sp>
        <p:nvSpPr>
          <p:cNvPr id="103" name="Rectángulo 102"/>
          <p:cNvSpPr/>
          <p:nvPr/>
        </p:nvSpPr>
        <p:spPr>
          <a:xfrm>
            <a:off x="600236" y="2698805"/>
            <a:ext cx="3717684" cy="584775"/>
          </a:xfrm>
          <a:prstGeom prst="rect">
            <a:avLst/>
          </a:prstGeom>
        </p:spPr>
        <p:txBody>
          <a:bodyPr wrap="none">
            <a:spAutoFit/>
          </a:bodyPr>
          <a:lstStyle/>
          <a:p>
            <a:r>
              <a:rPr lang="es-MX" sz="3200" b="1"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World Tourism</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2016</a:t>
            </a:r>
            <a:endParaRPr lang="es-MX" dirty="0"/>
          </a:p>
        </p:txBody>
      </p:sp>
      <p:sp>
        <p:nvSpPr>
          <p:cNvPr id="104" name="Rectángulo 103"/>
          <p:cNvSpPr/>
          <p:nvPr/>
        </p:nvSpPr>
        <p:spPr>
          <a:xfrm>
            <a:off x="1184295" y="3536252"/>
            <a:ext cx="1030848" cy="769441"/>
          </a:xfrm>
          <a:prstGeom prst="rect">
            <a:avLst/>
          </a:prstGeom>
        </p:spPr>
        <p:txBody>
          <a:bodyPr wrap="square">
            <a:spAutoFit/>
          </a:bodyPr>
          <a:lstStyle/>
          <a:p>
            <a:r>
              <a:rPr lang="es-MX" sz="4400" b="1" dirty="0" smtClean="0">
                <a:solidFill>
                  <a:srgbClr val="0070C0"/>
                </a:solidFill>
                <a:latin typeface="Arial Narrow" panose="020B0606020202030204" pitchFamily="34" charset="0"/>
                <a:ea typeface="Tahoma" panose="020B0604030504040204" pitchFamily="34" charset="0"/>
                <a:cs typeface="Tahoma" panose="020B0604030504040204" pitchFamily="34" charset="0"/>
              </a:rPr>
              <a:t>7.6</a:t>
            </a:r>
            <a:endParaRPr lang="es-MX" sz="2000" dirty="0">
              <a:solidFill>
                <a:srgbClr val="0070C0"/>
              </a:solidFill>
              <a:latin typeface="Arial Narrow" panose="020B0606020202030204" pitchFamily="34" charset="0"/>
            </a:endParaRPr>
          </a:p>
        </p:txBody>
      </p:sp>
      <p:sp>
        <p:nvSpPr>
          <p:cNvPr id="105" name="Rectángulo 104"/>
          <p:cNvSpPr/>
          <p:nvPr/>
        </p:nvSpPr>
        <p:spPr>
          <a:xfrm>
            <a:off x="958855" y="5121504"/>
            <a:ext cx="1505816" cy="769441"/>
          </a:xfrm>
          <a:prstGeom prst="rect">
            <a:avLst/>
          </a:prstGeom>
        </p:spPr>
        <p:txBody>
          <a:bodyPr wrap="square">
            <a:spAutoFit/>
          </a:bodyPr>
          <a:lstStyle/>
          <a:p>
            <a:r>
              <a:rPr lang="es-MX" sz="4400" b="1" dirty="0" smtClean="0">
                <a:solidFill>
                  <a:schemeClr val="accent1">
                    <a:lumMod val="75000"/>
                  </a:schemeClr>
                </a:solidFill>
                <a:latin typeface="Arial Narrow" panose="020B0606020202030204" pitchFamily="34" charset="0"/>
                <a:ea typeface="Tahoma" panose="020B0604030504040204" pitchFamily="34" charset="0"/>
                <a:cs typeface="Tahoma" panose="020B0604030504040204" pitchFamily="34" charset="0"/>
              </a:rPr>
              <a:t>1,235</a:t>
            </a:r>
            <a:endParaRPr lang="es-MX" sz="2000" dirty="0">
              <a:solidFill>
                <a:schemeClr val="accent1">
                  <a:lumMod val="75000"/>
                </a:schemeClr>
              </a:solidFill>
              <a:latin typeface="Arial Narrow" panose="020B0606020202030204" pitchFamily="34" charset="0"/>
            </a:endParaRPr>
          </a:p>
        </p:txBody>
      </p:sp>
      <p:sp>
        <p:nvSpPr>
          <p:cNvPr id="107" name="Rectángulo 106"/>
          <p:cNvSpPr/>
          <p:nvPr/>
        </p:nvSpPr>
        <p:spPr>
          <a:xfrm>
            <a:off x="2138288" y="3643159"/>
            <a:ext cx="2167877" cy="646331"/>
          </a:xfrm>
          <a:prstGeom prst="rect">
            <a:avLst/>
          </a:prstGeom>
        </p:spPr>
        <p:txBody>
          <a:bodyPr wrap="square">
            <a:spAutoFit/>
          </a:bodyPr>
          <a:lstStyle/>
          <a:p>
            <a:pPr algn="ctr"/>
            <a:r>
              <a:rPr lang="es-MX" dirty="0" smtClean="0">
                <a:solidFill>
                  <a:srgbClr val="0070C0"/>
                </a:solidFill>
                <a:latin typeface="Arial Narrow" panose="020B0606020202030204" pitchFamily="34" charset="0"/>
                <a:ea typeface="Tahoma" panose="020B0604030504040204" pitchFamily="34" charset="0"/>
                <a:cs typeface="Tahoma" panose="020B0604030504040204" pitchFamily="34" charset="0"/>
              </a:rPr>
              <a:t>USD </a:t>
            </a:r>
            <a:r>
              <a:rPr lang="es-MX" dirty="0" err="1" smtClean="0">
                <a:solidFill>
                  <a:srgbClr val="0070C0"/>
                </a:solidFill>
                <a:latin typeface="Arial Narrow" panose="020B0606020202030204" pitchFamily="34" charset="0"/>
                <a:ea typeface="Tahoma" panose="020B0604030504040204" pitchFamily="34" charset="0"/>
                <a:cs typeface="Tahoma" panose="020B0604030504040204" pitchFamily="34" charset="0"/>
              </a:rPr>
              <a:t>billions</a:t>
            </a:r>
            <a:r>
              <a:rPr lang="es-MX" dirty="0" smtClean="0">
                <a:solidFill>
                  <a:srgbClr val="0070C0"/>
                </a:solidFill>
                <a:latin typeface="Arial Narrow" panose="020B0606020202030204" pitchFamily="34" charset="0"/>
                <a:ea typeface="Tahoma" panose="020B0604030504040204" pitchFamily="34" charset="0"/>
                <a:cs typeface="Tahoma" panose="020B0604030504040204" pitchFamily="34" charset="0"/>
              </a:rPr>
              <a:t> </a:t>
            </a:r>
            <a:r>
              <a:rPr lang="es-MX" dirty="0" err="1" smtClean="0">
                <a:solidFill>
                  <a:srgbClr val="0070C0"/>
                </a:solidFill>
                <a:latin typeface="Arial Narrow" panose="020B0606020202030204" pitchFamily="34" charset="0"/>
                <a:ea typeface="Tahoma" panose="020B0604030504040204" pitchFamily="34" charset="0"/>
                <a:cs typeface="Tahoma" panose="020B0604030504040204" pitchFamily="34" charset="0"/>
              </a:rPr>
              <a:t>contribute</a:t>
            </a:r>
            <a:r>
              <a:rPr lang="es-MX" dirty="0" smtClean="0">
                <a:solidFill>
                  <a:srgbClr val="0070C0"/>
                </a:solidFill>
                <a:latin typeface="Arial Narrow" panose="020B0606020202030204" pitchFamily="34" charset="0"/>
                <a:ea typeface="Tahoma" panose="020B0604030504040204" pitchFamily="34" charset="0"/>
                <a:cs typeface="Tahoma" panose="020B0604030504040204" pitchFamily="34" charset="0"/>
              </a:rPr>
              <a:t> to world GDP </a:t>
            </a:r>
            <a:endParaRPr lang="es-MX" dirty="0">
              <a:solidFill>
                <a:srgbClr val="0070C0"/>
              </a:solidFill>
              <a:latin typeface="Arial Narrow" panose="020B0606020202030204" pitchFamily="34" charset="0"/>
            </a:endParaRPr>
          </a:p>
        </p:txBody>
      </p:sp>
      <p:sp>
        <p:nvSpPr>
          <p:cNvPr id="108" name="Rectángulo 107"/>
          <p:cNvSpPr/>
          <p:nvPr/>
        </p:nvSpPr>
        <p:spPr>
          <a:xfrm>
            <a:off x="1241444" y="4270314"/>
            <a:ext cx="1563411" cy="769441"/>
          </a:xfrm>
          <a:prstGeom prst="rect">
            <a:avLst/>
          </a:prstGeom>
        </p:spPr>
        <p:txBody>
          <a:bodyPr wrap="square">
            <a:spAutoFit/>
          </a:bodyPr>
          <a:lstStyle/>
          <a:p>
            <a:r>
              <a:rPr lang="es-MX" sz="4400" b="1" dirty="0" smtClean="0">
                <a:solidFill>
                  <a:schemeClr val="accent5">
                    <a:lumMod val="75000"/>
                  </a:schemeClr>
                </a:solidFill>
                <a:latin typeface="Arial Narrow" panose="020B0606020202030204" pitchFamily="34" charset="0"/>
                <a:ea typeface="Tahoma" panose="020B0604030504040204" pitchFamily="34" charset="0"/>
                <a:cs typeface="Tahoma" panose="020B0604030504040204" pitchFamily="34" charset="0"/>
              </a:rPr>
              <a:t>10%</a:t>
            </a:r>
            <a:endParaRPr lang="es-MX" sz="2000" dirty="0">
              <a:solidFill>
                <a:schemeClr val="accent5">
                  <a:lumMod val="75000"/>
                </a:schemeClr>
              </a:solidFill>
              <a:latin typeface="Arial Narrow" panose="020B0606020202030204" pitchFamily="34" charset="0"/>
            </a:endParaRPr>
          </a:p>
        </p:txBody>
      </p:sp>
      <p:sp>
        <p:nvSpPr>
          <p:cNvPr id="109" name="Rectángulo 108"/>
          <p:cNvSpPr/>
          <p:nvPr/>
        </p:nvSpPr>
        <p:spPr>
          <a:xfrm>
            <a:off x="2291892" y="4593282"/>
            <a:ext cx="2167877" cy="369332"/>
          </a:xfrm>
          <a:prstGeom prst="rect">
            <a:avLst/>
          </a:prstGeom>
        </p:spPr>
        <p:txBody>
          <a:bodyPr wrap="square">
            <a:spAutoFit/>
          </a:bodyPr>
          <a:lstStyle/>
          <a:p>
            <a:pPr algn="ctr"/>
            <a:r>
              <a:rPr lang="es-MX" dirty="0">
                <a:solidFill>
                  <a:schemeClr val="accent5">
                    <a:lumMod val="75000"/>
                  </a:schemeClr>
                </a:solidFill>
                <a:latin typeface="Arial Narrow" panose="020B0606020202030204" pitchFamily="34" charset="0"/>
                <a:ea typeface="Tahoma" panose="020B0604030504040204" pitchFamily="34" charset="0"/>
                <a:cs typeface="Tahoma" panose="020B0604030504040204" pitchFamily="34" charset="0"/>
              </a:rPr>
              <a:t>o</a:t>
            </a:r>
            <a:r>
              <a:rPr lang="es-MX" dirty="0" smtClean="0">
                <a:solidFill>
                  <a:schemeClr val="accent5">
                    <a:lumMod val="75000"/>
                  </a:schemeClr>
                </a:solidFill>
                <a:latin typeface="Arial Narrow" panose="020B0606020202030204" pitchFamily="34" charset="0"/>
                <a:ea typeface="Tahoma" panose="020B0604030504040204" pitchFamily="34" charset="0"/>
                <a:cs typeface="Tahoma" panose="020B0604030504040204" pitchFamily="34" charset="0"/>
              </a:rPr>
              <a:t>f world GDP</a:t>
            </a:r>
            <a:endParaRPr lang="es-MX" dirty="0">
              <a:solidFill>
                <a:schemeClr val="accent5">
                  <a:lumMod val="75000"/>
                </a:schemeClr>
              </a:solidFill>
              <a:latin typeface="Arial Narrow" panose="020B0606020202030204" pitchFamily="34" charset="0"/>
            </a:endParaRPr>
          </a:p>
        </p:txBody>
      </p:sp>
      <p:sp>
        <p:nvSpPr>
          <p:cNvPr id="112" name="Rectángulo 111"/>
          <p:cNvSpPr/>
          <p:nvPr/>
        </p:nvSpPr>
        <p:spPr>
          <a:xfrm>
            <a:off x="2723574" y="5218271"/>
            <a:ext cx="1892812" cy="646331"/>
          </a:xfrm>
          <a:prstGeom prst="rect">
            <a:avLst/>
          </a:prstGeom>
        </p:spPr>
        <p:txBody>
          <a:bodyPr wrap="square">
            <a:spAutoFit/>
          </a:bodyPr>
          <a:lstStyle/>
          <a:p>
            <a:pPr algn="ctr"/>
            <a:r>
              <a:rPr lang="es-MX" dirty="0" err="1" smtClean="0">
                <a:solidFill>
                  <a:schemeClr val="accent1">
                    <a:lumMod val="75000"/>
                  </a:schemeClr>
                </a:solidFill>
                <a:latin typeface="Arial Narrow" panose="020B0606020202030204" pitchFamily="34" charset="0"/>
                <a:ea typeface="Tahoma" panose="020B0604030504040204" pitchFamily="34" charset="0"/>
                <a:cs typeface="Tahoma" panose="020B0604030504040204" pitchFamily="34" charset="0"/>
              </a:rPr>
              <a:t>Millions</a:t>
            </a:r>
            <a:r>
              <a:rPr lang="es-MX" dirty="0" smtClean="0">
                <a:solidFill>
                  <a:schemeClr val="accent1">
                    <a:lumMod val="75000"/>
                  </a:schemeClr>
                </a:solidFill>
                <a:latin typeface="Arial Narrow" panose="020B0606020202030204" pitchFamily="34" charset="0"/>
                <a:ea typeface="Tahoma" panose="020B0604030504040204" pitchFamily="34" charset="0"/>
                <a:cs typeface="Tahoma" panose="020B0604030504040204" pitchFamily="34" charset="0"/>
              </a:rPr>
              <a:t> of </a:t>
            </a:r>
            <a:r>
              <a:rPr lang="es-MX" dirty="0" err="1" smtClean="0">
                <a:solidFill>
                  <a:schemeClr val="accent1">
                    <a:lumMod val="75000"/>
                  </a:schemeClr>
                </a:solidFill>
                <a:latin typeface="Arial Narrow" panose="020B0606020202030204" pitchFamily="34" charset="0"/>
                <a:ea typeface="Tahoma" panose="020B0604030504040204" pitchFamily="34" charset="0"/>
                <a:cs typeface="Tahoma" panose="020B0604030504040204" pitchFamily="34" charset="0"/>
              </a:rPr>
              <a:t>international</a:t>
            </a:r>
            <a:r>
              <a:rPr lang="es-MX" dirty="0" smtClean="0">
                <a:solidFill>
                  <a:schemeClr val="accent1">
                    <a:lumMod val="75000"/>
                  </a:schemeClr>
                </a:solidFill>
                <a:latin typeface="Arial Narrow" panose="020B0606020202030204" pitchFamily="34" charset="0"/>
                <a:ea typeface="Tahoma" panose="020B0604030504040204" pitchFamily="34" charset="0"/>
                <a:cs typeface="Tahoma" panose="020B0604030504040204" pitchFamily="34" charset="0"/>
              </a:rPr>
              <a:t> </a:t>
            </a:r>
            <a:r>
              <a:rPr lang="es-MX" dirty="0" err="1" smtClean="0">
                <a:solidFill>
                  <a:schemeClr val="accent1">
                    <a:lumMod val="75000"/>
                  </a:schemeClr>
                </a:solidFill>
                <a:latin typeface="Arial Narrow" panose="020B0606020202030204" pitchFamily="34" charset="0"/>
                <a:ea typeface="Tahoma" panose="020B0604030504040204" pitchFamily="34" charset="0"/>
                <a:cs typeface="Tahoma" panose="020B0604030504040204" pitchFamily="34" charset="0"/>
              </a:rPr>
              <a:t>tourist</a:t>
            </a:r>
            <a:endParaRPr lang="es-MX" dirty="0">
              <a:solidFill>
                <a:schemeClr val="accent1">
                  <a:lumMod val="75000"/>
                </a:schemeClr>
              </a:solidFill>
              <a:latin typeface="Arial Narrow" panose="020B0606020202030204" pitchFamily="34" charset="0"/>
            </a:endParaRPr>
          </a:p>
        </p:txBody>
      </p:sp>
      <p:sp>
        <p:nvSpPr>
          <p:cNvPr id="113" name="Rectángulo 112"/>
          <p:cNvSpPr/>
          <p:nvPr/>
        </p:nvSpPr>
        <p:spPr>
          <a:xfrm>
            <a:off x="492563" y="5882301"/>
            <a:ext cx="3076202" cy="769441"/>
          </a:xfrm>
          <a:prstGeom prst="rect">
            <a:avLst/>
          </a:prstGeom>
        </p:spPr>
        <p:txBody>
          <a:bodyPr wrap="square">
            <a:spAutoFit/>
          </a:bodyPr>
          <a:lstStyle/>
          <a:p>
            <a:r>
              <a:rPr lang="es-MX" sz="4400" b="1" dirty="0" smtClean="0">
                <a:solidFill>
                  <a:schemeClr val="accent1"/>
                </a:solidFill>
                <a:latin typeface="Arial Narrow" panose="020B0606020202030204" pitchFamily="34" charset="0"/>
                <a:ea typeface="Tahoma" panose="020B0604030504040204" pitchFamily="34" charset="0"/>
                <a:cs typeface="Tahoma" panose="020B0604030504040204" pitchFamily="34" charset="0"/>
              </a:rPr>
              <a:t>1 </a:t>
            </a:r>
            <a:r>
              <a:rPr lang="es-MX" sz="4400" dirty="0" smtClean="0">
                <a:solidFill>
                  <a:schemeClr val="accent1"/>
                </a:solidFill>
                <a:latin typeface="Arial Narrow" panose="020B0606020202030204" pitchFamily="34" charset="0"/>
                <a:ea typeface="Tahoma" panose="020B0604030504040204" pitchFamily="34" charset="0"/>
                <a:cs typeface="Tahoma" panose="020B0604030504040204" pitchFamily="34" charset="0"/>
              </a:rPr>
              <a:t>de</a:t>
            </a:r>
            <a:r>
              <a:rPr lang="es-MX" sz="4400" b="1" dirty="0" smtClean="0">
                <a:solidFill>
                  <a:schemeClr val="accent1"/>
                </a:solidFill>
                <a:latin typeface="Arial Narrow" panose="020B0606020202030204" pitchFamily="34" charset="0"/>
                <a:ea typeface="Tahoma" panose="020B0604030504040204" pitchFamily="34" charset="0"/>
                <a:cs typeface="Tahoma" panose="020B0604030504040204" pitchFamily="34" charset="0"/>
              </a:rPr>
              <a:t> </a:t>
            </a:r>
            <a:r>
              <a:rPr lang="es-MX" sz="4400" dirty="0" smtClean="0">
                <a:solidFill>
                  <a:schemeClr val="accent1"/>
                </a:solidFill>
                <a:latin typeface="Arial Narrow" panose="020B0606020202030204" pitchFamily="34" charset="0"/>
                <a:ea typeface="Tahoma" panose="020B0604030504040204" pitchFamily="34" charset="0"/>
                <a:cs typeface="Tahoma" panose="020B0604030504040204" pitchFamily="34" charset="0"/>
              </a:rPr>
              <a:t>cada </a:t>
            </a:r>
            <a:r>
              <a:rPr lang="es-MX" sz="4400" b="1" dirty="0" smtClean="0">
                <a:solidFill>
                  <a:schemeClr val="accent1"/>
                </a:solidFill>
                <a:latin typeface="Arial Narrow" panose="020B0606020202030204" pitchFamily="34" charset="0"/>
                <a:ea typeface="Tahoma" panose="020B0604030504040204" pitchFamily="34" charset="0"/>
                <a:cs typeface="Tahoma" panose="020B0604030504040204" pitchFamily="34" charset="0"/>
              </a:rPr>
              <a:t>10</a:t>
            </a:r>
            <a:endParaRPr lang="es-MX" sz="2000" dirty="0">
              <a:solidFill>
                <a:schemeClr val="accent1"/>
              </a:solidFill>
              <a:latin typeface="Arial Narrow" panose="020B0606020202030204" pitchFamily="34" charset="0"/>
            </a:endParaRPr>
          </a:p>
        </p:txBody>
      </p:sp>
      <p:sp>
        <p:nvSpPr>
          <p:cNvPr id="114" name="Rectángulo 113"/>
          <p:cNvSpPr/>
          <p:nvPr/>
        </p:nvSpPr>
        <p:spPr>
          <a:xfrm>
            <a:off x="3375490" y="5916100"/>
            <a:ext cx="2094327" cy="646331"/>
          </a:xfrm>
          <a:prstGeom prst="rect">
            <a:avLst/>
          </a:prstGeom>
        </p:spPr>
        <p:txBody>
          <a:bodyPr wrap="square">
            <a:spAutoFit/>
          </a:bodyPr>
          <a:lstStyle/>
          <a:p>
            <a:pPr algn="ctr"/>
            <a:r>
              <a:rPr lang="es-MX" dirty="0" smtClean="0">
                <a:solidFill>
                  <a:schemeClr val="accent1"/>
                </a:solidFill>
                <a:latin typeface="Arial Narrow" panose="020B0606020202030204" pitchFamily="34" charset="0"/>
                <a:ea typeface="Tahoma" panose="020B0604030504040204" pitchFamily="34" charset="0"/>
                <a:cs typeface="Tahoma" panose="020B0604030504040204" pitchFamily="34" charset="0"/>
              </a:rPr>
              <a:t>Jobs is linked to </a:t>
            </a:r>
            <a:r>
              <a:rPr lang="es-MX" dirty="0">
                <a:solidFill>
                  <a:schemeClr val="accent1"/>
                </a:solidFill>
                <a:latin typeface="Arial Narrow" panose="020B0606020202030204" pitchFamily="34" charset="0"/>
                <a:ea typeface="Tahoma" panose="020B0604030504040204" pitchFamily="34" charset="0"/>
                <a:cs typeface="Tahoma" panose="020B0604030504040204" pitchFamily="34" charset="0"/>
              </a:rPr>
              <a:t>t</a:t>
            </a:r>
            <a:r>
              <a:rPr lang="es-MX" dirty="0" smtClean="0">
                <a:solidFill>
                  <a:schemeClr val="accent1"/>
                </a:solidFill>
                <a:latin typeface="Arial Narrow" panose="020B0606020202030204" pitchFamily="34" charset="0"/>
                <a:ea typeface="Tahoma" panose="020B0604030504040204" pitchFamily="34" charset="0"/>
                <a:cs typeface="Tahoma" panose="020B0604030504040204" pitchFamily="34" charset="0"/>
              </a:rPr>
              <a:t>he sector </a:t>
            </a:r>
            <a:endParaRPr lang="es-MX" dirty="0">
              <a:solidFill>
                <a:schemeClr val="accent1"/>
              </a:solidFill>
              <a:latin typeface="Arial Narrow" panose="020B0606020202030204" pitchFamily="34" charset="0"/>
            </a:endParaRPr>
          </a:p>
        </p:txBody>
      </p:sp>
      <p:sp>
        <p:nvSpPr>
          <p:cNvPr id="115" name="Rectángulo 114"/>
          <p:cNvSpPr/>
          <p:nvPr/>
        </p:nvSpPr>
        <p:spPr>
          <a:xfrm>
            <a:off x="5867989" y="2478203"/>
            <a:ext cx="4682692" cy="584775"/>
          </a:xfrm>
          <a:prstGeom prst="rect">
            <a:avLst/>
          </a:prstGeom>
        </p:spPr>
        <p:txBody>
          <a:bodyPr wrap="none">
            <a:spAutoFit/>
          </a:bodyPr>
          <a:lstStyle/>
          <a:p>
            <a:r>
              <a:rPr lang="es-MX" sz="3200" b="1"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Tourism in Mexico </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2016</a:t>
            </a:r>
            <a:endParaRPr lang="es-MX" dirty="0"/>
          </a:p>
        </p:txBody>
      </p:sp>
      <p:sp>
        <p:nvSpPr>
          <p:cNvPr id="20" name="CuadroTexto 19"/>
          <p:cNvSpPr txBox="1"/>
          <p:nvPr/>
        </p:nvSpPr>
        <p:spPr>
          <a:xfrm>
            <a:off x="267089" y="183690"/>
            <a:ext cx="8472191" cy="769441"/>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II. Tourism </a:t>
            </a:r>
            <a:r>
              <a:rPr lang="es-MX" sz="4400" dirty="0">
                <a:solidFill>
                  <a:srgbClr val="002060"/>
                </a:solidFill>
                <a:latin typeface="Aharoni" panose="02010803020104030203" pitchFamily="2" charset="-79"/>
                <a:ea typeface="Tahoma" panose="020B0604030504040204" pitchFamily="34" charset="0"/>
                <a:cs typeface="Aharoni" panose="02010803020104030203" pitchFamily="2" charset="-79"/>
              </a:rPr>
              <a:t>as a S</a:t>
            </a:r>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trategic </a:t>
            </a:r>
            <a:r>
              <a:rPr lang="es-MX" sz="4400" dirty="0">
                <a:solidFill>
                  <a:srgbClr val="002060"/>
                </a:solidFill>
                <a:latin typeface="Aharoni" panose="02010803020104030203" pitchFamily="2" charset="-79"/>
                <a:ea typeface="Tahoma" panose="020B0604030504040204" pitchFamily="34" charset="0"/>
                <a:cs typeface="Aharoni" panose="02010803020104030203" pitchFamily="2" charset="-79"/>
              </a:rPr>
              <a:t>S</a:t>
            </a:r>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ector</a:t>
            </a:r>
          </a:p>
        </p:txBody>
      </p:sp>
      <p:pic>
        <p:nvPicPr>
          <p:cNvPr id="21" name="Imagen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Tree>
    <p:extLst>
      <p:ext uri="{BB962C8B-B14F-4D97-AF65-F5344CB8AC3E}">
        <p14:creationId xmlns:p14="http://schemas.microsoft.com/office/powerpoint/2010/main" val="814195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agen 93"/>
          <p:cNvPicPr>
            <a:picLocks noChangeAspect="1"/>
          </p:cNvPicPr>
          <p:nvPr/>
        </p:nvPicPr>
        <p:blipFill>
          <a:blip r:embed="rId3"/>
          <a:stretch>
            <a:fillRect/>
          </a:stretch>
        </p:blipFill>
        <p:spPr>
          <a:xfrm>
            <a:off x="10937339" y="5782547"/>
            <a:ext cx="1083412" cy="875339"/>
          </a:xfrm>
          <a:prstGeom prst="rect">
            <a:avLst/>
          </a:prstGeom>
        </p:spPr>
      </p:pic>
      <p:sp>
        <p:nvSpPr>
          <p:cNvPr id="10" name="Rectángulo 9"/>
          <p:cNvSpPr/>
          <p:nvPr/>
        </p:nvSpPr>
        <p:spPr>
          <a:xfrm>
            <a:off x="440870" y="1041860"/>
            <a:ext cx="9788980" cy="1400383"/>
          </a:xfrm>
          <a:prstGeom prst="rect">
            <a:avLst/>
          </a:prstGeom>
        </p:spPr>
        <p:txBody>
          <a:bodyPr wrap="square">
            <a:spAutoFit/>
          </a:bodyPr>
          <a:lstStyle/>
          <a:p>
            <a:pPr marL="342900" indent="-342900" algn="just">
              <a:spcAft>
                <a:spcPts val="3000"/>
              </a:spcAft>
              <a:buClr>
                <a:srgbClr val="C00000"/>
              </a:buClr>
              <a:buSzPct val="115000"/>
              <a:buFont typeface="Tahoma" panose="020B0604030504040204" pitchFamily="34" charset="0"/>
              <a:buChar char="»"/>
            </a:pP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Tourism links </a:t>
            </a:r>
            <a:r>
              <a:rPr lang="es-MX" sz="2000"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several</a:t>
            </a: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sectors of the economy,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including</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construction</a:t>
            </a: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sector,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transport</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logistics</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among</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others</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t>
            </a:r>
          </a:p>
          <a:p>
            <a:pPr marL="342900" indent="-342900" algn="just">
              <a:spcAft>
                <a:spcPts val="3000"/>
              </a:spcAft>
              <a:buClr>
                <a:srgbClr val="C00000"/>
              </a:buClr>
              <a:buSzPct val="115000"/>
              <a:buFont typeface="Tahoma" panose="020B0604030504040204" pitchFamily="34" charset="0"/>
              <a:buChar char="»"/>
            </a:pP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Tourism Sector Financing  supports the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strengthening</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of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value</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chains</a:t>
            </a:r>
            <a:r>
              <a:rPr lang="es-MX" sz="20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t>
            </a:r>
          </a:p>
        </p:txBody>
      </p:sp>
      <p:sp>
        <p:nvSpPr>
          <p:cNvPr id="5" name="Llamada de flecha a la derecha 4"/>
          <p:cNvSpPr/>
          <p:nvPr/>
        </p:nvSpPr>
        <p:spPr>
          <a:xfrm>
            <a:off x="876300" y="3467100"/>
            <a:ext cx="2266950" cy="1790700"/>
          </a:xfrm>
          <a:prstGeom prst="rightArrowCallout">
            <a:avLst>
              <a:gd name="adj1" fmla="val 25000"/>
              <a:gd name="adj2" fmla="val 25000"/>
              <a:gd name="adj3" fmla="val 21190"/>
              <a:gd name="adj4" fmla="val 74081"/>
            </a:avLst>
          </a:prstGeom>
          <a:solidFill>
            <a:srgbClr val="00666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600" dirty="0" err="1" smtClean="0">
                <a:latin typeface="Tahoma" panose="020B0604030504040204" pitchFamily="34" charset="0"/>
                <a:ea typeface="Tahoma" panose="020B0604030504040204" pitchFamily="34" charset="0"/>
                <a:cs typeface="Tahoma" panose="020B0604030504040204" pitchFamily="34" charset="0"/>
              </a:rPr>
              <a:t>Supplier</a:t>
            </a:r>
            <a:r>
              <a:rPr lang="es-MX" sz="1600" dirty="0" smtClean="0">
                <a:latin typeface="Tahoma" panose="020B0604030504040204" pitchFamily="34" charset="0"/>
                <a:ea typeface="Tahoma" panose="020B0604030504040204" pitchFamily="34" charset="0"/>
                <a:cs typeface="Tahoma" panose="020B0604030504040204" pitchFamily="34" charset="0"/>
              </a:rPr>
              <a:t> </a:t>
            </a:r>
            <a:r>
              <a:rPr lang="es-MX" sz="1600" dirty="0">
                <a:latin typeface="Tahoma" panose="020B0604030504040204" pitchFamily="34" charset="0"/>
                <a:ea typeface="Tahoma" panose="020B0604030504040204" pitchFamily="34" charset="0"/>
                <a:cs typeface="Tahoma" panose="020B0604030504040204" pitchFamily="34" charset="0"/>
              </a:rPr>
              <a:t>development.</a:t>
            </a:r>
          </a:p>
          <a:p>
            <a:r>
              <a:rPr lang="es-MX" sz="1600" dirty="0" err="1">
                <a:latin typeface="Tahoma" panose="020B0604030504040204" pitchFamily="34" charset="0"/>
                <a:ea typeface="Tahoma" panose="020B0604030504040204" pitchFamily="34" charset="0"/>
                <a:cs typeface="Tahoma" panose="020B0604030504040204" pitchFamily="34" charset="0"/>
              </a:rPr>
              <a:t>Entertainment</a:t>
            </a:r>
            <a:r>
              <a:rPr lang="es-MX" sz="1600" dirty="0">
                <a:latin typeface="Tahoma" panose="020B0604030504040204" pitchFamily="34" charset="0"/>
                <a:ea typeface="Tahoma" panose="020B0604030504040204" pitchFamily="34" charset="0"/>
                <a:cs typeface="Tahoma" panose="020B0604030504040204" pitchFamily="34" charset="0"/>
              </a:rPr>
              <a:t>.</a:t>
            </a:r>
          </a:p>
          <a:p>
            <a:r>
              <a:rPr lang="es-MX" sz="1600" dirty="0" err="1">
                <a:latin typeface="Tahoma" panose="020B0604030504040204" pitchFamily="34" charset="0"/>
                <a:ea typeface="Tahoma" panose="020B0604030504040204" pitchFamily="34" charset="0"/>
                <a:cs typeface="Tahoma" panose="020B0604030504040204" pitchFamily="34" charset="0"/>
              </a:rPr>
              <a:t>Transport</a:t>
            </a:r>
            <a:r>
              <a:rPr lang="es-MX" sz="1600" dirty="0">
                <a:latin typeface="Tahoma" panose="020B0604030504040204" pitchFamily="34" charset="0"/>
                <a:ea typeface="Tahoma" panose="020B0604030504040204" pitchFamily="34" charset="0"/>
                <a:cs typeface="Tahoma" panose="020B0604030504040204" pitchFamily="34" charset="0"/>
              </a:rPr>
              <a:t>.</a:t>
            </a:r>
          </a:p>
          <a:p>
            <a:r>
              <a:rPr lang="es-MX" sz="1600" dirty="0" err="1">
                <a:latin typeface="Tahoma" panose="020B0604030504040204" pitchFamily="34" charset="0"/>
                <a:ea typeface="Tahoma" panose="020B0604030504040204" pitchFamily="34" charset="0"/>
                <a:cs typeface="Tahoma" panose="020B0604030504040204" pitchFamily="34" charset="0"/>
              </a:rPr>
              <a:t>Attractions</a:t>
            </a:r>
            <a:endParaRPr lang="es-MX" sz="1600" dirty="0">
              <a:latin typeface="Tahoma" panose="020B0604030504040204" pitchFamily="34" charset="0"/>
              <a:ea typeface="Tahoma" panose="020B0604030504040204" pitchFamily="34" charset="0"/>
              <a:cs typeface="Tahoma" panose="020B0604030504040204" pitchFamily="34" charset="0"/>
            </a:endParaRPr>
          </a:p>
          <a:p>
            <a:r>
              <a:rPr lang="es-MX" sz="1600" dirty="0" err="1">
                <a:latin typeface="Tahoma" panose="020B0604030504040204" pitchFamily="34" charset="0"/>
                <a:ea typeface="Tahoma" panose="020B0604030504040204" pitchFamily="34" charset="0"/>
                <a:cs typeface="Tahoma" panose="020B0604030504040204" pitchFamily="34" charset="0"/>
              </a:rPr>
              <a:t>Congresses</a:t>
            </a:r>
            <a:endParaRPr lang="es-MX" sz="1600" dirty="0">
              <a:latin typeface="Tahoma" panose="020B0604030504040204" pitchFamily="34" charset="0"/>
              <a:ea typeface="Tahoma" panose="020B0604030504040204" pitchFamily="34" charset="0"/>
              <a:cs typeface="Tahoma" panose="020B0604030504040204" pitchFamily="34" charset="0"/>
            </a:endParaRPr>
          </a:p>
          <a:p>
            <a:r>
              <a:rPr lang="es-MX" sz="1600" dirty="0" err="1">
                <a:latin typeface="Tahoma" panose="020B0604030504040204" pitchFamily="34" charset="0"/>
                <a:ea typeface="Tahoma" panose="020B0604030504040204" pitchFamily="34" charset="0"/>
                <a:cs typeface="Tahoma" panose="020B0604030504040204" pitchFamily="34" charset="0"/>
              </a:rPr>
              <a:t>Conventions</a:t>
            </a:r>
            <a:endParaRPr lang="es-MX" sz="1600" dirty="0">
              <a:latin typeface="Tahoma" panose="020B0604030504040204" pitchFamily="34" charset="0"/>
              <a:ea typeface="Tahoma" panose="020B0604030504040204" pitchFamily="34" charset="0"/>
              <a:cs typeface="Tahoma" panose="020B0604030504040204" pitchFamily="34" charset="0"/>
            </a:endParaRPr>
          </a:p>
        </p:txBody>
      </p:sp>
      <p:sp>
        <p:nvSpPr>
          <p:cNvPr id="32" name="Llamada de flecha a la derecha 31"/>
          <p:cNvSpPr/>
          <p:nvPr/>
        </p:nvSpPr>
        <p:spPr>
          <a:xfrm>
            <a:off x="8670389" y="3505200"/>
            <a:ext cx="2266950" cy="1790700"/>
          </a:xfrm>
          <a:prstGeom prst="rightArrowCallout">
            <a:avLst>
              <a:gd name="adj1" fmla="val 25000"/>
              <a:gd name="adj2" fmla="val 25000"/>
              <a:gd name="adj3" fmla="val 21190"/>
              <a:gd name="adj4" fmla="val 74081"/>
            </a:avLst>
          </a:prstGeom>
          <a:solidFill>
            <a:srgbClr val="009999">
              <a:alpha val="83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600" dirty="0" err="1">
                <a:latin typeface="Tahoma" panose="020B0604030504040204" pitchFamily="34" charset="0"/>
                <a:ea typeface="Tahoma" panose="020B0604030504040204" pitchFamily="34" charset="0"/>
                <a:cs typeface="Tahoma" panose="020B0604030504040204" pitchFamily="34" charset="0"/>
              </a:rPr>
              <a:t>Food</a:t>
            </a:r>
            <a:r>
              <a:rPr lang="es-MX" sz="1600" dirty="0">
                <a:latin typeface="Tahoma" panose="020B0604030504040204" pitchFamily="34" charset="0"/>
                <a:ea typeface="Tahoma" panose="020B0604030504040204" pitchFamily="34" charset="0"/>
                <a:cs typeface="Tahoma" panose="020B0604030504040204" pitchFamily="34" charset="0"/>
              </a:rPr>
              <a:t> and </a:t>
            </a:r>
            <a:r>
              <a:rPr lang="es-MX" sz="1600" dirty="0" err="1">
                <a:latin typeface="Tahoma" panose="020B0604030504040204" pitchFamily="34" charset="0"/>
                <a:ea typeface="Tahoma" panose="020B0604030504040204" pitchFamily="34" charset="0"/>
                <a:cs typeface="Tahoma" panose="020B0604030504040204" pitchFamily="34" charset="0"/>
              </a:rPr>
              <a:t>drinks</a:t>
            </a:r>
            <a:r>
              <a:rPr lang="es-MX" sz="1600" dirty="0">
                <a:latin typeface="Tahoma" panose="020B0604030504040204" pitchFamily="34" charset="0"/>
                <a:ea typeface="Tahoma" panose="020B0604030504040204" pitchFamily="34" charset="0"/>
                <a:cs typeface="Tahoma" panose="020B0604030504040204" pitchFamily="34" charset="0"/>
              </a:rPr>
              <a:t>.</a:t>
            </a:r>
          </a:p>
          <a:p>
            <a:r>
              <a:rPr lang="es-MX" sz="1600" dirty="0" err="1">
                <a:latin typeface="Tahoma" panose="020B0604030504040204" pitchFamily="34" charset="0"/>
                <a:ea typeface="Tahoma" panose="020B0604030504040204" pitchFamily="34" charset="0"/>
                <a:cs typeface="Tahoma" panose="020B0604030504040204" pitchFamily="34" charset="0"/>
              </a:rPr>
              <a:t>Clothing</a:t>
            </a:r>
            <a:r>
              <a:rPr lang="es-MX" sz="1600" dirty="0">
                <a:latin typeface="Tahoma" panose="020B0604030504040204" pitchFamily="34" charset="0"/>
                <a:ea typeface="Tahoma" panose="020B0604030504040204" pitchFamily="34" charset="0"/>
                <a:cs typeface="Tahoma" panose="020B0604030504040204" pitchFamily="34" charset="0"/>
              </a:rPr>
              <a:t>.</a:t>
            </a:r>
          </a:p>
          <a:p>
            <a:r>
              <a:rPr lang="es-MX" sz="1600" dirty="0" err="1">
                <a:latin typeface="Tahoma" panose="020B0604030504040204" pitchFamily="34" charset="0"/>
                <a:ea typeface="Tahoma" panose="020B0604030504040204" pitchFamily="34" charset="0"/>
                <a:cs typeface="Tahoma" panose="020B0604030504040204" pitchFamily="34" charset="0"/>
              </a:rPr>
              <a:t>Lodgings</a:t>
            </a:r>
            <a:endParaRPr lang="es-MX" sz="1600" dirty="0">
              <a:latin typeface="Tahoma" panose="020B0604030504040204" pitchFamily="34" charset="0"/>
              <a:ea typeface="Tahoma" panose="020B0604030504040204" pitchFamily="34" charset="0"/>
              <a:cs typeface="Tahoma" panose="020B0604030504040204" pitchFamily="34" charset="0"/>
            </a:endParaRPr>
          </a:p>
          <a:p>
            <a:r>
              <a:rPr lang="es-MX" sz="1600" dirty="0" err="1">
                <a:latin typeface="Tahoma" panose="020B0604030504040204" pitchFamily="34" charset="0"/>
                <a:ea typeface="Tahoma" panose="020B0604030504040204" pitchFamily="34" charset="0"/>
                <a:cs typeface="Tahoma" panose="020B0604030504040204" pitchFamily="34" charset="0"/>
              </a:rPr>
              <a:t>Recreation</a:t>
            </a:r>
            <a:r>
              <a:rPr lang="es-MX" sz="1600" dirty="0">
                <a:latin typeface="Tahoma" panose="020B0604030504040204" pitchFamily="34" charset="0"/>
                <a:ea typeface="Tahoma" panose="020B0604030504040204" pitchFamily="34" charset="0"/>
                <a:cs typeface="Tahoma" panose="020B0604030504040204" pitchFamily="34" charset="0"/>
              </a:rPr>
              <a:t>.</a:t>
            </a:r>
          </a:p>
        </p:txBody>
      </p:sp>
      <p:sp>
        <p:nvSpPr>
          <p:cNvPr id="33" name="Llamada de flecha a la derecha 32"/>
          <p:cNvSpPr/>
          <p:nvPr/>
        </p:nvSpPr>
        <p:spPr>
          <a:xfrm>
            <a:off x="6107504" y="3476625"/>
            <a:ext cx="2266950" cy="1790700"/>
          </a:xfrm>
          <a:prstGeom prst="rightArrowCallout">
            <a:avLst>
              <a:gd name="adj1" fmla="val 25000"/>
              <a:gd name="adj2" fmla="val 25000"/>
              <a:gd name="adj3" fmla="val 21190"/>
              <a:gd name="adj4" fmla="val 74081"/>
            </a:avLst>
          </a:prstGeom>
          <a:solidFill>
            <a:srgbClr val="00808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600" dirty="0" err="1">
                <a:latin typeface="Tahoma" panose="020B0604030504040204" pitchFamily="34" charset="0"/>
                <a:ea typeface="Tahoma" panose="020B0604030504040204" pitchFamily="34" charset="0"/>
                <a:cs typeface="Tahoma" panose="020B0604030504040204" pitchFamily="34" charset="0"/>
              </a:rPr>
              <a:t>Food</a:t>
            </a:r>
            <a:r>
              <a:rPr lang="es-MX" sz="1600" dirty="0">
                <a:latin typeface="Tahoma" panose="020B0604030504040204" pitchFamily="34" charset="0"/>
                <a:ea typeface="Tahoma" panose="020B0604030504040204" pitchFamily="34" charset="0"/>
                <a:cs typeface="Tahoma" panose="020B0604030504040204" pitchFamily="34" charset="0"/>
              </a:rPr>
              <a:t> and </a:t>
            </a:r>
            <a:r>
              <a:rPr lang="es-MX" sz="1600" dirty="0" err="1">
                <a:latin typeface="Tahoma" panose="020B0604030504040204" pitchFamily="34" charset="0"/>
                <a:ea typeface="Tahoma" panose="020B0604030504040204" pitchFamily="34" charset="0"/>
                <a:cs typeface="Tahoma" panose="020B0604030504040204" pitchFamily="34" charset="0"/>
              </a:rPr>
              <a:t>drinks</a:t>
            </a:r>
            <a:r>
              <a:rPr lang="es-MX" sz="1600" dirty="0">
                <a:latin typeface="Tahoma" panose="020B0604030504040204" pitchFamily="34" charset="0"/>
                <a:ea typeface="Tahoma" panose="020B0604030504040204" pitchFamily="34" charset="0"/>
                <a:cs typeface="Tahoma" panose="020B0604030504040204" pitchFamily="34" charset="0"/>
              </a:rPr>
              <a:t>.</a:t>
            </a:r>
          </a:p>
          <a:p>
            <a:r>
              <a:rPr lang="es-MX" sz="1600" dirty="0" err="1">
                <a:latin typeface="Tahoma" panose="020B0604030504040204" pitchFamily="34" charset="0"/>
                <a:ea typeface="Tahoma" panose="020B0604030504040204" pitchFamily="34" charset="0"/>
                <a:cs typeface="Tahoma" panose="020B0604030504040204" pitchFamily="34" charset="0"/>
              </a:rPr>
              <a:t>Clothing</a:t>
            </a:r>
            <a:r>
              <a:rPr lang="es-MX" sz="1600" dirty="0">
                <a:latin typeface="Tahoma" panose="020B0604030504040204" pitchFamily="34" charset="0"/>
                <a:ea typeface="Tahoma" panose="020B0604030504040204" pitchFamily="34" charset="0"/>
                <a:cs typeface="Tahoma" panose="020B0604030504040204" pitchFamily="34" charset="0"/>
              </a:rPr>
              <a:t>.</a:t>
            </a:r>
          </a:p>
          <a:p>
            <a:r>
              <a:rPr lang="es-MX" sz="1600" dirty="0" err="1">
                <a:latin typeface="Tahoma" panose="020B0604030504040204" pitchFamily="34" charset="0"/>
                <a:ea typeface="Tahoma" panose="020B0604030504040204" pitchFamily="34" charset="0"/>
                <a:cs typeface="Tahoma" panose="020B0604030504040204" pitchFamily="34" charset="0"/>
              </a:rPr>
              <a:t>Lodgings</a:t>
            </a:r>
            <a:endParaRPr lang="es-MX" sz="1600" dirty="0">
              <a:latin typeface="Tahoma" panose="020B0604030504040204" pitchFamily="34" charset="0"/>
              <a:ea typeface="Tahoma" panose="020B0604030504040204" pitchFamily="34" charset="0"/>
              <a:cs typeface="Tahoma" panose="020B0604030504040204" pitchFamily="34" charset="0"/>
            </a:endParaRPr>
          </a:p>
          <a:p>
            <a:r>
              <a:rPr lang="es-MX" sz="1600" dirty="0" err="1">
                <a:latin typeface="Tahoma" panose="020B0604030504040204" pitchFamily="34" charset="0"/>
                <a:ea typeface="Tahoma" panose="020B0604030504040204" pitchFamily="34" charset="0"/>
                <a:cs typeface="Tahoma" panose="020B0604030504040204" pitchFamily="34" charset="0"/>
              </a:rPr>
              <a:t>Recreation</a:t>
            </a:r>
            <a:r>
              <a:rPr lang="es-MX" sz="1600" dirty="0" smtClean="0">
                <a:latin typeface="Tahoma" panose="020B0604030504040204" pitchFamily="34" charset="0"/>
                <a:ea typeface="Tahoma" panose="020B0604030504040204" pitchFamily="34" charset="0"/>
                <a:cs typeface="Tahoma" panose="020B0604030504040204" pitchFamily="34" charset="0"/>
              </a:rPr>
              <a:t>.</a:t>
            </a:r>
            <a:endParaRPr lang="es-MX" sz="1600" dirty="0">
              <a:latin typeface="Tahoma" panose="020B0604030504040204" pitchFamily="34" charset="0"/>
              <a:ea typeface="Tahoma" panose="020B0604030504040204" pitchFamily="34" charset="0"/>
              <a:cs typeface="Tahoma" panose="020B0604030504040204" pitchFamily="34" charset="0"/>
            </a:endParaRPr>
          </a:p>
        </p:txBody>
      </p:sp>
      <p:sp>
        <p:nvSpPr>
          <p:cNvPr id="34" name="Llamada de flecha a la derecha 33"/>
          <p:cNvSpPr/>
          <p:nvPr/>
        </p:nvSpPr>
        <p:spPr>
          <a:xfrm>
            <a:off x="3501427" y="3467100"/>
            <a:ext cx="2266950" cy="1790700"/>
          </a:xfrm>
          <a:prstGeom prst="rightArrowCallout">
            <a:avLst>
              <a:gd name="adj1" fmla="val 25000"/>
              <a:gd name="adj2" fmla="val 25000"/>
              <a:gd name="adj3" fmla="val 21190"/>
              <a:gd name="adj4" fmla="val 74081"/>
            </a:avLst>
          </a:prstGeom>
          <a:solidFill>
            <a:srgbClr val="006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600" dirty="0">
                <a:latin typeface="Tahoma" panose="020B0604030504040204" pitchFamily="34" charset="0"/>
                <a:ea typeface="Tahoma" panose="020B0604030504040204" pitchFamily="34" charset="0"/>
                <a:cs typeface="Tahoma" panose="020B0604030504040204" pitchFamily="34" charset="0"/>
              </a:rPr>
              <a:t>Investment in Tourism &amp; </a:t>
            </a:r>
            <a:r>
              <a:rPr lang="es-MX" sz="1600" dirty="0" err="1">
                <a:latin typeface="Tahoma" panose="020B0604030504040204" pitchFamily="34" charset="0"/>
                <a:ea typeface="Tahoma" panose="020B0604030504040204" pitchFamily="34" charset="0"/>
                <a:cs typeface="Tahoma" panose="020B0604030504040204" pitchFamily="34" charset="0"/>
              </a:rPr>
              <a:t>Travel</a:t>
            </a:r>
            <a:r>
              <a:rPr lang="es-MX" sz="1600" dirty="0">
                <a:latin typeface="Tahoma" panose="020B0604030504040204" pitchFamily="34" charset="0"/>
                <a:ea typeface="Tahoma" panose="020B0604030504040204" pitchFamily="34" charset="0"/>
                <a:cs typeface="Tahoma" panose="020B0604030504040204" pitchFamily="34" charset="0"/>
              </a:rPr>
              <a:t>.</a:t>
            </a:r>
          </a:p>
          <a:p>
            <a:r>
              <a:rPr lang="es-MX" sz="1600" dirty="0" smtClean="0">
                <a:latin typeface="Tahoma" panose="020B0604030504040204" pitchFamily="34" charset="0"/>
                <a:ea typeface="Tahoma" panose="020B0604030504040204" pitchFamily="34" charset="0"/>
                <a:cs typeface="Tahoma" panose="020B0604030504040204" pitchFamily="34" charset="0"/>
              </a:rPr>
              <a:t>Government:</a:t>
            </a:r>
            <a:endParaRPr lang="es-MX" sz="1600" dirty="0">
              <a:latin typeface="Tahoma" panose="020B0604030504040204" pitchFamily="34" charset="0"/>
              <a:ea typeface="Tahoma" panose="020B0604030504040204" pitchFamily="34" charset="0"/>
              <a:cs typeface="Tahoma" panose="020B0604030504040204" pitchFamily="34" charset="0"/>
            </a:endParaRPr>
          </a:p>
          <a:p>
            <a:r>
              <a:rPr lang="es-MX" sz="1600" dirty="0" err="1">
                <a:latin typeface="Tahoma" panose="020B0604030504040204" pitchFamily="34" charset="0"/>
                <a:ea typeface="Tahoma" panose="020B0604030504040204" pitchFamily="34" charset="0"/>
                <a:cs typeface="Tahoma" panose="020B0604030504040204" pitchFamily="34" charset="0"/>
              </a:rPr>
              <a:t>Impact</a:t>
            </a:r>
            <a:r>
              <a:rPr lang="es-MX" sz="1600" dirty="0">
                <a:latin typeface="Tahoma" panose="020B0604030504040204" pitchFamily="34" charset="0"/>
                <a:ea typeface="Tahoma" panose="020B0604030504040204" pitchFamily="34" charset="0"/>
                <a:cs typeface="Tahoma" panose="020B0604030504040204" pitchFamily="34" charset="0"/>
              </a:rPr>
              <a:t> of </a:t>
            </a:r>
            <a:r>
              <a:rPr lang="es-MX" sz="1600" dirty="0" err="1">
                <a:latin typeface="Tahoma" panose="020B0604030504040204" pitchFamily="34" charset="0"/>
                <a:ea typeface="Tahoma" panose="020B0604030504040204" pitchFamily="34" charset="0"/>
                <a:cs typeface="Tahoma" panose="020B0604030504040204" pitchFamily="34" charset="0"/>
              </a:rPr>
              <a:t>supplier</a:t>
            </a:r>
            <a:r>
              <a:rPr lang="es-MX" sz="1600" dirty="0">
                <a:latin typeface="Tahoma" panose="020B0604030504040204" pitchFamily="34" charset="0"/>
                <a:ea typeface="Tahoma" panose="020B0604030504040204" pitchFamily="34" charset="0"/>
                <a:cs typeface="Tahoma" panose="020B0604030504040204" pitchFamily="34" charset="0"/>
              </a:rPr>
              <a:t> </a:t>
            </a:r>
            <a:r>
              <a:rPr lang="es-MX" sz="1600" dirty="0" err="1">
                <a:latin typeface="Tahoma" panose="020B0604030504040204" pitchFamily="34" charset="0"/>
                <a:ea typeface="Tahoma" panose="020B0604030504040204" pitchFamily="34" charset="0"/>
                <a:cs typeface="Tahoma" panose="020B0604030504040204" pitchFamily="34" charset="0"/>
              </a:rPr>
              <a:t>purchases</a:t>
            </a:r>
            <a:r>
              <a:rPr lang="es-MX" sz="1600" dirty="0" smtClean="0">
                <a:latin typeface="Tahoma" panose="020B0604030504040204" pitchFamily="34" charset="0"/>
                <a:ea typeface="Tahoma" panose="020B0604030504040204" pitchFamily="34" charset="0"/>
                <a:cs typeface="Tahoma" panose="020B0604030504040204" pitchFamily="34" charset="0"/>
              </a:rPr>
              <a:t>.</a:t>
            </a:r>
            <a:endParaRPr lang="es-MX" sz="1600" dirty="0">
              <a:latin typeface="Tahoma" panose="020B0604030504040204" pitchFamily="34" charset="0"/>
              <a:ea typeface="Tahoma" panose="020B0604030504040204" pitchFamily="34" charset="0"/>
              <a:cs typeface="Tahoma" panose="020B0604030504040204" pitchFamily="34" charset="0"/>
            </a:endParaRPr>
          </a:p>
        </p:txBody>
      </p:sp>
      <p:cxnSp>
        <p:nvCxnSpPr>
          <p:cNvPr id="35" name="Conector recto de flecha 34"/>
          <p:cNvCxnSpPr/>
          <p:nvPr/>
        </p:nvCxnSpPr>
        <p:spPr bwMode="auto">
          <a:xfrm>
            <a:off x="876300" y="5601096"/>
            <a:ext cx="9601200" cy="0"/>
          </a:xfrm>
          <a:prstGeom prst="straightConnector1">
            <a:avLst/>
          </a:prstGeom>
          <a:solidFill>
            <a:srgbClr val="FFFFFF"/>
          </a:solidFill>
          <a:ln w="57150" cap="rnd" cmpd="sng" algn="ctr">
            <a:solidFill>
              <a:schemeClr val="accent5">
                <a:lumMod val="50000"/>
              </a:schemeClr>
            </a:solidFill>
            <a:prstDash val="solid"/>
            <a:round/>
            <a:headEnd type="oval" w="med" len="med"/>
            <a:tailEnd type="triangle"/>
          </a:ln>
          <a:effectLst>
            <a:outerShdw blurRad="38100" dist="23000" dir="5400000" algn="ctr" rotWithShape="0">
              <a:srgbClr val="000000">
                <a:alpha val="34999"/>
              </a:srgbClr>
            </a:outerShdw>
          </a:effectLst>
        </p:spPr>
      </p:cxnSp>
      <p:cxnSp>
        <p:nvCxnSpPr>
          <p:cNvPr id="37" name="Conector recto de flecha 36"/>
          <p:cNvCxnSpPr/>
          <p:nvPr/>
        </p:nvCxnSpPr>
        <p:spPr bwMode="auto">
          <a:xfrm>
            <a:off x="3501427" y="5876872"/>
            <a:ext cx="6976073" cy="0"/>
          </a:xfrm>
          <a:prstGeom prst="straightConnector1">
            <a:avLst/>
          </a:prstGeom>
          <a:solidFill>
            <a:srgbClr val="FFFFFF"/>
          </a:solidFill>
          <a:ln w="57150" cap="rnd" cmpd="sng" algn="ctr">
            <a:solidFill>
              <a:schemeClr val="accent5">
                <a:lumMod val="75000"/>
              </a:schemeClr>
            </a:solidFill>
            <a:prstDash val="solid"/>
            <a:round/>
            <a:headEnd type="oval" w="med" len="med"/>
            <a:tailEnd type="triangle"/>
          </a:ln>
          <a:effectLst>
            <a:outerShdw blurRad="38100" dist="23000" dir="5400000" algn="ctr" rotWithShape="0">
              <a:srgbClr val="000000">
                <a:alpha val="34999"/>
              </a:srgbClr>
            </a:outerShdw>
          </a:effectLst>
        </p:spPr>
      </p:cxnSp>
      <p:cxnSp>
        <p:nvCxnSpPr>
          <p:cNvPr id="39" name="Conector recto de flecha 38"/>
          <p:cNvCxnSpPr/>
          <p:nvPr/>
        </p:nvCxnSpPr>
        <p:spPr bwMode="auto">
          <a:xfrm>
            <a:off x="6107504" y="6267308"/>
            <a:ext cx="4404323" cy="0"/>
          </a:xfrm>
          <a:prstGeom prst="straightConnector1">
            <a:avLst/>
          </a:prstGeom>
          <a:solidFill>
            <a:srgbClr val="FFFFFF"/>
          </a:solidFill>
          <a:ln w="57150" cap="rnd" cmpd="sng" algn="ctr">
            <a:solidFill>
              <a:schemeClr val="accent5">
                <a:lumMod val="60000"/>
                <a:lumOff val="40000"/>
              </a:schemeClr>
            </a:solidFill>
            <a:prstDash val="solid"/>
            <a:round/>
            <a:headEnd type="oval" w="med" len="med"/>
            <a:tailEnd type="triangle"/>
          </a:ln>
          <a:effectLst>
            <a:outerShdw blurRad="38100" dist="23000" dir="5400000" algn="ctr" rotWithShape="0">
              <a:srgbClr val="000000">
                <a:alpha val="34999"/>
              </a:srgbClr>
            </a:outerShdw>
          </a:effectLst>
        </p:spPr>
      </p:cxnSp>
      <p:sp>
        <p:nvSpPr>
          <p:cNvPr id="42" name="CuadroTexto 41"/>
          <p:cNvSpPr txBox="1"/>
          <p:nvPr/>
        </p:nvSpPr>
        <p:spPr>
          <a:xfrm>
            <a:off x="1404151" y="5408150"/>
            <a:ext cx="1453988" cy="369332"/>
          </a:xfrm>
          <a:prstGeom prst="rect">
            <a:avLst/>
          </a:prstGeom>
          <a:solidFill>
            <a:schemeClr val="bg1"/>
          </a:solidFill>
        </p:spPr>
        <p:txBody>
          <a:bodyPr wrap="none" rtlCol="0">
            <a:spAutoFit/>
          </a:bodyPr>
          <a:lstStyle/>
          <a:p>
            <a:r>
              <a:rPr lang="es-MX"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Direct </a:t>
            </a:r>
            <a:r>
              <a:rPr lang="es-MX"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Credit</a:t>
            </a:r>
            <a:endParaRPr lang="es-MX"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3" name="CuadroTexto 42"/>
          <p:cNvSpPr txBox="1"/>
          <p:nvPr/>
        </p:nvSpPr>
        <p:spPr>
          <a:xfrm>
            <a:off x="3854817" y="5681788"/>
            <a:ext cx="2270686" cy="369332"/>
          </a:xfrm>
          <a:prstGeom prst="rect">
            <a:avLst/>
          </a:prstGeom>
          <a:solidFill>
            <a:schemeClr val="bg1"/>
          </a:solidFill>
        </p:spPr>
        <p:txBody>
          <a:bodyPr wrap="none" rtlCol="0">
            <a:spAutoFit/>
          </a:bodyPr>
          <a:lstStyle/>
          <a:p>
            <a:r>
              <a:rPr lang="es-MX"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Guarantee</a:t>
            </a:r>
            <a:r>
              <a:rPr lang="es-MX"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a:t>
            </a:r>
            <a:r>
              <a:rPr lang="es-MX" dirty="0" err="1"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Programs</a:t>
            </a:r>
            <a:endParaRPr lang="es-MX"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4" name="CuadroTexto 43"/>
          <p:cNvSpPr txBox="1"/>
          <p:nvPr/>
        </p:nvSpPr>
        <p:spPr>
          <a:xfrm>
            <a:off x="6853159" y="5999879"/>
            <a:ext cx="1989904" cy="646331"/>
          </a:xfrm>
          <a:prstGeom prst="rect">
            <a:avLst/>
          </a:prstGeom>
          <a:solidFill>
            <a:schemeClr val="bg1"/>
          </a:solidFill>
        </p:spPr>
        <p:txBody>
          <a:bodyPr wrap="none" rtlCol="0">
            <a:spAutoFit/>
          </a:bodyPr>
          <a:lstStyle/>
          <a:p>
            <a:pPr algn="ctr"/>
            <a:r>
              <a:rPr lang="es-MX"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Factoring</a:t>
            </a:r>
            <a:r>
              <a:rPr lang="es-MX"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or </a:t>
            </a:r>
            <a:endParaRPr lang="es-MX" dirty="0"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a:p>
            <a:pPr algn="ctr"/>
            <a:r>
              <a:rPr lang="es-MX" dirty="0" err="1"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Productive</a:t>
            </a:r>
            <a:r>
              <a:rPr lang="es-MX" dirty="0"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a:t>
            </a:r>
            <a:r>
              <a:rPr lang="es-MX" dirty="0" err="1"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Chains</a:t>
            </a:r>
            <a:endParaRPr lang="es-MX"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45" name="19 CuadroTexto"/>
          <p:cNvSpPr txBox="1"/>
          <p:nvPr/>
        </p:nvSpPr>
        <p:spPr>
          <a:xfrm>
            <a:off x="1031489" y="2835222"/>
            <a:ext cx="1531886" cy="584775"/>
          </a:xfrm>
          <a:prstGeom prst="rect">
            <a:avLst/>
          </a:prstGeom>
          <a:noFill/>
          <a:ln w="28575">
            <a:noFill/>
          </a:ln>
        </p:spPr>
        <p:txBody>
          <a:bodyPr wrap="square" rtlCol="0">
            <a:spAutoFit/>
          </a:bodyPr>
          <a:lstStyle/>
          <a:p>
            <a:pPr algn="ctr"/>
            <a:r>
              <a:rPr lang="es-MX" sz="1600" b="1" dirty="0">
                <a:latin typeface="Tahoma" panose="020B0604030504040204" pitchFamily="34" charset="0"/>
                <a:ea typeface="Tahoma" panose="020B0604030504040204" pitchFamily="34" charset="0"/>
                <a:cs typeface="Tahoma" panose="020B0604030504040204" pitchFamily="34" charset="0"/>
              </a:rPr>
              <a:t>Direct </a:t>
            </a:r>
            <a:r>
              <a:rPr lang="es-MX" sz="1600" b="1" dirty="0" err="1">
                <a:latin typeface="Tahoma" panose="020B0604030504040204" pitchFamily="34" charset="0"/>
                <a:ea typeface="Tahoma" panose="020B0604030504040204" pitchFamily="34" charset="0"/>
                <a:cs typeface="Tahoma" panose="020B0604030504040204" pitchFamily="34" charset="0"/>
              </a:rPr>
              <a:t>contribution</a:t>
            </a:r>
            <a:endParaRPr lang="es-MX" sz="1600" b="1" dirty="0">
              <a:latin typeface="Tahoma" panose="020B0604030504040204" pitchFamily="34" charset="0"/>
              <a:ea typeface="Tahoma" panose="020B0604030504040204" pitchFamily="34" charset="0"/>
              <a:cs typeface="Tahoma" panose="020B0604030504040204" pitchFamily="34" charset="0"/>
            </a:endParaRPr>
          </a:p>
        </p:txBody>
      </p:sp>
      <p:sp>
        <p:nvSpPr>
          <p:cNvPr id="46" name="19 CuadroTexto"/>
          <p:cNvSpPr txBox="1"/>
          <p:nvPr/>
        </p:nvSpPr>
        <p:spPr>
          <a:xfrm>
            <a:off x="3633002" y="2835222"/>
            <a:ext cx="1531886" cy="584775"/>
          </a:xfrm>
          <a:prstGeom prst="rect">
            <a:avLst/>
          </a:prstGeom>
          <a:noFill/>
          <a:ln w="28575">
            <a:noFill/>
          </a:ln>
        </p:spPr>
        <p:txBody>
          <a:bodyPr wrap="square" rtlCol="0">
            <a:spAutoFit/>
          </a:bodyPr>
          <a:lstStyle/>
          <a:p>
            <a:pPr algn="ctr"/>
            <a:r>
              <a:rPr lang="es-MX" sz="1600" b="1" dirty="0" err="1">
                <a:latin typeface="Tahoma" panose="020B0604030504040204" pitchFamily="34" charset="0"/>
                <a:ea typeface="Tahoma" panose="020B0604030504040204" pitchFamily="34" charset="0"/>
                <a:cs typeface="Tahoma" panose="020B0604030504040204" pitchFamily="34" charset="0"/>
              </a:rPr>
              <a:t>Indirect</a:t>
            </a:r>
            <a:r>
              <a:rPr lang="es-MX" sz="1600" b="1" dirty="0">
                <a:latin typeface="Tahoma" panose="020B0604030504040204" pitchFamily="34" charset="0"/>
                <a:ea typeface="Tahoma" panose="020B0604030504040204" pitchFamily="34" charset="0"/>
                <a:cs typeface="Tahoma" panose="020B0604030504040204" pitchFamily="34" charset="0"/>
              </a:rPr>
              <a:t> </a:t>
            </a:r>
            <a:r>
              <a:rPr lang="es-MX" sz="1600" b="1" dirty="0" err="1">
                <a:latin typeface="Tahoma" panose="020B0604030504040204" pitchFamily="34" charset="0"/>
                <a:ea typeface="Tahoma" panose="020B0604030504040204" pitchFamily="34" charset="0"/>
                <a:cs typeface="Tahoma" panose="020B0604030504040204" pitchFamily="34" charset="0"/>
              </a:rPr>
              <a:t>contribution</a:t>
            </a:r>
            <a:endParaRPr lang="es-MX" sz="1600" b="1" dirty="0">
              <a:latin typeface="Tahoma" panose="020B0604030504040204" pitchFamily="34" charset="0"/>
              <a:ea typeface="Tahoma" panose="020B0604030504040204" pitchFamily="34" charset="0"/>
              <a:cs typeface="Tahoma" panose="020B0604030504040204" pitchFamily="34" charset="0"/>
            </a:endParaRPr>
          </a:p>
        </p:txBody>
      </p:sp>
      <p:sp>
        <p:nvSpPr>
          <p:cNvPr id="47" name="19 CuadroTexto"/>
          <p:cNvSpPr txBox="1"/>
          <p:nvPr/>
        </p:nvSpPr>
        <p:spPr>
          <a:xfrm>
            <a:off x="6137918" y="2871127"/>
            <a:ext cx="1531886" cy="584775"/>
          </a:xfrm>
          <a:prstGeom prst="rect">
            <a:avLst/>
          </a:prstGeom>
          <a:noFill/>
          <a:ln w="28575">
            <a:noFill/>
          </a:ln>
        </p:spPr>
        <p:txBody>
          <a:bodyPr wrap="square" rtlCol="0">
            <a:spAutoFit/>
          </a:bodyPr>
          <a:lstStyle/>
          <a:p>
            <a:pPr algn="ctr"/>
            <a:r>
              <a:rPr lang="es-MX" sz="1600" b="1" dirty="0" err="1">
                <a:latin typeface="Tahoma" panose="020B0604030504040204" pitchFamily="34" charset="0"/>
                <a:ea typeface="Tahoma" panose="020B0604030504040204" pitchFamily="34" charset="0"/>
                <a:cs typeface="Tahoma" panose="020B0604030504040204" pitchFamily="34" charset="0"/>
              </a:rPr>
              <a:t>Induced</a:t>
            </a:r>
            <a:r>
              <a:rPr lang="es-MX" sz="1600" b="1" dirty="0">
                <a:latin typeface="Tahoma" panose="020B0604030504040204" pitchFamily="34" charset="0"/>
                <a:ea typeface="Tahoma" panose="020B0604030504040204" pitchFamily="34" charset="0"/>
                <a:cs typeface="Tahoma" panose="020B0604030504040204" pitchFamily="34" charset="0"/>
              </a:rPr>
              <a:t> </a:t>
            </a:r>
            <a:r>
              <a:rPr lang="es-MX" sz="1600" b="1" dirty="0" err="1">
                <a:latin typeface="Tahoma" panose="020B0604030504040204" pitchFamily="34" charset="0"/>
                <a:ea typeface="Tahoma" panose="020B0604030504040204" pitchFamily="34" charset="0"/>
                <a:cs typeface="Tahoma" panose="020B0604030504040204" pitchFamily="34" charset="0"/>
              </a:rPr>
              <a:t>contribution</a:t>
            </a:r>
            <a:endParaRPr lang="es-MX" sz="1600" b="1" dirty="0">
              <a:latin typeface="Tahoma" panose="020B0604030504040204" pitchFamily="34" charset="0"/>
              <a:ea typeface="Tahoma" panose="020B0604030504040204" pitchFamily="34" charset="0"/>
              <a:cs typeface="Tahoma" panose="020B0604030504040204" pitchFamily="34" charset="0"/>
            </a:endParaRPr>
          </a:p>
        </p:txBody>
      </p:sp>
      <p:sp>
        <p:nvSpPr>
          <p:cNvPr id="48" name="19 CuadroTexto"/>
          <p:cNvSpPr txBox="1"/>
          <p:nvPr/>
        </p:nvSpPr>
        <p:spPr>
          <a:xfrm>
            <a:off x="8794075" y="2871127"/>
            <a:ext cx="1531886" cy="584775"/>
          </a:xfrm>
          <a:prstGeom prst="rect">
            <a:avLst/>
          </a:prstGeom>
          <a:noFill/>
          <a:ln w="28575">
            <a:noFill/>
          </a:ln>
        </p:spPr>
        <p:txBody>
          <a:bodyPr wrap="square" rtlCol="0">
            <a:spAutoFit/>
          </a:bodyPr>
          <a:lstStyle/>
          <a:p>
            <a:pPr algn="ctr"/>
            <a:r>
              <a:rPr lang="es-MX" sz="1600" b="1" dirty="0">
                <a:latin typeface="Tahoma" panose="020B0604030504040204" pitchFamily="34" charset="0"/>
                <a:ea typeface="Tahoma" panose="020B0604030504040204" pitchFamily="34" charset="0"/>
                <a:cs typeface="Tahoma" panose="020B0604030504040204" pitchFamily="34" charset="0"/>
              </a:rPr>
              <a:t>TOTAL </a:t>
            </a:r>
            <a:r>
              <a:rPr lang="es-MX" sz="1600" b="1" dirty="0" err="1">
                <a:latin typeface="Tahoma" panose="020B0604030504040204" pitchFamily="34" charset="0"/>
                <a:ea typeface="Tahoma" panose="020B0604030504040204" pitchFamily="34" charset="0"/>
                <a:cs typeface="Tahoma" panose="020B0604030504040204" pitchFamily="34" charset="0"/>
              </a:rPr>
              <a:t>contribution</a:t>
            </a:r>
            <a:endParaRPr lang="es-MX" sz="1600" b="1" dirty="0">
              <a:latin typeface="Tahoma" panose="020B0604030504040204" pitchFamily="34" charset="0"/>
              <a:ea typeface="Tahoma" panose="020B0604030504040204" pitchFamily="34" charset="0"/>
              <a:cs typeface="Tahoma" panose="020B0604030504040204" pitchFamily="34" charset="0"/>
            </a:endParaRPr>
          </a:p>
        </p:txBody>
      </p:sp>
      <p:sp>
        <p:nvSpPr>
          <p:cNvPr id="22" name="CuadroTexto 21"/>
          <p:cNvSpPr txBox="1"/>
          <p:nvPr/>
        </p:nvSpPr>
        <p:spPr>
          <a:xfrm>
            <a:off x="267089" y="183690"/>
            <a:ext cx="8472191" cy="769441"/>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II. Tourism </a:t>
            </a:r>
            <a:r>
              <a:rPr lang="es-MX" sz="4400" dirty="0">
                <a:solidFill>
                  <a:srgbClr val="002060"/>
                </a:solidFill>
                <a:latin typeface="Aharoni" panose="02010803020104030203" pitchFamily="2" charset="-79"/>
                <a:ea typeface="Tahoma" panose="020B0604030504040204" pitchFamily="34" charset="0"/>
                <a:cs typeface="Aharoni" panose="02010803020104030203" pitchFamily="2" charset="-79"/>
              </a:rPr>
              <a:t>as a S</a:t>
            </a:r>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trategic </a:t>
            </a:r>
            <a:r>
              <a:rPr lang="es-MX" sz="4400" dirty="0">
                <a:solidFill>
                  <a:srgbClr val="002060"/>
                </a:solidFill>
                <a:latin typeface="Aharoni" panose="02010803020104030203" pitchFamily="2" charset="-79"/>
                <a:ea typeface="Tahoma" panose="020B0604030504040204" pitchFamily="34" charset="0"/>
                <a:cs typeface="Aharoni" panose="02010803020104030203" pitchFamily="2" charset="-79"/>
              </a:rPr>
              <a:t>S</a:t>
            </a:r>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ector</a:t>
            </a:r>
          </a:p>
        </p:txBody>
      </p:sp>
    </p:spTree>
    <p:extLst>
      <p:ext uri="{BB962C8B-B14F-4D97-AF65-F5344CB8AC3E}">
        <p14:creationId xmlns:p14="http://schemas.microsoft.com/office/powerpoint/2010/main" val="86676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163704" y="124548"/>
            <a:ext cx="12352347" cy="1138773"/>
          </a:xfrm>
          <a:prstGeom prst="rect">
            <a:avLst/>
          </a:prstGeom>
          <a:noFill/>
        </p:spPr>
        <p:txBody>
          <a:bodyPr wrap="square" rtlCol="0">
            <a:spAutoFit/>
          </a:bodyPr>
          <a:lstStyle/>
          <a:p>
            <a:r>
              <a:rPr lang="es-MX" sz="4400" dirty="0" smtClean="0">
                <a:solidFill>
                  <a:srgbClr val="002060"/>
                </a:solidFill>
                <a:latin typeface="Aharoni" panose="02010803020104030203" pitchFamily="2" charset="-79"/>
                <a:cs typeface="Aharoni" panose="02010803020104030203" pitchFamily="2" charset="-79"/>
              </a:rPr>
              <a:t>III. Comprehensive Finance Program</a:t>
            </a:r>
          </a:p>
          <a:p>
            <a:r>
              <a:rPr lang="es-MX" sz="2400" dirty="0" smtClean="0">
                <a:solidFill>
                  <a:srgbClr val="002060"/>
                </a:solidFill>
                <a:latin typeface="Aharoni" panose="02010803020104030203" pitchFamily="2" charset="-79"/>
                <a:cs typeface="Aharoni" panose="02010803020104030203" pitchFamily="2" charset="-79"/>
              </a:rPr>
              <a:t>Bancomext Business Model</a:t>
            </a:r>
            <a:endParaRPr lang="es-MX" sz="4400" dirty="0">
              <a:solidFill>
                <a:srgbClr val="002060"/>
              </a:solidFill>
              <a:latin typeface="Aharoni" panose="02010803020104030203" pitchFamily="2" charset="-79"/>
              <a:cs typeface="Aharoni" panose="02010803020104030203" pitchFamily="2" charset="-79"/>
            </a:endParaRPr>
          </a:p>
        </p:txBody>
      </p:sp>
      <p:pic>
        <p:nvPicPr>
          <p:cNvPr id="3" name="Imagen 2"/>
          <p:cNvPicPr>
            <a:picLocks noChangeAspect="1"/>
          </p:cNvPicPr>
          <p:nvPr/>
        </p:nvPicPr>
        <p:blipFill>
          <a:blip r:embed="rId3"/>
          <a:stretch>
            <a:fillRect/>
          </a:stretch>
        </p:blipFill>
        <p:spPr>
          <a:xfrm>
            <a:off x="442690" y="1427586"/>
            <a:ext cx="10243031" cy="4994479"/>
          </a:xfrm>
          <a:prstGeom prst="rect">
            <a:avLst/>
          </a:prstGeom>
          <a:effectLst>
            <a:softEdge rad="127000"/>
          </a:effectLst>
        </p:spPr>
      </p:pic>
    </p:spTree>
    <p:extLst>
      <p:ext uri="{BB962C8B-B14F-4D97-AF65-F5344CB8AC3E}">
        <p14:creationId xmlns:p14="http://schemas.microsoft.com/office/powerpoint/2010/main" val="3219577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163704" y="124548"/>
            <a:ext cx="12352347" cy="1969770"/>
          </a:xfrm>
          <a:prstGeom prst="rect">
            <a:avLst/>
          </a:prstGeom>
          <a:noFill/>
        </p:spPr>
        <p:txBody>
          <a:bodyPr wrap="square" rtlCol="0">
            <a:spAutoFit/>
          </a:bodyPr>
          <a:lstStyle/>
          <a:p>
            <a:r>
              <a:rPr lang="es-MX" sz="4400" dirty="0" smtClean="0">
                <a:solidFill>
                  <a:srgbClr val="002060"/>
                </a:solidFill>
                <a:latin typeface="Aharoni" panose="02010803020104030203" pitchFamily="2" charset="-79"/>
                <a:cs typeface="Aharoni" panose="02010803020104030203" pitchFamily="2" charset="-79"/>
              </a:rPr>
              <a:t>III. Comprehensive Finance Program</a:t>
            </a:r>
          </a:p>
          <a:p>
            <a:r>
              <a:rPr lang="es-MX" sz="2800" dirty="0" smtClean="0">
                <a:solidFill>
                  <a:srgbClr val="002060"/>
                </a:solidFill>
                <a:latin typeface="Aharoni" panose="02010803020104030203" pitchFamily="2" charset="-79"/>
                <a:cs typeface="Aharoni" panose="02010803020104030203" pitchFamily="2" charset="-79"/>
              </a:rPr>
              <a:t>Business Strategy</a:t>
            </a:r>
            <a:endParaRPr lang="es-MX" sz="2800" dirty="0">
              <a:solidFill>
                <a:srgbClr val="002060"/>
              </a:solidFill>
              <a:latin typeface="Aharoni" panose="02010803020104030203" pitchFamily="2" charset="-79"/>
              <a:cs typeface="Aharoni" panose="02010803020104030203" pitchFamily="2" charset="-79"/>
            </a:endParaRPr>
          </a:p>
          <a:p>
            <a:endParaRPr lang="es-MX" sz="4700" dirty="0">
              <a:solidFill>
                <a:srgbClr val="002060"/>
              </a:solidFill>
              <a:latin typeface="Aharoni" panose="02010803020104030203" pitchFamily="2" charset="-79"/>
              <a:cs typeface="Aharoni" panose="02010803020104030203" pitchFamily="2" charset="-79"/>
            </a:endParaRPr>
          </a:p>
        </p:txBody>
      </p:sp>
      <p:sp>
        <p:nvSpPr>
          <p:cNvPr id="95" name="Rectangle 5"/>
          <p:cNvSpPr>
            <a:spLocks noChangeArrowheads="1"/>
          </p:cNvSpPr>
          <p:nvPr/>
        </p:nvSpPr>
        <p:spPr bwMode="auto">
          <a:xfrm>
            <a:off x="4660583" y="1040566"/>
            <a:ext cx="2776060" cy="904863"/>
          </a:xfrm>
          <a:prstGeom prst="rect">
            <a:avLst/>
          </a:prstGeom>
          <a:noFill/>
          <a:ln w="44450">
            <a:noFill/>
            <a:miter lim="800000"/>
            <a:headEnd/>
            <a:tailEnd/>
          </a:ln>
        </p:spPr>
        <p:txBody>
          <a:bodyPr wrap="square">
            <a:spAutoFit/>
          </a:bodyPr>
          <a:lstStyle/>
          <a:p>
            <a:pPr marL="0" lvl="1" algn="ctr">
              <a:lnSpc>
                <a:spcPct val="110000"/>
              </a:lnSpc>
              <a:spcBef>
                <a:spcPct val="0"/>
              </a:spcBef>
            </a:pPr>
            <a:r>
              <a:rPr lang="en-US" sz="1600" b="1" dirty="0">
                <a:solidFill>
                  <a:prstClr val="black"/>
                </a:solidFill>
                <a:latin typeface="Tahoma" panose="020B0604030504040204" pitchFamily="34" charset="0"/>
                <a:ea typeface="Tahoma" panose="020B0604030504040204" pitchFamily="34" charset="0"/>
                <a:cs typeface="Tahoma" panose="020B0604030504040204" pitchFamily="34" charset="0"/>
              </a:rPr>
              <a:t>Micro, Small and medium-sized companies in the sector</a:t>
            </a:r>
            <a:endParaRPr lang="es-ES_tradnl" sz="1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98" name="Rectangle 6"/>
          <p:cNvSpPr>
            <a:spLocks noChangeArrowheads="1"/>
          </p:cNvSpPr>
          <p:nvPr/>
        </p:nvSpPr>
        <p:spPr bwMode="auto">
          <a:xfrm>
            <a:off x="8227290" y="1015765"/>
            <a:ext cx="2209800" cy="904863"/>
          </a:xfrm>
          <a:prstGeom prst="rect">
            <a:avLst/>
          </a:prstGeom>
          <a:noFill/>
          <a:ln w="44450">
            <a:noFill/>
            <a:miter lim="800000"/>
            <a:headEnd/>
            <a:tailEnd/>
          </a:ln>
        </p:spPr>
        <p:txBody>
          <a:bodyPr>
            <a:spAutoFit/>
          </a:bodyPr>
          <a:lstStyle/>
          <a:p>
            <a:pPr algn="ctr">
              <a:lnSpc>
                <a:spcPct val="110000"/>
              </a:lnSpc>
              <a:spcBef>
                <a:spcPct val="0"/>
              </a:spcBef>
            </a:pPr>
            <a:r>
              <a:rPr lang="en-US" sz="1600" b="1" dirty="0">
                <a:solidFill>
                  <a:prstClr val="black"/>
                </a:solidFill>
                <a:latin typeface="Tahoma" panose="020B0604030504040204" pitchFamily="34" charset="0"/>
                <a:ea typeface="Tahoma" panose="020B0604030504040204" pitchFamily="34" charset="0"/>
                <a:cs typeface="Tahoma" panose="020B0604030504040204" pitchFamily="34" charset="0"/>
              </a:rPr>
              <a:t>National providers of tourism companies</a:t>
            </a:r>
            <a:endParaRPr lang="es-ES" sz="1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99" name="Rectangle 7"/>
          <p:cNvSpPr>
            <a:spLocks noChangeArrowheads="1"/>
          </p:cNvSpPr>
          <p:nvPr/>
        </p:nvSpPr>
        <p:spPr bwMode="auto">
          <a:xfrm>
            <a:off x="1716373" y="1468196"/>
            <a:ext cx="2349291" cy="608436"/>
          </a:xfrm>
          <a:prstGeom prst="rect">
            <a:avLst/>
          </a:prstGeom>
          <a:noFill/>
          <a:ln w="44450">
            <a:noFill/>
            <a:miter lim="800000"/>
            <a:headEnd/>
            <a:tailEnd/>
          </a:ln>
        </p:spPr>
        <p:txBody>
          <a:bodyPr wrap="square">
            <a:spAutoFit/>
          </a:bodyPr>
          <a:lstStyle/>
          <a:p>
            <a:pPr algn="ctr">
              <a:lnSpc>
                <a:spcPct val="110000"/>
              </a:lnSpc>
              <a:spcBef>
                <a:spcPct val="0"/>
              </a:spcBef>
            </a:pPr>
            <a:r>
              <a:rPr lang="es-ES_tradnl" sz="1600" b="1" dirty="0">
                <a:solidFill>
                  <a:prstClr val="black"/>
                </a:solidFill>
                <a:latin typeface="Tahoma" panose="020B0604030504040204" pitchFamily="34" charset="0"/>
                <a:ea typeface="Tahoma" panose="020B0604030504040204" pitchFamily="34" charset="0"/>
                <a:cs typeface="Tahoma" panose="020B0604030504040204" pitchFamily="34" charset="0"/>
              </a:rPr>
              <a:t>Hotels and </a:t>
            </a:r>
            <a:r>
              <a:rPr lang="es-ES_tradnl" sz="16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Tourist </a:t>
            </a:r>
            <a:r>
              <a:rPr lang="es-ES_tradnl" sz="1600" b="1" dirty="0">
                <a:solidFill>
                  <a:prstClr val="black"/>
                </a:solidFill>
                <a:latin typeface="Tahoma" panose="020B0604030504040204" pitchFamily="34" charset="0"/>
                <a:ea typeface="Tahoma" panose="020B0604030504040204" pitchFamily="34" charset="0"/>
                <a:cs typeface="Tahoma" panose="020B0604030504040204" pitchFamily="34" charset="0"/>
              </a:rPr>
              <a:t>Projects</a:t>
            </a:r>
            <a:endParaRPr lang="es-ES" sz="1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00" name="Rectangle 10"/>
          <p:cNvSpPr>
            <a:spLocks noChangeArrowheads="1"/>
          </p:cNvSpPr>
          <p:nvPr/>
        </p:nvSpPr>
        <p:spPr bwMode="auto">
          <a:xfrm>
            <a:off x="4798555" y="4061392"/>
            <a:ext cx="2230438" cy="634020"/>
          </a:xfrm>
          <a:prstGeom prst="rect">
            <a:avLst/>
          </a:prstGeom>
          <a:noFill/>
          <a:ln w="44450">
            <a:noFill/>
            <a:miter lim="800000"/>
            <a:headEnd/>
            <a:tailEnd/>
          </a:ln>
        </p:spPr>
        <p:txBody>
          <a:bodyPr>
            <a:spAutoFit/>
          </a:bodyPr>
          <a:lstStyle/>
          <a:p>
            <a:pPr marL="0" lvl="1" algn="ctr">
              <a:lnSpc>
                <a:spcPct val="110000"/>
              </a:lnSpc>
              <a:spcBef>
                <a:spcPct val="0"/>
              </a:spcBef>
            </a:pPr>
            <a:r>
              <a:rPr lang="es-ES_tradnl" sz="1600" dirty="0" smtClean="0">
                <a:solidFill>
                  <a:prstClr val="black"/>
                </a:solidFill>
                <a:latin typeface="Arial Narrow" panose="020B0606020202030204" pitchFamily="34" charset="0"/>
                <a:cs typeface="Helvetica"/>
              </a:rPr>
              <a:t>…</a:t>
            </a:r>
            <a:r>
              <a:rPr lang="es-ES_tradnl" sz="1600" dirty="0" err="1" smtClean="0">
                <a:solidFill>
                  <a:prstClr val="black"/>
                </a:solidFill>
                <a:latin typeface="Arial Narrow" panose="020B0606020202030204" pitchFamily="34" charset="0"/>
                <a:cs typeface="Helvetica"/>
              </a:rPr>
              <a:t>Through</a:t>
            </a:r>
            <a:r>
              <a:rPr lang="es-ES_tradnl" sz="1600" dirty="0" smtClean="0">
                <a:solidFill>
                  <a:prstClr val="black"/>
                </a:solidFill>
                <a:latin typeface="Arial Narrow" panose="020B0606020202030204" pitchFamily="34" charset="0"/>
                <a:cs typeface="Helvetica"/>
              </a:rPr>
              <a:t> </a:t>
            </a:r>
            <a:r>
              <a:rPr lang="es-ES_tradnl" sz="1600" dirty="0" err="1" smtClean="0">
                <a:solidFill>
                  <a:prstClr val="black"/>
                </a:solidFill>
                <a:latin typeface="Arial Narrow" panose="020B0606020202030204" pitchFamily="34" charset="0"/>
                <a:cs typeface="Helvetica"/>
              </a:rPr>
              <a:t>Commercial</a:t>
            </a:r>
            <a:r>
              <a:rPr lang="es-ES_tradnl" sz="1600" dirty="0" smtClean="0">
                <a:solidFill>
                  <a:prstClr val="black"/>
                </a:solidFill>
                <a:latin typeface="Arial Narrow" panose="020B0606020202030204" pitchFamily="34" charset="0"/>
                <a:cs typeface="Helvetica"/>
              </a:rPr>
              <a:t> Banks (2nd. Tier Loans)</a:t>
            </a:r>
            <a:endParaRPr lang="es-ES_tradnl" sz="1600" dirty="0">
              <a:solidFill>
                <a:prstClr val="black"/>
              </a:solidFill>
              <a:latin typeface="Arial Narrow" panose="020B0606020202030204" pitchFamily="34" charset="0"/>
              <a:cs typeface="Helvetica"/>
            </a:endParaRPr>
          </a:p>
        </p:txBody>
      </p:sp>
      <p:sp>
        <p:nvSpPr>
          <p:cNvPr id="101" name="Rectangle 11"/>
          <p:cNvSpPr>
            <a:spLocks noChangeArrowheads="1"/>
          </p:cNvSpPr>
          <p:nvPr/>
        </p:nvSpPr>
        <p:spPr bwMode="auto">
          <a:xfrm>
            <a:off x="7874636" y="4111760"/>
            <a:ext cx="2915107" cy="634020"/>
          </a:xfrm>
          <a:prstGeom prst="rect">
            <a:avLst/>
          </a:prstGeom>
          <a:noFill/>
          <a:ln w="44450">
            <a:noFill/>
            <a:miter lim="800000"/>
            <a:headEnd/>
            <a:tailEnd/>
          </a:ln>
        </p:spPr>
        <p:txBody>
          <a:bodyPr wrap="square">
            <a:spAutoFit/>
          </a:bodyPr>
          <a:lstStyle/>
          <a:p>
            <a:pPr marL="0" lvl="1" algn="ctr">
              <a:lnSpc>
                <a:spcPct val="110000"/>
              </a:lnSpc>
              <a:spcBef>
                <a:spcPct val="0"/>
              </a:spcBef>
            </a:pPr>
            <a:r>
              <a:rPr lang="es-ES_tradnl" sz="1600" dirty="0" smtClean="0">
                <a:solidFill>
                  <a:prstClr val="black"/>
                </a:solidFill>
                <a:latin typeface="Arial Narrow" panose="020B0606020202030204" pitchFamily="34" charset="0"/>
                <a:cs typeface="Helvetica"/>
              </a:rPr>
              <a:t>...To </a:t>
            </a:r>
            <a:r>
              <a:rPr lang="es-ES_tradnl" sz="1600" dirty="0" err="1" smtClean="0">
                <a:solidFill>
                  <a:prstClr val="black"/>
                </a:solidFill>
                <a:latin typeface="Arial Narrow" panose="020B0606020202030204" pitchFamily="34" charset="0"/>
                <a:cs typeface="Helvetica"/>
              </a:rPr>
              <a:t>foster</a:t>
            </a:r>
            <a:r>
              <a:rPr lang="es-ES_tradnl" sz="1600" dirty="0" smtClean="0">
                <a:solidFill>
                  <a:prstClr val="black"/>
                </a:solidFill>
                <a:latin typeface="Arial Narrow" panose="020B0606020202030204" pitchFamily="34" charset="0"/>
                <a:cs typeface="Helvetica"/>
              </a:rPr>
              <a:t> </a:t>
            </a:r>
            <a:r>
              <a:rPr lang="es-ES_tradnl" sz="1600" dirty="0" err="1" smtClean="0">
                <a:solidFill>
                  <a:prstClr val="black"/>
                </a:solidFill>
                <a:latin typeface="Arial Narrow" panose="020B0606020202030204" pitchFamily="34" charset="0"/>
                <a:cs typeface="Helvetica"/>
              </a:rPr>
              <a:t>national</a:t>
            </a:r>
            <a:r>
              <a:rPr lang="es-ES_tradnl" sz="1600" dirty="0" smtClean="0">
                <a:solidFill>
                  <a:prstClr val="black"/>
                </a:solidFill>
                <a:latin typeface="Arial Narrow" panose="020B0606020202030204" pitchFamily="34" charset="0"/>
                <a:cs typeface="Helvetica"/>
              </a:rPr>
              <a:t> </a:t>
            </a:r>
            <a:r>
              <a:rPr lang="es-ES_tradnl" sz="1600" dirty="0" err="1" smtClean="0">
                <a:solidFill>
                  <a:prstClr val="black"/>
                </a:solidFill>
                <a:latin typeface="Arial Narrow" panose="020B0606020202030204" pitchFamily="34" charset="0"/>
                <a:cs typeface="Helvetica"/>
              </a:rPr>
              <a:t>suppliers</a:t>
            </a:r>
            <a:r>
              <a:rPr lang="es-ES_tradnl" sz="1600" dirty="0" smtClean="0">
                <a:solidFill>
                  <a:prstClr val="black"/>
                </a:solidFill>
                <a:latin typeface="Arial Narrow" panose="020B0606020202030204" pitchFamily="34" charset="0"/>
                <a:cs typeface="Helvetica"/>
              </a:rPr>
              <a:t> </a:t>
            </a:r>
            <a:r>
              <a:rPr lang="es-ES_tradnl" sz="1600" dirty="0" err="1" smtClean="0">
                <a:solidFill>
                  <a:prstClr val="black"/>
                </a:solidFill>
                <a:latin typeface="Arial Narrow" panose="020B0606020202030204" pitchFamily="34" charset="0"/>
                <a:cs typeface="Helvetica"/>
              </a:rPr>
              <a:t>participation</a:t>
            </a:r>
            <a:endParaRPr lang="es-ES_tradnl" sz="1600" dirty="0">
              <a:solidFill>
                <a:prstClr val="black"/>
              </a:solidFill>
              <a:latin typeface="Arial Narrow" panose="020B0606020202030204" pitchFamily="34" charset="0"/>
              <a:cs typeface="Helvetica"/>
            </a:endParaRPr>
          </a:p>
        </p:txBody>
      </p:sp>
      <p:sp>
        <p:nvSpPr>
          <p:cNvPr id="102" name="Rectangle 12"/>
          <p:cNvSpPr>
            <a:spLocks noChangeArrowheads="1"/>
          </p:cNvSpPr>
          <p:nvPr/>
        </p:nvSpPr>
        <p:spPr bwMode="auto">
          <a:xfrm>
            <a:off x="1662899" y="4061392"/>
            <a:ext cx="1912938" cy="634020"/>
          </a:xfrm>
          <a:prstGeom prst="rect">
            <a:avLst/>
          </a:prstGeom>
          <a:noFill/>
          <a:ln w="44450">
            <a:noFill/>
            <a:miter lim="800000"/>
            <a:headEnd/>
            <a:tailEnd/>
          </a:ln>
        </p:spPr>
        <p:txBody>
          <a:bodyPr>
            <a:spAutoFit/>
          </a:bodyPr>
          <a:lstStyle/>
          <a:p>
            <a:pPr marL="0" lvl="1" algn="ctr">
              <a:lnSpc>
                <a:spcPct val="110000"/>
              </a:lnSpc>
              <a:spcBef>
                <a:spcPct val="0"/>
              </a:spcBef>
            </a:pPr>
            <a:r>
              <a:rPr lang="es-ES_tradnl" sz="1600" dirty="0" smtClean="0">
                <a:solidFill>
                  <a:prstClr val="black"/>
                </a:solidFill>
                <a:latin typeface="Arial Narrow" panose="020B0606020202030204" pitchFamily="34" charset="0"/>
                <a:cs typeface="Helvetica"/>
              </a:rPr>
              <a:t>…Bancomext Direct Credit (1st Tier Loans)</a:t>
            </a:r>
            <a:endParaRPr lang="es-ES_tradnl" sz="1600" dirty="0">
              <a:solidFill>
                <a:prstClr val="black"/>
              </a:solidFill>
              <a:latin typeface="Arial Narrow" panose="020B0606020202030204" pitchFamily="34" charset="0"/>
              <a:cs typeface="Helvetica"/>
            </a:endParaRPr>
          </a:p>
        </p:txBody>
      </p:sp>
      <p:sp>
        <p:nvSpPr>
          <p:cNvPr id="103" name="Rectangle 14"/>
          <p:cNvSpPr>
            <a:spLocks noChangeArrowheads="1"/>
          </p:cNvSpPr>
          <p:nvPr/>
        </p:nvSpPr>
        <p:spPr bwMode="auto">
          <a:xfrm>
            <a:off x="4736643" y="4781550"/>
            <a:ext cx="2700000" cy="853200"/>
          </a:xfrm>
          <a:prstGeom prst="rect">
            <a:avLst/>
          </a:prstGeom>
          <a:solidFill>
            <a:srgbClr val="1F497D"/>
          </a:solidFill>
          <a:ln w="25400">
            <a:noFill/>
            <a:miter lim="800000"/>
            <a:headEnd/>
            <a:tailEnd/>
          </a:ln>
          <a:effectLst/>
        </p:spPr>
        <p:txBody>
          <a:bodyPr wrap="none" anchor="ctr"/>
          <a:lstStyle/>
          <a:p>
            <a:pPr algn="ctr" defTabSz="762000">
              <a:spcBef>
                <a:spcPct val="0"/>
              </a:spcBef>
              <a:defRPr/>
            </a:pPr>
            <a:r>
              <a:rPr lang="es-MX" sz="1600" b="1" kern="0" dirty="0" err="1" smtClean="0">
                <a:solidFill>
                  <a:prstClr val="white"/>
                </a:solidFill>
                <a:latin typeface="Tahoma" panose="020B0604030504040204" pitchFamily="34" charset="0"/>
                <a:ea typeface="Tahoma" panose="020B0604030504040204" pitchFamily="34" charset="0"/>
                <a:cs typeface="Tahoma" panose="020B0604030504040204" pitchFamily="34" charset="0"/>
              </a:rPr>
              <a:t>SME´s</a:t>
            </a:r>
            <a:endParaRPr lang="es-MX" sz="1600" b="1" kern="0"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04" name="Rectangle 15"/>
          <p:cNvSpPr>
            <a:spLocks noChangeArrowheads="1"/>
          </p:cNvSpPr>
          <p:nvPr/>
        </p:nvSpPr>
        <p:spPr bwMode="auto">
          <a:xfrm>
            <a:off x="7972874" y="4779643"/>
            <a:ext cx="2700000" cy="1792800"/>
          </a:xfrm>
          <a:prstGeom prst="rect">
            <a:avLst/>
          </a:prstGeom>
          <a:solidFill>
            <a:srgbClr val="0070C0"/>
          </a:solidFill>
          <a:ln w="25400">
            <a:noFill/>
            <a:miter lim="800000"/>
            <a:headEnd/>
            <a:tailEnd/>
          </a:ln>
          <a:effectLst/>
        </p:spPr>
        <p:txBody>
          <a:bodyPr wrap="none" anchor="ctr"/>
          <a:lstStyle/>
          <a:p>
            <a:pPr algn="ctr" defTabSz="762000">
              <a:spcBef>
                <a:spcPct val="0"/>
              </a:spcBef>
            </a:pPr>
            <a:r>
              <a:rPr lang="es-MX" sz="16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FINANCING A</a:t>
            </a:r>
          </a:p>
          <a:p>
            <a:pPr algn="ctr"/>
            <a:r>
              <a:rPr lang="es-MX" sz="16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SUPPLIERS</a:t>
            </a:r>
          </a:p>
          <a:p>
            <a:pPr algn="ctr"/>
            <a:r>
              <a:rPr lang="es-MX" sz="16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FROM </a:t>
            </a:r>
            <a:r>
              <a:rPr lang="es-MX" sz="1600" b="1" dirty="0">
                <a:solidFill>
                  <a:prstClr val="white"/>
                </a:solidFill>
                <a:latin typeface="Tahoma" panose="020B0604030504040204" pitchFamily="34" charset="0"/>
                <a:ea typeface="Tahoma" panose="020B0604030504040204" pitchFamily="34" charset="0"/>
                <a:cs typeface="Tahoma" panose="020B0604030504040204" pitchFamily="34" charset="0"/>
              </a:rPr>
              <a:t>THE </a:t>
            </a:r>
            <a:r>
              <a:rPr lang="es-MX" sz="16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SECTOR</a:t>
            </a:r>
            <a:endParaRPr lang="es-MX" sz="1600" b="1"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05" name="Rectangle 16"/>
          <p:cNvSpPr>
            <a:spLocks noChangeArrowheads="1"/>
          </p:cNvSpPr>
          <p:nvPr/>
        </p:nvSpPr>
        <p:spPr bwMode="auto">
          <a:xfrm>
            <a:off x="1269368" y="4779643"/>
            <a:ext cx="2700000" cy="1790893"/>
          </a:xfrm>
          <a:prstGeom prst="rect">
            <a:avLst/>
          </a:prstGeom>
          <a:solidFill>
            <a:srgbClr val="4BACC6">
              <a:lumMod val="75000"/>
            </a:srgbClr>
          </a:solidFill>
          <a:ln w="25400">
            <a:noFill/>
            <a:miter lim="800000"/>
            <a:headEnd/>
            <a:tailEnd/>
          </a:ln>
          <a:effectLst/>
        </p:spPr>
        <p:txBody>
          <a:bodyPr anchor="ctr"/>
          <a:lstStyle/>
          <a:p>
            <a:pPr algn="ctr" defTabSz="762000">
              <a:spcBef>
                <a:spcPct val="0"/>
              </a:spcBef>
              <a:defRPr/>
            </a:pPr>
            <a:endParaRPr lang="es-MX" sz="1600" b="1" kern="0"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algn="ctr" defTabSz="762000">
              <a:spcBef>
                <a:spcPct val="0"/>
              </a:spcBef>
              <a:defRPr/>
            </a:pPr>
            <a:r>
              <a:rPr lang="es-MX" sz="1600" b="1" kern="0" dirty="0" smtClean="0">
                <a:solidFill>
                  <a:prstClr val="white"/>
                </a:solidFill>
                <a:latin typeface="Tahoma" panose="020B0604030504040204" pitchFamily="34" charset="0"/>
                <a:ea typeface="Tahoma" panose="020B0604030504040204" pitchFamily="34" charset="0"/>
                <a:cs typeface="Tahoma" panose="020B0604030504040204" pitchFamily="34" charset="0"/>
              </a:rPr>
              <a:t>LARGE HOTELS </a:t>
            </a:r>
            <a:r>
              <a:rPr lang="es-MX" sz="1600" b="1" kern="0" dirty="0">
                <a:solidFill>
                  <a:prstClr val="white"/>
                </a:solidFill>
                <a:latin typeface="Tahoma" panose="020B0604030504040204" pitchFamily="34" charset="0"/>
                <a:ea typeface="Tahoma" panose="020B0604030504040204" pitchFamily="34" charset="0"/>
                <a:cs typeface="Tahoma" panose="020B0604030504040204" pitchFamily="34" charset="0"/>
              </a:rPr>
              <a:t>AND TOURIST PROJECTS</a:t>
            </a:r>
          </a:p>
          <a:p>
            <a:pPr algn="ctr" defTabSz="762000">
              <a:spcBef>
                <a:spcPct val="0"/>
              </a:spcBef>
              <a:defRPr/>
            </a:pPr>
            <a:r>
              <a:rPr lang="es-MX" sz="1600" b="1" kern="0" dirty="0">
                <a:solidFill>
                  <a:prstClr val="white"/>
                </a:solidFill>
                <a:latin typeface="Tahoma" panose="020B0604030504040204" pitchFamily="34" charset="0"/>
                <a:ea typeface="Tahoma" panose="020B0604030504040204" pitchFamily="34" charset="0"/>
                <a:cs typeface="Tahoma" panose="020B0604030504040204" pitchFamily="34" charset="0"/>
              </a:rPr>
              <a:t> </a:t>
            </a:r>
          </a:p>
        </p:txBody>
      </p:sp>
      <p:pic>
        <p:nvPicPr>
          <p:cNvPr id="106" name="Imagen 105"/>
          <p:cNvPicPr>
            <a:picLocks noChangeAspect="1"/>
          </p:cNvPicPr>
          <p:nvPr/>
        </p:nvPicPr>
        <p:blipFill>
          <a:blip r:embed="rId3"/>
          <a:stretch>
            <a:fillRect/>
          </a:stretch>
        </p:blipFill>
        <p:spPr>
          <a:xfrm>
            <a:off x="4707127" y="1894843"/>
            <a:ext cx="2651230" cy="18327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7" name="Imagen 106"/>
          <p:cNvPicPr>
            <a:picLocks noChangeAspect="1"/>
          </p:cNvPicPr>
          <p:nvPr/>
        </p:nvPicPr>
        <p:blipFill>
          <a:blip r:embed="rId4"/>
          <a:stretch>
            <a:fillRect/>
          </a:stretch>
        </p:blipFill>
        <p:spPr>
          <a:xfrm>
            <a:off x="8078106" y="1894208"/>
            <a:ext cx="2616557" cy="19149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8" name="Imagen 107"/>
          <p:cNvPicPr>
            <a:picLocks noChangeAspect="1"/>
          </p:cNvPicPr>
          <p:nvPr/>
        </p:nvPicPr>
        <p:blipFill>
          <a:blip r:embed="rId5"/>
          <a:stretch>
            <a:fillRect/>
          </a:stretch>
        </p:blipFill>
        <p:spPr>
          <a:xfrm>
            <a:off x="1365665" y="2094318"/>
            <a:ext cx="2699999" cy="18111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9" name="Rectangle 14"/>
          <p:cNvSpPr>
            <a:spLocks noChangeArrowheads="1"/>
          </p:cNvSpPr>
          <p:nvPr/>
        </p:nvSpPr>
        <p:spPr bwMode="auto">
          <a:xfrm>
            <a:off x="4760916" y="5810931"/>
            <a:ext cx="2700000" cy="851555"/>
          </a:xfrm>
          <a:prstGeom prst="rect">
            <a:avLst/>
          </a:prstGeom>
          <a:solidFill>
            <a:srgbClr val="1F497D"/>
          </a:solidFill>
          <a:ln w="25400">
            <a:noFill/>
            <a:miter lim="800000"/>
            <a:headEnd/>
            <a:tailEnd/>
          </a:ln>
          <a:effectLst/>
        </p:spPr>
        <p:txBody>
          <a:bodyPr wrap="none" anchor="ctr"/>
          <a:lstStyle/>
          <a:p>
            <a:pPr algn="ctr" defTabSz="762000">
              <a:spcBef>
                <a:spcPct val="0"/>
              </a:spcBef>
              <a:defRPr/>
            </a:pPr>
            <a:r>
              <a:rPr lang="en-US" sz="1600" b="1" kern="0" dirty="0">
                <a:solidFill>
                  <a:prstClr val="white"/>
                </a:solidFill>
                <a:latin typeface="Tahoma" panose="020B0604030504040204" pitchFamily="34" charset="0"/>
                <a:ea typeface="Tahoma" panose="020B0604030504040204" pitchFamily="34" charset="0"/>
                <a:cs typeface="Tahoma" panose="020B0604030504040204" pitchFamily="34" charset="0"/>
              </a:rPr>
              <a:t>CREDIT TO</a:t>
            </a:r>
          </a:p>
          <a:p>
            <a:pPr algn="ctr" defTabSz="762000">
              <a:spcBef>
                <a:spcPct val="0"/>
              </a:spcBef>
              <a:defRPr/>
            </a:pPr>
            <a:r>
              <a:rPr lang="en-US" sz="1600" b="1" kern="0" dirty="0">
                <a:solidFill>
                  <a:prstClr val="white"/>
                </a:solidFill>
                <a:latin typeface="Tahoma" panose="020B0604030504040204" pitchFamily="34" charset="0"/>
                <a:ea typeface="Tahoma" panose="020B0604030504040204" pitchFamily="34" charset="0"/>
                <a:cs typeface="Tahoma" panose="020B0604030504040204" pitchFamily="34" charset="0"/>
              </a:rPr>
              <a:t>SMALL AND MEDIUM</a:t>
            </a:r>
          </a:p>
          <a:p>
            <a:pPr algn="ctr" defTabSz="762000">
              <a:spcBef>
                <a:spcPct val="0"/>
              </a:spcBef>
              <a:defRPr/>
            </a:pPr>
            <a:r>
              <a:rPr lang="en-US" sz="1600" b="1" kern="0" dirty="0">
                <a:solidFill>
                  <a:prstClr val="white"/>
                </a:solidFill>
                <a:latin typeface="Tahoma" panose="020B0604030504040204" pitchFamily="34" charset="0"/>
                <a:ea typeface="Tahoma" panose="020B0604030504040204" pitchFamily="34" charset="0"/>
                <a:cs typeface="Tahoma" panose="020B0604030504040204" pitchFamily="34" charset="0"/>
              </a:rPr>
              <a:t>HOTELS (MTH)</a:t>
            </a:r>
          </a:p>
        </p:txBody>
      </p:sp>
    </p:spTree>
    <p:extLst>
      <p:ext uri="{BB962C8B-B14F-4D97-AF65-F5344CB8AC3E}">
        <p14:creationId xmlns:p14="http://schemas.microsoft.com/office/powerpoint/2010/main" val="125754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289425" y="1063391"/>
            <a:ext cx="12352347" cy="523220"/>
          </a:xfrm>
          <a:prstGeom prst="rect">
            <a:avLst/>
          </a:prstGeom>
          <a:noFill/>
        </p:spPr>
        <p:txBody>
          <a:bodyPr wrap="square" rtlCol="0">
            <a:spAutoFit/>
          </a:bodyPr>
          <a:lstStyle/>
          <a:p>
            <a:r>
              <a:rPr lang="es-MX" sz="2800" dirty="0" smtClean="0">
                <a:solidFill>
                  <a:schemeClr val="tx2"/>
                </a:solidFill>
                <a:latin typeface="Aharoni" panose="02010803020104030203" pitchFamily="2" charset="-79"/>
                <a:cs typeface="Aharoni" panose="02010803020104030203" pitchFamily="2" charset="-79"/>
              </a:rPr>
              <a:t>First Tier </a:t>
            </a:r>
            <a:r>
              <a:rPr lang="es-MX" sz="2800" dirty="0" err="1" smtClean="0">
                <a:solidFill>
                  <a:schemeClr val="tx2"/>
                </a:solidFill>
                <a:latin typeface="Aharoni" panose="02010803020104030203" pitchFamily="2" charset="-79"/>
                <a:cs typeface="Aharoni" panose="02010803020104030203" pitchFamily="2" charset="-79"/>
              </a:rPr>
              <a:t>Financial</a:t>
            </a:r>
            <a:r>
              <a:rPr lang="es-MX" sz="2800" dirty="0" smtClean="0">
                <a:solidFill>
                  <a:schemeClr val="tx2"/>
                </a:solidFill>
                <a:latin typeface="Aharoni" panose="02010803020104030203" pitchFamily="2" charset="-79"/>
                <a:cs typeface="Aharoni" panose="02010803020104030203" pitchFamily="2" charset="-79"/>
              </a:rPr>
              <a:t> Program </a:t>
            </a:r>
            <a:endParaRPr lang="es-MX" sz="2800" dirty="0">
              <a:solidFill>
                <a:schemeClr val="tx2"/>
              </a:solidFill>
              <a:latin typeface="Aharoni" panose="02010803020104030203" pitchFamily="2" charset="-79"/>
              <a:cs typeface="Aharoni" panose="02010803020104030203" pitchFamily="2" charset="-79"/>
            </a:endParaRPr>
          </a:p>
        </p:txBody>
      </p:sp>
      <p:sp>
        <p:nvSpPr>
          <p:cNvPr id="4" name="Flecha curvada hacia abajo 3"/>
          <p:cNvSpPr/>
          <p:nvPr/>
        </p:nvSpPr>
        <p:spPr>
          <a:xfrm rot="9680573">
            <a:off x="6772185" y="5272358"/>
            <a:ext cx="4984858" cy="134731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8" name="Rectángulo 7"/>
          <p:cNvSpPr/>
          <p:nvPr/>
        </p:nvSpPr>
        <p:spPr>
          <a:xfrm>
            <a:off x="289425" y="1653538"/>
            <a:ext cx="7180172" cy="2117503"/>
          </a:xfrm>
          <a:prstGeom prst="rect">
            <a:avLst/>
          </a:prstGeom>
        </p:spPr>
        <p:txBody>
          <a:bodyPr wrap="square">
            <a:spAutoFit/>
          </a:bodyPr>
          <a:lstStyle/>
          <a:p>
            <a:pPr marL="342900" indent="-342900">
              <a:spcBef>
                <a:spcPct val="20000"/>
              </a:spcBef>
              <a:buClr>
                <a:srgbClr val="C00000"/>
              </a:buClr>
              <a:buSzPct val="120000"/>
              <a:buFont typeface="Tahoma" panose="020B0604030504040204" pitchFamily="34" charset="0"/>
              <a:buChar char="»"/>
            </a:pPr>
            <a:r>
              <a:rPr lang="en-US" dirty="0" smtClean="0">
                <a:solidFill>
                  <a:schemeClr val="tx2"/>
                </a:solidFill>
                <a:latin typeface="Tahoma" panose="020B0604030504040204" pitchFamily="34" charset="0"/>
                <a:ea typeface="Tahoma" panose="020B0604030504040204" pitchFamily="34" charset="0"/>
                <a:cs typeface="Tahoma" panose="020B0604030504040204" pitchFamily="34" charset="0"/>
              </a:rPr>
              <a:t>Structuring </a:t>
            </a:r>
            <a:r>
              <a:rPr lang="en-US" dirty="0">
                <a:solidFill>
                  <a:schemeClr val="tx2"/>
                </a:solidFill>
                <a:latin typeface="Tahoma" panose="020B0604030504040204" pitchFamily="34" charset="0"/>
                <a:ea typeface="Tahoma" panose="020B0604030504040204" pitchFamily="34" charset="0"/>
                <a:cs typeface="Tahoma" panose="020B0604030504040204" pitchFamily="34" charset="0"/>
              </a:rPr>
              <a:t>of </a:t>
            </a:r>
            <a:r>
              <a:rPr lang="en-US" sz="2000" dirty="0" smtClean="0">
                <a:solidFill>
                  <a:schemeClr val="tx2"/>
                </a:solidFill>
                <a:latin typeface="Tahoma" panose="020B0604030504040204" pitchFamily="34" charset="0"/>
                <a:ea typeface="Tahoma" panose="020B0604030504040204" pitchFamily="34" charset="0"/>
                <a:cs typeface="Tahoma" panose="020B0604030504040204" pitchFamily="34" charset="0"/>
              </a:rPr>
              <a:t>projects </a:t>
            </a:r>
            <a:r>
              <a:rPr lang="en-US" sz="2000" dirty="0" err="1" smtClean="0">
                <a:solidFill>
                  <a:schemeClr val="tx2"/>
                </a:solidFill>
                <a:latin typeface="Tahoma" panose="020B0604030504040204" pitchFamily="34" charset="0"/>
                <a:ea typeface="Tahoma" panose="020B0604030504040204" pitchFamily="34" charset="0"/>
                <a:cs typeface="Tahoma" panose="020B0604030504040204" pitchFamily="34" charset="0"/>
              </a:rPr>
              <a:t>t</a:t>
            </a:r>
            <a:r>
              <a:rPr lang="en-US" dirty="0" err="1" smtClean="0">
                <a:solidFill>
                  <a:schemeClr val="tx2"/>
                </a:solidFill>
                <a:latin typeface="Tahoma" panose="020B0604030504040204" pitchFamily="34" charset="0"/>
                <a:ea typeface="Tahoma" panose="020B0604030504040204" pitchFamily="34" charset="0"/>
                <a:cs typeface="Tahoma" panose="020B0604030504040204" pitchFamily="34" charset="0"/>
              </a:rPr>
              <a:t>aylor</a:t>
            </a:r>
            <a:r>
              <a:rPr lang="en-US" dirty="0" smtClean="0">
                <a:solidFill>
                  <a:schemeClr val="tx2"/>
                </a:solidFill>
                <a:latin typeface="Tahoma" panose="020B0604030504040204" pitchFamily="34" charset="0"/>
                <a:ea typeface="Tahoma" panose="020B0604030504040204" pitchFamily="34" charset="0"/>
                <a:cs typeface="Tahoma" panose="020B0604030504040204" pitchFamily="34" charset="0"/>
              </a:rPr>
              <a:t>-made.</a:t>
            </a:r>
            <a:endParaRPr lang="en-US" dirty="0">
              <a:solidFill>
                <a:schemeClr val="tx2"/>
              </a:solidFill>
              <a:latin typeface="Tahoma" panose="020B0604030504040204" pitchFamily="34" charset="0"/>
              <a:ea typeface="Tahoma" panose="020B0604030504040204" pitchFamily="34" charset="0"/>
              <a:cs typeface="Tahoma" panose="020B0604030504040204" pitchFamily="34" charset="0"/>
            </a:endParaRPr>
          </a:p>
          <a:p>
            <a:pPr marL="342900" indent="-342900">
              <a:spcBef>
                <a:spcPct val="20000"/>
              </a:spcBef>
              <a:buClr>
                <a:srgbClr val="C00000"/>
              </a:buClr>
              <a:buSzPct val="120000"/>
              <a:buFont typeface="Tahoma" panose="020B0604030504040204" pitchFamily="34" charset="0"/>
              <a:buChar char="»"/>
            </a:pPr>
            <a:r>
              <a:rPr lang="en-US" dirty="0">
                <a:solidFill>
                  <a:schemeClr val="tx2"/>
                </a:solidFill>
                <a:latin typeface="Tahoma" panose="020B0604030504040204" pitchFamily="34" charset="0"/>
                <a:ea typeface="Tahoma" panose="020B0604030504040204" pitchFamily="34" charset="0"/>
                <a:cs typeface="Tahoma" panose="020B0604030504040204" pitchFamily="34" charset="0"/>
              </a:rPr>
              <a:t>Credits in USD / MXN.</a:t>
            </a:r>
          </a:p>
          <a:p>
            <a:pPr marL="342900" indent="-342900">
              <a:spcBef>
                <a:spcPct val="20000"/>
              </a:spcBef>
              <a:buClr>
                <a:srgbClr val="C00000"/>
              </a:buClr>
              <a:buSzPct val="120000"/>
              <a:buFont typeface="Tahoma" panose="020B0604030504040204" pitchFamily="34" charset="0"/>
              <a:buChar char="»"/>
            </a:pPr>
            <a:r>
              <a:rPr lang="en-US" dirty="0" smtClean="0">
                <a:solidFill>
                  <a:schemeClr val="tx2"/>
                </a:solidFill>
                <a:latin typeface="Tahoma" panose="020B0604030504040204" pitchFamily="34" charset="0"/>
                <a:ea typeface="Tahoma" panose="020B0604030504040204" pitchFamily="34" charset="0"/>
                <a:cs typeface="Tahoma" panose="020B0604030504040204" pitchFamily="34" charset="0"/>
              </a:rPr>
              <a:t>Loan amounts starting at </a:t>
            </a:r>
            <a:r>
              <a:rPr lang="en-US" sz="2000" b="1" dirty="0" smtClean="0">
                <a:solidFill>
                  <a:schemeClr val="tx2"/>
                </a:solidFill>
                <a:latin typeface="Tahoma" panose="020B0604030504040204" pitchFamily="34" charset="0"/>
                <a:ea typeface="Tahoma" panose="020B0604030504040204" pitchFamily="34" charset="0"/>
                <a:cs typeface="Tahoma" panose="020B0604030504040204" pitchFamily="34" charset="0"/>
              </a:rPr>
              <a:t>4 </a:t>
            </a:r>
            <a:r>
              <a:rPr lang="en-US" sz="2000" b="1" dirty="0">
                <a:solidFill>
                  <a:schemeClr val="tx2"/>
                </a:solidFill>
                <a:latin typeface="Tahoma" panose="020B0604030504040204" pitchFamily="34" charset="0"/>
                <a:ea typeface="Tahoma" panose="020B0604030504040204" pitchFamily="34" charset="0"/>
                <a:cs typeface="Tahoma" panose="020B0604030504040204" pitchFamily="34" charset="0"/>
              </a:rPr>
              <a:t>MDD.</a:t>
            </a:r>
          </a:p>
          <a:p>
            <a:pPr marL="342900" indent="-342900">
              <a:spcBef>
                <a:spcPct val="20000"/>
              </a:spcBef>
              <a:buClr>
                <a:srgbClr val="C00000"/>
              </a:buClr>
              <a:buSzPct val="120000"/>
              <a:buFont typeface="Tahoma" panose="020B0604030504040204" pitchFamily="34" charset="0"/>
              <a:buChar char="»"/>
            </a:pPr>
            <a:r>
              <a:rPr lang="en-US" sz="2000" b="1" dirty="0" smtClean="0">
                <a:solidFill>
                  <a:schemeClr val="tx2"/>
                </a:solidFill>
                <a:latin typeface="Tahoma" panose="020B0604030504040204" pitchFamily="34" charset="0"/>
                <a:ea typeface="Tahoma" panose="020B0604030504040204" pitchFamily="34" charset="0"/>
                <a:cs typeface="Tahoma" panose="020B0604030504040204" pitchFamily="34" charset="0"/>
              </a:rPr>
              <a:t>Maturity term of </a:t>
            </a:r>
            <a:r>
              <a:rPr lang="en-US" sz="2000" b="1" dirty="0">
                <a:solidFill>
                  <a:schemeClr val="tx2"/>
                </a:solidFill>
                <a:latin typeface="Tahoma" panose="020B0604030504040204" pitchFamily="34" charset="0"/>
                <a:ea typeface="Tahoma" panose="020B0604030504040204" pitchFamily="34" charset="0"/>
                <a:cs typeface="Tahoma" panose="020B0604030504040204" pitchFamily="34" charset="0"/>
              </a:rPr>
              <a:t>up to 15 years </a:t>
            </a:r>
            <a:r>
              <a:rPr lang="en-US" dirty="0">
                <a:solidFill>
                  <a:schemeClr val="tx2"/>
                </a:solidFill>
                <a:latin typeface="Tahoma" panose="020B0604030504040204" pitchFamily="34" charset="0"/>
                <a:ea typeface="Tahoma" panose="020B0604030504040204" pitchFamily="34" charset="0"/>
                <a:cs typeface="Tahoma" panose="020B0604030504040204" pitchFamily="34" charset="0"/>
              </a:rPr>
              <a:t>with grace </a:t>
            </a:r>
            <a:r>
              <a:rPr lang="en-US" dirty="0" smtClean="0">
                <a:solidFill>
                  <a:schemeClr val="tx2"/>
                </a:solidFill>
                <a:latin typeface="Tahoma" panose="020B0604030504040204" pitchFamily="34" charset="0"/>
                <a:ea typeface="Tahoma" panose="020B0604030504040204" pitchFamily="34" charset="0"/>
                <a:cs typeface="Tahoma" panose="020B0604030504040204" pitchFamily="34" charset="0"/>
              </a:rPr>
              <a:t>period, amortizable during the term.</a:t>
            </a:r>
            <a:endParaRPr lang="en-US" dirty="0">
              <a:solidFill>
                <a:schemeClr val="tx2"/>
              </a:solidFill>
              <a:latin typeface="Tahoma" panose="020B0604030504040204" pitchFamily="34" charset="0"/>
              <a:ea typeface="Tahoma" panose="020B0604030504040204" pitchFamily="34" charset="0"/>
              <a:cs typeface="Tahoma" panose="020B0604030504040204" pitchFamily="34" charset="0"/>
            </a:endParaRPr>
          </a:p>
          <a:p>
            <a:pPr marL="342900" indent="-342900">
              <a:spcBef>
                <a:spcPct val="20000"/>
              </a:spcBef>
              <a:buClr>
                <a:srgbClr val="C00000"/>
              </a:buClr>
              <a:buSzPct val="120000"/>
              <a:buFont typeface="Tahoma" panose="020B0604030504040204" pitchFamily="34" charset="0"/>
              <a:buChar char="»"/>
            </a:pPr>
            <a:r>
              <a:rPr lang="en-US" sz="2000" b="1" dirty="0">
                <a:solidFill>
                  <a:schemeClr val="tx2"/>
                </a:solidFill>
                <a:latin typeface="Tahoma" panose="020B0604030504040204" pitchFamily="34" charset="0"/>
                <a:ea typeface="Tahoma" panose="020B0604030504040204" pitchFamily="34" charset="0"/>
                <a:cs typeface="Tahoma" panose="020B0604030504040204" pitchFamily="34" charset="0"/>
              </a:rPr>
              <a:t>Syndicated</a:t>
            </a:r>
            <a:r>
              <a:rPr lang="en-US" dirty="0">
                <a:solidFill>
                  <a:schemeClr val="tx2"/>
                </a:solidFill>
                <a:latin typeface="Tahoma" panose="020B0604030504040204" pitchFamily="34" charset="0"/>
                <a:ea typeface="Tahoma" panose="020B0604030504040204" pitchFamily="34" charset="0"/>
                <a:cs typeface="Tahoma" panose="020B0604030504040204" pitchFamily="34" charset="0"/>
              </a:rPr>
              <a:t> or </a:t>
            </a:r>
            <a:r>
              <a:rPr lang="en-US" sz="2000" b="1" dirty="0">
                <a:solidFill>
                  <a:schemeClr val="tx2"/>
                </a:solidFill>
                <a:latin typeface="Tahoma" panose="020B0604030504040204" pitchFamily="34" charset="0"/>
                <a:ea typeface="Tahoma" panose="020B0604030504040204" pitchFamily="34" charset="0"/>
                <a:cs typeface="Tahoma" panose="020B0604030504040204" pitchFamily="34" charset="0"/>
              </a:rPr>
              <a:t>Club Deals </a:t>
            </a:r>
            <a:r>
              <a:rPr lang="en-US" dirty="0">
                <a:solidFill>
                  <a:schemeClr val="tx2"/>
                </a:solidFill>
                <a:latin typeface="Tahoma" panose="020B0604030504040204" pitchFamily="34" charset="0"/>
                <a:ea typeface="Tahoma" panose="020B0604030504040204" pitchFamily="34" charset="0"/>
                <a:cs typeface="Tahoma" panose="020B0604030504040204" pitchFamily="34" charset="0"/>
              </a:rPr>
              <a:t>with commercial banking.</a:t>
            </a:r>
          </a:p>
        </p:txBody>
      </p:sp>
      <p:sp>
        <p:nvSpPr>
          <p:cNvPr id="3" name="Rectángulo redondeado 2"/>
          <p:cNvSpPr/>
          <p:nvPr/>
        </p:nvSpPr>
        <p:spPr>
          <a:xfrm>
            <a:off x="691820" y="4510420"/>
            <a:ext cx="2831661" cy="200468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92072" lvl="1" indent="-292072">
              <a:lnSpc>
                <a:spcPct val="110000"/>
              </a:lnSpc>
              <a:buClr>
                <a:srgbClr val="C00000"/>
              </a:buClr>
              <a:buFont typeface="Wingdings" pitchFamily="2" charset="2"/>
              <a:buChar char="§"/>
            </a:pPr>
            <a:endParaRPr lang="es-ES_tradnl" sz="1600" dirty="0" smtClean="0">
              <a:solidFill>
                <a:srgbClr val="A7A7A7">
                  <a:lumMod val="50000"/>
                </a:srgbClr>
              </a:solidFill>
              <a:latin typeface="Helvetica"/>
              <a:cs typeface="Helvetica"/>
            </a:endParaRP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Investment projects</a:t>
            </a: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Working capital</a:t>
            </a:r>
          </a:p>
          <a:p>
            <a:pPr marL="292072" lvl="1" indent="-292072">
              <a:lnSpc>
                <a:spcPct val="110000"/>
              </a:lnSpc>
              <a:buFont typeface="Wingdings" pitchFamily="2" charset="2"/>
              <a:buChar char="§"/>
            </a:pPr>
            <a:r>
              <a:rPr lang="en-US" sz="16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Expansion – Add on</a:t>
            </a:r>
            <a:endPar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endParaRP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Remodeling</a:t>
            </a: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Long Term Sales</a:t>
            </a:r>
          </a:p>
          <a:p>
            <a:pPr algn="ctr"/>
            <a:endParaRPr lang="es-MX" sz="1600" dirty="0"/>
          </a:p>
        </p:txBody>
      </p:sp>
      <p:sp>
        <p:nvSpPr>
          <p:cNvPr id="26" name="Rectángulo redondeado 25"/>
          <p:cNvSpPr/>
          <p:nvPr/>
        </p:nvSpPr>
        <p:spPr>
          <a:xfrm>
            <a:off x="3855995" y="4536653"/>
            <a:ext cx="2831661" cy="214744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92072" lvl="1" indent="-292072">
              <a:lnSpc>
                <a:spcPct val="110000"/>
              </a:lnSpc>
              <a:buClr>
                <a:srgbClr val="C00000"/>
              </a:buClr>
              <a:buFont typeface="Wingdings" pitchFamily="2" charset="2"/>
              <a:buChar char="§"/>
            </a:pPr>
            <a:endParaRPr lang="es-ES_tradnl" sz="1600" dirty="0">
              <a:solidFill>
                <a:srgbClr val="A7A7A7">
                  <a:lumMod val="50000"/>
                </a:srgbClr>
              </a:solidFill>
              <a:latin typeface="Helvetica"/>
              <a:cs typeface="Helvetica"/>
            </a:endParaRP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Sun and beach</a:t>
            </a:r>
          </a:p>
          <a:p>
            <a:pPr marL="292072" lvl="1" indent="-292072">
              <a:lnSpc>
                <a:spcPct val="110000"/>
              </a:lnSpc>
              <a:buFont typeface="Wingdings" pitchFamily="2" charset="2"/>
              <a:buChar char="§"/>
            </a:pPr>
            <a:r>
              <a:rPr lang="en-US" sz="16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Business </a:t>
            </a:r>
            <a:endPar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endParaRP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Luxury Tourism</a:t>
            </a:r>
          </a:p>
          <a:p>
            <a:pPr marL="292072" lvl="1" indent="-292072">
              <a:lnSpc>
                <a:spcPct val="110000"/>
              </a:lnSpc>
              <a:buFont typeface="Wingdings" pitchFamily="2" charset="2"/>
              <a:buChar char="§"/>
            </a:pPr>
            <a:r>
              <a:rPr lang="en-US" sz="1600"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Megadevelopment</a:t>
            </a:r>
            <a:endPar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endParaRP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Sports Tourism</a:t>
            </a: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Health tourism</a:t>
            </a:r>
          </a:p>
          <a:p>
            <a:pPr marL="292072" lvl="1" indent="-292072">
              <a:lnSpc>
                <a:spcPct val="110000"/>
              </a:lnSpc>
              <a:buFont typeface="Wingdings" pitchFamily="2" charset="2"/>
              <a:buChar char="§"/>
            </a:pPr>
            <a:r>
              <a:rPr lang="en-US" sz="1600" dirty="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Marinas and Golf Courses</a:t>
            </a:r>
          </a:p>
          <a:p>
            <a:pPr algn="ctr"/>
            <a:endParaRPr lang="es-MX" sz="1600" dirty="0"/>
          </a:p>
        </p:txBody>
      </p:sp>
      <p:sp>
        <p:nvSpPr>
          <p:cNvPr id="6" name="Rectángulo redondeado 5"/>
          <p:cNvSpPr/>
          <p:nvPr/>
        </p:nvSpPr>
        <p:spPr>
          <a:xfrm>
            <a:off x="691820" y="3896622"/>
            <a:ext cx="2831661" cy="471032"/>
          </a:xfrm>
          <a:prstGeom prst="round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a:latin typeface="Tahoma" panose="020B0604030504040204" pitchFamily="34" charset="0"/>
                <a:ea typeface="Tahoma" panose="020B0604030504040204" pitchFamily="34" charset="0"/>
                <a:cs typeface="Tahoma" panose="020B0604030504040204" pitchFamily="34" charset="0"/>
              </a:rPr>
              <a:t>MODALITIES</a:t>
            </a:r>
          </a:p>
        </p:txBody>
      </p:sp>
      <p:sp>
        <p:nvSpPr>
          <p:cNvPr id="27" name="Rectángulo redondeado 26"/>
          <p:cNvSpPr/>
          <p:nvPr/>
        </p:nvSpPr>
        <p:spPr>
          <a:xfrm>
            <a:off x="3843990" y="3918331"/>
            <a:ext cx="2831661" cy="471032"/>
          </a:xfrm>
          <a:prstGeom prst="round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600" b="1" dirty="0">
              <a:latin typeface="Tahoma" panose="020B0604030504040204" pitchFamily="34" charset="0"/>
              <a:ea typeface="Tahoma" panose="020B0604030504040204" pitchFamily="34" charset="0"/>
              <a:cs typeface="Tahoma" panose="020B0604030504040204" pitchFamily="34" charset="0"/>
            </a:endParaRPr>
          </a:p>
          <a:p>
            <a:pPr algn="ctr"/>
            <a:r>
              <a:rPr lang="es-MX" sz="1600" b="1" dirty="0">
                <a:latin typeface="Tahoma" panose="020B0604030504040204" pitchFamily="34" charset="0"/>
                <a:ea typeface="Tahoma" panose="020B0604030504040204" pitchFamily="34" charset="0"/>
                <a:cs typeface="Tahoma" panose="020B0604030504040204" pitchFamily="34" charset="0"/>
              </a:rPr>
              <a:t>SEGMENTS</a:t>
            </a:r>
          </a:p>
          <a:p>
            <a:pPr algn="ctr"/>
            <a:endParaRPr lang="es-MX" sz="1600"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5" name="Diagrama 4"/>
          <p:cNvGraphicFramePr/>
          <p:nvPr>
            <p:extLst>
              <p:ext uri="{D42A27DB-BD31-4B8C-83A1-F6EECF244321}">
                <p14:modId xmlns:p14="http://schemas.microsoft.com/office/powerpoint/2010/main" val="444968534"/>
              </p:ext>
            </p:extLst>
          </p:nvPr>
        </p:nvGraphicFramePr>
        <p:xfrm>
          <a:off x="6465598" y="1011372"/>
          <a:ext cx="5325250" cy="4536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CuadroTexto 11"/>
          <p:cNvSpPr txBox="1"/>
          <p:nvPr/>
        </p:nvSpPr>
        <p:spPr>
          <a:xfrm>
            <a:off x="39133" y="212092"/>
            <a:ext cx="12352347" cy="769441"/>
          </a:xfrm>
          <a:prstGeom prst="rect">
            <a:avLst/>
          </a:prstGeom>
          <a:noFill/>
        </p:spPr>
        <p:txBody>
          <a:bodyPr wrap="square" rtlCol="0">
            <a:spAutoFit/>
          </a:bodyPr>
          <a:lstStyle/>
          <a:p>
            <a:r>
              <a:rPr lang="es-MX" sz="4400" dirty="0" smtClean="0">
                <a:solidFill>
                  <a:schemeClr val="tx2"/>
                </a:solidFill>
                <a:latin typeface="Aharoni" panose="02010803020104030203" pitchFamily="2" charset="-79"/>
                <a:cs typeface="Aharoni" panose="02010803020104030203" pitchFamily="2" charset="-79"/>
              </a:rPr>
              <a:t>III. Comprehensive Finance Program</a:t>
            </a:r>
          </a:p>
        </p:txBody>
      </p:sp>
    </p:spTree>
    <p:extLst>
      <p:ext uri="{BB962C8B-B14F-4D97-AF65-F5344CB8AC3E}">
        <p14:creationId xmlns:p14="http://schemas.microsoft.com/office/powerpoint/2010/main" val="3325703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p:cNvSpPr txBox="1"/>
          <p:nvPr/>
        </p:nvSpPr>
        <p:spPr>
          <a:xfrm>
            <a:off x="246164" y="1289937"/>
            <a:ext cx="12352347" cy="461665"/>
          </a:xfrm>
          <a:prstGeom prst="rect">
            <a:avLst/>
          </a:prstGeom>
          <a:noFill/>
        </p:spPr>
        <p:txBody>
          <a:bodyPr wrap="square" rtlCol="0">
            <a:spAutoFit/>
          </a:bodyPr>
          <a:lstStyle/>
          <a:p>
            <a:r>
              <a:rPr lang="es-MX" sz="2400" dirty="0">
                <a:solidFill>
                  <a:srgbClr val="002060"/>
                </a:solidFill>
                <a:latin typeface="Aharoni" panose="02010803020104030203" pitchFamily="2" charset="-79"/>
                <a:cs typeface="Aharoni" panose="02010803020104030203" pitchFamily="2" charset="-79"/>
              </a:rPr>
              <a:t>New </a:t>
            </a:r>
            <a:r>
              <a:rPr lang="es-MX" sz="2400" dirty="0" err="1">
                <a:solidFill>
                  <a:srgbClr val="002060"/>
                </a:solidFill>
                <a:latin typeface="Aharoni" panose="02010803020104030203" pitchFamily="2" charset="-79"/>
                <a:cs typeface="Aharoni" panose="02010803020104030203" pitchFamily="2" charset="-79"/>
              </a:rPr>
              <a:t>built</a:t>
            </a:r>
            <a:r>
              <a:rPr lang="es-MX" sz="2400" dirty="0">
                <a:solidFill>
                  <a:srgbClr val="002060"/>
                </a:solidFill>
                <a:latin typeface="Aharoni" panose="02010803020104030203" pitchFamily="2" charset="-79"/>
                <a:cs typeface="Aharoni" panose="02010803020104030203" pitchFamily="2" charset="-79"/>
              </a:rPr>
              <a:t> </a:t>
            </a:r>
            <a:r>
              <a:rPr lang="es-MX" sz="2400" dirty="0" smtClean="0">
                <a:solidFill>
                  <a:srgbClr val="002060"/>
                </a:solidFill>
                <a:latin typeface="Aharoni" panose="02010803020104030203" pitchFamily="2" charset="-79"/>
                <a:cs typeface="Aharoni" panose="02010803020104030203" pitchFamily="2" charset="-79"/>
              </a:rPr>
              <a:t>hotel </a:t>
            </a:r>
            <a:r>
              <a:rPr lang="es-MX" sz="2400" dirty="0" err="1" smtClean="0">
                <a:solidFill>
                  <a:srgbClr val="002060"/>
                </a:solidFill>
                <a:latin typeface="Aharoni" panose="02010803020104030203" pitchFamily="2" charset="-79"/>
                <a:cs typeface="Aharoni" panose="02010803020104030203" pitchFamily="2" charset="-79"/>
              </a:rPr>
              <a:t>keys</a:t>
            </a:r>
            <a:endParaRPr lang="es-MX" sz="2400" dirty="0">
              <a:solidFill>
                <a:srgbClr val="002060"/>
              </a:solidFill>
              <a:latin typeface="Aharoni" panose="02010803020104030203" pitchFamily="2" charset="-79"/>
              <a:cs typeface="Aharoni" panose="02010803020104030203" pitchFamily="2" charset="-79"/>
            </a:endParaRPr>
          </a:p>
        </p:txBody>
      </p:sp>
      <p:graphicFrame>
        <p:nvGraphicFramePr>
          <p:cNvPr id="12" name="5 Gráfico"/>
          <p:cNvGraphicFramePr>
            <a:graphicFrameLocks/>
          </p:cNvGraphicFramePr>
          <p:nvPr>
            <p:extLst>
              <p:ext uri="{D42A27DB-BD31-4B8C-83A1-F6EECF244321}">
                <p14:modId xmlns:p14="http://schemas.microsoft.com/office/powerpoint/2010/main" val="90186467"/>
              </p:ext>
            </p:extLst>
          </p:nvPr>
        </p:nvGraphicFramePr>
        <p:xfrm>
          <a:off x="-763021" y="920946"/>
          <a:ext cx="12192000" cy="2556085"/>
        </p:xfrm>
        <a:graphic>
          <a:graphicData uri="http://schemas.openxmlformats.org/drawingml/2006/chart">
            <c:chart xmlns:c="http://schemas.openxmlformats.org/drawingml/2006/chart" xmlns:r="http://schemas.openxmlformats.org/officeDocument/2006/relationships" r:id="rId3"/>
          </a:graphicData>
        </a:graphic>
      </p:graphicFrame>
      <p:pic>
        <p:nvPicPr>
          <p:cNvPr id="30" name="Imagen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7806" y="6023004"/>
            <a:ext cx="830061" cy="648072"/>
          </a:xfrm>
          <a:prstGeom prst="rect">
            <a:avLst/>
          </a:prstGeom>
        </p:spPr>
      </p:pic>
      <p:pic>
        <p:nvPicPr>
          <p:cNvPr id="31" name="Imagen 30"/>
          <p:cNvPicPr>
            <a:picLocks noChangeAspect="1"/>
          </p:cNvPicPr>
          <p:nvPr/>
        </p:nvPicPr>
        <p:blipFill rotWithShape="1">
          <a:blip r:embed="rId5">
            <a:extLst>
              <a:ext uri="{28A0092B-C50C-407E-A947-70E740481C1C}">
                <a14:useLocalDpi xmlns:a14="http://schemas.microsoft.com/office/drawing/2010/main" val="0"/>
              </a:ext>
            </a:extLst>
          </a:blip>
          <a:srcRect l="53623" t="60869" r="30678" b="25847"/>
          <a:stretch/>
        </p:blipFill>
        <p:spPr>
          <a:xfrm>
            <a:off x="6222227" y="3549039"/>
            <a:ext cx="937736" cy="619502"/>
          </a:xfrm>
          <a:prstGeom prst="rect">
            <a:avLst/>
          </a:prstGeom>
        </p:spPr>
      </p:pic>
      <p:sp>
        <p:nvSpPr>
          <p:cNvPr id="32" name="Rectángulo 31"/>
          <p:cNvSpPr/>
          <p:nvPr/>
        </p:nvSpPr>
        <p:spPr>
          <a:xfrm>
            <a:off x="7343023" y="3502724"/>
            <a:ext cx="4359120" cy="892552"/>
          </a:xfrm>
          <a:prstGeom prst="rect">
            <a:avLst/>
          </a:prstGeom>
        </p:spPr>
        <p:txBody>
          <a:bodyPr wrap="square">
            <a:spAutoFit/>
          </a:bodyPr>
          <a:lstStyle/>
          <a:p>
            <a:pPr algn="just"/>
            <a:r>
              <a:rPr lang="es-MX" sz="2000" b="1" dirty="0" smtClean="0">
                <a:solidFill>
                  <a:srgbClr val="009999"/>
                </a:solidFill>
                <a:latin typeface="Tahoma" panose="020B0604030504040204" pitchFamily="34" charset="0"/>
                <a:ea typeface="Tahoma" panose="020B0604030504040204" pitchFamily="34" charset="0"/>
                <a:cs typeface="Tahoma" panose="020B0604030504040204" pitchFamily="34" charset="0"/>
              </a:rPr>
              <a:t>+11,600</a:t>
            </a:r>
            <a:r>
              <a:rPr lang="es-MX" sz="1400" dirty="0">
                <a:solidFill>
                  <a:srgbClr val="009999"/>
                </a:solidFill>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hotel keys financed during the present administration (2013-June </a:t>
            </a:r>
            <a:r>
              <a:rPr lang="en-US" sz="1600" dirty="0">
                <a:latin typeface="Tahoma" panose="020B0604030504040204" pitchFamily="34" charset="0"/>
                <a:ea typeface="Tahoma" panose="020B0604030504040204" pitchFamily="34" charset="0"/>
                <a:cs typeface="Tahoma" panose="020B0604030504040204" pitchFamily="34" charset="0"/>
              </a:rPr>
              <a:t>2017</a:t>
            </a:r>
            <a:r>
              <a:rPr lang="en-US" sz="1600" dirty="0" smtClean="0">
                <a:latin typeface="Tahoma" panose="020B0604030504040204" pitchFamily="34" charset="0"/>
                <a:ea typeface="Tahoma" panose="020B0604030504040204" pitchFamily="34" charset="0"/>
                <a:cs typeface="Tahoma" panose="020B0604030504040204" pitchFamily="34" charset="0"/>
              </a:rPr>
              <a:t>) with Bancomext funds.</a:t>
            </a:r>
            <a:endParaRPr lang="es-MX" sz="1600" dirty="0">
              <a:latin typeface="Tahoma" panose="020B0604030504040204" pitchFamily="34" charset="0"/>
              <a:ea typeface="Tahoma" panose="020B0604030504040204" pitchFamily="34" charset="0"/>
              <a:cs typeface="Tahoma" panose="020B0604030504040204" pitchFamily="34" charset="0"/>
            </a:endParaRPr>
          </a:p>
        </p:txBody>
      </p:sp>
      <p:sp>
        <p:nvSpPr>
          <p:cNvPr id="33" name="Rectángulo 32"/>
          <p:cNvSpPr/>
          <p:nvPr/>
        </p:nvSpPr>
        <p:spPr>
          <a:xfrm>
            <a:off x="7374660" y="6135160"/>
            <a:ext cx="4327483" cy="646331"/>
          </a:xfrm>
          <a:prstGeom prst="rect">
            <a:avLst/>
          </a:prstGeom>
        </p:spPr>
        <p:txBody>
          <a:bodyPr wrap="square">
            <a:spAutoFit/>
          </a:bodyPr>
          <a:lstStyle/>
          <a:p>
            <a:r>
              <a:rPr lang="es-MX" sz="2000" b="1" dirty="0" smtClean="0">
                <a:solidFill>
                  <a:srgbClr val="660066"/>
                </a:solidFill>
                <a:latin typeface="Tahoma" panose="020B0604030504040204" pitchFamily="34" charset="0"/>
                <a:ea typeface="Tahoma" panose="020B0604030504040204" pitchFamily="34" charset="0"/>
                <a:cs typeface="Tahoma" panose="020B0604030504040204" pitchFamily="34" charset="0"/>
              </a:rPr>
              <a:t>18</a:t>
            </a:r>
            <a:r>
              <a:rPr lang="es-MX" b="1" dirty="0" smtClean="0">
                <a:solidFill>
                  <a:srgbClr val="009999"/>
                </a:solidFill>
                <a:latin typeface="Tahoma" panose="020B0604030504040204" pitchFamily="34" charset="0"/>
                <a:ea typeface="Tahoma" panose="020B0604030504040204" pitchFamily="34" charset="0"/>
                <a:cs typeface="Tahoma" panose="020B0604030504040204" pitchFamily="34" charset="0"/>
              </a:rPr>
              <a:t> </a:t>
            </a:r>
            <a:r>
              <a:rPr lang="en-US" sz="1600" dirty="0">
                <a:latin typeface="Tahoma" panose="020B0604030504040204" pitchFamily="34" charset="0"/>
                <a:ea typeface="Tahoma" panose="020B0604030504040204" pitchFamily="34" charset="0"/>
                <a:cs typeface="Tahoma" panose="020B0604030504040204" pitchFamily="34" charset="0"/>
              </a:rPr>
              <a:t>states of the country detonated </a:t>
            </a:r>
            <a:r>
              <a:rPr lang="en-US" sz="1600" dirty="0" smtClean="0">
                <a:latin typeface="Tahoma" panose="020B0604030504040204" pitchFamily="34" charset="0"/>
                <a:ea typeface="Tahoma" panose="020B0604030504040204" pitchFamily="34" charset="0"/>
                <a:cs typeface="Tahoma" panose="020B0604030504040204" pitchFamily="34" charset="0"/>
              </a:rPr>
              <a:t>new </a:t>
            </a:r>
            <a:r>
              <a:rPr lang="en-US" sz="1600" dirty="0">
                <a:latin typeface="Tahoma" panose="020B0604030504040204" pitchFamily="34" charset="0"/>
                <a:ea typeface="Tahoma" panose="020B0604030504040204" pitchFamily="34" charset="0"/>
                <a:cs typeface="Tahoma" panose="020B0604030504040204" pitchFamily="34" charset="0"/>
              </a:rPr>
              <a:t>investment.</a:t>
            </a:r>
            <a:endParaRPr lang="es-MX" sz="1600" dirty="0">
              <a:latin typeface="Tahoma" panose="020B0604030504040204" pitchFamily="34" charset="0"/>
              <a:ea typeface="Tahoma" panose="020B0604030504040204" pitchFamily="34" charset="0"/>
              <a:cs typeface="Tahoma" panose="020B0604030504040204" pitchFamily="34" charset="0"/>
            </a:endParaRPr>
          </a:p>
        </p:txBody>
      </p:sp>
      <p:pic>
        <p:nvPicPr>
          <p:cNvPr id="34" name="Imagen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2227" y="5310330"/>
            <a:ext cx="1080027" cy="568658"/>
          </a:xfrm>
          <a:prstGeom prst="rect">
            <a:avLst/>
          </a:prstGeom>
        </p:spPr>
      </p:pic>
      <p:sp>
        <p:nvSpPr>
          <p:cNvPr id="35" name="Rectángulo 34"/>
          <p:cNvSpPr/>
          <p:nvPr/>
        </p:nvSpPr>
        <p:spPr>
          <a:xfrm>
            <a:off x="7343023" y="5264015"/>
            <a:ext cx="4359120" cy="892552"/>
          </a:xfrm>
          <a:prstGeom prst="rect">
            <a:avLst/>
          </a:prstGeom>
        </p:spPr>
        <p:txBody>
          <a:bodyPr wrap="square">
            <a:spAutoFit/>
          </a:bodyPr>
          <a:lstStyle/>
          <a:p>
            <a:pPr algn="just"/>
            <a:r>
              <a:rPr lang="es-MX" sz="2000" b="1" dirty="0" smtClean="0">
                <a:solidFill>
                  <a:srgbClr val="00B0F0"/>
                </a:solidFill>
                <a:latin typeface="Tahoma" panose="020B0604030504040204" pitchFamily="34" charset="0"/>
                <a:ea typeface="Tahoma" panose="020B0604030504040204" pitchFamily="34" charset="0"/>
                <a:cs typeface="Tahoma" panose="020B0604030504040204" pitchFamily="34" charset="0"/>
              </a:rPr>
              <a:t>50% y 41% </a:t>
            </a:r>
            <a:r>
              <a:rPr lang="en-US" sz="1600" dirty="0">
                <a:latin typeface="Tahoma" panose="020B0604030504040204" pitchFamily="34" charset="0"/>
                <a:ea typeface="Tahoma" panose="020B0604030504040204" pitchFamily="34" charset="0"/>
                <a:cs typeface="Tahoma" panose="020B0604030504040204" pitchFamily="34" charset="0"/>
              </a:rPr>
              <a:t>of the projects focused on business tourism and sun and beach, respectively</a:t>
            </a:r>
            <a:r>
              <a:rPr lang="en-US" sz="1600" dirty="0" smtClean="0">
                <a:latin typeface="Tahoma" panose="020B0604030504040204" pitchFamily="34" charset="0"/>
                <a:ea typeface="Tahoma" panose="020B0604030504040204" pitchFamily="34" charset="0"/>
                <a:cs typeface="Tahoma" panose="020B0604030504040204" pitchFamily="34" charset="0"/>
              </a:rPr>
              <a:t>.</a:t>
            </a:r>
            <a:endParaRPr lang="es-MX" sz="1600" dirty="0">
              <a:latin typeface="Tahoma" panose="020B0604030504040204" pitchFamily="34" charset="0"/>
              <a:ea typeface="Tahoma" panose="020B0604030504040204" pitchFamily="34" charset="0"/>
              <a:cs typeface="Tahoma" panose="020B0604030504040204" pitchFamily="34" charset="0"/>
            </a:endParaRPr>
          </a:p>
        </p:txBody>
      </p:sp>
      <p:sp>
        <p:nvSpPr>
          <p:cNvPr id="36" name="Rectángulo 35"/>
          <p:cNvSpPr/>
          <p:nvPr/>
        </p:nvSpPr>
        <p:spPr>
          <a:xfrm>
            <a:off x="7374660" y="4366820"/>
            <a:ext cx="4327483" cy="892552"/>
          </a:xfrm>
          <a:prstGeom prst="rect">
            <a:avLst/>
          </a:prstGeom>
        </p:spPr>
        <p:txBody>
          <a:bodyPr wrap="square">
            <a:spAutoFit/>
          </a:bodyPr>
          <a:lstStyle/>
          <a:p>
            <a:pPr algn="just"/>
            <a:r>
              <a:rPr lang="es-MX" sz="20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5,000</a:t>
            </a:r>
            <a:r>
              <a:rPr lang="es-MX" sz="1400"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s-MX" sz="20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MDP</a:t>
            </a:r>
            <a:r>
              <a:rPr lang="es-MX" sz="1400" dirty="0" smtClean="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sz="1600" dirty="0" smtClean="0">
                <a:latin typeface="Tahoma" panose="020B0604030504040204" pitchFamily="34" charset="0"/>
                <a:ea typeface="Tahoma" panose="020B0604030504040204" pitchFamily="34" charset="0"/>
                <a:cs typeface="Tahoma" panose="020B0604030504040204" pitchFamily="34" charset="0"/>
              </a:rPr>
              <a:t>annual </a:t>
            </a:r>
            <a:r>
              <a:rPr lang="en-US" sz="1600" dirty="0">
                <a:latin typeface="Tahoma" panose="020B0604030504040204" pitchFamily="34" charset="0"/>
                <a:ea typeface="Tahoma" panose="020B0604030504040204" pitchFamily="34" charset="0"/>
                <a:cs typeface="Tahoma" panose="020B0604030504040204" pitchFamily="34" charset="0"/>
              </a:rPr>
              <a:t>average in the last ten </a:t>
            </a:r>
            <a:r>
              <a:rPr lang="en-US" sz="1600" dirty="0" smtClean="0">
                <a:latin typeface="Tahoma" panose="020B0604030504040204" pitchFamily="34" charset="0"/>
                <a:ea typeface="Tahoma" panose="020B0604030504040204" pitchFamily="34" charset="0"/>
                <a:cs typeface="Tahoma" panose="020B0604030504040204" pitchFamily="34" charset="0"/>
              </a:rPr>
              <a:t>years, of </a:t>
            </a:r>
            <a:r>
              <a:rPr lang="en-US" sz="1600" dirty="0">
                <a:latin typeface="Tahoma" panose="020B0604030504040204" pitchFamily="34" charset="0"/>
                <a:ea typeface="Tahoma" panose="020B0604030504040204" pitchFamily="34" charset="0"/>
                <a:cs typeface="Tahoma" panose="020B0604030504040204" pitchFamily="34" charset="0"/>
              </a:rPr>
              <a:t>direct credits granted </a:t>
            </a:r>
            <a:r>
              <a:rPr lang="en-US" sz="1600" dirty="0" smtClean="0">
                <a:latin typeface="Tahoma" panose="020B0604030504040204" pitchFamily="34" charset="0"/>
                <a:ea typeface="Tahoma" panose="020B0604030504040204" pitchFamily="34" charset="0"/>
                <a:cs typeface="Tahoma" panose="020B0604030504040204" pitchFamily="34" charset="0"/>
              </a:rPr>
              <a:t>to </a:t>
            </a:r>
            <a:r>
              <a:rPr lang="en-US" sz="1600" dirty="0">
                <a:latin typeface="Tahoma" panose="020B0604030504040204" pitchFamily="34" charset="0"/>
                <a:ea typeface="Tahoma" panose="020B0604030504040204" pitchFamily="34" charset="0"/>
                <a:cs typeface="Tahoma" panose="020B0604030504040204" pitchFamily="34" charset="0"/>
              </a:rPr>
              <a:t>the tourism sector, </a:t>
            </a:r>
            <a:endParaRPr lang="es-MX" sz="1600" dirty="0">
              <a:latin typeface="Tahoma" panose="020B0604030504040204" pitchFamily="34" charset="0"/>
              <a:ea typeface="Tahoma" panose="020B0604030504040204" pitchFamily="34" charset="0"/>
              <a:cs typeface="Tahoma" panose="020B0604030504040204" pitchFamily="34" charset="0"/>
            </a:endParaRPr>
          </a:p>
        </p:txBody>
      </p:sp>
      <p:pic>
        <p:nvPicPr>
          <p:cNvPr id="37" name="Picture 2" descr="Resultado de imagen de icono mone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32815" y="4366820"/>
            <a:ext cx="775280" cy="678139"/>
          </a:xfrm>
          <a:prstGeom prst="rect">
            <a:avLst/>
          </a:prstGeom>
          <a:noFill/>
          <a:extLst>
            <a:ext uri="{909E8E84-426E-40DD-AFC4-6F175D3DCCD1}">
              <a14:hiddenFill xmlns:a14="http://schemas.microsoft.com/office/drawing/2010/main">
                <a:solidFill>
                  <a:srgbClr val="FFFFFF"/>
                </a:solidFill>
              </a14:hiddenFill>
            </a:ext>
          </a:extLst>
        </p:spPr>
      </p:pic>
      <p:pic>
        <p:nvPicPr>
          <p:cNvPr id="38" name="Imagen 37"/>
          <p:cNvPicPr>
            <a:picLocks noChangeAspect="1"/>
          </p:cNvPicPr>
          <p:nvPr/>
        </p:nvPicPr>
        <p:blipFill rotWithShape="1">
          <a:blip r:embed="rId8"/>
          <a:srcRect l="81094" t="54022"/>
          <a:stretch/>
        </p:blipFill>
        <p:spPr>
          <a:xfrm rot="16200000">
            <a:off x="9913984" y="-353966"/>
            <a:ext cx="1924050" cy="2631982"/>
          </a:xfrm>
          <a:prstGeom prst="rect">
            <a:avLst/>
          </a:prstGeom>
        </p:spPr>
      </p:pic>
      <p:sp>
        <p:nvSpPr>
          <p:cNvPr id="39" name="CuadroTexto 38"/>
          <p:cNvSpPr txBox="1"/>
          <p:nvPr/>
        </p:nvSpPr>
        <p:spPr>
          <a:xfrm>
            <a:off x="8978150" y="2274171"/>
            <a:ext cx="2832340" cy="923330"/>
          </a:xfrm>
          <a:prstGeom prst="rect">
            <a:avLst/>
          </a:prstGeom>
          <a:noFill/>
        </p:spPr>
        <p:txBody>
          <a:bodyPr wrap="square" rtlCol="0">
            <a:spAutoFit/>
          </a:bodyPr>
          <a:lstStyle/>
          <a:p>
            <a:pPr algn="ctr" fontAlgn="base">
              <a:spcBef>
                <a:spcPct val="0"/>
              </a:spcBef>
              <a:spcAft>
                <a:spcPct val="0"/>
              </a:spcAft>
            </a:pPr>
            <a:r>
              <a:rPr lang="es-MX" sz="16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Hotel </a:t>
            </a:r>
            <a:r>
              <a:rPr lang="es-MX" sz="1600" b="1" dirty="0" err="1" smtClean="0">
                <a:solidFill>
                  <a:prstClr val="black"/>
                </a:solidFill>
                <a:latin typeface="Tahoma" panose="020B0604030504040204" pitchFamily="34" charset="0"/>
                <a:ea typeface="Tahoma" panose="020B0604030504040204" pitchFamily="34" charset="0"/>
                <a:cs typeface="Tahoma" panose="020B0604030504040204" pitchFamily="34" charset="0"/>
              </a:rPr>
              <a:t>Keys</a:t>
            </a:r>
            <a:endParaRPr lang="es-MX" sz="1600" b="1"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a:p>
            <a:pPr algn="ctr" fontAlgn="base">
              <a:spcBef>
                <a:spcPct val="0"/>
              </a:spcBef>
              <a:spcAft>
                <a:spcPct val="0"/>
              </a:spcAft>
            </a:pPr>
            <a:r>
              <a:rPr lang="es-MX" sz="36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11,690</a:t>
            </a:r>
            <a:endParaRPr lang="es-MX" sz="3600" b="1"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 name="CuadroTexto 1"/>
          <p:cNvSpPr txBox="1"/>
          <p:nvPr/>
        </p:nvSpPr>
        <p:spPr>
          <a:xfrm>
            <a:off x="8390481" y="3140583"/>
            <a:ext cx="678391" cy="253916"/>
          </a:xfrm>
          <a:prstGeom prst="rect">
            <a:avLst/>
          </a:prstGeom>
          <a:noFill/>
        </p:spPr>
        <p:txBody>
          <a:bodyPr wrap="none" rtlCol="0">
            <a:spAutoFit/>
          </a:bodyPr>
          <a:lstStyle/>
          <a:p>
            <a:r>
              <a:rPr lang="es-MX" sz="1050" baseline="30000" dirty="0" smtClean="0"/>
              <a:t>*/</a:t>
            </a:r>
            <a:r>
              <a:rPr lang="es-MX" sz="1050" dirty="0" smtClean="0"/>
              <a:t> A junio</a:t>
            </a:r>
            <a:endParaRPr lang="es-MX" sz="1050" dirty="0"/>
          </a:p>
        </p:txBody>
      </p:sp>
      <p:pic>
        <p:nvPicPr>
          <p:cNvPr id="17" name="Imagen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18" name="CuadroTexto 17"/>
          <p:cNvSpPr txBox="1"/>
          <p:nvPr/>
        </p:nvSpPr>
        <p:spPr>
          <a:xfrm>
            <a:off x="246164" y="793615"/>
            <a:ext cx="12352347" cy="523220"/>
          </a:xfrm>
          <a:prstGeom prst="rect">
            <a:avLst/>
          </a:prstGeom>
          <a:noFill/>
        </p:spPr>
        <p:txBody>
          <a:bodyPr wrap="square" rtlCol="0">
            <a:spAutoFit/>
          </a:bodyPr>
          <a:lstStyle/>
          <a:p>
            <a:r>
              <a:rPr lang="es-MX" sz="2800" dirty="0" smtClean="0">
                <a:solidFill>
                  <a:schemeClr val="accent1">
                    <a:lumMod val="50000"/>
                  </a:schemeClr>
                </a:solidFill>
                <a:latin typeface="Aharoni" panose="02010803020104030203" pitchFamily="2" charset="-79"/>
                <a:cs typeface="Aharoni" panose="02010803020104030203" pitchFamily="2" charset="-79"/>
              </a:rPr>
              <a:t>First Tier </a:t>
            </a:r>
            <a:r>
              <a:rPr lang="es-MX" sz="2800" dirty="0" err="1" smtClean="0">
                <a:solidFill>
                  <a:schemeClr val="accent1">
                    <a:lumMod val="50000"/>
                  </a:schemeClr>
                </a:solidFill>
                <a:latin typeface="Aharoni" panose="02010803020104030203" pitchFamily="2" charset="-79"/>
                <a:cs typeface="Aharoni" panose="02010803020104030203" pitchFamily="2" charset="-79"/>
              </a:rPr>
              <a:t>Financial</a:t>
            </a:r>
            <a:r>
              <a:rPr lang="es-MX" sz="2800" dirty="0" smtClean="0">
                <a:solidFill>
                  <a:schemeClr val="accent1">
                    <a:lumMod val="50000"/>
                  </a:schemeClr>
                </a:solidFill>
                <a:latin typeface="Aharoni" panose="02010803020104030203" pitchFamily="2" charset="-79"/>
                <a:cs typeface="Aharoni" panose="02010803020104030203" pitchFamily="2" charset="-79"/>
              </a:rPr>
              <a:t> Program: IMPACT </a:t>
            </a:r>
            <a:endParaRPr lang="es-MX" sz="2800" dirty="0">
              <a:solidFill>
                <a:schemeClr val="accent1">
                  <a:lumMod val="50000"/>
                </a:schemeClr>
              </a:solidFill>
              <a:latin typeface="Aharoni" panose="02010803020104030203" pitchFamily="2" charset="-79"/>
              <a:cs typeface="Aharoni" panose="02010803020104030203" pitchFamily="2" charset="-79"/>
            </a:endParaRPr>
          </a:p>
        </p:txBody>
      </p:sp>
      <p:sp>
        <p:nvSpPr>
          <p:cNvPr id="19" name="CuadroTexto 18"/>
          <p:cNvSpPr txBox="1"/>
          <p:nvPr/>
        </p:nvSpPr>
        <p:spPr>
          <a:xfrm>
            <a:off x="163704" y="124548"/>
            <a:ext cx="12352347" cy="769441"/>
          </a:xfrm>
          <a:prstGeom prst="rect">
            <a:avLst/>
          </a:prstGeom>
          <a:noFill/>
        </p:spPr>
        <p:txBody>
          <a:bodyPr wrap="square" rtlCol="0">
            <a:spAutoFit/>
          </a:bodyPr>
          <a:lstStyle/>
          <a:p>
            <a:r>
              <a:rPr lang="es-MX" sz="4400" dirty="0" smtClean="0">
                <a:solidFill>
                  <a:schemeClr val="accent1">
                    <a:lumMod val="50000"/>
                  </a:schemeClr>
                </a:solidFill>
                <a:latin typeface="Aharoni" panose="02010803020104030203" pitchFamily="2" charset="-79"/>
                <a:cs typeface="Aharoni" panose="02010803020104030203" pitchFamily="2" charset="-79"/>
              </a:rPr>
              <a:t>III. Comprehensive Finance Program</a:t>
            </a:r>
          </a:p>
        </p:txBody>
      </p:sp>
      <p:graphicFrame>
        <p:nvGraphicFramePr>
          <p:cNvPr id="20" name="Gráfico 19"/>
          <p:cNvGraphicFramePr>
            <a:graphicFrameLocks/>
          </p:cNvGraphicFramePr>
          <p:nvPr>
            <p:extLst>
              <p:ext uri="{D42A27DB-BD31-4B8C-83A1-F6EECF244321}">
                <p14:modId xmlns:p14="http://schemas.microsoft.com/office/powerpoint/2010/main" val="2790254472"/>
              </p:ext>
            </p:extLst>
          </p:nvPr>
        </p:nvGraphicFramePr>
        <p:xfrm>
          <a:off x="399246" y="3579372"/>
          <a:ext cx="4945486" cy="3091704"/>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694760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redondeado 12"/>
          <p:cNvSpPr/>
          <p:nvPr/>
        </p:nvSpPr>
        <p:spPr>
          <a:xfrm>
            <a:off x="8118416" y="4581540"/>
            <a:ext cx="3789096" cy="2123142"/>
          </a:xfrm>
          <a:prstGeom prst="roundRect">
            <a:avLst/>
          </a:prstGeom>
          <a:solidFill>
            <a:srgbClr val="FF3300"/>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3200" b="1" dirty="0" smtClean="0">
              <a:latin typeface="Tahoma" panose="020B0604030504040204" pitchFamily="34" charset="0"/>
              <a:ea typeface="Tahoma" panose="020B0604030504040204" pitchFamily="34" charset="0"/>
              <a:cs typeface="Tahoma" panose="020B0604030504040204" pitchFamily="34" charset="0"/>
            </a:endParaRPr>
          </a:p>
          <a:p>
            <a:pPr algn="ctr"/>
            <a:r>
              <a:rPr lang="es-MX" sz="3200" b="1" dirty="0" smtClean="0">
                <a:latin typeface="Tahoma" panose="020B0604030504040204" pitchFamily="34" charset="0"/>
                <a:ea typeface="Tahoma" panose="020B0604030504040204" pitchFamily="34" charset="0"/>
                <a:cs typeface="Tahoma" panose="020B0604030504040204" pitchFamily="34" charset="0"/>
              </a:rPr>
              <a:t>2</a:t>
            </a:r>
            <a:r>
              <a:rPr lang="es-MX" sz="1600" dirty="0">
                <a:latin typeface="Tahoma" panose="020B0604030504040204" pitchFamily="34" charset="0"/>
                <a:ea typeface="Tahoma" panose="020B0604030504040204" pitchFamily="34" charset="0"/>
                <a:cs typeface="Tahoma" panose="020B0604030504040204" pitchFamily="34" charset="0"/>
              </a:rPr>
              <a:t> times </a:t>
            </a:r>
            <a:r>
              <a:rPr lang="es-MX" sz="3200" b="1" dirty="0"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Ixtapa</a:t>
            </a:r>
          </a:p>
          <a:p>
            <a:pPr algn="ctr"/>
            <a:r>
              <a:rPr lang="es-MX" sz="3200" b="1" dirty="0" smtClean="0">
                <a:latin typeface="Tahoma" panose="020B0604030504040204" pitchFamily="34" charset="0"/>
                <a:ea typeface="Tahoma" panose="020B0604030504040204" pitchFamily="34" charset="0"/>
                <a:cs typeface="Tahoma" panose="020B0604030504040204" pitchFamily="34" charset="0"/>
              </a:rPr>
              <a:t>4</a:t>
            </a:r>
            <a:r>
              <a:rPr lang="es-MX" dirty="0" smtClean="0">
                <a:latin typeface="Tahoma" panose="020B0604030504040204" pitchFamily="34" charset="0"/>
                <a:ea typeface="Tahoma" panose="020B0604030504040204" pitchFamily="34" charset="0"/>
                <a:cs typeface="Tahoma" panose="020B0604030504040204" pitchFamily="34" charset="0"/>
              </a:rPr>
              <a:t> </a:t>
            </a:r>
            <a:r>
              <a:rPr lang="es-MX" dirty="0">
                <a:latin typeface="Tahoma" panose="020B0604030504040204" pitchFamily="34" charset="0"/>
                <a:ea typeface="Tahoma" panose="020B0604030504040204" pitchFamily="34" charset="0"/>
                <a:cs typeface="Tahoma" panose="020B0604030504040204" pitchFamily="34" charset="0"/>
              </a:rPr>
              <a:t>times </a:t>
            </a:r>
            <a:r>
              <a:rPr lang="es-MX" sz="3200" b="1" dirty="0"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La Paz</a:t>
            </a:r>
          </a:p>
          <a:p>
            <a:pPr algn="ctr"/>
            <a:r>
              <a:rPr lang="es-MX" sz="3200" b="1" dirty="0" smtClean="0">
                <a:latin typeface="Tahoma" panose="020B0604030504040204" pitchFamily="34" charset="0"/>
                <a:ea typeface="Tahoma" panose="020B0604030504040204" pitchFamily="34" charset="0"/>
                <a:cs typeface="Tahoma" panose="020B0604030504040204" pitchFamily="34" charset="0"/>
              </a:rPr>
              <a:t>3 </a:t>
            </a:r>
            <a:r>
              <a:rPr lang="es-MX" dirty="0" smtClean="0">
                <a:latin typeface="Tahoma" panose="020B0604030504040204" pitchFamily="34" charset="0"/>
                <a:ea typeface="Tahoma" panose="020B0604030504040204" pitchFamily="34" charset="0"/>
                <a:cs typeface="Tahoma" panose="020B0604030504040204" pitchFamily="34" charset="0"/>
              </a:rPr>
              <a:t>times </a:t>
            </a:r>
            <a:r>
              <a:rPr lang="es-MX" sz="3200" b="1" dirty="0" smtClean="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Huatulco</a:t>
            </a:r>
            <a:endParaRPr lang="es-MX" sz="3200" b="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endParaRPr>
          </a:p>
          <a:p>
            <a:pPr algn="ctr"/>
            <a:endParaRPr lang="es-MX" sz="3200" b="1" dirty="0">
              <a:latin typeface="Tahoma" panose="020B0604030504040204" pitchFamily="34" charset="0"/>
              <a:ea typeface="Tahoma" panose="020B0604030504040204" pitchFamily="34" charset="0"/>
              <a:cs typeface="Tahoma" panose="020B0604030504040204" pitchFamily="34" charset="0"/>
            </a:endParaRPr>
          </a:p>
        </p:txBody>
      </p:sp>
      <p:pic>
        <p:nvPicPr>
          <p:cNvPr id="6" name="Imagen 5"/>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l="4714" t="37716" r="71864" b="37892"/>
          <a:stretch/>
        </p:blipFill>
        <p:spPr>
          <a:xfrm>
            <a:off x="4175702" y="1758294"/>
            <a:ext cx="3651315" cy="3574510"/>
          </a:xfrm>
          <a:prstGeom prst="rect">
            <a:avLst/>
          </a:prstGeom>
        </p:spPr>
      </p:pic>
      <p:sp>
        <p:nvSpPr>
          <p:cNvPr id="15" name="CuadroTexto 14"/>
          <p:cNvSpPr txBox="1"/>
          <p:nvPr/>
        </p:nvSpPr>
        <p:spPr>
          <a:xfrm>
            <a:off x="281076" y="1549025"/>
            <a:ext cx="5189836" cy="954107"/>
          </a:xfrm>
          <a:prstGeom prst="rect">
            <a:avLst/>
          </a:prstGeom>
          <a:noFill/>
        </p:spPr>
        <p:txBody>
          <a:bodyPr wrap="square" rtlCol="0">
            <a:spAutoFit/>
          </a:bodyPr>
          <a:lstStyle/>
          <a:p>
            <a:r>
              <a:rPr lang="en-US" sz="2800" dirty="0" smtClean="0">
                <a:solidFill>
                  <a:srgbClr val="002060"/>
                </a:solidFill>
                <a:latin typeface="Aharoni" panose="02010803020104030203" pitchFamily="2" charset="-79"/>
                <a:cs typeface="Aharoni" panose="02010803020104030203" pitchFamily="2" charset="-79"/>
              </a:rPr>
              <a:t>Perspective of Hotel keys</a:t>
            </a:r>
          </a:p>
          <a:p>
            <a:r>
              <a:rPr lang="en-US" sz="2800" dirty="0" smtClean="0">
                <a:solidFill>
                  <a:srgbClr val="002060"/>
                </a:solidFill>
                <a:latin typeface="Aharoni" panose="02010803020104030203" pitchFamily="2" charset="-79"/>
                <a:cs typeface="Aharoni" panose="02010803020104030203" pitchFamily="2" charset="-79"/>
              </a:rPr>
              <a:t>funded with Bancomext </a:t>
            </a:r>
            <a:endParaRPr lang="es-MX" sz="2800" dirty="0">
              <a:solidFill>
                <a:srgbClr val="002060"/>
              </a:solidFill>
              <a:latin typeface="Aharoni" panose="02010803020104030203" pitchFamily="2" charset="-79"/>
              <a:cs typeface="Aharoni" panose="02010803020104030203" pitchFamily="2" charset="-79"/>
            </a:endParaRPr>
          </a:p>
        </p:txBody>
      </p:sp>
      <p:sp>
        <p:nvSpPr>
          <p:cNvPr id="9" name="CuadroTexto 8"/>
          <p:cNvSpPr txBox="1"/>
          <p:nvPr/>
        </p:nvSpPr>
        <p:spPr>
          <a:xfrm>
            <a:off x="4834754" y="2699163"/>
            <a:ext cx="2542287" cy="1692771"/>
          </a:xfrm>
          <a:prstGeom prst="rect">
            <a:avLst/>
          </a:prstGeom>
          <a:noFill/>
        </p:spPr>
        <p:txBody>
          <a:bodyPr wrap="square" rtlCol="0">
            <a:spAutoFit/>
          </a:bodyPr>
          <a:lstStyle/>
          <a:p>
            <a:pPr algn="ctr" fontAlgn="base">
              <a:spcBef>
                <a:spcPct val="0"/>
              </a:spcBef>
              <a:spcAft>
                <a:spcPct val="0"/>
              </a:spcAft>
            </a:pPr>
            <a:r>
              <a:rPr lang="es-MX" sz="2000" b="1" dirty="0" smtClean="0">
                <a:latin typeface="Tahoma" panose="020B0604030504040204" pitchFamily="34" charset="0"/>
                <a:ea typeface="Tahoma" panose="020B0604030504040204" pitchFamily="34" charset="0"/>
                <a:cs typeface="Tahoma" panose="020B0604030504040204" pitchFamily="34" charset="0"/>
              </a:rPr>
              <a:t>Hotel </a:t>
            </a:r>
            <a:r>
              <a:rPr lang="es-MX" sz="2000" b="1" dirty="0" err="1" smtClean="0">
                <a:latin typeface="Tahoma" panose="020B0604030504040204" pitchFamily="34" charset="0"/>
                <a:ea typeface="Tahoma" panose="020B0604030504040204" pitchFamily="34" charset="0"/>
                <a:cs typeface="Tahoma" panose="020B0604030504040204" pitchFamily="34" charset="0"/>
              </a:rPr>
              <a:t>Keys</a:t>
            </a:r>
            <a:endParaRPr lang="es-MX" sz="2000" b="1" dirty="0" smtClean="0">
              <a:latin typeface="Tahoma" panose="020B0604030504040204" pitchFamily="34" charset="0"/>
              <a:ea typeface="Tahoma" panose="020B0604030504040204" pitchFamily="34" charset="0"/>
              <a:cs typeface="Tahoma" panose="020B0604030504040204" pitchFamily="34" charset="0"/>
            </a:endParaRPr>
          </a:p>
          <a:p>
            <a:pPr algn="ctr" fontAlgn="base">
              <a:spcBef>
                <a:spcPct val="0"/>
              </a:spcBef>
              <a:spcAft>
                <a:spcPct val="0"/>
              </a:spcAft>
            </a:pPr>
            <a:r>
              <a:rPr lang="es-MX" sz="48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11,690</a:t>
            </a:r>
          </a:p>
          <a:p>
            <a:pPr algn="ctr" fontAlgn="base">
              <a:spcBef>
                <a:spcPct val="0"/>
              </a:spcBef>
              <a:spcAft>
                <a:spcPct val="0"/>
              </a:spcAft>
            </a:pPr>
            <a:r>
              <a:rPr lang="en-US" b="1" dirty="0">
                <a:solidFill>
                  <a:schemeClr val="tx2">
                    <a:lumMod val="75000"/>
                  </a:schemeClr>
                </a:solidFill>
                <a:latin typeface="Tahoma" panose="020B0604030504040204" pitchFamily="34" charset="0"/>
                <a:ea typeface="Tahoma" panose="020B0604030504040204" pitchFamily="34" charset="0"/>
                <a:cs typeface="Tahoma" panose="020B0604030504040204" pitchFamily="34" charset="0"/>
              </a:rPr>
              <a:t>(In the last 4 and a half </a:t>
            </a:r>
            <a:r>
              <a:rPr lang="en-US" b="1" dirty="0" smtClean="0">
                <a:solidFill>
                  <a:schemeClr val="tx2">
                    <a:lumMod val="75000"/>
                  </a:schemeClr>
                </a:solidFill>
                <a:latin typeface="Tahoma" panose="020B0604030504040204" pitchFamily="34" charset="0"/>
                <a:ea typeface="Tahoma" panose="020B0604030504040204" pitchFamily="34" charset="0"/>
                <a:cs typeface="Tahoma" panose="020B0604030504040204" pitchFamily="34" charset="0"/>
              </a:rPr>
              <a:t>years)</a:t>
            </a:r>
            <a:endParaRPr lang="es-MX" b="1" dirty="0">
              <a:solidFill>
                <a:schemeClr val="tx2">
                  <a:lumMod val="7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71748" t="70576" r="5395" b="4500"/>
          <a:stretch/>
        </p:blipFill>
        <p:spPr>
          <a:xfrm>
            <a:off x="7694093" y="4025988"/>
            <a:ext cx="1208798" cy="1239020"/>
          </a:xfrm>
          <a:prstGeom prst="rect">
            <a:avLst/>
          </a:prstGeom>
        </p:spPr>
      </p:pic>
      <p:pic>
        <p:nvPicPr>
          <p:cNvPr id="23" name="Picture 4" descr="Imagen relacionada"/>
          <p:cNvPicPr>
            <a:picLocks noChangeAspect="1" noChangeArrowheads="1"/>
          </p:cNvPicPr>
          <p:nvPr/>
        </p:nvPicPr>
        <p:blipFill>
          <a:blip r:embed="rId4" cstate="print">
            <a:duotone>
              <a:schemeClr val="accent6">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colorTemperature colorTemp="11200"/>
                    </a14:imgEffect>
                    <a14:imgEffect>
                      <a14:saturation sat="400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5202772" y="5350558"/>
            <a:ext cx="1507442" cy="1507442"/>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n 16"/>
          <p:cNvPicPr>
            <a:picLocks noChangeAspect="1"/>
          </p:cNvPicPr>
          <p:nvPr/>
        </p:nvPicPr>
        <p:blipFill rotWithShape="1">
          <a:blip r:embed="rId6">
            <a:extLst>
              <a:ext uri="{28A0092B-C50C-407E-A947-70E740481C1C}">
                <a14:useLocalDpi xmlns:a14="http://schemas.microsoft.com/office/drawing/2010/main" val="0"/>
              </a:ext>
            </a:extLst>
          </a:blip>
          <a:srcRect l="76518" t="37539" r="10383" b="48403"/>
          <a:stretch/>
        </p:blipFill>
        <p:spPr>
          <a:xfrm>
            <a:off x="7424136" y="1035820"/>
            <a:ext cx="805761" cy="8647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30" name="Conector curvado 29"/>
          <p:cNvCxnSpPr/>
          <p:nvPr/>
        </p:nvCxnSpPr>
        <p:spPr bwMode="auto">
          <a:xfrm flipV="1">
            <a:off x="6766121" y="1411883"/>
            <a:ext cx="1869919" cy="630277"/>
          </a:xfrm>
          <a:prstGeom prst="curvedConnector4">
            <a:avLst>
              <a:gd name="adj1" fmla="val 11041"/>
              <a:gd name="adj2" fmla="val 194705"/>
            </a:avLst>
          </a:prstGeom>
          <a:solidFill>
            <a:srgbClr val="FFFFFF"/>
          </a:solidFill>
          <a:ln w="25400" cap="flat" cmpd="sng" algn="ctr">
            <a:solidFill>
              <a:srgbClr val="009999"/>
            </a:solidFill>
            <a:prstDash val="solid"/>
            <a:round/>
            <a:headEnd type="none" w="med" len="med"/>
            <a:tailEnd type="triangle"/>
          </a:ln>
          <a:effectLst>
            <a:outerShdw blurRad="38100" dist="23000" dir="5400000" algn="ctr" rotWithShape="0">
              <a:srgbClr val="000000">
                <a:alpha val="34999"/>
              </a:srgbClr>
            </a:outerShdw>
          </a:effectLst>
        </p:spPr>
      </p:cxnSp>
      <p:sp>
        <p:nvSpPr>
          <p:cNvPr id="18" name="CuadroTexto 17"/>
          <p:cNvSpPr txBox="1"/>
          <p:nvPr/>
        </p:nvSpPr>
        <p:spPr>
          <a:xfrm>
            <a:off x="246164" y="793615"/>
            <a:ext cx="12352347" cy="523220"/>
          </a:xfrm>
          <a:prstGeom prst="rect">
            <a:avLst/>
          </a:prstGeom>
          <a:noFill/>
        </p:spPr>
        <p:txBody>
          <a:bodyPr wrap="square" rtlCol="0">
            <a:spAutoFit/>
          </a:bodyPr>
          <a:lstStyle/>
          <a:p>
            <a:r>
              <a:rPr lang="es-MX" sz="2800" dirty="0" smtClean="0">
                <a:solidFill>
                  <a:schemeClr val="accent1">
                    <a:lumMod val="50000"/>
                  </a:schemeClr>
                </a:solidFill>
                <a:latin typeface="Aharoni" panose="02010803020104030203" pitchFamily="2" charset="-79"/>
                <a:cs typeface="Aharoni" panose="02010803020104030203" pitchFamily="2" charset="-79"/>
              </a:rPr>
              <a:t>First Tier </a:t>
            </a:r>
            <a:r>
              <a:rPr lang="es-MX" sz="2800" dirty="0" err="1" smtClean="0">
                <a:solidFill>
                  <a:schemeClr val="accent1">
                    <a:lumMod val="50000"/>
                  </a:schemeClr>
                </a:solidFill>
                <a:latin typeface="Aharoni" panose="02010803020104030203" pitchFamily="2" charset="-79"/>
                <a:cs typeface="Aharoni" panose="02010803020104030203" pitchFamily="2" charset="-79"/>
              </a:rPr>
              <a:t>Financial</a:t>
            </a:r>
            <a:r>
              <a:rPr lang="es-MX" sz="2800" dirty="0" smtClean="0">
                <a:solidFill>
                  <a:schemeClr val="accent1">
                    <a:lumMod val="50000"/>
                  </a:schemeClr>
                </a:solidFill>
                <a:latin typeface="Aharoni" panose="02010803020104030203" pitchFamily="2" charset="-79"/>
                <a:cs typeface="Aharoni" panose="02010803020104030203" pitchFamily="2" charset="-79"/>
              </a:rPr>
              <a:t> Program: IMPACT </a:t>
            </a:r>
            <a:endParaRPr lang="es-MX" sz="2800" dirty="0">
              <a:solidFill>
                <a:schemeClr val="accent1">
                  <a:lumMod val="50000"/>
                </a:schemeClr>
              </a:solidFill>
              <a:latin typeface="Aharoni" panose="02010803020104030203" pitchFamily="2" charset="-79"/>
              <a:cs typeface="Aharoni" panose="02010803020104030203" pitchFamily="2" charset="-79"/>
            </a:endParaRPr>
          </a:p>
        </p:txBody>
      </p:sp>
      <p:sp>
        <p:nvSpPr>
          <p:cNvPr id="19" name="CuadroTexto 18"/>
          <p:cNvSpPr txBox="1"/>
          <p:nvPr/>
        </p:nvSpPr>
        <p:spPr>
          <a:xfrm>
            <a:off x="163704" y="124548"/>
            <a:ext cx="12352347" cy="769441"/>
          </a:xfrm>
          <a:prstGeom prst="rect">
            <a:avLst/>
          </a:prstGeom>
          <a:noFill/>
        </p:spPr>
        <p:txBody>
          <a:bodyPr wrap="square" rtlCol="0">
            <a:spAutoFit/>
          </a:bodyPr>
          <a:lstStyle/>
          <a:p>
            <a:r>
              <a:rPr lang="es-MX" sz="4400" dirty="0" smtClean="0">
                <a:solidFill>
                  <a:schemeClr val="accent1">
                    <a:lumMod val="50000"/>
                  </a:schemeClr>
                </a:solidFill>
                <a:latin typeface="Aharoni" panose="02010803020104030203" pitchFamily="2" charset="-79"/>
                <a:cs typeface="Aharoni" panose="02010803020104030203" pitchFamily="2" charset="-79"/>
              </a:rPr>
              <a:t>III. Comprehensive Finance Program</a:t>
            </a:r>
          </a:p>
        </p:txBody>
      </p:sp>
      <p:pic>
        <p:nvPicPr>
          <p:cNvPr id="20" name="Imagen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21" name="Rectángulo 20"/>
          <p:cNvSpPr/>
          <p:nvPr/>
        </p:nvSpPr>
        <p:spPr>
          <a:xfrm>
            <a:off x="7827016" y="2270461"/>
            <a:ext cx="4578814" cy="1446550"/>
          </a:xfrm>
          <a:prstGeom prst="rect">
            <a:avLst/>
          </a:prstGeom>
        </p:spPr>
        <p:txBody>
          <a:bodyPr wrap="square">
            <a:spAutoFit/>
          </a:bodyPr>
          <a:lstStyle/>
          <a:p>
            <a:r>
              <a:rPr lang="es-MX" sz="1600" dirty="0" err="1">
                <a:latin typeface="Tahoma" panose="020B0604030504040204" pitchFamily="34" charset="0"/>
                <a:ea typeface="Tahoma" panose="020B0604030504040204" pitchFamily="34" charset="0"/>
                <a:cs typeface="Tahoma" panose="020B0604030504040204" pitchFamily="34" charset="0"/>
              </a:rPr>
              <a:t>Equals</a:t>
            </a:r>
            <a:r>
              <a:rPr lang="es-MX" sz="1600" dirty="0">
                <a:latin typeface="Tahoma" panose="020B0604030504040204" pitchFamily="34" charset="0"/>
                <a:ea typeface="Tahoma" panose="020B0604030504040204" pitchFamily="34" charset="0"/>
                <a:cs typeface="Tahoma" panose="020B0604030504040204" pitchFamily="34" charset="0"/>
              </a:rPr>
              <a:t> </a:t>
            </a:r>
            <a:r>
              <a:rPr lang="es-MX" sz="1600" dirty="0" smtClean="0">
                <a:latin typeface="Tahoma" panose="020B0604030504040204" pitchFamily="34" charset="0"/>
                <a:ea typeface="Tahoma" panose="020B0604030504040204" pitchFamily="34" charset="0"/>
                <a:cs typeface="Tahoma" panose="020B0604030504040204" pitchFamily="34" charset="0"/>
              </a:rPr>
              <a:t>to </a:t>
            </a:r>
            <a:r>
              <a:rPr lang="es-MX" sz="2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1.7x </a:t>
            </a:r>
            <a:r>
              <a:rPr lang="es-MX" sz="1600" dirty="0" smtClean="0">
                <a:latin typeface="Tahoma" panose="020B0604030504040204" pitchFamily="34" charset="0"/>
                <a:ea typeface="Tahoma" panose="020B0604030504040204" pitchFamily="34" charset="0"/>
                <a:cs typeface="Tahoma" panose="020B0604030504040204" pitchFamily="34" charset="0"/>
              </a:rPr>
              <a:t>hotel </a:t>
            </a:r>
            <a:r>
              <a:rPr lang="es-MX" sz="1600" dirty="0" err="1" smtClean="0">
                <a:latin typeface="Tahoma" panose="020B0604030504040204" pitchFamily="34" charset="0"/>
                <a:ea typeface="Tahoma" panose="020B0604030504040204" pitchFamily="34" charset="0"/>
                <a:cs typeface="Tahoma" panose="020B0604030504040204" pitchFamily="34" charset="0"/>
              </a:rPr>
              <a:t>keys</a:t>
            </a:r>
            <a:r>
              <a:rPr lang="es-MX" sz="1600" dirty="0" smtClean="0">
                <a:latin typeface="Tahoma" panose="020B0604030504040204" pitchFamily="34" charset="0"/>
                <a:ea typeface="Tahoma" panose="020B0604030504040204" pitchFamily="34" charset="0"/>
                <a:cs typeface="Tahoma" panose="020B0604030504040204" pitchFamily="34" charset="0"/>
              </a:rPr>
              <a:t> in </a:t>
            </a:r>
            <a:r>
              <a:rPr lang="es-MX" b="1" dirty="0" smtClean="0">
                <a:solidFill>
                  <a:srgbClr val="0070C0"/>
                </a:solidFill>
                <a:latin typeface="Tahoma" panose="020B0604030504040204" pitchFamily="34" charset="0"/>
                <a:ea typeface="Tahoma" panose="020B0604030504040204" pitchFamily="34" charset="0"/>
                <a:cs typeface="Tahoma" panose="020B0604030504040204" pitchFamily="34" charset="0"/>
              </a:rPr>
              <a:t>Querétaro.</a:t>
            </a:r>
            <a:endParaRPr lang="es-MX" sz="1600" b="1" dirty="0" smtClean="0">
              <a:solidFill>
                <a:srgbClr val="0070C0"/>
              </a:solidFill>
              <a:latin typeface="Tahoma" panose="020B0604030504040204" pitchFamily="34" charset="0"/>
              <a:ea typeface="Tahoma" panose="020B0604030504040204" pitchFamily="34" charset="0"/>
              <a:cs typeface="Tahoma" panose="020B0604030504040204" pitchFamily="34" charset="0"/>
            </a:endParaRPr>
          </a:p>
          <a:p>
            <a:r>
              <a:rPr lang="es-MX" sz="1600" dirty="0" err="1">
                <a:latin typeface="Tahoma" panose="020B0604030504040204" pitchFamily="34" charset="0"/>
                <a:ea typeface="Tahoma" panose="020B0604030504040204" pitchFamily="34" charset="0"/>
                <a:cs typeface="Tahoma" panose="020B0604030504040204" pitchFamily="34" charset="0"/>
              </a:rPr>
              <a:t>Equals</a:t>
            </a:r>
            <a:r>
              <a:rPr lang="es-MX" sz="1600" dirty="0">
                <a:latin typeface="Tahoma" panose="020B0604030504040204" pitchFamily="34" charset="0"/>
                <a:ea typeface="Tahoma" panose="020B0604030504040204" pitchFamily="34" charset="0"/>
                <a:cs typeface="Tahoma" panose="020B0604030504040204" pitchFamily="34" charset="0"/>
              </a:rPr>
              <a:t> </a:t>
            </a:r>
            <a:r>
              <a:rPr lang="es-MX" sz="1600" dirty="0" smtClean="0">
                <a:latin typeface="Tahoma" panose="020B0604030504040204" pitchFamily="34" charset="0"/>
                <a:ea typeface="Tahoma" panose="020B0604030504040204" pitchFamily="34" charset="0"/>
                <a:cs typeface="Tahoma" panose="020B0604030504040204" pitchFamily="34" charset="0"/>
              </a:rPr>
              <a:t>to</a:t>
            </a:r>
            <a:r>
              <a:rPr lang="es-MX" sz="2400" b="1" dirty="0" smtClean="0">
                <a:solidFill>
                  <a:srgbClr val="00FFFF"/>
                </a:solidFill>
                <a:latin typeface="Tahoma" panose="020B0604030504040204" pitchFamily="34" charset="0"/>
                <a:ea typeface="Tahoma" panose="020B0604030504040204" pitchFamily="34" charset="0"/>
                <a:cs typeface="Tahoma" panose="020B0604030504040204" pitchFamily="34" charset="0"/>
              </a:rPr>
              <a:t> </a:t>
            </a:r>
            <a:r>
              <a:rPr lang="es-MX" sz="2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1.5x</a:t>
            </a:r>
            <a:r>
              <a:rPr lang="es-MX" sz="2400" b="1" dirty="0" smtClean="0">
                <a:solidFill>
                  <a:srgbClr val="00FFFF"/>
                </a:solidFill>
                <a:latin typeface="Tahoma" panose="020B0604030504040204" pitchFamily="34" charset="0"/>
                <a:ea typeface="Tahoma" panose="020B0604030504040204" pitchFamily="34" charset="0"/>
                <a:cs typeface="Tahoma" panose="020B0604030504040204" pitchFamily="34" charset="0"/>
              </a:rPr>
              <a:t> </a:t>
            </a:r>
            <a:r>
              <a:rPr lang="es-MX" sz="1600" dirty="0" smtClean="0">
                <a:latin typeface="Tahoma" panose="020B0604030504040204" pitchFamily="34" charset="0"/>
                <a:ea typeface="Tahoma" panose="020B0604030504040204" pitchFamily="34" charset="0"/>
                <a:cs typeface="Tahoma" panose="020B0604030504040204" pitchFamily="34" charset="0"/>
              </a:rPr>
              <a:t> hotel </a:t>
            </a:r>
            <a:r>
              <a:rPr lang="es-MX" sz="1600" dirty="0" err="1" smtClean="0">
                <a:latin typeface="Tahoma" panose="020B0604030504040204" pitchFamily="34" charset="0"/>
                <a:ea typeface="Tahoma" panose="020B0604030504040204" pitchFamily="34" charset="0"/>
                <a:cs typeface="Tahoma" panose="020B0604030504040204" pitchFamily="34" charset="0"/>
              </a:rPr>
              <a:t>keys</a:t>
            </a:r>
            <a:r>
              <a:rPr lang="es-MX" sz="1600" dirty="0" smtClean="0">
                <a:latin typeface="Tahoma" panose="020B0604030504040204" pitchFamily="34" charset="0"/>
                <a:ea typeface="Tahoma" panose="020B0604030504040204" pitchFamily="34" charset="0"/>
                <a:cs typeface="Tahoma" panose="020B0604030504040204" pitchFamily="34" charset="0"/>
              </a:rPr>
              <a:t> in </a:t>
            </a:r>
            <a:r>
              <a:rPr lang="es-MX" b="1" dirty="0" smtClean="0">
                <a:solidFill>
                  <a:srgbClr val="0070C0"/>
                </a:solidFill>
                <a:latin typeface="Tahoma" panose="020B0604030504040204" pitchFamily="34" charset="0"/>
                <a:ea typeface="Tahoma" panose="020B0604030504040204" pitchFamily="34" charset="0"/>
                <a:cs typeface="Tahoma" panose="020B0604030504040204" pitchFamily="34" charset="0"/>
              </a:rPr>
              <a:t>Puebla.</a:t>
            </a:r>
            <a:endParaRPr lang="es-MX" sz="1600" b="1" dirty="0" smtClean="0">
              <a:solidFill>
                <a:srgbClr val="0070C0"/>
              </a:solidFill>
              <a:latin typeface="Tahoma" panose="020B0604030504040204" pitchFamily="34" charset="0"/>
              <a:ea typeface="Tahoma" panose="020B0604030504040204" pitchFamily="34" charset="0"/>
              <a:cs typeface="Tahoma" panose="020B0604030504040204" pitchFamily="34" charset="0"/>
            </a:endParaRPr>
          </a:p>
          <a:p>
            <a:r>
              <a:rPr lang="es-MX" sz="1600" dirty="0" err="1">
                <a:latin typeface="Tahoma" panose="020B0604030504040204" pitchFamily="34" charset="0"/>
                <a:ea typeface="Tahoma" panose="020B0604030504040204" pitchFamily="34" charset="0"/>
                <a:cs typeface="Tahoma" panose="020B0604030504040204" pitchFamily="34" charset="0"/>
              </a:rPr>
              <a:t>Equals</a:t>
            </a:r>
            <a:r>
              <a:rPr lang="es-MX" sz="1600" dirty="0">
                <a:latin typeface="Tahoma" panose="020B0604030504040204" pitchFamily="34" charset="0"/>
                <a:ea typeface="Tahoma" panose="020B0604030504040204" pitchFamily="34" charset="0"/>
                <a:cs typeface="Tahoma" panose="020B0604030504040204" pitchFamily="34" charset="0"/>
              </a:rPr>
              <a:t> </a:t>
            </a:r>
            <a:r>
              <a:rPr lang="es-MX" sz="1600" dirty="0" smtClean="0">
                <a:latin typeface="Tahoma" panose="020B0604030504040204" pitchFamily="34" charset="0"/>
                <a:ea typeface="Tahoma" panose="020B0604030504040204" pitchFamily="34" charset="0"/>
                <a:cs typeface="Tahoma" panose="020B0604030504040204" pitchFamily="34" charset="0"/>
              </a:rPr>
              <a:t>to </a:t>
            </a:r>
            <a:r>
              <a:rPr lang="es-MX" sz="2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2.1x</a:t>
            </a:r>
            <a:r>
              <a:rPr lang="es-MX" sz="2400" b="1" dirty="0" smtClean="0">
                <a:solidFill>
                  <a:srgbClr val="00FFFF"/>
                </a:solidFill>
                <a:latin typeface="Tahoma" panose="020B0604030504040204" pitchFamily="34" charset="0"/>
                <a:ea typeface="Tahoma" panose="020B0604030504040204" pitchFamily="34" charset="0"/>
                <a:cs typeface="Tahoma" panose="020B0604030504040204" pitchFamily="34" charset="0"/>
              </a:rPr>
              <a:t> </a:t>
            </a:r>
            <a:r>
              <a:rPr lang="es-MX" sz="1600" dirty="0" smtClean="0">
                <a:latin typeface="Tahoma" panose="020B0604030504040204" pitchFamily="34" charset="0"/>
                <a:ea typeface="Tahoma" panose="020B0604030504040204" pitchFamily="34" charset="0"/>
                <a:cs typeface="Tahoma" panose="020B0604030504040204" pitchFamily="34" charset="0"/>
              </a:rPr>
              <a:t>hotel </a:t>
            </a:r>
            <a:r>
              <a:rPr lang="es-MX" sz="1600" dirty="0" err="1" smtClean="0">
                <a:latin typeface="Tahoma" panose="020B0604030504040204" pitchFamily="34" charset="0"/>
                <a:ea typeface="Tahoma" panose="020B0604030504040204" pitchFamily="34" charset="0"/>
                <a:cs typeface="Tahoma" panose="020B0604030504040204" pitchFamily="34" charset="0"/>
              </a:rPr>
              <a:t>keys</a:t>
            </a:r>
            <a:r>
              <a:rPr lang="es-MX" sz="1600" dirty="0" smtClean="0">
                <a:latin typeface="Tahoma" panose="020B0604030504040204" pitchFamily="34" charset="0"/>
                <a:ea typeface="Tahoma" panose="020B0604030504040204" pitchFamily="34" charset="0"/>
                <a:cs typeface="Tahoma" panose="020B0604030504040204" pitchFamily="34" charset="0"/>
              </a:rPr>
              <a:t> in </a:t>
            </a:r>
            <a:r>
              <a:rPr lang="es-MX" b="1" dirty="0" smtClean="0">
                <a:solidFill>
                  <a:srgbClr val="0070C0"/>
                </a:solidFill>
                <a:latin typeface="Tahoma" panose="020B0604030504040204" pitchFamily="34" charset="0"/>
                <a:ea typeface="Tahoma" panose="020B0604030504040204" pitchFamily="34" charset="0"/>
                <a:cs typeface="Tahoma" panose="020B0604030504040204" pitchFamily="34" charset="0"/>
              </a:rPr>
              <a:t>León.</a:t>
            </a:r>
            <a:endParaRPr lang="es-MX" b="1" dirty="0">
              <a:solidFill>
                <a:srgbClr val="0070C0"/>
              </a:solidFill>
              <a:latin typeface="Tahoma" panose="020B0604030504040204" pitchFamily="34" charset="0"/>
              <a:ea typeface="Tahoma" panose="020B0604030504040204" pitchFamily="34" charset="0"/>
              <a:cs typeface="Tahoma" panose="020B0604030504040204" pitchFamily="34" charset="0"/>
            </a:endParaRPr>
          </a:p>
          <a:p>
            <a:endParaRPr lang="es-MX" sz="1600" dirty="0">
              <a:latin typeface="Tahoma" panose="020B0604030504040204" pitchFamily="34" charset="0"/>
              <a:ea typeface="Tahoma" panose="020B0604030504040204" pitchFamily="34" charset="0"/>
              <a:cs typeface="Tahoma" panose="020B0604030504040204" pitchFamily="34" charset="0"/>
            </a:endParaRPr>
          </a:p>
        </p:txBody>
      </p:sp>
      <p:sp>
        <p:nvSpPr>
          <p:cNvPr id="22" name="Rectángulo 21"/>
          <p:cNvSpPr/>
          <p:nvPr/>
        </p:nvSpPr>
        <p:spPr>
          <a:xfrm>
            <a:off x="711804" y="4919671"/>
            <a:ext cx="3082766" cy="861774"/>
          </a:xfrm>
          <a:prstGeom prst="rect">
            <a:avLst/>
          </a:prstGeom>
        </p:spPr>
        <p:txBody>
          <a:bodyPr wrap="square">
            <a:spAutoFit/>
          </a:bodyPr>
          <a:lstStyle/>
          <a:p>
            <a:pPr algn="ctr"/>
            <a:r>
              <a:rPr lang="es-MX" sz="3200" b="1" dirty="0">
                <a:solidFill>
                  <a:srgbClr val="FFC000"/>
                </a:solidFill>
                <a:latin typeface="Tahoma" panose="020B0604030504040204" pitchFamily="34" charset="0"/>
                <a:ea typeface="Tahoma" panose="020B0604030504040204" pitchFamily="34" charset="0"/>
                <a:cs typeface="Tahoma" panose="020B0604030504040204" pitchFamily="34" charset="0"/>
              </a:rPr>
              <a:t>97%</a:t>
            </a:r>
            <a:r>
              <a:rPr lang="es-MX" dirty="0">
                <a:latin typeface="Tahoma" panose="020B0604030504040204" pitchFamily="34" charset="0"/>
                <a:ea typeface="Tahoma" panose="020B0604030504040204" pitchFamily="34" charset="0"/>
                <a:cs typeface="Tahoma" panose="020B0604030504040204" pitchFamily="34" charset="0"/>
              </a:rPr>
              <a:t>  of </a:t>
            </a:r>
            <a:r>
              <a:rPr lang="es-MX" dirty="0" err="1">
                <a:latin typeface="Tahoma" panose="020B0604030504040204" pitchFamily="34" charset="0"/>
                <a:ea typeface="Tahoma" panose="020B0604030504040204" pitchFamily="34" charset="0"/>
                <a:cs typeface="Tahoma" panose="020B0604030504040204" pitchFamily="34" charset="0"/>
              </a:rPr>
              <a:t>the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offer</a:t>
            </a:r>
            <a:r>
              <a:rPr lang="es-MX" dirty="0">
                <a:latin typeface="Tahoma" panose="020B0604030504040204" pitchFamily="34" charset="0"/>
                <a:ea typeface="Tahoma" panose="020B0604030504040204" pitchFamily="34" charset="0"/>
                <a:cs typeface="Tahoma" panose="020B0604030504040204" pitchFamily="34" charset="0"/>
              </a:rPr>
              <a:t> in </a:t>
            </a:r>
            <a:r>
              <a:rPr lang="es-MX" b="1" dirty="0">
                <a:solidFill>
                  <a:srgbClr val="FFC000"/>
                </a:solidFill>
                <a:latin typeface="Tahoma" panose="020B0604030504040204" pitchFamily="34" charset="0"/>
                <a:ea typeface="Tahoma" panose="020B0604030504040204" pitchFamily="34" charset="0"/>
                <a:cs typeface="Tahoma" panose="020B0604030504040204" pitchFamily="34" charset="0"/>
              </a:rPr>
              <a:t>Puerto Vallarta. </a:t>
            </a:r>
            <a:endParaRPr lang="es-MX" sz="1100" b="1" dirty="0">
              <a:solidFill>
                <a:srgbClr val="FFC000"/>
              </a:solidFill>
              <a:latin typeface="Tahoma" panose="020B0604030504040204" pitchFamily="34" charset="0"/>
              <a:ea typeface="Tahoma" panose="020B0604030504040204" pitchFamily="34" charset="0"/>
              <a:cs typeface="Tahoma" panose="020B0604030504040204" pitchFamily="34" charset="0"/>
            </a:endParaRPr>
          </a:p>
        </p:txBody>
      </p:sp>
      <p:sp>
        <p:nvSpPr>
          <p:cNvPr id="24" name="Rectángulo 23"/>
          <p:cNvSpPr/>
          <p:nvPr/>
        </p:nvSpPr>
        <p:spPr>
          <a:xfrm>
            <a:off x="831750" y="3325126"/>
            <a:ext cx="2697061" cy="861774"/>
          </a:xfrm>
          <a:prstGeom prst="rect">
            <a:avLst/>
          </a:prstGeom>
        </p:spPr>
        <p:txBody>
          <a:bodyPr wrap="square">
            <a:spAutoFit/>
          </a:bodyPr>
          <a:lstStyle/>
          <a:p>
            <a:pPr algn="ctr"/>
            <a:r>
              <a:rPr lang="es-MX" sz="3200" b="1" dirty="0">
                <a:solidFill>
                  <a:srgbClr val="00B050"/>
                </a:solidFill>
                <a:latin typeface="Tahoma" panose="020B0604030504040204" pitchFamily="34" charset="0"/>
                <a:ea typeface="Tahoma" panose="020B0604030504040204" pitchFamily="34" charset="0"/>
                <a:cs typeface="Tahoma" panose="020B0604030504040204" pitchFamily="34" charset="0"/>
              </a:rPr>
              <a:t>95%</a:t>
            </a:r>
            <a:r>
              <a:rPr lang="es-MX" dirty="0">
                <a:latin typeface="Tahoma" panose="020B0604030504040204" pitchFamily="34" charset="0"/>
                <a:ea typeface="Tahoma" panose="020B0604030504040204" pitchFamily="34" charset="0"/>
                <a:cs typeface="Tahoma" panose="020B0604030504040204" pitchFamily="34" charset="0"/>
              </a:rPr>
              <a:t>  of </a:t>
            </a:r>
            <a:r>
              <a:rPr lang="es-MX" dirty="0" err="1">
                <a:latin typeface="Tahoma" panose="020B0604030504040204" pitchFamily="34" charset="0"/>
                <a:ea typeface="Tahoma" panose="020B0604030504040204" pitchFamily="34" charset="0"/>
                <a:cs typeface="Tahoma" panose="020B0604030504040204" pitchFamily="34" charset="0"/>
              </a:rPr>
              <a:t>the</a:t>
            </a:r>
            <a:r>
              <a:rPr lang="es-MX" dirty="0">
                <a:latin typeface="Tahoma" panose="020B0604030504040204" pitchFamily="34" charset="0"/>
                <a:ea typeface="Tahoma" panose="020B0604030504040204" pitchFamily="34" charset="0"/>
                <a:cs typeface="Tahoma" panose="020B0604030504040204" pitchFamily="34" charset="0"/>
              </a:rPr>
              <a:t> </a:t>
            </a:r>
            <a:r>
              <a:rPr lang="es-MX" dirty="0" err="1">
                <a:latin typeface="Tahoma" panose="020B0604030504040204" pitchFamily="34" charset="0"/>
                <a:ea typeface="Tahoma" panose="020B0604030504040204" pitchFamily="34" charset="0"/>
                <a:cs typeface="Tahoma" panose="020B0604030504040204" pitchFamily="34" charset="0"/>
              </a:rPr>
              <a:t>offer</a:t>
            </a:r>
            <a:r>
              <a:rPr lang="es-MX" dirty="0">
                <a:latin typeface="Tahoma" panose="020B0604030504040204" pitchFamily="34" charset="0"/>
                <a:ea typeface="Tahoma" panose="020B0604030504040204" pitchFamily="34" charset="0"/>
                <a:cs typeface="Tahoma" panose="020B0604030504040204" pitchFamily="34" charset="0"/>
              </a:rPr>
              <a:t> in </a:t>
            </a:r>
            <a:r>
              <a:rPr lang="es-MX" b="1" dirty="0">
                <a:solidFill>
                  <a:srgbClr val="00B050"/>
                </a:solidFill>
                <a:latin typeface="Tahoma" panose="020B0604030504040204" pitchFamily="34" charset="0"/>
                <a:ea typeface="Tahoma" panose="020B0604030504040204" pitchFamily="34" charset="0"/>
                <a:cs typeface="Tahoma" panose="020B0604030504040204" pitchFamily="34" charset="0"/>
              </a:rPr>
              <a:t>Los Cabos. </a:t>
            </a:r>
          </a:p>
        </p:txBody>
      </p:sp>
    </p:spTree>
    <p:extLst>
      <p:ext uri="{BB962C8B-B14F-4D97-AF65-F5344CB8AC3E}">
        <p14:creationId xmlns:p14="http://schemas.microsoft.com/office/powerpoint/2010/main" val="3485997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3" cstate="print">
            <a:extLst>
              <a:ext uri="{28A0092B-C50C-407E-A947-70E740481C1C}">
                <a14:useLocalDpi xmlns:a14="http://schemas.microsoft.com/office/drawing/2010/main" val="0"/>
              </a:ext>
            </a:extLst>
          </a:blip>
          <a:srcRect t="14478" b="45651"/>
          <a:stretch/>
        </p:blipFill>
        <p:spPr>
          <a:xfrm>
            <a:off x="32941" y="1985902"/>
            <a:ext cx="12104914" cy="1813252"/>
          </a:xfrm>
          <a:prstGeom prst="rect">
            <a:avLst/>
          </a:prstGeom>
          <a:effectLst>
            <a:reflection blurRad="6350" stA="52000" endA="300" endPos="35000" dir="5400000" sy="-100000" algn="bl" rotWithShape="0"/>
            <a:softEdge rad="76200"/>
          </a:effectLst>
        </p:spPr>
      </p:pic>
      <p:sp>
        <p:nvSpPr>
          <p:cNvPr id="11" name="Rectángulo 10"/>
          <p:cNvSpPr/>
          <p:nvPr/>
        </p:nvSpPr>
        <p:spPr>
          <a:xfrm>
            <a:off x="-8546" y="4342632"/>
            <a:ext cx="11940792" cy="2277547"/>
          </a:xfrm>
          <a:prstGeom prst="rect">
            <a:avLst/>
          </a:prstGeom>
        </p:spPr>
        <p:txBody>
          <a:bodyPr wrap="square">
            <a:spAutoFit/>
          </a:bodyPr>
          <a:lstStyle/>
          <a:p>
            <a:pPr marL="342900" indent="-342900">
              <a:buFont typeface="Arial" panose="020B0604020202020204" pitchFamily="34" charset="0"/>
              <a:buChar char="•"/>
            </a:pPr>
            <a:r>
              <a:rPr lang="es-MX" sz="2200" dirty="0">
                <a:solidFill>
                  <a:srgbClr val="155A93"/>
                </a:solidFill>
                <a:latin typeface="Tahoma" panose="020B0604030504040204" pitchFamily="34" charset="0"/>
                <a:ea typeface="Tahoma" panose="020B0604030504040204" pitchFamily="34" charset="0"/>
                <a:cs typeface="Tahoma" panose="020B0604030504040204" pitchFamily="34" charset="0"/>
              </a:rPr>
              <a:t>Bancomext and commercial </a:t>
            </a:r>
            <a:r>
              <a:rPr lang="es-MX" sz="2200" dirty="0" smtClean="0">
                <a:solidFill>
                  <a:srgbClr val="155A93"/>
                </a:solidFill>
                <a:latin typeface="Tahoma" panose="020B0604030504040204" pitchFamily="34" charset="0"/>
                <a:ea typeface="Tahoma" panose="020B0604030504040204" pitchFamily="34" charset="0"/>
                <a:cs typeface="Tahoma" panose="020B0604030504040204" pitchFamily="34" charset="0"/>
              </a:rPr>
              <a:t>banks </a:t>
            </a:r>
            <a:r>
              <a:rPr lang="es-MX" sz="2200" dirty="0">
                <a:solidFill>
                  <a:srgbClr val="155A93"/>
                </a:solidFill>
                <a:latin typeface="Tahoma" panose="020B0604030504040204" pitchFamily="34" charset="0"/>
                <a:ea typeface="Tahoma" panose="020B0604030504040204" pitchFamily="34" charset="0"/>
                <a:cs typeface="Tahoma" panose="020B0604030504040204" pitchFamily="34" charset="0"/>
              </a:rPr>
              <a:t>in a coordination effort with the Ministry of Tourism; are linked in a strategic alliance for the benefit of a priority sector and highly job-creating</a:t>
            </a:r>
          </a:p>
          <a:p>
            <a:pPr marL="342900" indent="-342900" algn="just">
              <a:spcBef>
                <a:spcPts val="1200"/>
              </a:spcBef>
              <a:buFont typeface="Arial" panose="020B0604020202020204" pitchFamily="34" charset="0"/>
              <a:buChar char="•"/>
            </a:pPr>
            <a:r>
              <a:rPr lang="en-US" sz="2200" dirty="0">
                <a:solidFill>
                  <a:srgbClr val="155A93"/>
                </a:solidFill>
                <a:latin typeface="Tahoma" panose="020B0604030504040204" pitchFamily="34" charset="0"/>
                <a:ea typeface="Tahoma" panose="020B0604030504040204" pitchFamily="34" charset="0"/>
                <a:cs typeface="Tahoma" panose="020B0604030504040204" pitchFamily="34" charset="0"/>
              </a:rPr>
              <a:t>The program seeks to finance hotels (small and medium, mainly) in projects for the construction, equipment, expansion, remodeling, technological improvements, environmental, energy savings, fuel and water of the hotel. Any integral improvement of the facilities and / or services offered </a:t>
            </a:r>
            <a:r>
              <a:rPr lang="en-US" sz="2200" dirty="0" smtClean="0">
                <a:solidFill>
                  <a:srgbClr val="155A93"/>
                </a:solidFill>
                <a:latin typeface="Tahoma" panose="020B0604030504040204" pitchFamily="34" charset="0"/>
                <a:ea typeface="Tahoma" panose="020B0604030504040204" pitchFamily="34" charset="0"/>
                <a:cs typeface="Tahoma" panose="020B0604030504040204" pitchFamily="34" charset="0"/>
              </a:rPr>
              <a:t>by the hotel.</a:t>
            </a:r>
            <a:endParaRPr lang="es-MX" sz="2200" dirty="0">
              <a:solidFill>
                <a:srgbClr val="155A93"/>
              </a:solidFill>
              <a:latin typeface="Tahoma" panose="020B0604030504040204" pitchFamily="34" charset="0"/>
              <a:ea typeface="Tahoma" panose="020B0604030504040204" pitchFamily="34" charset="0"/>
              <a:cs typeface="Tahoma" panose="020B0604030504040204" pitchFamily="34" charset="0"/>
            </a:endParaRPr>
          </a:p>
        </p:txBody>
      </p:sp>
      <p:sp>
        <p:nvSpPr>
          <p:cNvPr id="7" name="CuadroTexto 6"/>
          <p:cNvSpPr txBox="1"/>
          <p:nvPr/>
        </p:nvSpPr>
        <p:spPr>
          <a:xfrm>
            <a:off x="0" y="1400686"/>
            <a:ext cx="5532049" cy="646331"/>
          </a:xfrm>
          <a:prstGeom prst="rect">
            <a:avLst/>
          </a:prstGeom>
          <a:noFill/>
        </p:spPr>
        <p:txBody>
          <a:bodyPr wrap="square" rtlCol="0">
            <a:spAutoFit/>
          </a:bodyPr>
          <a:lstStyle/>
          <a:p>
            <a:r>
              <a:rPr lang="es-MX" sz="3600" dirty="0" smtClean="0">
                <a:solidFill>
                  <a:schemeClr val="tx2"/>
                </a:solidFill>
                <a:latin typeface="Aharoni" panose="02010803020104030203" pitchFamily="2" charset="-79"/>
                <a:cs typeface="Aharoni" panose="02010803020104030203" pitchFamily="2" charset="-79"/>
              </a:rPr>
              <a:t>“Mejora tu Hotel” </a:t>
            </a:r>
          </a:p>
        </p:txBody>
      </p:sp>
      <p:sp>
        <p:nvSpPr>
          <p:cNvPr id="5" name="CuadroTexto 4"/>
          <p:cNvSpPr txBox="1"/>
          <p:nvPr/>
        </p:nvSpPr>
        <p:spPr>
          <a:xfrm>
            <a:off x="333823" y="3780152"/>
            <a:ext cx="2162772" cy="646331"/>
          </a:xfrm>
          <a:prstGeom prst="rect">
            <a:avLst/>
          </a:prstGeom>
          <a:noFill/>
        </p:spPr>
        <p:txBody>
          <a:bodyPr wrap="none" rtlCol="0">
            <a:spAutoFit/>
          </a:bodyPr>
          <a:lstStyle/>
          <a:p>
            <a:r>
              <a:rPr lang="es-MX" sz="2400" b="1" dirty="0" err="1">
                <a:solidFill>
                  <a:schemeClr val="tx2"/>
                </a:solidFill>
                <a:latin typeface="Tahoma" panose="020B0604030504040204" pitchFamily="34" charset="0"/>
                <a:ea typeface="Tahoma" panose="020B0604030504040204" pitchFamily="34" charset="0"/>
                <a:cs typeface="Tahoma" panose="020B0604030504040204" pitchFamily="34" charset="0"/>
              </a:rPr>
              <a:t>Background</a:t>
            </a:r>
            <a:r>
              <a:rPr lang="es-MX" sz="3600" b="1" dirty="0">
                <a:solidFill>
                  <a:schemeClr val="tx2"/>
                </a:solidFill>
                <a:latin typeface="Aharoni" panose="02010803020104030203" pitchFamily="2" charset="-79"/>
                <a:ea typeface="Tahoma" panose="020B0604030504040204" pitchFamily="34" charset="0"/>
                <a:cs typeface="Aharoni" panose="02010803020104030203" pitchFamily="2" charset="-79"/>
              </a:rPr>
              <a:t> </a:t>
            </a:r>
          </a:p>
        </p:txBody>
      </p:sp>
      <p:sp>
        <p:nvSpPr>
          <p:cNvPr id="8" name="CuadroTexto 7"/>
          <p:cNvSpPr txBox="1"/>
          <p:nvPr/>
        </p:nvSpPr>
        <p:spPr>
          <a:xfrm>
            <a:off x="246164" y="793615"/>
            <a:ext cx="12352347" cy="523220"/>
          </a:xfrm>
          <a:prstGeom prst="rect">
            <a:avLst/>
          </a:prstGeom>
          <a:noFill/>
        </p:spPr>
        <p:txBody>
          <a:bodyPr wrap="square" rtlCol="0">
            <a:spAutoFit/>
          </a:bodyPr>
          <a:lstStyle/>
          <a:p>
            <a:r>
              <a:rPr lang="es-MX" sz="2800" dirty="0" smtClean="0">
                <a:solidFill>
                  <a:schemeClr val="tx2"/>
                </a:solidFill>
                <a:latin typeface="Aharoni" panose="02010803020104030203" pitchFamily="2" charset="-79"/>
                <a:cs typeface="Aharoni" panose="02010803020104030203" pitchFamily="2" charset="-79"/>
              </a:rPr>
              <a:t>Second Tier </a:t>
            </a:r>
            <a:r>
              <a:rPr lang="es-MX" sz="2800" dirty="0" err="1" smtClean="0">
                <a:solidFill>
                  <a:schemeClr val="tx2"/>
                </a:solidFill>
                <a:latin typeface="Aharoni" panose="02010803020104030203" pitchFamily="2" charset="-79"/>
                <a:cs typeface="Aharoni" panose="02010803020104030203" pitchFamily="2" charset="-79"/>
              </a:rPr>
              <a:t>Financial</a:t>
            </a:r>
            <a:r>
              <a:rPr lang="es-MX" sz="2800" dirty="0" smtClean="0">
                <a:solidFill>
                  <a:schemeClr val="tx2"/>
                </a:solidFill>
                <a:latin typeface="Aharoni" panose="02010803020104030203" pitchFamily="2" charset="-79"/>
                <a:cs typeface="Aharoni" panose="02010803020104030203" pitchFamily="2" charset="-79"/>
              </a:rPr>
              <a:t> Program</a:t>
            </a:r>
            <a:endParaRPr lang="es-MX" sz="2800" dirty="0">
              <a:solidFill>
                <a:schemeClr val="tx2"/>
              </a:solidFill>
              <a:latin typeface="Aharoni" panose="02010803020104030203" pitchFamily="2" charset="-79"/>
              <a:cs typeface="Aharoni" panose="02010803020104030203" pitchFamily="2" charset="-79"/>
            </a:endParaRPr>
          </a:p>
        </p:txBody>
      </p:sp>
      <p:sp>
        <p:nvSpPr>
          <p:cNvPr id="9" name="CuadroTexto 8"/>
          <p:cNvSpPr txBox="1"/>
          <p:nvPr/>
        </p:nvSpPr>
        <p:spPr>
          <a:xfrm>
            <a:off x="163704" y="124548"/>
            <a:ext cx="12352347" cy="769441"/>
          </a:xfrm>
          <a:prstGeom prst="rect">
            <a:avLst/>
          </a:prstGeom>
          <a:noFill/>
        </p:spPr>
        <p:txBody>
          <a:bodyPr wrap="square" rtlCol="0">
            <a:spAutoFit/>
          </a:bodyPr>
          <a:lstStyle/>
          <a:p>
            <a:r>
              <a:rPr lang="es-MX" sz="4400" dirty="0" smtClean="0">
                <a:solidFill>
                  <a:schemeClr val="tx2"/>
                </a:solidFill>
                <a:latin typeface="Aharoni" panose="02010803020104030203" pitchFamily="2" charset="-79"/>
                <a:cs typeface="Aharoni" panose="02010803020104030203" pitchFamily="2" charset="-79"/>
              </a:rPr>
              <a:t>III. Comprehensive Finance Program</a:t>
            </a:r>
          </a:p>
        </p:txBody>
      </p:sp>
      <p:pic>
        <p:nvPicPr>
          <p:cNvPr id="13" name="Imagen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Tree>
    <p:extLst>
      <p:ext uri="{BB962C8B-B14F-4D97-AF65-F5344CB8AC3E}">
        <p14:creationId xmlns:p14="http://schemas.microsoft.com/office/powerpoint/2010/main" val="4021174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4100485"/>
            <a:ext cx="3078128" cy="2747992"/>
          </a:xfrm>
          <a:prstGeom prst="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5" name="Rectángulo 4"/>
          <p:cNvSpPr/>
          <p:nvPr/>
        </p:nvSpPr>
        <p:spPr>
          <a:xfrm>
            <a:off x="3038473" y="4102137"/>
            <a:ext cx="3073607" cy="2744686"/>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6" name="Rectángulo 5"/>
          <p:cNvSpPr/>
          <p:nvPr/>
        </p:nvSpPr>
        <p:spPr>
          <a:xfrm>
            <a:off x="9154215" y="4113314"/>
            <a:ext cx="3037786" cy="274468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14" name="Rectángulo 13"/>
          <p:cNvSpPr/>
          <p:nvPr/>
        </p:nvSpPr>
        <p:spPr>
          <a:xfrm>
            <a:off x="6108295" y="4104213"/>
            <a:ext cx="3058410" cy="2753787"/>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prstClr val="white"/>
              </a:solidFill>
            </a:endParaRPr>
          </a:p>
        </p:txBody>
      </p:sp>
      <p:sp>
        <p:nvSpPr>
          <p:cNvPr id="26" name="Rectángulo 25"/>
          <p:cNvSpPr/>
          <p:nvPr/>
        </p:nvSpPr>
        <p:spPr>
          <a:xfrm>
            <a:off x="37638" y="4291518"/>
            <a:ext cx="2971504" cy="2031325"/>
          </a:xfrm>
          <a:prstGeom prst="rect">
            <a:avLst/>
          </a:prstGeom>
        </p:spPr>
        <p:txBody>
          <a:bodyPr wrap="square">
            <a:spAutoFit/>
          </a:bodyPr>
          <a:lstStyle/>
          <a:p>
            <a:pPr algn="ctr">
              <a:spcBef>
                <a:spcPts val="1200"/>
              </a:spcBef>
            </a:pP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Support to the hotel sector and to the companies providing lodging services through commercial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banks </a:t>
            </a: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with Bancomext guarantee, or Bancomext directly to large projects</a:t>
            </a:r>
            <a:endParaRPr lang="es-MX"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ángulo 2"/>
          <p:cNvSpPr/>
          <p:nvPr/>
        </p:nvSpPr>
        <p:spPr>
          <a:xfrm>
            <a:off x="9220850" y="4614345"/>
            <a:ext cx="2994277" cy="1477328"/>
          </a:xfrm>
          <a:prstGeom prst="rect">
            <a:avLst/>
          </a:prstGeom>
        </p:spPr>
        <p:txBody>
          <a:bodyPr wrap="square">
            <a:spAutoFit/>
          </a:bodyPr>
          <a:lstStyle/>
          <a:p>
            <a:pPr algn="ctr">
              <a:spcBef>
                <a:spcPts val="1200"/>
              </a:spcBef>
            </a:pP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Commercial Banking is expected to offer a competitive financial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package, </a:t>
            </a: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considering the investment needs of hotels</a:t>
            </a:r>
            <a:r>
              <a:rPr lang="es-MX" dirty="0" smtClean="0">
                <a:solidFill>
                  <a:prstClr val="white"/>
                </a:solidFill>
                <a:latin typeface="Tahoma" panose="020B0604030504040204" pitchFamily="34" charset="0"/>
                <a:ea typeface="Tahoma" panose="020B0604030504040204" pitchFamily="34" charset="0"/>
                <a:cs typeface="Tahoma" panose="020B0604030504040204" pitchFamily="34" charset="0"/>
              </a:rPr>
              <a:t>.</a:t>
            </a:r>
            <a:endParaRPr lang="es-MX"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ángulo 6"/>
          <p:cNvSpPr/>
          <p:nvPr/>
        </p:nvSpPr>
        <p:spPr>
          <a:xfrm>
            <a:off x="6116601" y="4259364"/>
            <a:ext cx="3080031" cy="2616101"/>
          </a:xfrm>
          <a:prstGeom prst="rect">
            <a:avLst/>
          </a:prstGeom>
        </p:spPr>
        <p:txBody>
          <a:bodyPr wrap="square">
            <a:spAutoFit/>
          </a:bodyPr>
          <a:lstStyle/>
          <a:p>
            <a:pPr algn="ctr">
              <a:spcBef>
                <a:spcPts val="1200"/>
              </a:spcBef>
            </a:pP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Applicable to all lodging services formally constituted: hotels, motels,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 </a:t>
            </a: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and inns.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Mainly </a:t>
            </a: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small and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medium properties.</a:t>
            </a:r>
            <a:endParaRPr lang="en-US"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algn="ctr">
              <a:spcBef>
                <a:spcPts val="1200"/>
              </a:spcBef>
            </a:pPr>
            <a:r>
              <a:rPr lang="es-MX" dirty="0" err="1">
                <a:solidFill>
                  <a:prstClr val="white"/>
                </a:solidFill>
                <a:latin typeface="Tahoma" panose="020B0604030504040204" pitchFamily="34" charset="0"/>
                <a:ea typeface="Tahoma" panose="020B0604030504040204" pitchFamily="34" charset="0"/>
                <a:cs typeface="Tahoma" panose="020B0604030504040204" pitchFamily="34" charset="0"/>
              </a:rPr>
              <a:t>Includes</a:t>
            </a:r>
            <a:r>
              <a:rPr lang="es-MX" dirty="0">
                <a:solidFill>
                  <a:prstClr val="white"/>
                </a:solidFill>
                <a:latin typeface="Tahoma" panose="020B0604030504040204" pitchFamily="34" charset="0"/>
                <a:ea typeface="Tahoma" panose="020B0604030504040204" pitchFamily="34" charset="0"/>
                <a:cs typeface="Tahoma" panose="020B0604030504040204" pitchFamily="34" charset="0"/>
              </a:rPr>
              <a:t> the </a:t>
            </a:r>
            <a:r>
              <a:rPr lang="es-MX" dirty="0" err="1">
                <a:solidFill>
                  <a:prstClr val="white"/>
                </a:solidFill>
                <a:latin typeface="Tahoma" panose="020B0604030504040204" pitchFamily="34" charset="0"/>
                <a:ea typeface="Tahoma" panose="020B0604030504040204" pitchFamily="34" charset="0"/>
                <a:cs typeface="Tahoma" panose="020B0604030504040204" pitchFamily="34" charset="0"/>
              </a:rPr>
              <a:t>construction</a:t>
            </a:r>
            <a:r>
              <a:rPr lang="es-MX" dirty="0">
                <a:solidFill>
                  <a:prstClr val="white"/>
                </a:solidFill>
                <a:latin typeface="Tahoma" panose="020B0604030504040204" pitchFamily="34" charset="0"/>
                <a:ea typeface="Tahoma" panose="020B0604030504040204" pitchFamily="34" charset="0"/>
                <a:cs typeface="Tahoma" panose="020B0604030504040204" pitchFamily="34" charset="0"/>
              </a:rPr>
              <a:t> of new </a:t>
            </a:r>
            <a:r>
              <a:rPr lang="es-MX" dirty="0" err="1">
                <a:solidFill>
                  <a:prstClr val="white"/>
                </a:solidFill>
                <a:latin typeface="Tahoma" panose="020B0604030504040204" pitchFamily="34" charset="0"/>
                <a:ea typeface="Tahoma" panose="020B0604030504040204" pitchFamily="34" charset="0"/>
                <a:cs typeface="Tahoma" panose="020B0604030504040204" pitchFamily="34" charset="0"/>
              </a:rPr>
              <a:t>hotels</a:t>
            </a:r>
            <a:r>
              <a:rPr lang="es-MX" dirty="0">
                <a:solidFill>
                  <a:prstClr val="white"/>
                </a:solidFill>
                <a:latin typeface="Tahoma" panose="020B0604030504040204" pitchFamily="34" charset="0"/>
                <a:ea typeface="Tahoma" panose="020B0604030504040204" pitchFamily="34" charset="0"/>
                <a:cs typeface="Tahoma" panose="020B0604030504040204" pitchFamily="34" charset="0"/>
              </a:rPr>
              <a:t>.</a:t>
            </a:r>
          </a:p>
          <a:p>
            <a:pPr algn="ctr">
              <a:spcBef>
                <a:spcPts val="1200"/>
              </a:spcBef>
            </a:pPr>
            <a:endParaRPr lang="es-MX"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ángulo 8"/>
          <p:cNvSpPr/>
          <p:nvPr/>
        </p:nvSpPr>
        <p:spPr>
          <a:xfrm>
            <a:off x="3038473" y="4597054"/>
            <a:ext cx="3015677" cy="1477328"/>
          </a:xfrm>
          <a:prstGeom prst="rect">
            <a:avLst/>
          </a:prstGeom>
        </p:spPr>
        <p:txBody>
          <a:bodyPr wrap="square">
            <a:spAutoFit/>
          </a:bodyPr>
          <a:lstStyle/>
          <a:p>
            <a:pPr algn="ctr">
              <a:spcBef>
                <a:spcPts val="1200"/>
              </a:spcBef>
            </a:pP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The program seeks to support the hotel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sector, </a:t>
            </a: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its growth and its needs to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renew </a:t>
            </a:r>
            <a:r>
              <a:rPr lang="en-US" dirty="0">
                <a:solidFill>
                  <a:prstClr val="white"/>
                </a:solidFill>
                <a:latin typeface="Tahoma" panose="020B0604030504040204" pitchFamily="34" charset="0"/>
                <a:ea typeface="Tahoma" panose="020B0604030504040204" pitchFamily="34" charset="0"/>
                <a:cs typeface="Tahoma" panose="020B0604030504040204" pitchFamily="34" charset="0"/>
              </a:rPr>
              <a:t>equipment and </a:t>
            </a:r>
            <a:r>
              <a:rPr lang="en-US" dirty="0" smtClean="0">
                <a:solidFill>
                  <a:prstClr val="white"/>
                </a:solidFill>
                <a:latin typeface="Tahoma" panose="020B0604030504040204" pitchFamily="34" charset="0"/>
                <a:ea typeface="Tahoma" panose="020B0604030504040204" pitchFamily="34" charset="0"/>
                <a:cs typeface="Tahoma" panose="020B0604030504040204" pitchFamily="34" charset="0"/>
              </a:rPr>
              <a:t>investment</a:t>
            </a:r>
            <a:r>
              <a:rPr lang="es-MX" dirty="0" smtClean="0">
                <a:solidFill>
                  <a:prstClr val="white"/>
                </a:solidFill>
                <a:latin typeface="Tahoma" panose="020B0604030504040204" pitchFamily="34" charset="0"/>
                <a:ea typeface="Tahoma" panose="020B0604030504040204" pitchFamily="34" charset="0"/>
                <a:cs typeface="Tahoma" panose="020B0604030504040204" pitchFamily="34" charset="0"/>
              </a:rPr>
              <a:t>.</a:t>
            </a:r>
            <a:endParaRPr lang="es-MX"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8" name="Imagen 7"/>
          <p:cNvPicPr>
            <a:picLocks noChangeAspect="1"/>
          </p:cNvPicPr>
          <p:nvPr/>
        </p:nvPicPr>
        <p:blipFill>
          <a:blip r:embed="rId3"/>
          <a:stretch>
            <a:fillRect/>
          </a:stretch>
        </p:blipFill>
        <p:spPr>
          <a:xfrm>
            <a:off x="-3805" y="2270456"/>
            <a:ext cx="3081933" cy="1854561"/>
          </a:xfrm>
          <a:prstGeom prst="rect">
            <a:avLst/>
          </a:prstGeom>
        </p:spPr>
      </p:pic>
      <p:sp>
        <p:nvSpPr>
          <p:cNvPr id="31" name="CuadroTexto 30"/>
          <p:cNvSpPr txBox="1"/>
          <p:nvPr/>
        </p:nvSpPr>
        <p:spPr>
          <a:xfrm>
            <a:off x="246164" y="1461233"/>
            <a:ext cx="2193229" cy="584775"/>
          </a:xfrm>
          <a:prstGeom prst="rect">
            <a:avLst/>
          </a:prstGeom>
          <a:noFill/>
        </p:spPr>
        <p:txBody>
          <a:bodyPr wrap="none" rtlCol="0">
            <a:spAutoFit/>
          </a:bodyPr>
          <a:lstStyle/>
          <a:p>
            <a:r>
              <a:rPr lang="en-US" sz="3200" dirty="0">
                <a:solidFill>
                  <a:schemeClr val="tx2"/>
                </a:solidFill>
                <a:latin typeface="Aharoni" panose="02010803020104030203" pitchFamily="2" charset="-79"/>
                <a:cs typeface="Aharoni" panose="02010803020104030203" pitchFamily="2" charset="-79"/>
              </a:rPr>
              <a:t>What </a:t>
            </a:r>
            <a:r>
              <a:rPr lang="en-US" sz="3200" dirty="0" smtClean="0">
                <a:solidFill>
                  <a:schemeClr val="tx2"/>
                </a:solidFill>
                <a:latin typeface="Aharoni" panose="02010803020104030203" pitchFamily="2" charset="-79"/>
                <a:cs typeface="Aharoni" panose="02010803020104030203" pitchFamily="2" charset="-79"/>
              </a:rPr>
              <a:t>is it?</a:t>
            </a:r>
            <a:endParaRPr lang="es-MX" sz="3200" dirty="0">
              <a:solidFill>
                <a:schemeClr val="tx2"/>
              </a:solidFill>
              <a:latin typeface="Aharoni" panose="02010803020104030203" pitchFamily="2" charset="-79"/>
              <a:cs typeface="Aharoni" panose="02010803020104030203" pitchFamily="2" charset="-79"/>
            </a:endParaRPr>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6" y="2273761"/>
            <a:ext cx="3055461" cy="1851256"/>
          </a:xfrm>
          <a:prstGeom prst="rect">
            <a:avLst/>
          </a:prstGeom>
        </p:spPr>
      </p:pic>
      <p:pic>
        <p:nvPicPr>
          <p:cNvPr id="23" name="Imagen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883" y="2259279"/>
            <a:ext cx="3080032" cy="1874839"/>
          </a:xfrm>
          <a:prstGeom prst="rect">
            <a:avLst/>
          </a:prstGeom>
          <a:effectLst>
            <a:outerShdw blurRad="76200" dir="18900000" sy="23000" kx="-1200000" algn="bl" rotWithShape="0">
              <a:prstClr val="black">
                <a:alpha val="20000"/>
              </a:prstClr>
            </a:outerShdw>
          </a:effectLst>
        </p:spPr>
      </p:pic>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0095" y="2259279"/>
            <a:ext cx="3056788" cy="1854035"/>
          </a:xfrm>
          <a:prstGeom prst="rect">
            <a:avLst/>
          </a:prstGeom>
        </p:spPr>
      </p:pic>
      <p:sp>
        <p:nvSpPr>
          <p:cNvPr id="18" name="CuadroTexto 17"/>
          <p:cNvSpPr txBox="1"/>
          <p:nvPr/>
        </p:nvSpPr>
        <p:spPr>
          <a:xfrm>
            <a:off x="37638" y="154046"/>
            <a:ext cx="12352347" cy="769441"/>
          </a:xfrm>
          <a:prstGeom prst="rect">
            <a:avLst/>
          </a:prstGeom>
          <a:noFill/>
        </p:spPr>
        <p:txBody>
          <a:bodyPr wrap="square" rtlCol="0">
            <a:spAutoFit/>
          </a:bodyPr>
          <a:lstStyle/>
          <a:p>
            <a:r>
              <a:rPr lang="es-MX" sz="4400" dirty="0" smtClean="0">
                <a:solidFill>
                  <a:schemeClr val="tx2"/>
                </a:solidFill>
                <a:latin typeface="Aharoni" panose="02010803020104030203" pitchFamily="2" charset="-79"/>
                <a:cs typeface="Aharoni" panose="02010803020104030203" pitchFamily="2" charset="-79"/>
              </a:rPr>
              <a:t>III. Comprehensive Finance Program</a:t>
            </a:r>
          </a:p>
        </p:txBody>
      </p:sp>
      <p:sp>
        <p:nvSpPr>
          <p:cNvPr id="19" name="CuadroTexto 18"/>
          <p:cNvSpPr txBox="1"/>
          <p:nvPr/>
        </p:nvSpPr>
        <p:spPr>
          <a:xfrm>
            <a:off x="246164" y="793615"/>
            <a:ext cx="12352347" cy="523220"/>
          </a:xfrm>
          <a:prstGeom prst="rect">
            <a:avLst/>
          </a:prstGeom>
          <a:noFill/>
        </p:spPr>
        <p:txBody>
          <a:bodyPr wrap="square" rtlCol="0">
            <a:spAutoFit/>
          </a:bodyPr>
          <a:lstStyle/>
          <a:p>
            <a:r>
              <a:rPr lang="es-MX" sz="2800" dirty="0" smtClean="0">
                <a:solidFill>
                  <a:schemeClr val="tx2"/>
                </a:solidFill>
                <a:latin typeface="Aharoni" panose="02010803020104030203" pitchFamily="2" charset="-79"/>
                <a:cs typeface="Aharoni" panose="02010803020104030203" pitchFamily="2" charset="-79"/>
              </a:rPr>
              <a:t>Second Tier </a:t>
            </a:r>
            <a:r>
              <a:rPr lang="es-MX" sz="2800" dirty="0" err="1" smtClean="0">
                <a:solidFill>
                  <a:schemeClr val="tx2"/>
                </a:solidFill>
                <a:latin typeface="Aharoni" panose="02010803020104030203" pitchFamily="2" charset="-79"/>
                <a:cs typeface="Aharoni" panose="02010803020104030203" pitchFamily="2" charset="-79"/>
              </a:rPr>
              <a:t>Financial</a:t>
            </a:r>
            <a:r>
              <a:rPr lang="es-MX" sz="2800" dirty="0" smtClean="0">
                <a:solidFill>
                  <a:schemeClr val="tx2"/>
                </a:solidFill>
                <a:latin typeface="Aharoni" panose="02010803020104030203" pitchFamily="2" charset="-79"/>
                <a:cs typeface="Aharoni" panose="02010803020104030203" pitchFamily="2" charset="-79"/>
              </a:rPr>
              <a:t> Program: “Mejora tu Hotel”</a:t>
            </a:r>
            <a:endParaRPr lang="es-MX" sz="2800" dirty="0">
              <a:solidFill>
                <a:schemeClr val="tx2"/>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55793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81094" t="54022"/>
          <a:stretch/>
        </p:blipFill>
        <p:spPr>
          <a:xfrm rot="16200000">
            <a:off x="9913984" y="-353966"/>
            <a:ext cx="1924050" cy="2631982"/>
          </a:xfrm>
          <a:prstGeom prst="rect">
            <a:avLst/>
          </a:prstGeom>
        </p:spPr>
      </p:pic>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42527" y="249369"/>
            <a:ext cx="940230" cy="587775"/>
          </a:xfrm>
          <a:prstGeom prst="rect">
            <a:avLst/>
          </a:prstGeom>
        </p:spPr>
      </p:pic>
      <p:sp>
        <p:nvSpPr>
          <p:cNvPr id="10" name="Rectángulo 9"/>
          <p:cNvSpPr/>
          <p:nvPr/>
        </p:nvSpPr>
        <p:spPr>
          <a:xfrm>
            <a:off x="4404277" y="1905857"/>
            <a:ext cx="4632244" cy="400110"/>
          </a:xfrm>
          <a:prstGeom prst="rect">
            <a:avLst/>
          </a:prstGeom>
        </p:spPr>
        <p:txBody>
          <a:bodyPr wrap="square">
            <a:spAutoFit/>
          </a:bodyPr>
          <a:lstStyle/>
          <a:p>
            <a:pPr marL="342900" indent="-342900" algn="just">
              <a:spcAft>
                <a:spcPts val="3000"/>
              </a:spcAft>
              <a:buClr>
                <a:srgbClr val="C00000"/>
              </a:buClr>
              <a:buSzPct val="115000"/>
              <a:buFont typeface="Tahoma" panose="020B0604030504040204" pitchFamily="34" charset="0"/>
              <a:buChar char="»"/>
            </a:pPr>
            <a:r>
              <a:rPr lang="es-MX" sz="2000"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t>
            </a:r>
          </a:p>
        </p:txBody>
      </p:sp>
      <p:graphicFrame>
        <p:nvGraphicFramePr>
          <p:cNvPr id="16" name="Marcador de contenido 15"/>
          <p:cNvGraphicFramePr>
            <a:graphicFrameLocks noGrp="1"/>
          </p:cNvGraphicFramePr>
          <p:nvPr>
            <p:ph sz="half" idx="2"/>
            <p:extLst>
              <p:ext uri="{D42A27DB-BD31-4B8C-83A1-F6EECF244321}">
                <p14:modId xmlns:p14="http://schemas.microsoft.com/office/powerpoint/2010/main" val="177921333"/>
              </p:ext>
            </p:extLst>
          </p:nvPr>
        </p:nvGraphicFramePr>
        <p:xfrm>
          <a:off x="648585" y="1235978"/>
          <a:ext cx="9522217" cy="43490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CuadroTexto 10"/>
          <p:cNvSpPr txBox="1"/>
          <p:nvPr/>
        </p:nvSpPr>
        <p:spPr>
          <a:xfrm>
            <a:off x="163301" y="192584"/>
            <a:ext cx="8752717" cy="707886"/>
          </a:xfrm>
          <a:prstGeom prst="rect">
            <a:avLst/>
          </a:prstGeom>
          <a:noFill/>
        </p:spPr>
        <p:txBody>
          <a:bodyPr wrap="none" rtlCol="0">
            <a:spAutoFit/>
          </a:bodyPr>
          <a:lstStyle/>
          <a:p>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36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endPar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spTree>
    <p:extLst>
      <p:ext uri="{BB962C8B-B14F-4D97-AF65-F5344CB8AC3E}">
        <p14:creationId xmlns:p14="http://schemas.microsoft.com/office/powerpoint/2010/main" val="3953450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81094" t="54022"/>
          <a:stretch/>
        </p:blipFill>
        <p:spPr>
          <a:xfrm rot="16200000">
            <a:off x="9913984" y="-353966"/>
            <a:ext cx="1924050" cy="2631982"/>
          </a:xfrm>
          <a:prstGeom prst="rect">
            <a:avLst/>
          </a:prstGeom>
        </p:spPr>
      </p:pic>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9" name="CuadroTexto 8"/>
          <p:cNvSpPr txBox="1"/>
          <p:nvPr/>
        </p:nvSpPr>
        <p:spPr>
          <a:xfrm>
            <a:off x="263494" y="1743330"/>
            <a:ext cx="8923444" cy="523220"/>
          </a:xfrm>
          <a:prstGeom prst="rect">
            <a:avLst/>
          </a:prstGeom>
          <a:noFill/>
        </p:spPr>
        <p:txBody>
          <a:bodyPr wrap="square" rtlCol="0">
            <a:spAutoFit/>
          </a:bodyPr>
          <a:lstStyle/>
          <a:p>
            <a:r>
              <a:rPr lang="es-MX" sz="2800" dirty="0" smtClean="0">
                <a:solidFill>
                  <a:srgbClr val="5B9BD5">
                    <a:lumMod val="50000"/>
                  </a:srgbClr>
                </a:solidFill>
                <a:latin typeface="Aharoni" panose="02010803020104030203" pitchFamily="2" charset="-79"/>
                <a:cs typeface="Aharoni" panose="02010803020104030203" pitchFamily="2" charset="-79"/>
              </a:rPr>
              <a:t>Financing For a Global </a:t>
            </a:r>
            <a:r>
              <a:rPr lang="es-MX" sz="2800" dirty="0" err="1" smtClean="0">
                <a:solidFill>
                  <a:srgbClr val="5B9BD5">
                    <a:lumMod val="50000"/>
                  </a:srgbClr>
                </a:solidFill>
                <a:latin typeface="Aharoni" panose="02010803020104030203" pitchFamily="2" charset="-79"/>
                <a:cs typeface="Aharoni" panose="02010803020104030203" pitchFamily="2" charset="-79"/>
              </a:rPr>
              <a:t>Sus</a:t>
            </a:r>
            <a:r>
              <a:rPr lang="es-MX" sz="2800" b="1" dirty="0" err="1" smtClean="0">
                <a:solidFill>
                  <a:srgbClr val="5B9BD5">
                    <a:lumMod val="50000"/>
                  </a:srgbClr>
                </a:solidFill>
                <a:latin typeface="Aharoni" panose="02010803020104030203" pitchFamily="2" charset="-79"/>
                <a:cs typeface="Aharoni" panose="02010803020104030203" pitchFamily="2" charset="-79"/>
              </a:rPr>
              <a:t>tainable</a:t>
            </a:r>
            <a:r>
              <a:rPr lang="es-MX" sz="2800" b="1" dirty="0" smtClean="0">
                <a:solidFill>
                  <a:srgbClr val="5B9BD5">
                    <a:lumMod val="50000"/>
                  </a:srgbClr>
                </a:solidFill>
                <a:latin typeface="Aharoni" panose="02010803020104030203" pitchFamily="2" charset="-79"/>
                <a:cs typeface="Aharoni" panose="02010803020104030203" pitchFamily="2" charset="-79"/>
              </a:rPr>
              <a:t> Development</a:t>
            </a:r>
            <a:endParaRPr lang="es-MX" sz="2400" b="1" dirty="0">
              <a:solidFill>
                <a:srgbClr val="002060"/>
              </a:solidFill>
              <a:latin typeface="Aharoni" panose="02010803020104030203" pitchFamily="2" charset="-79"/>
              <a:cs typeface="Aharoni" panose="02010803020104030203" pitchFamily="2" charset="-79"/>
            </a:endParaRPr>
          </a:p>
        </p:txBody>
      </p:sp>
      <p:sp>
        <p:nvSpPr>
          <p:cNvPr id="10" name="Rectángulo 9"/>
          <p:cNvSpPr/>
          <p:nvPr/>
        </p:nvSpPr>
        <p:spPr>
          <a:xfrm>
            <a:off x="270971" y="2328384"/>
            <a:ext cx="8695744" cy="646331"/>
          </a:xfrm>
          <a:prstGeom prst="rect">
            <a:avLst/>
          </a:prstGeom>
        </p:spPr>
        <p:txBody>
          <a:bodyPr wrap="square">
            <a:spAutoFit/>
          </a:bodyPr>
          <a:lstStyle/>
          <a:p>
            <a:pPr algn="just">
              <a:spcAft>
                <a:spcPts val="3000"/>
              </a:spcAft>
              <a:buClr>
                <a:srgbClr val="C00000"/>
              </a:buClr>
              <a:buSzPct val="115000"/>
            </a:pP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Bancomext,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establishes</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an</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b="1"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Enviromental</a:t>
            </a:r>
            <a:r>
              <a:rPr lang="es-MX" b="1"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and Social </a:t>
            </a:r>
            <a:r>
              <a:rPr lang="es-MX" b="1"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Risks</a:t>
            </a:r>
            <a:r>
              <a:rPr lang="es-MX" b="1"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Management System</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(named SARAS after its initials in Spanish).</a:t>
            </a:r>
          </a:p>
        </p:txBody>
      </p:sp>
      <p:sp>
        <p:nvSpPr>
          <p:cNvPr id="17" name="object 50"/>
          <p:cNvSpPr/>
          <p:nvPr/>
        </p:nvSpPr>
        <p:spPr>
          <a:xfrm>
            <a:off x="9520428" y="2826673"/>
            <a:ext cx="2671572" cy="4031326"/>
          </a:xfrm>
          <a:prstGeom prst="rect">
            <a:avLst/>
          </a:prstGeom>
          <a:blipFill>
            <a:blip r:embed="rId5" cstate="print"/>
            <a:stretch>
              <a:fillRect/>
            </a:stretch>
          </a:blipFill>
        </p:spPr>
        <p:txBody>
          <a:bodyPr wrap="square" lIns="0" tIns="0" rIns="0" bIns="0" rtlCol="0"/>
          <a:lstStyle/>
          <a:p>
            <a:endParaRPr/>
          </a:p>
        </p:txBody>
      </p:sp>
      <p:pic>
        <p:nvPicPr>
          <p:cNvPr id="4" name="Imagen 3"/>
          <p:cNvPicPr>
            <a:picLocks noChangeAspect="1"/>
          </p:cNvPicPr>
          <p:nvPr/>
        </p:nvPicPr>
        <p:blipFill rotWithShape="1">
          <a:blip r:embed="rId6"/>
          <a:srcRect l="66900" t="15625" r="14024" b="67857"/>
          <a:stretch/>
        </p:blipFill>
        <p:spPr>
          <a:xfrm>
            <a:off x="9491581" y="1997580"/>
            <a:ext cx="2729265" cy="1423046"/>
          </a:xfrm>
          <a:prstGeom prst="rect">
            <a:avLst/>
          </a:prstGeom>
        </p:spPr>
      </p:pic>
      <p:grpSp>
        <p:nvGrpSpPr>
          <p:cNvPr id="22" name="Grupo 21"/>
          <p:cNvGrpSpPr/>
          <p:nvPr/>
        </p:nvGrpSpPr>
        <p:grpSpPr>
          <a:xfrm>
            <a:off x="729635" y="4299359"/>
            <a:ext cx="1330985" cy="1239173"/>
            <a:chOff x="394865" y="1394610"/>
            <a:chExt cx="1271380" cy="1271380"/>
          </a:xfrm>
          <a:scene3d>
            <a:camera prst="orthographicFront"/>
            <a:lightRig rig="flat" dir="t"/>
          </a:scene3d>
        </p:grpSpPr>
        <p:sp>
          <p:nvSpPr>
            <p:cNvPr id="23" name="Elipse 22"/>
            <p:cNvSpPr/>
            <p:nvPr/>
          </p:nvSpPr>
          <p:spPr>
            <a:xfrm>
              <a:off x="394865" y="1394610"/>
              <a:ext cx="1271380" cy="1271380"/>
            </a:xfrm>
            <a:prstGeom prst="ellipse">
              <a:avLst/>
            </a:prstGeom>
            <a:solidFill>
              <a:srgbClr val="006600">
                <a:alpha val="50000"/>
              </a:srgbClr>
            </a:solidFill>
            <a:effectLst>
              <a:glow rad="63500">
                <a:schemeClr val="accent1">
                  <a:satMod val="175000"/>
                  <a:alpha val="40000"/>
                </a:schemeClr>
              </a:glow>
              <a:outerShdw blurRad="50800" dist="38100" dir="16200000" rotWithShape="0">
                <a:prstClr val="black">
                  <a:alpha val="40000"/>
                </a:prstClr>
              </a:outerShdw>
            </a:effectLst>
            <a:sp3d prstMaterial="plastic">
              <a:bevelT w="120900" h="88900" prst="divot"/>
              <a:bevelB w="88900" h="31750" prst="angle"/>
            </a:sp3d>
          </p:spPr>
          <p:style>
            <a:lnRef idx="0">
              <a:schemeClr val="lt1">
                <a:hueOff val="0"/>
                <a:satOff val="0"/>
                <a:lumOff val="0"/>
                <a:alphaOff val="0"/>
              </a:schemeClr>
            </a:lnRef>
            <a:fillRef idx="1">
              <a:scrgbClr r="0" g="0" b="0"/>
            </a:fillRef>
            <a:effectRef idx="1">
              <a:scrgbClr r="0" g="0" b="0"/>
            </a:effectRef>
            <a:fontRef idx="minor">
              <a:schemeClr val="tx1"/>
            </a:fontRef>
          </p:style>
        </p:sp>
        <p:sp>
          <p:nvSpPr>
            <p:cNvPr id="24" name="Elipse 4"/>
            <p:cNvSpPr/>
            <p:nvPr/>
          </p:nvSpPr>
          <p:spPr>
            <a:xfrm>
              <a:off x="581054" y="1580799"/>
              <a:ext cx="899002" cy="899002"/>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600" b="1" kern="12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I</a:t>
              </a:r>
              <a:r>
                <a:rPr lang="es-MX" sz="1400" b="1" kern="12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dentify</a:t>
              </a:r>
              <a:endParaRPr lang="es-MX" sz="16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5" name="Grupo 24"/>
          <p:cNvGrpSpPr/>
          <p:nvPr/>
        </p:nvGrpSpPr>
        <p:grpSpPr>
          <a:xfrm>
            <a:off x="2812048" y="4301299"/>
            <a:ext cx="1330985" cy="1239173"/>
            <a:chOff x="394865" y="1394610"/>
            <a:chExt cx="1271380" cy="1271380"/>
          </a:xfrm>
          <a:scene3d>
            <a:camera prst="orthographicFront"/>
            <a:lightRig rig="flat" dir="t"/>
          </a:scene3d>
        </p:grpSpPr>
        <p:sp>
          <p:nvSpPr>
            <p:cNvPr id="26" name="Elipse 25"/>
            <p:cNvSpPr/>
            <p:nvPr/>
          </p:nvSpPr>
          <p:spPr>
            <a:xfrm>
              <a:off x="394865" y="1394610"/>
              <a:ext cx="1271380" cy="1271380"/>
            </a:xfrm>
            <a:prstGeom prst="ellipse">
              <a:avLst/>
            </a:prstGeom>
            <a:solidFill>
              <a:srgbClr val="006600">
                <a:alpha val="50000"/>
              </a:srgbClr>
            </a:solidFill>
            <a:effectLst>
              <a:glow rad="63500">
                <a:schemeClr val="accent1">
                  <a:satMod val="175000"/>
                  <a:alpha val="40000"/>
                </a:schemeClr>
              </a:glow>
              <a:outerShdw blurRad="50800" dist="38100" dir="16200000" rotWithShape="0">
                <a:prstClr val="black">
                  <a:alpha val="40000"/>
                </a:prstClr>
              </a:outerShdw>
            </a:effectLst>
            <a:sp3d prstMaterial="plastic">
              <a:bevelT w="120900" h="88900" prst="divot"/>
              <a:bevelB w="88900" h="31750" prst="angle"/>
            </a:sp3d>
          </p:spPr>
          <p:style>
            <a:lnRef idx="0">
              <a:schemeClr val="lt1">
                <a:hueOff val="0"/>
                <a:satOff val="0"/>
                <a:lumOff val="0"/>
                <a:alphaOff val="0"/>
              </a:schemeClr>
            </a:lnRef>
            <a:fillRef idx="1">
              <a:scrgbClr r="0" g="0" b="0"/>
            </a:fillRef>
            <a:effectRef idx="1">
              <a:scrgbClr r="0" g="0" b="0"/>
            </a:effectRef>
            <a:fontRef idx="minor">
              <a:schemeClr val="tx1"/>
            </a:fontRef>
          </p:style>
        </p:sp>
        <p:sp>
          <p:nvSpPr>
            <p:cNvPr id="27" name="Elipse 4"/>
            <p:cNvSpPr/>
            <p:nvPr/>
          </p:nvSpPr>
          <p:spPr>
            <a:xfrm>
              <a:off x="581054" y="1580799"/>
              <a:ext cx="899002" cy="899002"/>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6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S</a:t>
              </a:r>
              <a:r>
                <a:rPr lang="es-MX" sz="1400" b="1" kern="1200" dirty="0" smtClean="0">
                  <a:solidFill>
                    <a:schemeClr val="bg1"/>
                  </a:solidFill>
                  <a:latin typeface="Tahoma" panose="020B0604030504040204" pitchFamily="34" charset="0"/>
                  <a:ea typeface="Tahoma" panose="020B0604030504040204" pitchFamily="34" charset="0"/>
                  <a:cs typeface="Tahoma" panose="020B0604030504040204" pitchFamily="34" charset="0"/>
                </a:rPr>
                <a:t>upervise</a:t>
              </a:r>
              <a:endParaRPr lang="es-MX" sz="14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8" name="Grupo 27"/>
          <p:cNvGrpSpPr/>
          <p:nvPr/>
        </p:nvGrpSpPr>
        <p:grpSpPr>
          <a:xfrm>
            <a:off x="5034460" y="4290646"/>
            <a:ext cx="1330985" cy="1239173"/>
            <a:chOff x="394865" y="1394610"/>
            <a:chExt cx="1271380" cy="1271380"/>
          </a:xfrm>
          <a:scene3d>
            <a:camera prst="orthographicFront"/>
            <a:lightRig rig="flat" dir="t"/>
          </a:scene3d>
        </p:grpSpPr>
        <p:sp>
          <p:nvSpPr>
            <p:cNvPr id="29" name="Elipse 28"/>
            <p:cNvSpPr/>
            <p:nvPr/>
          </p:nvSpPr>
          <p:spPr>
            <a:xfrm>
              <a:off x="394865" y="1394610"/>
              <a:ext cx="1271380" cy="1271380"/>
            </a:xfrm>
            <a:prstGeom prst="ellipse">
              <a:avLst/>
            </a:prstGeom>
            <a:solidFill>
              <a:srgbClr val="006600">
                <a:alpha val="50000"/>
              </a:srgbClr>
            </a:solidFill>
            <a:effectLst>
              <a:glow rad="63500">
                <a:schemeClr val="accent1">
                  <a:satMod val="175000"/>
                  <a:alpha val="40000"/>
                </a:schemeClr>
              </a:glow>
              <a:outerShdw blurRad="50800" dist="38100" dir="16200000" rotWithShape="0">
                <a:prstClr val="black">
                  <a:alpha val="40000"/>
                </a:prstClr>
              </a:outerShdw>
            </a:effectLst>
            <a:sp3d prstMaterial="plastic">
              <a:bevelT w="120900" h="88900" prst="divot"/>
              <a:bevelB w="88900" h="31750" prst="angle"/>
            </a:sp3d>
          </p:spPr>
          <p:style>
            <a:lnRef idx="0">
              <a:schemeClr val="lt1">
                <a:hueOff val="0"/>
                <a:satOff val="0"/>
                <a:lumOff val="0"/>
                <a:alphaOff val="0"/>
              </a:schemeClr>
            </a:lnRef>
            <a:fillRef idx="1">
              <a:scrgbClr r="0" g="0" b="0"/>
            </a:fillRef>
            <a:effectRef idx="1">
              <a:scrgbClr r="0" g="0" b="0"/>
            </a:effectRef>
            <a:fontRef idx="minor">
              <a:schemeClr val="tx1"/>
            </a:fontRef>
          </p:style>
        </p:sp>
        <p:sp>
          <p:nvSpPr>
            <p:cNvPr id="30" name="Elipse 4"/>
            <p:cNvSpPr/>
            <p:nvPr/>
          </p:nvSpPr>
          <p:spPr>
            <a:xfrm>
              <a:off x="458031" y="1580799"/>
              <a:ext cx="1170451" cy="899002"/>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MX" sz="1600" b="1" kern="12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Manage</a:t>
              </a:r>
              <a:endParaRPr lang="es-MX" sz="1400" b="1" kern="1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sp>
        <p:nvSpPr>
          <p:cNvPr id="31" name="Igual que 30"/>
          <p:cNvSpPr/>
          <p:nvPr/>
        </p:nvSpPr>
        <p:spPr>
          <a:xfrm>
            <a:off x="6592572" y="4652047"/>
            <a:ext cx="524302" cy="404399"/>
          </a:xfrm>
          <a:prstGeom prst="mathEqual">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2" name="Más 31"/>
          <p:cNvSpPr/>
          <p:nvPr/>
        </p:nvSpPr>
        <p:spPr>
          <a:xfrm>
            <a:off x="2218968" y="4669165"/>
            <a:ext cx="429133" cy="480659"/>
          </a:xfrm>
          <a:prstGeom prst="mathPlu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3" name="Más 32"/>
          <p:cNvSpPr/>
          <p:nvPr/>
        </p:nvSpPr>
        <p:spPr>
          <a:xfrm>
            <a:off x="4404277" y="4678417"/>
            <a:ext cx="429133" cy="480659"/>
          </a:xfrm>
          <a:prstGeom prst="mathPlu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5" name="Rectángulo 34"/>
          <p:cNvSpPr/>
          <p:nvPr/>
        </p:nvSpPr>
        <p:spPr>
          <a:xfrm>
            <a:off x="6365445" y="4979244"/>
            <a:ext cx="3355368" cy="1569660"/>
          </a:xfrm>
          <a:prstGeom prst="rect">
            <a:avLst/>
          </a:prstGeom>
        </p:spPr>
        <p:txBody>
          <a:bodyPr wrap="square">
            <a:spAutoFit/>
          </a:bodyPr>
          <a:lstStyle/>
          <a:p>
            <a:pPr algn="ctr"/>
            <a:r>
              <a:rPr lang="es-MX" sz="2400" b="1" dirty="0" smtClean="0">
                <a:solidFill>
                  <a:srgbClr val="009999"/>
                </a:solidFill>
                <a:latin typeface="Britannic Bold" panose="020B0903060703020204" pitchFamily="34" charset="0"/>
                <a:cs typeface="Arial" panose="020B0604020202020204" pitchFamily="34" charset="0"/>
              </a:rPr>
              <a:t>MINIMIZE</a:t>
            </a:r>
            <a:endParaRPr lang="es-MX" sz="2400" dirty="0" smtClean="0">
              <a:solidFill>
                <a:srgbClr val="009999"/>
              </a:solidFill>
              <a:latin typeface="Britannic Bold" panose="020B0903060703020204" pitchFamily="34" charset="0"/>
              <a:cs typeface="Arial" panose="020B0604020202020204" pitchFamily="34" charset="0"/>
            </a:endParaRPr>
          </a:p>
          <a:p>
            <a:pPr algn="ctr"/>
            <a:r>
              <a:rPr lang="es-MX" sz="1600" dirty="0" smtClean="0">
                <a:latin typeface="Britannic Bold" panose="020B0903060703020204" pitchFamily="34" charset="0"/>
                <a:ea typeface="Tahoma" panose="020B0604030504040204" pitchFamily="34" charset="0"/>
                <a:cs typeface="Arial" panose="020B0604020202020204" pitchFamily="34" charset="0"/>
              </a:rPr>
              <a:t>EXPOSURE TO</a:t>
            </a:r>
          </a:p>
          <a:p>
            <a:pPr algn="ctr"/>
            <a:r>
              <a:rPr lang="es-MX" sz="1600" dirty="0" smtClean="0">
                <a:latin typeface="Britannic Bold" panose="020B0903060703020204" pitchFamily="34" charset="0"/>
                <a:ea typeface="Tahoma" panose="020B0604030504040204" pitchFamily="34" charset="0"/>
                <a:cs typeface="Arial" panose="020B0604020202020204" pitchFamily="34" charset="0"/>
              </a:rPr>
              <a:t>POTENTIAL ENVIROMENTAL AND</a:t>
            </a:r>
          </a:p>
          <a:p>
            <a:pPr algn="ctr"/>
            <a:r>
              <a:rPr lang="es-MX" sz="1600" dirty="0" smtClean="0">
                <a:latin typeface="Britannic Bold" panose="020B0903060703020204" pitchFamily="34" charset="0"/>
                <a:ea typeface="Tahoma" panose="020B0604030504040204" pitchFamily="34" charset="0"/>
                <a:cs typeface="Arial" panose="020B0604020202020204" pitchFamily="34" charset="0"/>
              </a:rPr>
              <a:t>SOCIAL IMPACTS WITHIN THE </a:t>
            </a:r>
            <a:r>
              <a:rPr lang="es-MX" sz="2400" dirty="0" smtClean="0">
                <a:latin typeface="Britannic Bold" panose="020B0903060703020204" pitchFamily="34" charset="0"/>
                <a:ea typeface="Tahoma" panose="020B0604030504040204" pitchFamily="34" charset="0"/>
                <a:cs typeface="Arial" panose="020B0604020202020204" pitchFamily="34" charset="0"/>
              </a:rPr>
              <a:t>CREDIT PROCESS</a:t>
            </a:r>
            <a:endParaRPr lang="es-MX" sz="2400" dirty="0">
              <a:latin typeface="Arial" panose="020B0604020202020204" pitchFamily="34" charset="0"/>
              <a:ea typeface="Tahoma" panose="020B0604030504040204" pitchFamily="34" charset="0"/>
              <a:cs typeface="Arial" panose="020B0604020202020204" pitchFamily="34" charset="0"/>
            </a:endParaRPr>
          </a:p>
        </p:txBody>
      </p:sp>
      <p:sp>
        <p:nvSpPr>
          <p:cNvPr id="3" name="Flecha derecha 2"/>
          <p:cNvSpPr/>
          <p:nvPr/>
        </p:nvSpPr>
        <p:spPr>
          <a:xfrm>
            <a:off x="523914" y="2878625"/>
            <a:ext cx="6657962" cy="1097290"/>
          </a:xfrm>
          <a:prstGeom prst="rightArrow">
            <a:avLst/>
          </a:prstGeom>
          <a:solidFill>
            <a:srgbClr val="006600">
              <a:alpha val="80000"/>
            </a:srgbClr>
          </a:solidFill>
          <a:ln w="28575">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smtClean="0">
                <a:latin typeface="Tahoma" panose="020B0604030504040204" pitchFamily="34" charset="0"/>
                <a:ea typeface="Tahoma" panose="020B0604030504040204" pitchFamily="34" charset="0"/>
                <a:cs typeface="Tahoma" panose="020B0604030504040204" pitchFamily="34" charset="0"/>
              </a:rPr>
              <a:t>SARAS </a:t>
            </a:r>
            <a:r>
              <a:rPr lang="es-MX" sz="1600" b="1" dirty="0" err="1" smtClean="0">
                <a:latin typeface="Tahoma" panose="020B0604030504040204" pitchFamily="34" charset="0"/>
                <a:ea typeface="Tahoma" panose="020B0604030504040204" pitchFamily="34" charset="0"/>
                <a:cs typeface="Tahoma" panose="020B0604030504040204" pitchFamily="34" charset="0"/>
              </a:rPr>
              <a:t>includes</a:t>
            </a:r>
            <a:r>
              <a:rPr lang="es-MX" sz="1600" b="1" dirty="0" smtClean="0">
                <a:latin typeface="Tahoma" panose="020B0604030504040204" pitchFamily="34" charset="0"/>
                <a:ea typeface="Tahoma" panose="020B0604030504040204" pitchFamily="34" charset="0"/>
                <a:cs typeface="Tahoma" panose="020B0604030504040204" pitchFamily="34" charset="0"/>
              </a:rPr>
              <a:t>:</a:t>
            </a:r>
            <a:r>
              <a:rPr lang="es-MX" sz="1600" dirty="0" smtClean="0">
                <a:latin typeface="Tahoma" panose="020B0604030504040204" pitchFamily="34" charset="0"/>
                <a:ea typeface="Tahoma" panose="020B0604030504040204" pitchFamily="34" charset="0"/>
                <a:cs typeface="Tahoma" panose="020B0604030504040204" pitchFamily="34" charset="0"/>
              </a:rPr>
              <a:t> </a:t>
            </a:r>
            <a:r>
              <a:rPr lang="es-MX" sz="1600" dirty="0" err="1" smtClean="0">
                <a:latin typeface="Tahoma" panose="020B0604030504040204" pitchFamily="34" charset="0"/>
                <a:ea typeface="Tahoma" panose="020B0604030504040204" pitchFamily="34" charset="0"/>
                <a:cs typeface="Tahoma" panose="020B0604030504040204" pitchFamily="34" charset="0"/>
              </a:rPr>
              <a:t>policies</a:t>
            </a:r>
            <a:r>
              <a:rPr lang="es-MX" sz="1600" dirty="0" smtClean="0">
                <a:latin typeface="Tahoma" panose="020B0604030504040204" pitchFamily="34" charset="0"/>
                <a:ea typeface="Tahoma" panose="020B0604030504040204" pitchFamily="34" charset="0"/>
                <a:cs typeface="Tahoma" panose="020B0604030504040204" pitchFamily="34" charset="0"/>
              </a:rPr>
              <a:t>, </a:t>
            </a:r>
            <a:r>
              <a:rPr lang="es-MX" sz="1600" dirty="0" err="1" smtClean="0">
                <a:latin typeface="Tahoma" panose="020B0604030504040204" pitchFamily="34" charset="0"/>
                <a:ea typeface="Tahoma" panose="020B0604030504040204" pitchFamily="34" charset="0"/>
                <a:cs typeface="Tahoma" panose="020B0604030504040204" pitchFamily="34" charset="0"/>
              </a:rPr>
              <a:t>procedures</a:t>
            </a:r>
            <a:r>
              <a:rPr lang="es-MX" sz="1600" dirty="0" smtClean="0">
                <a:latin typeface="Tahoma" panose="020B0604030504040204" pitchFamily="34" charset="0"/>
                <a:ea typeface="Tahoma" panose="020B0604030504040204" pitchFamily="34" charset="0"/>
                <a:cs typeface="Tahoma" panose="020B0604030504040204" pitchFamily="34" charset="0"/>
              </a:rPr>
              <a:t>, </a:t>
            </a:r>
            <a:r>
              <a:rPr lang="es-MX" sz="1600" dirty="0" err="1" smtClean="0">
                <a:latin typeface="Tahoma" panose="020B0604030504040204" pitchFamily="34" charset="0"/>
                <a:ea typeface="Tahoma" panose="020B0604030504040204" pitchFamily="34" charset="0"/>
                <a:cs typeface="Tahoma" panose="020B0604030504040204" pitchFamily="34" charset="0"/>
              </a:rPr>
              <a:t>tools</a:t>
            </a:r>
            <a:r>
              <a:rPr lang="es-MX" sz="1600" dirty="0" smtClean="0">
                <a:latin typeface="Tahoma" panose="020B0604030504040204" pitchFamily="34" charset="0"/>
                <a:ea typeface="Tahoma" panose="020B0604030504040204" pitchFamily="34" charset="0"/>
                <a:cs typeface="Tahoma" panose="020B0604030504040204" pitchFamily="34" charset="0"/>
              </a:rPr>
              <a:t> and </a:t>
            </a:r>
            <a:r>
              <a:rPr lang="es-MX" sz="1600" dirty="0" err="1" smtClean="0">
                <a:latin typeface="Tahoma" panose="020B0604030504040204" pitchFamily="34" charset="0"/>
                <a:ea typeface="Tahoma" panose="020B0604030504040204" pitchFamily="34" charset="0"/>
                <a:cs typeface="Tahoma" panose="020B0604030504040204" pitchFamily="34" charset="0"/>
              </a:rPr>
              <a:t>inner</a:t>
            </a:r>
            <a:r>
              <a:rPr lang="es-MX" sz="1600" dirty="0" smtClean="0">
                <a:latin typeface="Tahoma" panose="020B0604030504040204" pitchFamily="34" charset="0"/>
                <a:ea typeface="Tahoma" panose="020B0604030504040204" pitchFamily="34" charset="0"/>
                <a:cs typeface="Tahoma" panose="020B0604030504040204" pitchFamily="34" charset="0"/>
              </a:rPr>
              <a:t> </a:t>
            </a:r>
            <a:r>
              <a:rPr lang="es-MX" sz="1600" dirty="0" err="1" smtClean="0">
                <a:latin typeface="Tahoma" panose="020B0604030504040204" pitchFamily="34" charset="0"/>
                <a:ea typeface="Tahoma" panose="020B0604030504040204" pitchFamily="34" charset="0"/>
                <a:cs typeface="Tahoma" panose="020B0604030504040204" pitchFamily="34" charset="0"/>
              </a:rPr>
              <a:t>dissemination</a:t>
            </a:r>
            <a:r>
              <a:rPr lang="es-MX" sz="1600" dirty="0" smtClean="0">
                <a:latin typeface="Tahoma" panose="020B0604030504040204" pitchFamily="34" charset="0"/>
                <a:ea typeface="Tahoma" panose="020B0604030504040204" pitchFamily="34" charset="0"/>
                <a:cs typeface="Tahoma" panose="020B0604030504040204" pitchFamily="34" charset="0"/>
              </a:rPr>
              <a:t> </a:t>
            </a:r>
            <a:r>
              <a:rPr lang="es-MX" sz="1600" dirty="0" err="1" smtClean="0">
                <a:latin typeface="Tahoma" panose="020B0604030504040204" pitchFamily="34" charset="0"/>
                <a:ea typeface="Tahoma" panose="020B0604030504040204" pitchFamily="34" charset="0"/>
                <a:cs typeface="Tahoma" panose="020B0604030504040204" pitchFamily="34" charset="0"/>
              </a:rPr>
              <a:t>actions</a:t>
            </a:r>
            <a:r>
              <a:rPr lang="es-MX" sz="1600" dirty="0" smtClean="0">
                <a:latin typeface="Tahoma" panose="020B0604030504040204" pitchFamily="34" charset="0"/>
                <a:ea typeface="Tahoma" panose="020B0604030504040204" pitchFamily="34" charset="0"/>
                <a:cs typeface="Tahoma" panose="020B0604030504040204" pitchFamily="34" charset="0"/>
              </a:rPr>
              <a:t> as </a:t>
            </a:r>
            <a:r>
              <a:rPr lang="es-MX" sz="1600" dirty="0" err="1" smtClean="0">
                <a:latin typeface="Tahoma" panose="020B0604030504040204" pitchFamily="34" charset="0"/>
                <a:ea typeface="Tahoma" panose="020B0604030504040204" pitchFamily="34" charset="0"/>
                <a:cs typeface="Tahoma" panose="020B0604030504040204" pitchFamily="34" charset="0"/>
              </a:rPr>
              <a:t>well</a:t>
            </a:r>
            <a:r>
              <a:rPr lang="es-MX" sz="1600" dirty="0" smtClean="0">
                <a:latin typeface="Tahoma" panose="020B0604030504040204" pitchFamily="34" charset="0"/>
                <a:ea typeface="Tahoma" panose="020B0604030504040204" pitchFamily="34" charset="0"/>
                <a:cs typeface="Tahoma" panose="020B0604030504040204" pitchFamily="34" charset="0"/>
              </a:rPr>
              <a:t> as training…</a:t>
            </a:r>
            <a:endParaRPr lang="es-MX" sz="1600" dirty="0">
              <a:latin typeface="Tahoma" panose="020B0604030504040204" pitchFamily="34" charset="0"/>
              <a:ea typeface="Tahoma" panose="020B0604030504040204" pitchFamily="34" charset="0"/>
              <a:cs typeface="Tahoma" panose="020B0604030504040204" pitchFamily="34" charset="0"/>
            </a:endParaRPr>
          </a:p>
        </p:txBody>
      </p:sp>
      <p:pic>
        <p:nvPicPr>
          <p:cNvPr id="5" name="Imagen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5415" y="3427270"/>
            <a:ext cx="1241138" cy="1598754"/>
          </a:xfrm>
          <a:prstGeom prst="rect">
            <a:avLst/>
          </a:prstGeom>
        </p:spPr>
      </p:pic>
      <p:sp>
        <p:nvSpPr>
          <p:cNvPr id="21" name="Franja diagonal 20"/>
          <p:cNvSpPr/>
          <p:nvPr/>
        </p:nvSpPr>
        <p:spPr>
          <a:xfrm rot="1989445">
            <a:off x="1423770" y="5234235"/>
            <a:ext cx="4522837" cy="2989947"/>
          </a:xfrm>
          <a:prstGeom prst="diagStripe">
            <a:avLst>
              <a:gd name="adj" fmla="val 73075"/>
            </a:avLst>
          </a:prstGeom>
          <a:solidFill>
            <a:srgbClr val="006600">
              <a:alpha val="80000"/>
            </a:srgbClr>
          </a:solidFill>
          <a:ln w="28575">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solidFill>
                <a:schemeClr val="bg1"/>
              </a:solidFill>
            </a:endParaRPr>
          </a:p>
        </p:txBody>
      </p:sp>
      <p:sp>
        <p:nvSpPr>
          <p:cNvPr id="37" name="CuadroTexto 36"/>
          <p:cNvSpPr txBox="1"/>
          <p:nvPr/>
        </p:nvSpPr>
        <p:spPr>
          <a:xfrm>
            <a:off x="1481080" y="6091321"/>
            <a:ext cx="3967246" cy="584775"/>
          </a:xfrm>
          <a:prstGeom prst="rect">
            <a:avLst/>
          </a:prstGeom>
          <a:noFill/>
        </p:spPr>
        <p:txBody>
          <a:bodyPr wrap="square" rtlCol="0">
            <a:spAutoFit/>
          </a:bodyPr>
          <a:lstStyle/>
          <a:p>
            <a:pPr marL="285750" indent="-285750">
              <a:buFont typeface="Wingdings" panose="05000000000000000000" pitchFamily="2" charset="2"/>
              <a:buChar char="§"/>
            </a:pPr>
            <a:r>
              <a:rPr lang="es-MX"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The </a:t>
            </a:r>
            <a:r>
              <a:rPr lang="es-MX" sz="16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Equator</a:t>
            </a:r>
            <a:r>
              <a:rPr lang="es-MX"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 </a:t>
            </a:r>
            <a:r>
              <a:rPr lang="es-MX" sz="16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Principles</a:t>
            </a:r>
            <a:r>
              <a:rPr lang="es-MX"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 and </a:t>
            </a:r>
          </a:p>
          <a:p>
            <a:pPr marL="285750" indent="-285750">
              <a:buFont typeface="Wingdings" panose="05000000000000000000" pitchFamily="2" charset="2"/>
              <a:buChar char="§"/>
            </a:pPr>
            <a:r>
              <a:rPr lang="es-MX"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The IFC Performance </a:t>
            </a:r>
            <a:r>
              <a:rPr lang="es-MX" sz="1600" dirty="0" err="1" smtClean="0">
                <a:solidFill>
                  <a:schemeClr val="bg1"/>
                </a:solidFill>
                <a:latin typeface="Tahoma" panose="020B0604030504040204" pitchFamily="34" charset="0"/>
                <a:ea typeface="Tahoma" panose="020B0604030504040204" pitchFamily="34" charset="0"/>
                <a:cs typeface="Tahoma" panose="020B0604030504040204" pitchFamily="34" charset="0"/>
              </a:rPr>
              <a:t>Standards</a:t>
            </a:r>
            <a:r>
              <a:rPr lang="es-MX"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s-MX"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9" name="Rectángulo 38"/>
          <p:cNvSpPr/>
          <p:nvPr/>
        </p:nvSpPr>
        <p:spPr>
          <a:xfrm>
            <a:off x="491194" y="5613228"/>
            <a:ext cx="8695744" cy="400110"/>
          </a:xfrm>
          <a:prstGeom prst="rect">
            <a:avLst/>
          </a:prstGeom>
        </p:spPr>
        <p:txBody>
          <a:bodyPr wrap="square">
            <a:spAutoFit/>
          </a:bodyPr>
          <a:lstStyle/>
          <a:p>
            <a:pPr marL="342900" indent="-342900" algn="just">
              <a:spcAft>
                <a:spcPts val="3000"/>
              </a:spcAft>
              <a:buClr>
                <a:srgbClr val="C00000"/>
              </a:buClr>
              <a:buSzPct val="115000"/>
              <a:buFont typeface="Tahoma" panose="020B0604030504040204" pitchFamily="34" charset="0"/>
              <a:buChar char="»"/>
            </a:pPr>
            <a:r>
              <a:rPr lang="es-MX" sz="2000" b="1"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Methodology</a:t>
            </a:r>
            <a:r>
              <a:rPr lang="es-MX" sz="2000" b="1"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sz="2000" b="1" dirty="0" err="1">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based</a:t>
            </a:r>
            <a:r>
              <a:rPr lang="es-MX" sz="2000" b="1"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t>
            </a:r>
            <a:endParaRPr lang="es-MX" sz="2000" b="1" dirty="0"/>
          </a:p>
        </p:txBody>
      </p:sp>
      <p:sp>
        <p:nvSpPr>
          <p:cNvPr id="34" name="CuadroTexto 33"/>
          <p:cNvSpPr txBox="1"/>
          <p:nvPr/>
        </p:nvSpPr>
        <p:spPr>
          <a:xfrm>
            <a:off x="163301" y="192584"/>
            <a:ext cx="9676047" cy="1384995"/>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p>
          <a:p>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SARAS</a:t>
            </a:r>
            <a:endPar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spTree>
    <p:extLst>
      <p:ext uri="{BB962C8B-B14F-4D97-AF65-F5344CB8AC3E}">
        <p14:creationId xmlns:p14="http://schemas.microsoft.com/office/powerpoint/2010/main" val="367455466"/>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k object 16"/>
          <p:cNvSpPr/>
          <p:nvPr/>
        </p:nvSpPr>
        <p:spPr>
          <a:xfrm>
            <a:off x="669701" y="2601520"/>
            <a:ext cx="7290761" cy="4115957"/>
          </a:xfrm>
          <a:prstGeom prst="rect">
            <a:avLst/>
          </a:prstGeom>
          <a:blipFill>
            <a:blip r:embed="rId3" cstate="print"/>
            <a:srcRect/>
            <a:stretch>
              <a:fillRect r="-89493"/>
            </a:stretch>
          </a:blipFill>
        </p:spPr>
        <p:txBody>
          <a:bodyPr wrap="square" lIns="0" tIns="0" rIns="0" bIns="0" rtlCol="0"/>
          <a:lstStyle/>
          <a:p>
            <a:endParaRPr/>
          </a:p>
        </p:txBody>
      </p:sp>
      <p:sp>
        <p:nvSpPr>
          <p:cNvPr id="33" name="bk object 16"/>
          <p:cNvSpPr/>
          <p:nvPr/>
        </p:nvSpPr>
        <p:spPr>
          <a:xfrm>
            <a:off x="8165205" y="2601520"/>
            <a:ext cx="3153920" cy="4115957"/>
          </a:xfrm>
          <a:prstGeom prst="rect">
            <a:avLst/>
          </a:prstGeom>
          <a:blipFill>
            <a:blip r:embed="rId3" cstate="print"/>
            <a:srcRect/>
            <a:stretch>
              <a:fillRect l="-106168"/>
            </a:stretch>
          </a:blipFill>
        </p:spPr>
        <p:txBody>
          <a:bodyPr wrap="square" lIns="0" tIns="0" rIns="0" bIns="0" rtlCol="0"/>
          <a:lstStyle/>
          <a:p>
            <a:endParaRPr/>
          </a:p>
        </p:txBody>
      </p:sp>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11" name="Rectángulo 10"/>
          <p:cNvSpPr/>
          <p:nvPr/>
        </p:nvSpPr>
        <p:spPr>
          <a:xfrm>
            <a:off x="2407226" y="2817608"/>
            <a:ext cx="900000" cy="90000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5400" b="1" dirty="0">
                <a:latin typeface="Tahoma" panose="020B0604030504040204" pitchFamily="34" charset="0"/>
                <a:ea typeface="Tahoma" panose="020B0604030504040204" pitchFamily="34" charset="0"/>
                <a:cs typeface="Tahoma" panose="020B0604030504040204" pitchFamily="34" charset="0"/>
              </a:rPr>
              <a:t>A</a:t>
            </a:r>
          </a:p>
        </p:txBody>
      </p:sp>
      <p:sp>
        <p:nvSpPr>
          <p:cNvPr id="13" name="Rectángulo 12"/>
          <p:cNvSpPr/>
          <p:nvPr/>
        </p:nvSpPr>
        <p:spPr>
          <a:xfrm>
            <a:off x="171662" y="4246890"/>
            <a:ext cx="1863199" cy="584445"/>
          </a:xfrm>
          <a:prstGeom prst="rect">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600" b="1" dirty="0" smtClean="0">
                <a:latin typeface="Tahoma" panose="020B0604030504040204" pitchFamily="34" charset="0"/>
                <a:ea typeface="Tahoma" panose="020B0604030504040204" pitchFamily="34" charset="0"/>
                <a:cs typeface="Tahoma" panose="020B0604030504040204" pitchFamily="34" charset="0"/>
              </a:rPr>
              <a:t>CATEGORIZING</a:t>
            </a:r>
            <a:endParaRPr lang="es-MX" sz="1600" b="1" dirty="0">
              <a:solidFill>
                <a:schemeClr val="lt1"/>
              </a:solidFill>
              <a:latin typeface="Tahoma" panose="020B0604030504040204" pitchFamily="34" charset="0"/>
              <a:ea typeface="Tahoma" panose="020B0604030504040204" pitchFamily="34" charset="0"/>
              <a:cs typeface="Tahoma" panose="020B0604030504040204" pitchFamily="34" charset="0"/>
            </a:endParaRPr>
          </a:p>
        </p:txBody>
      </p:sp>
      <p:sp>
        <p:nvSpPr>
          <p:cNvPr id="38" name="Rectángulo 37"/>
          <p:cNvSpPr/>
          <p:nvPr/>
        </p:nvSpPr>
        <p:spPr>
          <a:xfrm>
            <a:off x="587464" y="1954999"/>
            <a:ext cx="10731662" cy="646331"/>
          </a:xfrm>
          <a:prstGeom prst="rect">
            <a:avLst/>
          </a:prstGeom>
        </p:spPr>
        <p:txBody>
          <a:bodyPr wrap="square">
            <a:spAutoFit/>
          </a:bodyPr>
          <a:lstStyle/>
          <a:p>
            <a:pPr algn="just">
              <a:spcAft>
                <a:spcPts val="3000"/>
              </a:spcAft>
              <a:buClr>
                <a:srgbClr val="C00000"/>
              </a:buClr>
              <a:buSzPct val="115000"/>
            </a:pPr>
            <a:r>
              <a:rPr lang="es-MX" b="1"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Objective</a:t>
            </a:r>
            <a:r>
              <a:rPr lang="es-MX" b="1"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Categorizing</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projects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based</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on</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its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environmental</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and social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risk</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in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order</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to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manage</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the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potential</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impacts</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that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influence</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the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credit</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and the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reputational</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 </a:t>
            </a:r>
            <a:r>
              <a:rPr lang="es-MX" dirty="0" err="1"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risk</a:t>
            </a:r>
            <a:r>
              <a:rPr lang="es-MX"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a:t>
            </a:r>
          </a:p>
        </p:txBody>
      </p:sp>
      <p:sp>
        <p:nvSpPr>
          <p:cNvPr id="18" name="Rectángulo 17"/>
          <p:cNvSpPr/>
          <p:nvPr/>
        </p:nvSpPr>
        <p:spPr>
          <a:xfrm>
            <a:off x="3590000" y="2841173"/>
            <a:ext cx="4085808" cy="90000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1400" dirty="0" smtClean="0">
                <a:latin typeface="Tahoma" panose="020B0604030504040204" pitchFamily="34" charset="0"/>
                <a:ea typeface="Tahoma" panose="020B0604030504040204" pitchFamily="34" charset="0"/>
                <a:cs typeface="Tahoma" panose="020B0604030504040204" pitchFamily="34" charset="0"/>
              </a:rPr>
              <a:t>Projects with probable adverse and </a:t>
            </a:r>
            <a:r>
              <a:rPr lang="es-MX" sz="1400" dirty="0" err="1" smtClean="0">
                <a:latin typeface="Tahoma" panose="020B0604030504040204" pitchFamily="34" charset="0"/>
                <a:ea typeface="Tahoma" panose="020B0604030504040204" pitchFamily="34" charset="0"/>
                <a:cs typeface="Tahoma" panose="020B0604030504040204" pitchFamily="34" charset="0"/>
              </a:rPr>
              <a:t>sensitive</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effects</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on</a:t>
            </a:r>
            <a:r>
              <a:rPr lang="es-MX" sz="1400" dirty="0" smtClean="0">
                <a:latin typeface="Tahoma" panose="020B0604030504040204" pitchFamily="34" charset="0"/>
                <a:ea typeface="Tahoma" panose="020B0604030504040204" pitchFamily="34" charset="0"/>
                <a:cs typeface="Tahoma" panose="020B0604030504040204" pitchFamily="34" charset="0"/>
              </a:rPr>
              <a:t> the </a:t>
            </a:r>
            <a:r>
              <a:rPr lang="es-MX" sz="1400" dirty="0" err="1" smtClean="0">
                <a:latin typeface="Tahoma" panose="020B0604030504040204" pitchFamily="34" charset="0"/>
                <a:ea typeface="Tahoma" panose="020B0604030504040204" pitchFamily="34" charset="0"/>
                <a:cs typeface="Tahoma" panose="020B0604030504040204" pitchFamily="34" charset="0"/>
              </a:rPr>
              <a:t>enviroment</a:t>
            </a:r>
            <a:r>
              <a:rPr lang="es-MX" sz="1400" dirty="0" smtClean="0">
                <a:latin typeface="Tahoma" panose="020B0604030504040204" pitchFamily="34" charset="0"/>
                <a:ea typeface="Tahoma" panose="020B0604030504040204" pitchFamily="34" charset="0"/>
                <a:cs typeface="Tahoma" panose="020B0604030504040204" pitchFamily="34" charset="0"/>
              </a:rPr>
              <a:t> that can be irreversible, </a:t>
            </a:r>
            <a:r>
              <a:rPr lang="es-MX" sz="1400" dirty="0" err="1" smtClean="0">
                <a:latin typeface="Tahoma" panose="020B0604030504040204" pitchFamily="34" charset="0"/>
                <a:ea typeface="Tahoma" panose="020B0604030504040204" pitchFamily="34" charset="0"/>
                <a:cs typeface="Tahoma" panose="020B0604030504040204" pitchFamily="34" charset="0"/>
              </a:rPr>
              <a:t>varied</a:t>
            </a:r>
            <a:r>
              <a:rPr lang="es-MX" sz="1400" dirty="0" smtClean="0">
                <a:latin typeface="Tahoma" panose="020B0604030504040204" pitchFamily="34" charset="0"/>
                <a:ea typeface="Tahoma" panose="020B0604030504040204" pitchFamily="34" charset="0"/>
                <a:cs typeface="Tahoma" panose="020B0604030504040204" pitchFamily="34" charset="0"/>
              </a:rPr>
              <a:t>, or </a:t>
            </a:r>
            <a:r>
              <a:rPr lang="es-MX" sz="1400" dirty="0" err="1" smtClean="0">
                <a:latin typeface="Tahoma" panose="020B0604030504040204" pitchFamily="34" charset="0"/>
                <a:ea typeface="Tahoma" panose="020B0604030504040204" pitchFamily="34" charset="0"/>
                <a:cs typeface="Tahoma" panose="020B0604030504040204" pitchFamily="34" charset="0"/>
              </a:rPr>
              <a:t>unprecedented</a:t>
            </a:r>
            <a:r>
              <a:rPr lang="es-MX" sz="1400" dirty="0" smtClean="0">
                <a:latin typeface="Tahoma" panose="020B0604030504040204" pitchFamily="34" charset="0"/>
                <a:ea typeface="Tahoma" panose="020B0604030504040204" pitchFamily="34" charset="0"/>
                <a:cs typeface="Tahoma" panose="020B0604030504040204" pitchFamily="34" charset="0"/>
              </a:rPr>
              <a:t>.</a:t>
            </a:r>
            <a:endParaRPr lang="es-MX" sz="1400" dirty="0">
              <a:latin typeface="Tahoma" panose="020B0604030504040204" pitchFamily="34" charset="0"/>
              <a:ea typeface="Tahoma" panose="020B0604030504040204" pitchFamily="34" charset="0"/>
              <a:cs typeface="Tahoma" panose="020B0604030504040204" pitchFamily="34" charset="0"/>
            </a:endParaRPr>
          </a:p>
        </p:txBody>
      </p:sp>
      <p:sp>
        <p:nvSpPr>
          <p:cNvPr id="19" name="Rectángulo 18"/>
          <p:cNvSpPr/>
          <p:nvPr/>
        </p:nvSpPr>
        <p:spPr>
          <a:xfrm>
            <a:off x="2407226" y="4157832"/>
            <a:ext cx="900000" cy="90000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5400" b="1" dirty="0" smtClean="0">
                <a:latin typeface="Tahoma" panose="020B0604030504040204" pitchFamily="34" charset="0"/>
                <a:ea typeface="Tahoma" panose="020B0604030504040204" pitchFamily="34" charset="0"/>
                <a:cs typeface="Tahoma" panose="020B0604030504040204" pitchFamily="34" charset="0"/>
              </a:rPr>
              <a:t>B</a:t>
            </a:r>
            <a:endParaRPr lang="es-MX" sz="5400" b="1" dirty="0">
              <a:latin typeface="Tahoma" panose="020B0604030504040204" pitchFamily="34" charset="0"/>
              <a:ea typeface="Tahoma" panose="020B0604030504040204" pitchFamily="34" charset="0"/>
              <a:cs typeface="Tahoma" panose="020B0604030504040204" pitchFamily="34" charset="0"/>
            </a:endParaRPr>
          </a:p>
        </p:txBody>
      </p:sp>
      <p:sp>
        <p:nvSpPr>
          <p:cNvPr id="20" name="Rectángulo 19"/>
          <p:cNvSpPr/>
          <p:nvPr/>
        </p:nvSpPr>
        <p:spPr>
          <a:xfrm>
            <a:off x="3590000" y="4181397"/>
            <a:ext cx="4085808" cy="90000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1400" dirty="0" smtClean="0">
                <a:latin typeface="Tahoma" panose="020B0604030504040204" pitchFamily="34" charset="0"/>
                <a:ea typeface="Tahoma" panose="020B0604030504040204" pitchFamily="34" charset="0"/>
                <a:cs typeface="Tahoma" panose="020B0604030504040204" pitchFamily="34" charset="0"/>
              </a:rPr>
              <a:t>Projects with posible adverse </a:t>
            </a:r>
            <a:r>
              <a:rPr lang="es-MX" sz="1400" dirty="0" err="1" smtClean="0">
                <a:latin typeface="Tahoma" panose="020B0604030504040204" pitchFamily="34" charset="0"/>
                <a:ea typeface="Tahoma" panose="020B0604030504040204" pitchFamily="34" charset="0"/>
                <a:cs typeface="Tahoma" panose="020B0604030504040204" pitchFamily="34" charset="0"/>
              </a:rPr>
              <a:t>effects</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on</a:t>
            </a:r>
            <a:r>
              <a:rPr lang="es-MX" sz="1400" dirty="0" smtClean="0">
                <a:latin typeface="Tahoma" panose="020B0604030504040204" pitchFamily="34" charset="0"/>
                <a:ea typeface="Tahoma" panose="020B0604030504040204" pitchFamily="34" charset="0"/>
                <a:cs typeface="Tahoma" panose="020B0604030504040204" pitchFamily="34" charset="0"/>
              </a:rPr>
              <a:t> the </a:t>
            </a:r>
            <a:r>
              <a:rPr lang="es-MX" sz="1400" dirty="0" err="1" smtClean="0">
                <a:latin typeface="Tahoma" panose="020B0604030504040204" pitchFamily="34" charset="0"/>
                <a:ea typeface="Tahoma" panose="020B0604030504040204" pitchFamily="34" charset="0"/>
                <a:cs typeface="Tahoma" panose="020B0604030504040204" pitchFamily="34" charset="0"/>
              </a:rPr>
              <a:t>enviroment</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within</a:t>
            </a:r>
            <a:r>
              <a:rPr lang="es-MX" sz="1400" dirty="0" smtClean="0">
                <a:latin typeface="Tahoma" panose="020B0604030504040204" pitchFamily="34" charset="0"/>
                <a:ea typeface="Tahoma" panose="020B0604030504040204" pitchFamily="34" charset="0"/>
                <a:cs typeface="Tahoma" panose="020B0604030504040204" pitchFamily="34" charset="0"/>
              </a:rPr>
              <a:t> human </a:t>
            </a:r>
            <a:r>
              <a:rPr lang="es-MX" sz="1400" dirty="0" err="1" smtClean="0">
                <a:latin typeface="Tahoma" panose="020B0604030504040204" pitchFamily="34" charset="0"/>
                <a:ea typeface="Tahoma" panose="020B0604030504040204" pitchFamily="34" charset="0"/>
                <a:cs typeface="Tahoma" panose="020B0604030504040204" pitchFamily="34" charset="0"/>
              </a:rPr>
              <a:t>populations</a:t>
            </a:r>
            <a:r>
              <a:rPr lang="es-MX" sz="1400" dirty="0" smtClean="0">
                <a:latin typeface="Tahoma" panose="020B0604030504040204" pitchFamily="34" charset="0"/>
                <a:ea typeface="Tahoma" panose="020B0604030504040204" pitchFamily="34" charset="0"/>
                <a:cs typeface="Tahoma" panose="020B0604030504040204" pitchFamily="34" charset="0"/>
              </a:rPr>
              <a:t> or important </a:t>
            </a:r>
            <a:r>
              <a:rPr lang="es-MX" sz="1400" dirty="0" err="1" smtClean="0">
                <a:latin typeface="Tahoma" panose="020B0604030504040204" pitchFamily="34" charset="0"/>
                <a:ea typeface="Tahoma" panose="020B0604030504040204" pitchFamily="34" charset="0"/>
                <a:cs typeface="Tahoma" panose="020B0604030504040204" pitchFamily="34" charset="0"/>
              </a:rPr>
              <a:t>ecological</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areas</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such</a:t>
            </a:r>
            <a:r>
              <a:rPr lang="es-MX" sz="1400" dirty="0" smtClean="0">
                <a:latin typeface="Tahoma" panose="020B0604030504040204" pitchFamily="34" charset="0"/>
                <a:ea typeface="Tahoma" panose="020B0604030504040204" pitchFamily="34" charset="0"/>
                <a:cs typeface="Tahoma" panose="020B0604030504040204" pitchFamily="34" charset="0"/>
              </a:rPr>
              <a:t> as </a:t>
            </a:r>
            <a:r>
              <a:rPr lang="es-MX" sz="1400" dirty="0" err="1" smtClean="0">
                <a:latin typeface="Tahoma" panose="020B0604030504040204" pitchFamily="34" charset="0"/>
                <a:ea typeface="Tahoma" panose="020B0604030504040204" pitchFamily="34" charset="0"/>
                <a:cs typeface="Tahoma" panose="020B0604030504040204" pitchFamily="34" charset="0"/>
              </a:rPr>
              <a:t>wetlands</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forests</a:t>
            </a:r>
            <a:r>
              <a:rPr lang="es-MX" sz="1400" dirty="0" smtClean="0">
                <a:latin typeface="Tahoma" panose="020B0604030504040204" pitchFamily="34" charset="0"/>
                <a:ea typeface="Tahoma" panose="020B0604030504040204" pitchFamily="34" charset="0"/>
                <a:cs typeface="Tahoma" panose="020B0604030504040204" pitchFamily="34" charset="0"/>
              </a:rPr>
              <a:t>, and </a:t>
            </a:r>
            <a:r>
              <a:rPr lang="es-MX" sz="1400" dirty="0" err="1" smtClean="0">
                <a:latin typeface="Tahoma" panose="020B0604030504040204" pitchFamily="34" charset="0"/>
                <a:ea typeface="Tahoma" panose="020B0604030504040204" pitchFamily="34" charset="0"/>
                <a:cs typeface="Tahoma" panose="020B0604030504040204" pitchFamily="34" charset="0"/>
              </a:rPr>
              <a:t>other</a:t>
            </a:r>
            <a:r>
              <a:rPr lang="es-MX" sz="1400" dirty="0" smtClean="0">
                <a:latin typeface="Tahoma" panose="020B0604030504040204" pitchFamily="34" charset="0"/>
                <a:ea typeface="Tahoma" panose="020B0604030504040204" pitchFamily="34" charset="0"/>
                <a:cs typeface="Tahoma" panose="020B0604030504040204" pitchFamily="34" charset="0"/>
              </a:rPr>
              <a:t> natural </a:t>
            </a:r>
            <a:r>
              <a:rPr lang="es-MX" sz="1400" dirty="0" err="1" smtClean="0">
                <a:latin typeface="Tahoma" panose="020B0604030504040204" pitchFamily="34" charset="0"/>
                <a:ea typeface="Tahoma" panose="020B0604030504040204" pitchFamily="34" charset="0"/>
                <a:cs typeface="Tahoma" panose="020B0604030504040204" pitchFamily="34" charset="0"/>
              </a:rPr>
              <a:t>habitats</a:t>
            </a:r>
            <a:r>
              <a:rPr lang="es-MX" sz="1400" dirty="0" smtClean="0">
                <a:latin typeface="Tahoma" panose="020B0604030504040204" pitchFamily="34" charset="0"/>
                <a:ea typeface="Tahoma" panose="020B0604030504040204" pitchFamily="34" charset="0"/>
                <a:cs typeface="Tahoma" panose="020B0604030504040204" pitchFamily="34" charset="0"/>
              </a:rPr>
              <a:t>. </a:t>
            </a:r>
            <a:endParaRPr lang="es-MX" sz="1400" dirty="0">
              <a:latin typeface="Tahoma" panose="020B0604030504040204" pitchFamily="34" charset="0"/>
              <a:ea typeface="Tahoma" panose="020B0604030504040204" pitchFamily="34" charset="0"/>
              <a:cs typeface="Tahoma" panose="020B0604030504040204" pitchFamily="34" charset="0"/>
            </a:endParaRPr>
          </a:p>
        </p:txBody>
      </p:sp>
      <p:sp>
        <p:nvSpPr>
          <p:cNvPr id="21" name="Rectángulo 20"/>
          <p:cNvSpPr/>
          <p:nvPr/>
        </p:nvSpPr>
        <p:spPr>
          <a:xfrm>
            <a:off x="2430836" y="5507964"/>
            <a:ext cx="900000" cy="90000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5400" b="1" dirty="0" smtClean="0">
                <a:latin typeface="Tahoma" panose="020B0604030504040204" pitchFamily="34" charset="0"/>
                <a:ea typeface="Tahoma" panose="020B0604030504040204" pitchFamily="34" charset="0"/>
                <a:cs typeface="Tahoma" panose="020B0604030504040204" pitchFamily="34" charset="0"/>
              </a:rPr>
              <a:t>C</a:t>
            </a:r>
            <a:endParaRPr lang="es-MX" sz="5400" b="1" dirty="0">
              <a:latin typeface="Tahoma" panose="020B0604030504040204" pitchFamily="34" charset="0"/>
              <a:ea typeface="Tahoma" panose="020B0604030504040204" pitchFamily="34" charset="0"/>
              <a:cs typeface="Tahoma" panose="020B0604030504040204" pitchFamily="34" charset="0"/>
            </a:endParaRPr>
          </a:p>
        </p:txBody>
      </p:sp>
      <p:sp>
        <p:nvSpPr>
          <p:cNvPr id="22" name="Rectángulo 21"/>
          <p:cNvSpPr/>
          <p:nvPr/>
        </p:nvSpPr>
        <p:spPr>
          <a:xfrm>
            <a:off x="3613610" y="5531529"/>
            <a:ext cx="4085808" cy="900000"/>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MX" sz="1400" dirty="0" smtClean="0">
                <a:latin typeface="Tahoma" panose="020B0604030504040204" pitchFamily="34" charset="0"/>
                <a:ea typeface="Tahoma" panose="020B0604030504040204" pitchFamily="34" charset="0"/>
                <a:cs typeface="Tahoma" panose="020B0604030504040204" pitchFamily="34" charset="0"/>
              </a:rPr>
              <a:t>A </a:t>
            </a:r>
            <a:r>
              <a:rPr lang="es-MX" sz="1400" dirty="0" err="1" smtClean="0">
                <a:latin typeface="Tahoma" panose="020B0604030504040204" pitchFamily="34" charset="0"/>
                <a:ea typeface="Tahoma" panose="020B0604030504040204" pitchFamily="34" charset="0"/>
                <a:cs typeface="Tahoma" panose="020B0604030504040204" pitchFamily="34" charset="0"/>
              </a:rPr>
              <a:t>proposed</a:t>
            </a:r>
            <a:r>
              <a:rPr lang="es-MX" sz="1400" dirty="0" smtClean="0">
                <a:latin typeface="Tahoma" panose="020B0604030504040204" pitchFamily="34" charset="0"/>
                <a:ea typeface="Tahoma" panose="020B0604030504040204" pitchFamily="34" charset="0"/>
                <a:cs typeface="Tahoma" panose="020B0604030504040204" pitchFamily="34" charset="0"/>
              </a:rPr>
              <a:t> Project is </a:t>
            </a:r>
            <a:r>
              <a:rPr lang="es-MX" sz="1400" dirty="0" err="1" smtClean="0">
                <a:latin typeface="Tahoma" panose="020B0604030504040204" pitchFamily="34" charset="0"/>
                <a:ea typeface="Tahoma" panose="020B0604030504040204" pitchFamily="34" charset="0"/>
                <a:cs typeface="Tahoma" panose="020B0604030504040204" pitchFamily="34" charset="0"/>
              </a:rPr>
              <a:t>classified</a:t>
            </a:r>
            <a:r>
              <a:rPr lang="es-MX" sz="1400" dirty="0" smtClean="0">
                <a:latin typeface="Tahoma" panose="020B0604030504040204" pitchFamily="34" charset="0"/>
                <a:ea typeface="Tahoma" panose="020B0604030504040204" pitchFamily="34" charset="0"/>
                <a:cs typeface="Tahoma" panose="020B0604030504040204" pitchFamily="34" charset="0"/>
              </a:rPr>
              <a:t> in </a:t>
            </a:r>
            <a:r>
              <a:rPr lang="es-MX" sz="1400" dirty="0" err="1" smtClean="0">
                <a:latin typeface="Tahoma" panose="020B0604030504040204" pitchFamily="34" charset="0"/>
                <a:ea typeface="Tahoma" panose="020B0604030504040204" pitchFamily="34" charset="0"/>
                <a:cs typeface="Tahoma" panose="020B0604030504040204" pitchFamily="34" charset="0"/>
              </a:rPr>
              <a:t>this</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category</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if</a:t>
            </a:r>
            <a:r>
              <a:rPr lang="es-MX" sz="1400" dirty="0" smtClean="0">
                <a:latin typeface="Tahoma" panose="020B0604030504040204" pitchFamily="34" charset="0"/>
                <a:ea typeface="Tahoma" panose="020B0604030504040204" pitchFamily="34" charset="0"/>
                <a:cs typeface="Tahoma" panose="020B0604030504040204" pitchFamily="34" charset="0"/>
              </a:rPr>
              <a:t> the </a:t>
            </a:r>
            <a:r>
              <a:rPr lang="es-MX" sz="1400" dirty="0" err="1" smtClean="0">
                <a:latin typeface="Tahoma" panose="020B0604030504040204" pitchFamily="34" charset="0"/>
                <a:ea typeface="Tahoma" panose="020B0604030504040204" pitchFamily="34" charset="0"/>
                <a:cs typeface="Tahoma" panose="020B0604030504040204" pitchFamily="34" charset="0"/>
              </a:rPr>
              <a:t>probability</a:t>
            </a:r>
            <a:r>
              <a:rPr lang="es-MX" sz="1400" dirty="0" smtClean="0">
                <a:latin typeface="Tahoma" panose="020B0604030504040204" pitchFamily="34" charset="0"/>
                <a:ea typeface="Tahoma" panose="020B0604030504040204" pitchFamily="34" charset="0"/>
                <a:cs typeface="Tahoma" panose="020B0604030504040204" pitchFamily="34" charset="0"/>
              </a:rPr>
              <a:t> of </a:t>
            </a:r>
            <a:r>
              <a:rPr lang="es-MX" sz="1400" dirty="0" err="1" smtClean="0">
                <a:latin typeface="Tahoma" panose="020B0604030504040204" pitchFamily="34" charset="0"/>
                <a:ea typeface="Tahoma" panose="020B0604030504040204" pitchFamily="34" charset="0"/>
                <a:cs typeface="Tahoma" panose="020B0604030504040204" pitchFamily="34" charset="0"/>
              </a:rPr>
              <a:t>causing</a:t>
            </a:r>
            <a:r>
              <a:rPr lang="es-MX" sz="1400" dirty="0" smtClean="0">
                <a:latin typeface="Tahoma" panose="020B0604030504040204" pitchFamily="34" charset="0"/>
                <a:ea typeface="Tahoma" panose="020B0604030504040204" pitchFamily="34" charset="0"/>
                <a:cs typeface="Tahoma" panose="020B0604030504040204" pitchFamily="34" charset="0"/>
              </a:rPr>
              <a:t> adverse </a:t>
            </a:r>
            <a:r>
              <a:rPr lang="es-MX" sz="1400" dirty="0" err="1" smtClean="0">
                <a:latin typeface="Tahoma" panose="020B0604030504040204" pitchFamily="34" charset="0"/>
                <a:ea typeface="Tahoma" panose="020B0604030504040204" pitchFamily="34" charset="0"/>
                <a:cs typeface="Tahoma" panose="020B0604030504040204" pitchFamily="34" charset="0"/>
              </a:rPr>
              <a:t>effects</a:t>
            </a:r>
            <a:r>
              <a:rPr lang="es-MX" sz="1400" dirty="0" smtClean="0">
                <a:latin typeface="Tahoma" panose="020B0604030504040204" pitchFamily="34" charset="0"/>
                <a:ea typeface="Tahoma" panose="020B0604030504040204" pitchFamily="34" charset="0"/>
                <a:cs typeface="Tahoma" panose="020B0604030504040204" pitchFamily="34" charset="0"/>
              </a:rPr>
              <a:t> </a:t>
            </a:r>
            <a:r>
              <a:rPr lang="es-MX" sz="1400" dirty="0" err="1" smtClean="0">
                <a:latin typeface="Tahoma" panose="020B0604030504040204" pitchFamily="34" charset="0"/>
                <a:ea typeface="Tahoma" panose="020B0604030504040204" pitchFamily="34" charset="0"/>
                <a:cs typeface="Tahoma" panose="020B0604030504040204" pitchFamily="34" charset="0"/>
              </a:rPr>
              <a:t>on</a:t>
            </a:r>
            <a:r>
              <a:rPr lang="es-MX" sz="1400" dirty="0" smtClean="0">
                <a:latin typeface="Tahoma" panose="020B0604030504040204" pitchFamily="34" charset="0"/>
                <a:ea typeface="Tahoma" panose="020B0604030504040204" pitchFamily="34" charset="0"/>
                <a:cs typeface="Tahoma" panose="020B0604030504040204" pitchFamily="34" charset="0"/>
              </a:rPr>
              <a:t> the </a:t>
            </a:r>
            <a:r>
              <a:rPr lang="es-MX" sz="1400" dirty="0" err="1" smtClean="0">
                <a:latin typeface="Tahoma" panose="020B0604030504040204" pitchFamily="34" charset="0"/>
                <a:ea typeface="Tahoma" panose="020B0604030504040204" pitchFamily="34" charset="0"/>
                <a:cs typeface="Tahoma" panose="020B0604030504040204" pitchFamily="34" charset="0"/>
              </a:rPr>
              <a:t>enviroment</a:t>
            </a:r>
            <a:r>
              <a:rPr lang="es-MX" sz="1400" dirty="0" smtClean="0">
                <a:latin typeface="Tahoma" panose="020B0604030504040204" pitchFamily="34" charset="0"/>
                <a:ea typeface="Tahoma" panose="020B0604030504040204" pitchFamily="34" charset="0"/>
                <a:cs typeface="Tahoma" panose="020B0604030504040204" pitchFamily="34" charset="0"/>
              </a:rPr>
              <a:t> is </a:t>
            </a:r>
            <a:r>
              <a:rPr lang="es-MX" sz="1400" dirty="0" err="1" smtClean="0">
                <a:latin typeface="Tahoma" panose="020B0604030504040204" pitchFamily="34" charset="0"/>
                <a:ea typeface="Tahoma" panose="020B0604030504040204" pitchFamily="34" charset="0"/>
                <a:cs typeface="Tahoma" panose="020B0604030504040204" pitchFamily="34" charset="0"/>
              </a:rPr>
              <a:t>minimum</a:t>
            </a:r>
            <a:r>
              <a:rPr lang="es-MX" sz="1400" dirty="0" smtClean="0">
                <a:latin typeface="Tahoma" panose="020B0604030504040204" pitchFamily="34" charset="0"/>
                <a:ea typeface="Tahoma" panose="020B0604030504040204" pitchFamily="34" charset="0"/>
                <a:cs typeface="Tahoma" panose="020B0604030504040204" pitchFamily="34" charset="0"/>
              </a:rPr>
              <a:t> or </a:t>
            </a:r>
            <a:r>
              <a:rPr lang="es-MX" sz="1400" dirty="0" err="1" smtClean="0">
                <a:latin typeface="Tahoma" panose="020B0604030504040204" pitchFamily="34" charset="0"/>
                <a:ea typeface="Tahoma" panose="020B0604030504040204" pitchFamily="34" charset="0"/>
                <a:cs typeface="Tahoma" panose="020B0604030504040204" pitchFamily="34" charset="0"/>
              </a:rPr>
              <a:t>null</a:t>
            </a:r>
            <a:r>
              <a:rPr lang="es-MX" sz="1400" dirty="0" smtClean="0">
                <a:latin typeface="Tahoma" panose="020B0604030504040204" pitchFamily="34" charset="0"/>
                <a:ea typeface="Tahoma" panose="020B0604030504040204" pitchFamily="34" charset="0"/>
                <a:cs typeface="Tahoma" panose="020B0604030504040204" pitchFamily="34" charset="0"/>
              </a:rPr>
              <a:t>.</a:t>
            </a:r>
            <a:endParaRPr lang="es-MX" sz="1400" dirty="0">
              <a:latin typeface="Tahoma" panose="020B0604030504040204" pitchFamily="34" charset="0"/>
              <a:ea typeface="Tahoma" panose="020B0604030504040204" pitchFamily="34" charset="0"/>
              <a:cs typeface="Tahoma" panose="020B0604030504040204" pitchFamily="34" charset="0"/>
            </a:endParaRPr>
          </a:p>
        </p:txBody>
      </p:sp>
      <p:sp>
        <p:nvSpPr>
          <p:cNvPr id="17" name="CuadroTexto 16"/>
          <p:cNvSpPr txBox="1"/>
          <p:nvPr/>
        </p:nvSpPr>
        <p:spPr>
          <a:xfrm>
            <a:off x="279332" y="1400700"/>
            <a:ext cx="8923444" cy="523220"/>
          </a:xfrm>
          <a:prstGeom prst="rect">
            <a:avLst/>
          </a:prstGeom>
          <a:noFill/>
        </p:spPr>
        <p:txBody>
          <a:bodyPr wrap="square" rtlCol="0">
            <a:spAutoFit/>
          </a:bodyPr>
          <a:lstStyle/>
          <a:p>
            <a:r>
              <a:rPr lang="es-MX" sz="2800" dirty="0" smtClean="0">
                <a:solidFill>
                  <a:srgbClr val="5B9BD5">
                    <a:lumMod val="50000"/>
                  </a:srgbClr>
                </a:solidFill>
                <a:latin typeface="Aharoni" panose="02010803020104030203" pitchFamily="2" charset="-79"/>
                <a:cs typeface="Aharoni" panose="02010803020104030203" pitchFamily="2" charset="-79"/>
              </a:rPr>
              <a:t>Financing For a Global </a:t>
            </a:r>
            <a:r>
              <a:rPr lang="es-MX" sz="2800" dirty="0" err="1" smtClean="0">
                <a:solidFill>
                  <a:srgbClr val="5B9BD5">
                    <a:lumMod val="50000"/>
                  </a:srgbClr>
                </a:solidFill>
                <a:latin typeface="Aharoni" panose="02010803020104030203" pitchFamily="2" charset="-79"/>
                <a:cs typeface="Aharoni" panose="02010803020104030203" pitchFamily="2" charset="-79"/>
              </a:rPr>
              <a:t>Sus</a:t>
            </a:r>
            <a:r>
              <a:rPr lang="es-MX" sz="2800" b="1" dirty="0" err="1" smtClean="0">
                <a:solidFill>
                  <a:srgbClr val="5B9BD5">
                    <a:lumMod val="50000"/>
                  </a:srgbClr>
                </a:solidFill>
                <a:latin typeface="Aharoni" panose="02010803020104030203" pitchFamily="2" charset="-79"/>
                <a:cs typeface="Aharoni" panose="02010803020104030203" pitchFamily="2" charset="-79"/>
              </a:rPr>
              <a:t>tainable</a:t>
            </a:r>
            <a:r>
              <a:rPr lang="es-MX" sz="2800" b="1" dirty="0" smtClean="0">
                <a:solidFill>
                  <a:srgbClr val="5B9BD5">
                    <a:lumMod val="50000"/>
                  </a:srgbClr>
                </a:solidFill>
                <a:latin typeface="Aharoni" panose="02010803020104030203" pitchFamily="2" charset="-79"/>
                <a:cs typeface="Aharoni" panose="02010803020104030203" pitchFamily="2" charset="-79"/>
              </a:rPr>
              <a:t> Development</a:t>
            </a:r>
            <a:endParaRPr lang="es-MX" sz="2400" b="1" dirty="0">
              <a:solidFill>
                <a:srgbClr val="002060"/>
              </a:solidFill>
              <a:latin typeface="Aharoni" panose="02010803020104030203" pitchFamily="2" charset="-79"/>
              <a:cs typeface="Aharoni" panose="02010803020104030203" pitchFamily="2" charset="-79"/>
            </a:endParaRPr>
          </a:p>
        </p:txBody>
      </p:sp>
      <p:sp>
        <p:nvSpPr>
          <p:cNvPr id="25" name="CuadroTexto 24"/>
          <p:cNvSpPr txBox="1"/>
          <p:nvPr/>
        </p:nvSpPr>
        <p:spPr>
          <a:xfrm>
            <a:off x="78292" y="119872"/>
            <a:ext cx="9676047" cy="1384995"/>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p>
          <a:p>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SARAS</a:t>
            </a:r>
            <a:endPar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spTree>
    <p:extLst>
      <p:ext uri="{BB962C8B-B14F-4D97-AF65-F5344CB8AC3E}">
        <p14:creationId xmlns:p14="http://schemas.microsoft.com/office/powerpoint/2010/main" val="3276009342"/>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25" name="CuadroTexto 24"/>
          <p:cNvSpPr txBox="1"/>
          <p:nvPr/>
        </p:nvSpPr>
        <p:spPr>
          <a:xfrm>
            <a:off x="171662" y="41151"/>
            <a:ext cx="9676047" cy="1384995"/>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p>
          <a:p>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SARAS</a:t>
            </a:r>
            <a:endPar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pic>
        <p:nvPicPr>
          <p:cNvPr id="26" name="Imagen 25"/>
          <p:cNvPicPr>
            <a:picLocks noChangeAspect="1"/>
          </p:cNvPicPr>
          <p:nvPr/>
        </p:nvPicPr>
        <p:blipFill rotWithShape="1">
          <a:blip r:embed="rId3"/>
          <a:srcRect l="81094" t="54022"/>
          <a:stretch/>
        </p:blipFill>
        <p:spPr>
          <a:xfrm rot="16200000">
            <a:off x="9913984" y="-353966"/>
            <a:ext cx="1924050" cy="2631982"/>
          </a:xfrm>
          <a:prstGeom prst="rect">
            <a:avLst/>
          </a:prstGeom>
        </p:spPr>
      </p:pic>
      <p:pic>
        <p:nvPicPr>
          <p:cNvPr id="27" name="Imagen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28" name="object 39"/>
          <p:cNvSpPr/>
          <p:nvPr/>
        </p:nvSpPr>
        <p:spPr>
          <a:xfrm>
            <a:off x="735714" y="1887551"/>
            <a:ext cx="1630680" cy="718185"/>
          </a:xfrm>
          <a:custGeom>
            <a:avLst/>
            <a:gdLst/>
            <a:ahLst/>
            <a:cxnLst/>
            <a:rect l="l" t="t" r="r" b="b"/>
            <a:pathLst>
              <a:path w="1630680" h="718185">
                <a:moveTo>
                  <a:pt x="1558899" y="0"/>
                </a:moveTo>
                <a:lnTo>
                  <a:pt x="71780" y="0"/>
                </a:lnTo>
                <a:lnTo>
                  <a:pt x="43842" y="5639"/>
                </a:lnTo>
                <a:lnTo>
                  <a:pt x="21026" y="21021"/>
                </a:lnTo>
                <a:lnTo>
                  <a:pt x="5641" y="43837"/>
                </a:lnTo>
                <a:lnTo>
                  <a:pt x="0" y="71780"/>
                </a:lnTo>
                <a:lnTo>
                  <a:pt x="0" y="646023"/>
                </a:lnTo>
                <a:lnTo>
                  <a:pt x="5641" y="673961"/>
                </a:lnTo>
                <a:lnTo>
                  <a:pt x="21026" y="696777"/>
                </a:lnTo>
                <a:lnTo>
                  <a:pt x="43842" y="712162"/>
                </a:lnTo>
                <a:lnTo>
                  <a:pt x="71780" y="717803"/>
                </a:lnTo>
                <a:lnTo>
                  <a:pt x="1558899" y="717803"/>
                </a:lnTo>
                <a:lnTo>
                  <a:pt x="1586837" y="712162"/>
                </a:lnTo>
                <a:lnTo>
                  <a:pt x="1609653" y="696777"/>
                </a:lnTo>
                <a:lnTo>
                  <a:pt x="1625038" y="673961"/>
                </a:lnTo>
                <a:lnTo>
                  <a:pt x="1630680" y="646023"/>
                </a:lnTo>
                <a:lnTo>
                  <a:pt x="1630680" y="71780"/>
                </a:lnTo>
                <a:lnTo>
                  <a:pt x="1625038" y="43837"/>
                </a:lnTo>
                <a:lnTo>
                  <a:pt x="1609653" y="21021"/>
                </a:lnTo>
                <a:lnTo>
                  <a:pt x="1586837" y="5639"/>
                </a:lnTo>
                <a:lnTo>
                  <a:pt x="1558899" y="0"/>
                </a:lnTo>
                <a:close/>
              </a:path>
            </a:pathLst>
          </a:custGeom>
          <a:solidFill>
            <a:srgbClr val="4472C4"/>
          </a:solidFill>
        </p:spPr>
        <p:txBody>
          <a:bodyPr wrap="square" lIns="0" tIns="0" rIns="0" bIns="0" rtlCol="0"/>
          <a:lstStyle/>
          <a:p>
            <a:endParaRPr/>
          </a:p>
        </p:txBody>
      </p:sp>
      <p:sp>
        <p:nvSpPr>
          <p:cNvPr id="29" name="object 40"/>
          <p:cNvSpPr txBox="1"/>
          <p:nvPr/>
        </p:nvSpPr>
        <p:spPr>
          <a:xfrm>
            <a:off x="735714" y="2000539"/>
            <a:ext cx="1414275" cy="487313"/>
          </a:xfrm>
          <a:prstGeom prst="rect">
            <a:avLst/>
          </a:prstGeom>
        </p:spPr>
        <p:txBody>
          <a:bodyPr vert="horz" wrap="square" lIns="0" tIns="0" rIns="0" bIns="0" rtlCol="0">
            <a:spAutoFit/>
          </a:bodyPr>
          <a:lstStyle/>
          <a:p>
            <a:pPr marL="210185" marR="5080" indent="-198120" algn="ctr">
              <a:lnSpc>
                <a:spcPts val="1860"/>
              </a:lnSpc>
            </a:pPr>
            <a:r>
              <a:rPr lang="es-MX" sz="1700" spc="-5" dirty="0" smtClean="0">
                <a:solidFill>
                  <a:srgbClr val="FFFFFF"/>
                </a:solidFill>
                <a:cs typeface="Calibri"/>
              </a:rPr>
              <a:t>Business</a:t>
            </a:r>
          </a:p>
          <a:p>
            <a:pPr marL="210185" marR="5080" indent="-198120" algn="ctr">
              <a:lnSpc>
                <a:spcPts val="1860"/>
              </a:lnSpc>
            </a:pPr>
            <a:r>
              <a:rPr lang="es-MX" sz="1700" spc="-5" dirty="0" err="1" smtClean="0">
                <a:solidFill>
                  <a:srgbClr val="FFFFFF"/>
                </a:solidFill>
                <a:cs typeface="Calibri"/>
              </a:rPr>
              <a:t>development</a:t>
            </a:r>
            <a:endParaRPr sz="1700" dirty="0">
              <a:latin typeface="Calibri"/>
              <a:cs typeface="Calibri"/>
            </a:endParaRPr>
          </a:p>
        </p:txBody>
      </p:sp>
      <p:sp>
        <p:nvSpPr>
          <p:cNvPr id="30" name="object 41"/>
          <p:cNvSpPr/>
          <p:nvPr/>
        </p:nvSpPr>
        <p:spPr>
          <a:xfrm>
            <a:off x="2494410" y="2044522"/>
            <a:ext cx="271780" cy="403860"/>
          </a:xfrm>
          <a:custGeom>
            <a:avLst/>
            <a:gdLst/>
            <a:ahLst/>
            <a:cxnLst/>
            <a:rect l="l" t="t" r="r" b="b"/>
            <a:pathLst>
              <a:path w="271780" h="403859">
                <a:moveTo>
                  <a:pt x="135636" y="0"/>
                </a:moveTo>
                <a:lnTo>
                  <a:pt x="135636" y="80772"/>
                </a:lnTo>
                <a:lnTo>
                  <a:pt x="0" y="80772"/>
                </a:lnTo>
                <a:lnTo>
                  <a:pt x="0" y="323088"/>
                </a:lnTo>
                <a:lnTo>
                  <a:pt x="135636" y="323088"/>
                </a:lnTo>
                <a:lnTo>
                  <a:pt x="135636" y="403860"/>
                </a:lnTo>
                <a:lnTo>
                  <a:pt x="271272" y="201930"/>
                </a:lnTo>
                <a:lnTo>
                  <a:pt x="135636" y="0"/>
                </a:lnTo>
                <a:close/>
              </a:path>
            </a:pathLst>
          </a:custGeom>
          <a:solidFill>
            <a:srgbClr val="4472C4"/>
          </a:solidFill>
        </p:spPr>
        <p:txBody>
          <a:bodyPr wrap="square" lIns="0" tIns="0" rIns="0" bIns="0" rtlCol="0"/>
          <a:lstStyle/>
          <a:p>
            <a:endParaRPr/>
          </a:p>
        </p:txBody>
      </p:sp>
      <p:sp>
        <p:nvSpPr>
          <p:cNvPr id="31" name="object 42"/>
          <p:cNvSpPr/>
          <p:nvPr/>
        </p:nvSpPr>
        <p:spPr>
          <a:xfrm>
            <a:off x="2876933" y="1887551"/>
            <a:ext cx="1630680" cy="718185"/>
          </a:xfrm>
          <a:custGeom>
            <a:avLst/>
            <a:gdLst/>
            <a:ahLst/>
            <a:cxnLst/>
            <a:rect l="l" t="t" r="r" b="b"/>
            <a:pathLst>
              <a:path w="1630679" h="718185">
                <a:moveTo>
                  <a:pt x="1558899" y="0"/>
                </a:moveTo>
                <a:lnTo>
                  <a:pt x="71780" y="0"/>
                </a:lnTo>
                <a:lnTo>
                  <a:pt x="43842" y="5639"/>
                </a:lnTo>
                <a:lnTo>
                  <a:pt x="21026" y="21021"/>
                </a:lnTo>
                <a:lnTo>
                  <a:pt x="5641" y="43837"/>
                </a:lnTo>
                <a:lnTo>
                  <a:pt x="0" y="71780"/>
                </a:lnTo>
                <a:lnTo>
                  <a:pt x="0" y="646023"/>
                </a:lnTo>
                <a:lnTo>
                  <a:pt x="5641" y="673961"/>
                </a:lnTo>
                <a:lnTo>
                  <a:pt x="21026" y="696777"/>
                </a:lnTo>
                <a:lnTo>
                  <a:pt x="43842" y="712162"/>
                </a:lnTo>
                <a:lnTo>
                  <a:pt x="71780" y="717803"/>
                </a:lnTo>
                <a:lnTo>
                  <a:pt x="1558899" y="717803"/>
                </a:lnTo>
                <a:lnTo>
                  <a:pt x="1586837" y="712162"/>
                </a:lnTo>
                <a:lnTo>
                  <a:pt x="1609653" y="696777"/>
                </a:lnTo>
                <a:lnTo>
                  <a:pt x="1625038" y="673961"/>
                </a:lnTo>
                <a:lnTo>
                  <a:pt x="1630680" y="646023"/>
                </a:lnTo>
                <a:lnTo>
                  <a:pt x="1630680" y="71780"/>
                </a:lnTo>
                <a:lnTo>
                  <a:pt x="1625038" y="43837"/>
                </a:lnTo>
                <a:lnTo>
                  <a:pt x="1609653" y="21021"/>
                </a:lnTo>
                <a:lnTo>
                  <a:pt x="1586837" y="5639"/>
                </a:lnTo>
                <a:lnTo>
                  <a:pt x="1558899" y="0"/>
                </a:lnTo>
                <a:close/>
              </a:path>
            </a:pathLst>
          </a:custGeom>
          <a:solidFill>
            <a:srgbClr val="43BEB9"/>
          </a:solidFill>
        </p:spPr>
        <p:txBody>
          <a:bodyPr wrap="square" lIns="0" tIns="0" rIns="0" bIns="0" rtlCol="0"/>
          <a:lstStyle/>
          <a:p>
            <a:endParaRPr/>
          </a:p>
        </p:txBody>
      </p:sp>
      <p:sp>
        <p:nvSpPr>
          <p:cNvPr id="32" name="object 43"/>
          <p:cNvSpPr txBox="1"/>
          <p:nvPr/>
        </p:nvSpPr>
        <p:spPr>
          <a:xfrm>
            <a:off x="3018412" y="2000539"/>
            <a:ext cx="1331864" cy="487313"/>
          </a:xfrm>
          <a:prstGeom prst="rect">
            <a:avLst/>
          </a:prstGeom>
        </p:spPr>
        <p:txBody>
          <a:bodyPr vert="horz" wrap="square" lIns="0" tIns="0" rIns="0" bIns="0" rtlCol="0">
            <a:spAutoFit/>
          </a:bodyPr>
          <a:lstStyle/>
          <a:p>
            <a:pPr marL="52069" marR="5080" indent="-40005" algn="ctr">
              <a:lnSpc>
                <a:spcPts val="1860"/>
              </a:lnSpc>
            </a:pPr>
            <a:r>
              <a:rPr lang="es-MX" sz="1700" dirty="0" err="1">
                <a:solidFill>
                  <a:srgbClr val="FFFFFF"/>
                </a:solidFill>
                <a:cs typeface="Calibri"/>
              </a:rPr>
              <a:t>Analysis</a:t>
            </a:r>
            <a:r>
              <a:rPr lang="es-MX" sz="1700" dirty="0">
                <a:solidFill>
                  <a:srgbClr val="FFFFFF"/>
                </a:solidFill>
                <a:cs typeface="Calibri"/>
              </a:rPr>
              <a:t> and </a:t>
            </a:r>
            <a:r>
              <a:rPr lang="es-MX" sz="1700" dirty="0" err="1">
                <a:solidFill>
                  <a:srgbClr val="FFFFFF"/>
                </a:solidFill>
                <a:cs typeface="Calibri"/>
              </a:rPr>
              <a:t>decision</a:t>
            </a:r>
            <a:endParaRPr sz="1700" dirty="0">
              <a:latin typeface="Calibri"/>
              <a:cs typeface="Calibri"/>
            </a:endParaRPr>
          </a:p>
        </p:txBody>
      </p:sp>
      <p:sp>
        <p:nvSpPr>
          <p:cNvPr id="34" name="object 44"/>
          <p:cNvSpPr/>
          <p:nvPr/>
        </p:nvSpPr>
        <p:spPr>
          <a:xfrm>
            <a:off x="4705734" y="2044522"/>
            <a:ext cx="419100" cy="403860"/>
          </a:xfrm>
          <a:custGeom>
            <a:avLst/>
            <a:gdLst/>
            <a:ahLst/>
            <a:cxnLst/>
            <a:rect l="l" t="t" r="r" b="b"/>
            <a:pathLst>
              <a:path w="419100" h="403859">
                <a:moveTo>
                  <a:pt x="217170" y="0"/>
                </a:moveTo>
                <a:lnTo>
                  <a:pt x="217170" y="80772"/>
                </a:lnTo>
                <a:lnTo>
                  <a:pt x="0" y="80772"/>
                </a:lnTo>
                <a:lnTo>
                  <a:pt x="0" y="323088"/>
                </a:lnTo>
                <a:lnTo>
                  <a:pt x="217170" y="323088"/>
                </a:lnTo>
                <a:lnTo>
                  <a:pt x="217170" y="403860"/>
                </a:lnTo>
                <a:lnTo>
                  <a:pt x="419100" y="201930"/>
                </a:lnTo>
                <a:lnTo>
                  <a:pt x="217170" y="0"/>
                </a:lnTo>
                <a:close/>
              </a:path>
            </a:pathLst>
          </a:custGeom>
          <a:solidFill>
            <a:srgbClr val="43BB8D"/>
          </a:solidFill>
        </p:spPr>
        <p:txBody>
          <a:bodyPr wrap="square" lIns="0" tIns="0" rIns="0" bIns="0" rtlCol="0"/>
          <a:lstStyle/>
          <a:p>
            <a:endParaRPr/>
          </a:p>
        </p:txBody>
      </p:sp>
      <p:sp>
        <p:nvSpPr>
          <p:cNvPr id="35" name="object 45"/>
          <p:cNvSpPr/>
          <p:nvPr/>
        </p:nvSpPr>
        <p:spPr>
          <a:xfrm>
            <a:off x="5298570" y="1887548"/>
            <a:ext cx="1629410" cy="718185"/>
          </a:xfrm>
          <a:custGeom>
            <a:avLst/>
            <a:gdLst/>
            <a:ahLst/>
            <a:cxnLst/>
            <a:rect l="l" t="t" r="r" b="b"/>
            <a:pathLst>
              <a:path w="1629410" h="718185">
                <a:moveTo>
                  <a:pt x="1557375" y="0"/>
                </a:moveTo>
                <a:lnTo>
                  <a:pt x="71780" y="0"/>
                </a:lnTo>
                <a:lnTo>
                  <a:pt x="43837" y="5641"/>
                </a:lnTo>
                <a:lnTo>
                  <a:pt x="21021" y="21026"/>
                </a:lnTo>
                <a:lnTo>
                  <a:pt x="5639" y="43842"/>
                </a:lnTo>
                <a:lnTo>
                  <a:pt x="0" y="71780"/>
                </a:lnTo>
                <a:lnTo>
                  <a:pt x="0" y="646023"/>
                </a:lnTo>
                <a:lnTo>
                  <a:pt x="5639" y="673966"/>
                </a:lnTo>
                <a:lnTo>
                  <a:pt x="21021" y="696782"/>
                </a:lnTo>
                <a:lnTo>
                  <a:pt x="43837" y="712164"/>
                </a:lnTo>
                <a:lnTo>
                  <a:pt x="71780" y="717803"/>
                </a:lnTo>
                <a:lnTo>
                  <a:pt x="1557375" y="717803"/>
                </a:lnTo>
                <a:lnTo>
                  <a:pt x="1585318" y="712164"/>
                </a:lnTo>
                <a:lnTo>
                  <a:pt x="1608134" y="696782"/>
                </a:lnTo>
                <a:lnTo>
                  <a:pt x="1623516" y="673966"/>
                </a:lnTo>
                <a:lnTo>
                  <a:pt x="1629156" y="646023"/>
                </a:lnTo>
                <a:lnTo>
                  <a:pt x="1629156" y="71780"/>
                </a:lnTo>
                <a:lnTo>
                  <a:pt x="1623516" y="43842"/>
                </a:lnTo>
                <a:lnTo>
                  <a:pt x="1608134" y="21026"/>
                </a:lnTo>
                <a:lnTo>
                  <a:pt x="1585318" y="5641"/>
                </a:lnTo>
                <a:lnTo>
                  <a:pt x="1557375" y="0"/>
                </a:lnTo>
                <a:close/>
              </a:path>
            </a:pathLst>
          </a:custGeom>
          <a:solidFill>
            <a:srgbClr val="45B664"/>
          </a:solidFill>
        </p:spPr>
        <p:txBody>
          <a:bodyPr wrap="square" lIns="0" tIns="0" rIns="0" bIns="0" rtlCol="0"/>
          <a:lstStyle/>
          <a:p>
            <a:endParaRPr/>
          </a:p>
        </p:txBody>
      </p:sp>
      <p:sp>
        <p:nvSpPr>
          <p:cNvPr id="37" name="object 46"/>
          <p:cNvSpPr txBox="1"/>
          <p:nvPr/>
        </p:nvSpPr>
        <p:spPr>
          <a:xfrm>
            <a:off x="5297223" y="1980734"/>
            <a:ext cx="1587813" cy="487313"/>
          </a:xfrm>
          <a:prstGeom prst="rect">
            <a:avLst/>
          </a:prstGeom>
        </p:spPr>
        <p:txBody>
          <a:bodyPr vert="horz" wrap="square" lIns="0" tIns="0" rIns="0" bIns="0" rtlCol="0">
            <a:spAutoFit/>
          </a:bodyPr>
          <a:lstStyle/>
          <a:p>
            <a:pPr marR="5080" algn="ctr">
              <a:lnSpc>
                <a:spcPts val="1860"/>
              </a:lnSpc>
            </a:pPr>
            <a:r>
              <a:rPr lang="es-MX" sz="1700" dirty="0" err="1" smtClean="0">
                <a:solidFill>
                  <a:srgbClr val="FFFFFF"/>
                </a:solidFill>
                <a:latin typeface="Calibri"/>
                <a:cs typeface="Calibri"/>
              </a:rPr>
              <a:t>Intrumentation</a:t>
            </a:r>
            <a:r>
              <a:rPr lang="es-MX" sz="1700" dirty="0" smtClean="0">
                <a:solidFill>
                  <a:srgbClr val="FFFFFF"/>
                </a:solidFill>
                <a:latin typeface="Calibri"/>
                <a:cs typeface="Calibri"/>
              </a:rPr>
              <a:t> and </a:t>
            </a:r>
            <a:r>
              <a:rPr lang="es-MX" sz="1700" dirty="0" err="1" smtClean="0">
                <a:solidFill>
                  <a:srgbClr val="FFFFFF"/>
                </a:solidFill>
                <a:latin typeface="Calibri"/>
                <a:cs typeface="Calibri"/>
              </a:rPr>
              <a:t>development</a:t>
            </a:r>
            <a:endParaRPr sz="1700" dirty="0">
              <a:latin typeface="Calibri"/>
              <a:cs typeface="Calibri"/>
            </a:endParaRPr>
          </a:p>
        </p:txBody>
      </p:sp>
      <p:sp>
        <p:nvSpPr>
          <p:cNvPr id="39" name="object 47"/>
          <p:cNvSpPr/>
          <p:nvPr/>
        </p:nvSpPr>
        <p:spPr>
          <a:xfrm>
            <a:off x="7090794" y="2044522"/>
            <a:ext cx="346075" cy="403860"/>
          </a:xfrm>
          <a:custGeom>
            <a:avLst/>
            <a:gdLst/>
            <a:ahLst/>
            <a:cxnLst/>
            <a:rect l="l" t="t" r="r" b="b"/>
            <a:pathLst>
              <a:path w="346075" h="403859">
                <a:moveTo>
                  <a:pt x="172974" y="0"/>
                </a:moveTo>
                <a:lnTo>
                  <a:pt x="172974" y="80772"/>
                </a:lnTo>
                <a:lnTo>
                  <a:pt x="0" y="80772"/>
                </a:lnTo>
                <a:lnTo>
                  <a:pt x="0" y="323088"/>
                </a:lnTo>
                <a:lnTo>
                  <a:pt x="172974" y="323088"/>
                </a:lnTo>
                <a:lnTo>
                  <a:pt x="172974" y="403860"/>
                </a:lnTo>
                <a:lnTo>
                  <a:pt x="345948" y="201930"/>
                </a:lnTo>
                <a:lnTo>
                  <a:pt x="172974" y="0"/>
                </a:lnTo>
                <a:close/>
              </a:path>
            </a:pathLst>
          </a:custGeom>
          <a:solidFill>
            <a:srgbClr val="70AD47"/>
          </a:solidFill>
        </p:spPr>
        <p:txBody>
          <a:bodyPr wrap="square" lIns="0" tIns="0" rIns="0" bIns="0" rtlCol="0"/>
          <a:lstStyle/>
          <a:p>
            <a:endParaRPr/>
          </a:p>
        </p:txBody>
      </p:sp>
      <p:sp>
        <p:nvSpPr>
          <p:cNvPr id="40" name="object 48"/>
          <p:cNvSpPr/>
          <p:nvPr/>
        </p:nvSpPr>
        <p:spPr>
          <a:xfrm>
            <a:off x="7579998" y="1887548"/>
            <a:ext cx="1629410" cy="718185"/>
          </a:xfrm>
          <a:custGeom>
            <a:avLst/>
            <a:gdLst/>
            <a:ahLst/>
            <a:cxnLst/>
            <a:rect l="l" t="t" r="r" b="b"/>
            <a:pathLst>
              <a:path w="1629409" h="718185">
                <a:moveTo>
                  <a:pt x="1557375" y="0"/>
                </a:moveTo>
                <a:lnTo>
                  <a:pt x="71780" y="0"/>
                </a:lnTo>
                <a:lnTo>
                  <a:pt x="43837" y="5641"/>
                </a:lnTo>
                <a:lnTo>
                  <a:pt x="21021" y="21026"/>
                </a:lnTo>
                <a:lnTo>
                  <a:pt x="5639" y="43842"/>
                </a:lnTo>
                <a:lnTo>
                  <a:pt x="0" y="71780"/>
                </a:lnTo>
                <a:lnTo>
                  <a:pt x="0" y="646023"/>
                </a:lnTo>
                <a:lnTo>
                  <a:pt x="5639" y="673966"/>
                </a:lnTo>
                <a:lnTo>
                  <a:pt x="21021" y="696782"/>
                </a:lnTo>
                <a:lnTo>
                  <a:pt x="43837" y="712164"/>
                </a:lnTo>
                <a:lnTo>
                  <a:pt x="71780" y="717803"/>
                </a:lnTo>
                <a:lnTo>
                  <a:pt x="1557375" y="717803"/>
                </a:lnTo>
                <a:lnTo>
                  <a:pt x="1585318" y="712164"/>
                </a:lnTo>
                <a:lnTo>
                  <a:pt x="1608134" y="696782"/>
                </a:lnTo>
                <a:lnTo>
                  <a:pt x="1623516" y="673966"/>
                </a:lnTo>
                <a:lnTo>
                  <a:pt x="1629156" y="646023"/>
                </a:lnTo>
                <a:lnTo>
                  <a:pt x="1629156" y="71780"/>
                </a:lnTo>
                <a:lnTo>
                  <a:pt x="1623516" y="43842"/>
                </a:lnTo>
                <a:lnTo>
                  <a:pt x="1608134" y="21026"/>
                </a:lnTo>
                <a:lnTo>
                  <a:pt x="1585318" y="5641"/>
                </a:lnTo>
                <a:lnTo>
                  <a:pt x="1557375" y="0"/>
                </a:lnTo>
                <a:close/>
              </a:path>
            </a:pathLst>
          </a:custGeom>
          <a:solidFill>
            <a:srgbClr val="70AD47"/>
          </a:solidFill>
        </p:spPr>
        <p:txBody>
          <a:bodyPr wrap="square" lIns="0" tIns="0" rIns="0" bIns="0" rtlCol="0"/>
          <a:lstStyle/>
          <a:p>
            <a:endParaRPr/>
          </a:p>
        </p:txBody>
      </p:sp>
      <p:sp>
        <p:nvSpPr>
          <p:cNvPr id="41" name="object 49"/>
          <p:cNvSpPr txBox="1"/>
          <p:nvPr/>
        </p:nvSpPr>
        <p:spPr>
          <a:xfrm>
            <a:off x="7761287" y="2000539"/>
            <a:ext cx="1268095" cy="492125"/>
          </a:xfrm>
          <a:prstGeom prst="rect">
            <a:avLst/>
          </a:prstGeom>
        </p:spPr>
        <p:txBody>
          <a:bodyPr vert="horz" wrap="square" lIns="0" tIns="0" rIns="0" bIns="0" rtlCol="0">
            <a:spAutoFit/>
          </a:bodyPr>
          <a:lstStyle/>
          <a:p>
            <a:pPr marL="36830" marR="5080" indent="-24765">
              <a:lnSpc>
                <a:spcPts val="1860"/>
              </a:lnSpc>
            </a:pPr>
            <a:r>
              <a:rPr lang="es-MX" sz="1700" spc="-5" dirty="0" err="1">
                <a:solidFill>
                  <a:srgbClr val="FFFFFF"/>
                </a:solidFill>
                <a:cs typeface="Calibri"/>
              </a:rPr>
              <a:t>Monitoring</a:t>
            </a:r>
            <a:r>
              <a:rPr lang="es-MX" sz="1700" spc="-5" dirty="0">
                <a:solidFill>
                  <a:srgbClr val="FFFFFF"/>
                </a:solidFill>
                <a:cs typeface="Calibri"/>
              </a:rPr>
              <a:t> and </a:t>
            </a:r>
            <a:r>
              <a:rPr lang="es-MX" sz="1700" spc="-5" dirty="0" err="1">
                <a:solidFill>
                  <a:srgbClr val="FFFFFF"/>
                </a:solidFill>
                <a:cs typeface="Calibri"/>
              </a:rPr>
              <a:t>Recovery</a:t>
            </a:r>
            <a:endParaRPr sz="1700" dirty="0">
              <a:latin typeface="Calibri"/>
              <a:cs typeface="Calibri"/>
            </a:endParaRPr>
          </a:p>
        </p:txBody>
      </p:sp>
      <p:sp>
        <p:nvSpPr>
          <p:cNvPr id="42" name="95 Rectángulo"/>
          <p:cNvSpPr/>
          <p:nvPr/>
        </p:nvSpPr>
        <p:spPr>
          <a:xfrm rot="5400000">
            <a:off x="4442965" y="-2648664"/>
            <a:ext cx="1363734" cy="9471511"/>
          </a:xfrm>
          <a:prstGeom prst="rect">
            <a:avLst/>
          </a:prstGeom>
          <a:solidFill>
            <a:srgbClr val="0D0D0D">
              <a:alpha val="2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Rectángulo 2"/>
          <p:cNvSpPr/>
          <p:nvPr/>
        </p:nvSpPr>
        <p:spPr>
          <a:xfrm>
            <a:off x="2956133" y="1465935"/>
            <a:ext cx="4132863" cy="369332"/>
          </a:xfrm>
          <a:prstGeom prst="rect">
            <a:avLst/>
          </a:prstGeom>
        </p:spPr>
        <p:txBody>
          <a:bodyPr wrap="none">
            <a:spAutoFit/>
          </a:bodyPr>
          <a:lstStyle/>
          <a:p>
            <a:r>
              <a:rPr lang="es-MX" b="1" dirty="0" smtClean="0">
                <a:solidFill>
                  <a:srgbClr val="A7A7A7">
                    <a:lumMod val="50000"/>
                  </a:srgbClr>
                </a:solidFill>
                <a:latin typeface="Tahoma" panose="020B0604030504040204" pitchFamily="34" charset="0"/>
                <a:ea typeface="Tahoma" panose="020B0604030504040204" pitchFamily="34" charset="0"/>
                <a:cs typeface="Tahoma" panose="020B0604030504040204" pitchFamily="34" charset="0"/>
              </a:rPr>
              <a:t>CREDIT PROCESS IN BANCOMEXT</a:t>
            </a:r>
            <a:endParaRPr lang="es-MX" dirty="0"/>
          </a:p>
        </p:txBody>
      </p:sp>
      <p:sp>
        <p:nvSpPr>
          <p:cNvPr id="4" name="Rectángulo redondeado 3"/>
          <p:cNvSpPr/>
          <p:nvPr/>
        </p:nvSpPr>
        <p:spPr>
          <a:xfrm>
            <a:off x="389077" y="2979056"/>
            <a:ext cx="9471511" cy="437882"/>
          </a:xfrm>
          <a:prstGeom prst="roundRect">
            <a:avLst/>
          </a:prstGeom>
          <a:solidFill>
            <a:srgbClr val="008080"/>
          </a:solidFill>
          <a:ln>
            <a:solidFill>
              <a:srgbClr val="00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t>WHAT IS INCORPORATED FOR SARAS?</a:t>
            </a:r>
            <a:endParaRPr lang="es-MX" b="1" dirty="0"/>
          </a:p>
        </p:txBody>
      </p:sp>
      <p:sp>
        <p:nvSpPr>
          <p:cNvPr id="43" name="object 4"/>
          <p:cNvSpPr/>
          <p:nvPr/>
        </p:nvSpPr>
        <p:spPr>
          <a:xfrm>
            <a:off x="1094381" y="3585184"/>
            <a:ext cx="1711960" cy="610032"/>
          </a:xfrm>
          <a:custGeom>
            <a:avLst/>
            <a:gdLst/>
            <a:ahLst/>
            <a:cxnLst/>
            <a:rect l="l" t="t" r="r" b="b"/>
            <a:pathLst>
              <a:path w="1711960" h="856614">
                <a:moveTo>
                  <a:pt x="1625803" y="0"/>
                </a:moveTo>
                <a:lnTo>
                  <a:pt x="85648" y="0"/>
                </a:lnTo>
                <a:lnTo>
                  <a:pt x="52308" y="6730"/>
                </a:lnTo>
                <a:lnTo>
                  <a:pt x="25084" y="25084"/>
                </a:lnTo>
                <a:lnTo>
                  <a:pt x="6730" y="52308"/>
                </a:lnTo>
                <a:lnTo>
                  <a:pt x="0" y="85648"/>
                </a:lnTo>
                <a:lnTo>
                  <a:pt x="0" y="770839"/>
                </a:lnTo>
                <a:lnTo>
                  <a:pt x="6730" y="804179"/>
                </a:lnTo>
                <a:lnTo>
                  <a:pt x="25084" y="831403"/>
                </a:lnTo>
                <a:lnTo>
                  <a:pt x="52308" y="849757"/>
                </a:lnTo>
                <a:lnTo>
                  <a:pt x="85648" y="856487"/>
                </a:lnTo>
                <a:lnTo>
                  <a:pt x="1625803" y="856487"/>
                </a:lnTo>
                <a:lnTo>
                  <a:pt x="1659143" y="849757"/>
                </a:lnTo>
                <a:lnTo>
                  <a:pt x="1686367" y="831403"/>
                </a:lnTo>
                <a:lnTo>
                  <a:pt x="1704721" y="804179"/>
                </a:lnTo>
                <a:lnTo>
                  <a:pt x="1711452" y="770839"/>
                </a:lnTo>
                <a:lnTo>
                  <a:pt x="1711452" y="85648"/>
                </a:lnTo>
                <a:lnTo>
                  <a:pt x="1704721" y="52308"/>
                </a:lnTo>
                <a:lnTo>
                  <a:pt x="1686367" y="25084"/>
                </a:lnTo>
                <a:lnTo>
                  <a:pt x="1659143" y="6730"/>
                </a:lnTo>
                <a:lnTo>
                  <a:pt x="1625803" y="0"/>
                </a:lnTo>
                <a:close/>
              </a:path>
            </a:pathLst>
          </a:custGeom>
          <a:solidFill>
            <a:srgbClr val="4472C4"/>
          </a:solidFill>
        </p:spPr>
        <p:txBody>
          <a:bodyPr wrap="square" lIns="0" tIns="0" rIns="0" bIns="0" rtlCol="0" anchor="ctr"/>
          <a:lstStyle/>
          <a:p>
            <a:pPr algn="ctr"/>
            <a:r>
              <a:rPr lang="es-MX" b="1" dirty="0" smtClean="0">
                <a:solidFill>
                  <a:schemeClr val="bg1"/>
                </a:solidFill>
              </a:rPr>
              <a:t>BUSINESS DEPARTMENT</a:t>
            </a:r>
            <a:endParaRPr b="1" dirty="0">
              <a:solidFill>
                <a:schemeClr val="bg1"/>
              </a:solidFill>
            </a:endParaRPr>
          </a:p>
        </p:txBody>
      </p:sp>
      <p:sp>
        <p:nvSpPr>
          <p:cNvPr id="45" name="object 6"/>
          <p:cNvSpPr/>
          <p:nvPr/>
        </p:nvSpPr>
        <p:spPr>
          <a:xfrm>
            <a:off x="1277949" y="4184091"/>
            <a:ext cx="171450" cy="457185"/>
          </a:xfrm>
          <a:custGeom>
            <a:avLst/>
            <a:gdLst/>
            <a:ahLst/>
            <a:cxnLst/>
            <a:rect l="l" t="t" r="r" b="b"/>
            <a:pathLst>
              <a:path w="171450" h="641985">
                <a:moveTo>
                  <a:pt x="0" y="0"/>
                </a:moveTo>
                <a:lnTo>
                  <a:pt x="0" y="641769"/>
                </a:lnTo>
                <a:lnTo>
                  <a:pt x="171145" y="641769"/>
                </a:lnTo>
              </a:path>
            </a:pathLst>
          </a:custGeom>
          <a:ln w="12192">
            <a:solidFill>
              <a:srgbClr val="70AD47"/>
            </a:solidFill>
          </a:ln>
        </p:spPr>
        <p:txBody>
          <a:bodyPr wrap="square" lIns="0" tIns="0" rIns="0" bIns="0" rtlCol="0"/>
          <a:lstStyle/>
          <a:p>
            <a:endParaRPr/>
          </a:p>
        </p:txBody>
      </p:sp>
      <p:sp>
        <p:nvSpPr>
          <p:cNvPr id="46" name="object 7"/>
          <p:cNvSpPr/>
          <p:nvPr/>
        </p:nvSpPr>
        <p:spPr>
          <a:xfrm>
            <a:off x="1450160" y="4397451"/>
            <a:ext cx="1369060" cy="610032"/>
          </a:xfrm>
          <a:custGeom>
            <a:avLst/>
            <a:gdLst/>
            <a:ahLst/>
            <a:cxnLst/>
            <a:rect l="l" t="t" r="r" b="b"/>
            <a:pathLst>
              <a:path w="1369060" h="856614">
                <a:moveTo>
                  <a:pt x="0" y="85648"/>
                </a:moveTo>
                <a:lnTo>
                  <a:pt x="6730" y="52308"/>
                </a:lnTo>
                <a:lnTo>
                  <a:pt x="25084" y="25084"/>
                </a:lnTo>
                <a:lnTo>
                  <a:pt x="52308" y="6730"/>
                </a:lnTo>
                <a:lnTo>
                  <a:pt x="85648" y="0"/>
                </a:lnTo>
                <a:lnTo>
                  <a:pt x="1282903" y="0"/>
                </a:lnTo>
                <a:lnTo>
                  <a:pt x="1316243" y="6730"/>
                </a:lnTo>
                <a:lnTo>
                  <a:pt x="1343467" y="25084"/>
                </a:lnTo>
                <a:lnTo>
                  <a:pt x="1361821" y="52308"/>
                </a:lnTo>
                <a:lnTo>
                  <a:pt x="1368552" y="85648"/>
                </a:lnTo>
                <a:lnTo>
                  <a:pt x="1368552" y="770839"/>
                </a:lnTo>
                <a:lnTo>
                  <a:pt x="1361821" y="804179"/>
                </a:lnTo>
                <a:lnTo>
                  <a:pt x="1343467" y="831403"/>
                </a:lnTo>
                <a:lnTo>
                  <a:pt x="1316243" y="849757"/>
                </a:lnTo>
                <a:lnTo>
                  <a:pt x="1282903" y="856487"/>
                </a:lnTo>
                <a:lnTo>
                  <a:pt x="85648" y="856487"/>
                </a:lnTo>
                <a:lnTo>
                  <a:pt x="52308" y="849757"/>
                </a:lnTo>
                <a:lnTo>
                  <a:pt x="25084" y="831403"/>
                </a:lnTo>
                <a:lnTo>
                  <a:pt x="6730" y="804179"/>
                </a:lnTo>
                <a:lnTo>
                  <a:pt x="0" y="770839"/>
                </a:lnTo>
                <a:lnTo>
                  <a:pt x="0" y="85648"/>
                </a:lnTo>
                <a:close/>
              </a:path>
            </a:pathLst>
          </a:custGeom>
          <a:ln w="12192">
            <a:solidFill>
              <a:srgbClr val="4472C4"/>
            </a:solidFill>
          </a:ln>
        </p:spPr>
        <p:txBody>
          <a:bodyPr wrap="square" lIns="0" tIns="0" rIns="0" bIns="0" rtlCol="0" anchor="ctr"/>
          <a:lstStyle/>
          <a:p>
            <a:pPr algn="ctr"/>
            <a:r>
              <a:rPr lang="es-MX" sz="1600" dirty="0" err="1"/>
              <a:t>Evaluation</a:t>
            </a:r>
            <a:r>
              <a:rPr lang="es-MX" sz="1600" dirty="0"/>
              <a:t> </a:t>
            </a:r>
            <a:r>
              <a:rPr lang="es-MX" sz="1600" dirty="0" err="1"/>
              <a:t>questionnaire</a:t>
            </a:r>
            <a:endParaRPr sz="1600" dirty="0"/>
          </a:p>
        </p:txBody>
      </p:sp>
      <p:sp>
        <p:nvSpPr>
          <p:cNvPr id="48" name="object 9"/>
          <p:cNvSpPr/>
          <p:nvPr/>
        </p:nvSpPr>
        <p:spPr>
          <a:xfrm>
            <a:off x="1277949" y="4184091"/>
            <a:ext cx="171450" cy="1219160"/>
          </a:xfrm>
          <a:custGeom>
            <a:avLst/>
            <a:gdLst/>
            <a:ahLst/>
            <a:cxnLst/>
            <a:rect l="l" t="t" r="r" b="b"/>
            <a:pathLst>
              <a:path w="171450" h="1711960">
                <a:moveTo>
                  <a:pt x="0" y="0"/>
                </a:moveTo>
                <a:lnTo>
                  <a:pt x="0" y="1711388"/>
                </a:lnTo>
                <a:lnTo>
                  <a:pt x="171145" y="1711388"/>
                </a:lnTo>
              </a:path>
            </a:pathLst>
          </a:custGeom>
          <a:ln w="12192">
            <a:solidFill>
              <a:srgbClr val="70AD47"/>
            </a:solidFill>
          </a:ln>
        </p:spPr>
        <p:txBody>
          <a:bodyPr wrap="square" lIns="0" tIns="0" rIns="0" bIns="0" rtlCol="0"/>
          <a:lstStyle/>
          <a:p>
            <a:endParaRPr/>
          </a:p>
        </p:txBody>
      </p:sp>
      <p:sp>
        <p:nvSpPr>
          <p:cNvPr id="49" name="object 10"/>
          <p:cNvSpPr/>
          <p:nvPr/>
        </p:nvSpPr>
        <p:spPr>
          <a:xfrm>
            <a:off x="1450160" y="5171084"/>
            <a:ext cx="1369060" cy="610032"/>
          </a:xfrm>
          <a:custGeom>
            <a:avLst/>
            <a:gdLst/>
            <a:ahLst/>
            <a:cxnLst/>
            <a:rect l="l" t="t" r="r" b="b"/>
            <a:pathLst>
              <a:path w="1369060" h="856614">
                <a:moveTo>
                  <a:pt x="0" y="85648"/>
                </a:moveTo>
                <a:lnTo>
                  <a:pt x="6730" y="52308"/>
                </a:lnTo>
                <a:lnTo>
                  <a:pt x="25084" y="25084"/>
                </a:lnTo>
                <a:lnTo>
                  <a:pt x="52308" y="6730"/>
                </a:lnTo>
                <a:lnTo>
                  <a:pt x="85648" y="0"/>
                </a:lnTo>
                <a:lnTo>
                  <a:pt x="1282903" y="0"/>
                </a:lnTo>
                <a:lnTo>
                  <a:pt x="1316243" y="6730"/>
                </a:lnTo>
                <a:lnTo>
                  <a:pt x="1343467" y="25084"/>
                </a:lnTo>
                <a:lnTo>
                  <a:pt x="1361821" y="52308"/>
                </a:lnTo>
                <a:lnTo>
                  <a:pt x="1368552" y="85648"/>
                </a:lnTo>
                <a:lnTo>
                  <a:pt x="1368552" y="770839"/>
                </a:lnTo>
                <a:lnTo>
                  <a:pt x="1361821" y="804179"/>
                </a:lnTo>
                <a:lnTo>
                  <a:pt x="1343467" y="831403"/>
                </a:lnTo>
                <a:lnTo>
                  <a:pt x="1316243" y="849757"/>
                </a:lnTo>
                <a:lnTo>
                  <a:pt x="1282903" y="856487"/>
                </a:lnTo>
                <a:lnTo>
                  <a:pt x="85648" y="856487"/>
                </a:lnTo>
                <a:lnTo>
                  <a:pt x="52308" y="849757"/>
                </a:lnTo>
                <a:lnTo>
                  <a:pt x="25084" y="831403"/>
                </a:lnTo>
                <a:lnTo>
                  <a:pt x="6730" y="804179"/>
                </a:lnTo>
                <a:lnTo>
                  <a:pt x="0" y="770839"/>
                </a:lnTo>
                <a:lnTo>
                  <a:pt x="0" y="85648"/>
                </a:lnTo>
                <a:close/>
              </a:path>
            </a:pathLst>
          </a:custGeom>
          <a:ln w="12192">
            <a:solidFill>
              <a:srgbClr val="4491C2"/>
            </a:solidFill>
          </a:ln>
        </p:spPr>
        <p:txBody>
          <a:bodyPr wrap="square" lIns="0" tIns="0" rIns="0" bIns="0" rtlCol="0" anchor="ctr"/>
          <a:lstStyle/>
          <a:p>
            <a:pPr algn="ctr"/>
            <a:r>
              <a:rPr lang="es-MX" sz="1600" dirty="0" err="1" smtClean="0"/>
              <a:t>Initial</a:t>
            </a:r>
            <a:r>
              <a:rPr lang="es-MX" sz="1600" dirty="0" smtClean="0"/>
              <a:t> </a:t>
            </a:r>
            <a:r>
              <a:rPr lang="es-MX" sz="1600" dirty="0" err="1" smtClean="0"/>
              <a:t>categorization</a:t>
            </a:r>
            <a:endParaRPr sz="1600" dirty="0"/>
          </a:p>
        </p:txBody>
      </p:sp>
      <p:sp>
        <p:nvSpPr>
          <p:cNvPr id="51" name="object 12"/>
          <p:cNvSpPr/>
          <p:nvPr/>
        </p:nvSpPr>
        <p:spPr>
          <a:xfrm>
            <a:off x="1277949" y="4184091"/>
            <a:ext cx="171450" cy="1980683"/>
          </a:xfrm>
          <a:custGeom>
            <a:avLst/>
            <a:gdLst/>
            <a:ahLst/>
            <a:cxnLst/>
            <a:rect l="l" t="t" r="r" b="b"/>
            <a:pathLst>
              <a:path w="171450" h="2781300">
                <a:moveTo>
                  <a:pt x="0" y="0"/>
                </a:moveTo>
                <a:lnTo>
                  <a:pt x="0" y="2781007"/>
                </a:lnTo>
                <a:lnTo>
                  <a:pt x="171145" y="2781007"/>
                </a:lnTo>
              </a:path>
            </a:pathLst>
          </a:custGeom>
          <a:ln w="12192">
            <a:solidFill>
              <a:srgbClr val="70AD47"/>
            </a:solidFill>
          </a:ln>
        </p:spPr>
        <p:txBody>
          <a:bodyPr wrap="square" lIns="0" tIns="0" rIns="0" bIns="0" rtlCol="0"/>
          <a:lstStyle/>
          <a:p>
            <a:endParaRPr/>
          </a:p>
        </p:txBody>
      </p:sp>
      <p:sp>
        <p:nvSpPr>
          <p:cNvPr id="52" name="object 13"/>
          <p:cNvSpPr/>
          <p:nvPr/>
        </p:nvSpPr>
        <p:spPr>
          <a:xfrm>
            <a:off x="1437281" y="5893209"/>
            <a:ext cx="1369060" cy="609127"/>
          </a:xfrm>
          <a:custGeom>
            <a:avLst/>
            <a:gdLst/>
            <a:ahLst/>
            <a:cxnLst/>
            <a:rect l="l" t="t" r="r" b="b"/>
            <a:pathLst>
              <a:path w="1369060" h="855345">
                <a:moveTo>
                  <a:pt x="0" y="85496"/>
                </a:moveTo>
                <a:lnTo>
                  <a:pt x="6718" y="52217"/>
                </a:lnTo>
                <a:lnTo>
                  <a:pt x="25041" y="25041"/>
                </a:lnTo>
                <a:lnTo>
                  <a:pt x="52217" y="6718"/>
                </a:lnTo>
                <a:lnTo>
                  <a:pt x="85496" y="0"/>
                </a:lnTo>
                <a:lnTo>
                  <a:pt x="1283055" y="0"/>
                </a:lnTo>
                <a:lnTo>
                  <a:pt x="1316334" y="6718"/>
                </a:lnTo>
                <a:lnTo>
                  <a:pt x="1343510" y="25041"/>
                </a:lnTo>
                <a:lnTo>
                  <a:pt x="1361833" y="52217"/>
                </a:lnTo>
                <a:lnTo>
                  <a:pt x="1368552" y="85496"/>
                </a:lnTo>
                <a:lnTo>
                  <a:pt x="1368552" y="769467"/>
                </a:lnTo>
                <a:lnTo>
                  <a:pt x="1361833" y="802746"/>
                </a:lnTo>
                <a:lnTo>
                  <a:pt x="1343510" y="829922"/>
                </a:lnTo>
                <a:lnTo>
                  <a:pt x="1316334" y="848245"/>
                </a:lnTo>
                <a:lnTo>
                  <a:pt x="1283055" y="854963"/>
                </a:lnTo>
                <a:lnTo>
                  <a:pt x="85496" y="854963"/>
                </a:lnTo>
                <a:lnTo>
                  <a:pt x="52217" y="848245"/>
                </a:lnTo>
                <a:lnTo>
                  <a:pt x="25041" y="829922"/>
                </a:lnTo>
                <a:lnTo>
                  <a:pt x="6718" y="802746"/>
                </a:lnTo>
                <a:lnTo>
                  <a:pt x="0" y="769467"/>
                </a:lnTo>
                <a:lnTo>
                  <a:pt x="0" y="85496"/>
                </a:lnTo>
                <a:close/>
              </a:path>
            </a:pathLst>
          </a:custGeom>
          <a:ln w="12192">
            <a:solidFill>
              <a:srgbClr val="43AFC0"/>
            </a:solidFill>
          </a:ln>
        </p:spPr>
        <p:txBody>
          <a:bodyPr wrap="square" lIns="0" tIns="0" rIns="0" bIns="0" rtlCol="0" anchor="ctr"/>
          <a:lstStyle/>
          <a:p>
            <a:pPr algn="ctr"/>
            <a:r>
              <a:rPr lang="es-MX" sz="1600" dirty="0" err="1" smtClean="0"/>
              <a:t>Exclusion</a:t>
            </a:r>
            <a:r>
              <a:rPr lang="es-MX" sz="1600" dirty="0" smtClean="0"/>
              <a:t> </a:t>
            </a:r>
            <a:r>
              <a:rPr lang="es-MX" sz="1600" dirty="0" err="1" smtClean="0"/>
              <a:t>list</a:t>
            </a:r>
            <a:endParaRPr sz="1600" dirty="0"/>
          </a:p>
        </p:txBody>
      </p:sp>
      <p:sp>
        <p:nvSpPr>
          <p:cNvPr id="54" name="object 15"/>
          <p:cNvSpPr/>
          <p:nvPr/>
        </p:nvSpPr>
        <p:spPr>
          <a:xfrm>
            <a:off x="3234078" y="3585184"/>
            <a:ext cx="1711960" cy="610032"/>
          </a:xfrm>
          <a:custGeom>
            <a:avLst/>
            <a:gdLst/>
            <a:ahLst/>
            <a:cxnLst/>
            <a:rect l="l" t="t" r="r" b="b"/>
            <a:pathLst>
              <a:path w="1711960" h="856614">
                <a:moveTo>
                  <a:pt x="1625803" y="0"/>
                </a:moveTo>
                <a:lnTo>
                  <a:pt x="85648" y="0"/>
                </a:lnTo>
                <a:lnTo>
                  <a:pt x="52308" y="6730"/>
                </a:lnTo>
                <a:lnTo>
                  <a:pt x="25084" y="25084"/>
                </a:lnTo>
                <a:lnTo>
                  <a:pt x="6730" y="52308"/>
                </a:lnTo>
                <a:lnTo>
                  <a:pt x="0" y="85648"/>
                </a:lnTo>
                <a:lnTo>
                  <a:pt x="0" y="770839"/>
                </a:lnTo>
                <a:lnTo>
                  <a:pt x="6730" y="804179"/>
                </a:lnTo>
                <a:lnTo>
                  <a:pt x="25084" y="831403"/>
                </a:lnTo>
                <a:lnTo>
                  <a:pt x="52308" y="849757"/>
                </a:lnTo>
                <a:lnTo>
                  <a:pt x="85648" y="856487"/>
                </a:lnTo>
                <a:lnTo>
                  <a:pt x="1625803" y="856487"/>
                </a:lnTo>
                <a:lnTo>
                  <a:pt x="1659143" y="849757"/>
                </a:lnTo>
                <a:lnTo>
                  <a:pt x="1686367" y="831403"/>
                </a:lnTo>
                <a:lnTo>
                  <a:pt x="1704721" y="804179"/>
                </a:lnTo>
                <a:lnTo>
                  <a:pt x="1711452" y="770839"/>
                </a:lnTo>
                <a:lnTo>
                  <a:pt x="1711452" y="85648"/>
                </a:lnTo>
                <a:lnTo>
                  <a:pt x="1704721" y="52308"/>
                </a:lnTo>
                <a:lnTo>
                  <a:pt x="1686367" y="25084"/>
                </a:lnTo>
                <a:lnTo>
                  <a:pt x="1659143" y="6730"/>
                </a:lnTo>
                <a:lnTo>
                  <a:pt x="1625803" y="0"/>
                </a:lnTo>
                <a:close/>
              </a:path>
            </a:pathLst>
          </a:custGeom>
          <a:solidFill>
            <a:srgbClr val="43BEB9"/>
          </a:solidFill>
        </p:spPr>
        <p:txBody>
          <a:bodyPr wrap="square" lIns="0" tIns="0" rIns="0" bIns="0" rtlCol="0"/>
          <a:lstStyle/>
          <a:p>
            <a:pPr algn="ctr"/>
            <a:r>
              <a:rPr lang="es-MX" b="1" dirty="0" smtClean="0">
                <a:solidFill>
                  <a:schemeClr val="bg1"/>
                </a:solidFill>
              </a:rPr>
              <a:t>ANALYSIS AND CATEGORIZATION</a:t>
            </a:r>
            <a:endParaRPr lang="es-MX" b="1" dirty="0">
              <a:solidFill>
                <a:schemeClr val="bg1"/>
              </a:solidFill>
            </a:endParaRPr>
          </a:p>
        </p:txBody>
      </p:sp>
      <p:sp>
        <p:nvSpPr>
          <p:cNvPr id="56" name="object 17"/>
          <p:cNvSpPr/>
          <p:nvPr/>
        </p:nvSpPr>
        <p:spPr>
          <a:xfrm>
            <a:off x="3417644" y="4184091"/>
            <a:ext cx="171450" cy="457185"/>
          </a:xfrm>
          <a:custGeom>
            <a:avLst/>
            <a:gdLst/>
            <a:ahLst/>
            <a:cxnLst/>
            <a:rect l="l" t="t" r="r" b="b"/>
            <a:pathLst>
              <a:path w="171450" h="641985">
                <a:moveTo>
                  <a:pt x="0" y="0"/>
                </a:moveTo>
                <a:lnTo>
                  <a:pt x="0" y="641769"/>
                </a:lnTo>
                <a:lnTo>
                  <a:pt x="171145" y="641769"/>
                </a:lnTo>
              </a:path>
            </a:pathLst>
          </a:custGeom>
          <a:ln w="12192">
            <a:solidFill>
              <a:srgbClr val="70AD47"/>
            </a:solidFill>
          </a:ln>
        </p:spPr>
        <p:txBody>
          <a:bodyPr wrap="square" lIns="0" tIns="0" rIns="0" bIns="0" rtlCol="0"/>
          <a:lstStyle/>
          <a:p>
            <a:endParaRPr/>
          </a:p>
        </p:txBody>
      </p:sp>
      <p:sp>
        <p:nvSpPr>
          <p:cNvPr id="57" name="object 18"/>
          <p:cNvSpPr/>
          <p:nvPr/>
        </p:nvSpPr>
        <p:spPr>
          <a:xfrm>
            <a:off x="3588332" y="4397452"/>
            <a:ext cx="1370330" cy="610032"/>
          </a:xfrm>
          <a:custGeom>
            <a:avLst/>
            <a:gdLst/>
            <a:ahLst/>
            <a:cxnLst/>
            <a:rect l="l" t="t" r="r" b="b"/>
            <a:pathLst>
              <a:path w="1370329" h="856614">
                <a:moveTo>
                  <a:pt x="0" y="85648"/>
                </a:moveTo>
                <a:lnTo>
                  <a:pt x="6730" y="52308"/>
                </a:lnTo>
                <a:lnTo>
                  <a:pt x="25084" y="25084"/>
                </a:lnTo>
                <a:lnTo>
                  <a:pt x="52308" y="6730"/>
                </a:lnTo>
                <a:lnTo>
                  <a:pt x="85648" y="0"/>
                </a:lnTo>
                <a:lnTo>
                  <a:pt x="1284427" y="0"/>
                </a:lnTo>
                <a:lnTo>
                  <a:pt x="1317767" y="6730"/>
                </a:lnTo>
                <a:lnTo>
                  <a:pt x="1344991" y="25084"/>
                </a:lnTo>
                <a:lnTo>
                  <a:pt x="1363345" y="52308"/>
                </a:lnTo>
                <a:lnTo>
                  <a:pt x="1370076" y="85648"/>
                </a:lnTo>
                <a:lnTo>
                  <a:pt x="1370076" y="770839"/>
                </a:lnTo>
                <a:lnTo>
                  <a:pt x="1363345" y="804179"/>
                </a:lnTo>
                <a:lnTo>
                  <a:pt x="1344991" y="831403"/>
                </a:lnTo>
                <a:lnTo>
                  <a:pt x="1317767" y="849757"/>
                </a:lnTo>
                <a:lnTo>
                  <a:pt x="1284427" y="856487"/>
                </a:lnTo>
                <a:lnTo>
                  <a:pt x="85648" y="856487"/>
                </a:lnTo>
                <a:lnTo>
                  <a:pt x="52308" y="849757"/>
                </a:lnTo>
                <a:lnTo>
                  <a:pt x="25084" y="831403"/>
                </a:lnTo>
                <a:lnTo>
                  <a:pt x="6730" y="804179"/>
                </a:lnTo>
                <a:lnTo>
                  <a:pt x="0" y="770839"/>
                </a:lnTo>
                <a:lnTo>
                  <a:pt x="0" y="85648"/>
                </a:lnTo>
                <a:close/>
              </a:path>
            </a:pathLst>
          </a:custGeom>
          <a:ln w="12192">
            <a:solidFill>
              <a:srgbClr val="43BDAE"/>
            </a:solidFill>
          </a:ln>
        </p:spPr>
        <p:txBody>
          <a:bodyPr wrap="square" lIns="0" tIns="0" rIns="0" bIns="0" rtlCol="0"/>
          <a:lstStyle/>
          <a:p>
            <a:pPr algn="ctr"/>
            <a:r>
              <a:rPr lang="es-MX" sz="1400" dirty="0" err="1" smtClean="0"/>
              <a:t>Get</a:t>
            </a:r>
            <a:r>
              <a:rPr lang="es-MX" sz="1400" dirty="0" smtClean="0"/>
              <a:t> </a:t>
            </a:r>
            <a:r>
              <a:rPr lang="es-MX" sz="1400" dirty="0" err="1" smtClean="0"/>
              <a:t>information</a:t>
            </a:r>
            <a:r>
              <a:rPr lang="es-MX" sz="1400" dirty="0" smtClean="0"/>
              <a:t> to be </a:t>
            </a:r>
            <a:r>
              <a:rPr lang="es-MX" sz="1400" dirty="0" err="1" smtClean="0"/>
              <a:t>analyzed</a:t>
            </a:r>
            <a:r>
              <a:rPr lang="es-MX" sz="1400" dirty="0" smtClean="0"/>
              <a:t> </a:t>
            </a:r>
            <a:r>
              <a:rPr lang="es-MX" sz="1400" dirty="0" err="1" smtClean="0"/>
              <a:t>vy</a:t>
            </a:r>
            <a:r>
              <a:rPr lang="es-MX" sz="1400" dirty="0" smtClean="0"/>
              <a:t> </a:t>
            </a:r>
            <a:r>
              <a:rPr lang="es-MX" sz="1400" dirty="0" err="1" smtClean="0"/>
              <a:t>the</a:t>
            </a:r>
            <a:r>
              <a:rPr lang="es-MX" sz="1400" dirty="0" smtClean="0"/>
              <a:t> UGAS</a:t>
            </a:r>
            <a:endParaRPr sz="1400" dirty="0"/>
          </a:p>
        </p:txBody>
      </p:sp>
      <p:sp>
        <p:nvSpPr>
          <p:cNvPr id="59" name="object 20"/>
          <p:cNvSpPr/>
          <p:nvPr/>
        </p:nvSpPr>
        <p:spPr>
          <a:xfrm>
            <a:off x="3417644" y="4184091"/>
            <a:ext cx="171450" cy="1219160"/>
          </a:xfrm>
          <a:custGeom>
            <a:avLst/>
            <a:gdLst/>
            <a:ahLst/>
            <a:cxnLst/>
            <a:rect l="l" t="t" r="r" b="b"/>
            <a:pathLst>
              <a:path w="171450" h="1711960">
                <a:moveTo>
                  <a:pt x="0" y="0"/>
                </a:moveTo>
                <a:lnTo>
                  <a:pt x="0" y="1711388"/>
                </a:lnTo>
                <a:lnTo>
                  <a:pt x="171145" y="1711388"/>
                </a:lnTo>
              </a:path>
            </a:pathLst>
          </a:custGeom>
          <a:ln w="12192">
            <a:solidFill>
              <a:srgbClr val="70AD47"/>
            </a:solidFill>
          </a:ln>
        </p:spPr>
        <p:txBody>
          <a:bodyPr wrap="square" lIns="0" tIns="0" rIns="0" bIns="0" rtlCol="0"/>
          <a:lstStyle/>
          <a:p>
            <a:endParaRPr/>
          </a:p>
        </p:txBody>
      </p:sp>
      <p:sp>
        <p:nvSpPr>
          <p:cNvPr id="60" name="object 21"/>
          <p:cNvSpPr/>
          <p:nvPr/>
        </p:nvSpPr>
        <p:spPr>
          <a:xfrm>
            <a:off x="3588332" y="5171085"/>
            <a:ext cx="1370330" cy="610032"/>
          </a:xfrm>
          <a:custGeom>
            <a:avLst/>
            <a:gdLst/>
            <a:ahLst/>
            <a:cxnLst/>
            <a:rect l="l" t="t" r="r" b="b"/>
            <a:pathLst>
              <a:path w="1370329" h="856614">
                <a:moveTo>
                  <a:pt x="0" y="85648"/>
                </a:moveTo>
                <a:lnTo>
                  <a:pt x="6730" y="52308"/>
                </a:lnTo>
                <a:lnTo>
                  <a:pt x="25084" y="25084"/>
                </a:lnTo>
                <a:lnTo>
                  <a:pt x="52308" y="6730"/>
                </a:lnTo>
                <a:lnTo>
                  <a:pt x="85648" y="0"/>
                </a:lnTo>
                <a:lnTo>
                  <a:pt x="1284427" y="0"/>
                </a:lnTo>
                <a:lnTo>
                  <a:pt x="1317767" y="6730"/>
                </a:lnTo>
                <a:lnTo>
                  <a:pt x="1344991" y="25084"/>
                </a:lnTo>
                <a:lnTo>
                  <a:pt x="1363345" y="52308"/>
                </a:lnTo>
                <a:lnTo>
                  <a:pt x="1370076" y="85648"/>
                </a:lnTo>
                <a:lnTo>
                  <a:pt x="1370076" y="770839"/>
                </a:lnTo>
                <a:lnTo>
                  <a:pt x="1363345" y="804179"/>
                </a:lnTo>
                <a:lnTo>
                  <a:pt x="1344991" y="831403"/>
                </a:lnTo>
                <a:lnTo>
                  <a:pt x="1317767" y="849757"/>
                </a:lnTo>
                <a:lnTo>
                  <a:pt x="1284427" y="856488"/>
                </a:lnTo>
                <a:lnTo>
                  <a:pt x="85648" y="856488"/>
                </a:lnTo>
                <a:lnTo>
                  <a:pt x="52308" y="849757"/>
                </a:lnTo>
                <a:lnTo>
                  <a:pt x="25084" y="831403"/>
                </a:lnTo>
                <a:lnTo>
                  <a:pt x="6730" y="804179"/>
                </a:lnTo>
                <a:lnTo>
                  <a:pt x="0" y="770839"/>
                </a:lnTo>
                <a:lnTo>
                  <a:pt x="0" y="85648"/>
                </a:lnTo>
                <a:close/>
              </a:path>
            </a:pathLst>
          </a:custGeom>
          <a:ln w="12192">
            <a:solidFill>
              <a:srgbClr val="43BB8D"/>
            </a:solidFill>
          </a:ln>
        </p:spPr>
        <p:txBody>
          <a:bodyPr wrap="square" lIns="0" tIns="0" rIns="0" bIns="0" rtlCol="0" anchor="ctr"/>
          <a:lstStyle/>
          <a:p>
            <a:pPr algn="ctr"/>
            <a:r>
              <a:rPr lang="es-MX" sz="1600" dirty="0" err="1"/>
              <a:t>Validation</a:t>
            </a:r>
            <a:r>
              <a:rPr lang="es-MX" sz="1600" dirty="0"/>
              <a:t> of </a:t>
            </a:r>
            <a:r>
              <a:rPr lang="es-MX" sz="1600" dirty="0" err="1"/>
              <a:t>categorization</a:t>
            </a:r>
            <a:endParaRPr sz="1600" dirty="0"/>
          </a:p>
        </p:txBody>
      </p:sp>
      <p:sp>
        <p:nvSpPr>
          <p:cNvPr id="62" name="object 23"/>
          <p:cNvSpPr/>
          <p:nvPr/>
        </p:nvSpPr>
        <p:spPr>
          <a:xfrm>
            <a:off x="5372250" y="3585184"/>
            <a:ext cx="1711960" cy="610032"/>
          </a:xfrm>
          <a:custGeom>
            <a:avLst/>
            <a:gdLst/>
            <a:ahLst/>
            <a:cxnLst/>
            <a:rect l="l" t="t" r="r" b="b"/>
            <a:pathLst>
              <a:path w="1711960" h="856614">
                <a:moveTo>
                  <a:pt x="1625803" y="0"/>
                </a:moveTo>
                <a:lnTo>
                  <a:pt x="85648" y="0"/>
                </a:lnTo>
                <a:lnTo>
                  <a:pt x="52308" y="6730"/>
                </a:lnTo>
                <a:lnTo>
                  <a:pt x="25084" y="25084"/>
                </a:lnTo>
                <a:lnTo>
                  <a:pt x="6730" y="52308"/>
                </a:lnTo>
                <a:lnTo>
                  <a:pt x="0" y="85648"/>
                </a:lnTo>
                <a:lnTo>
                  <a:pt x="0" y="770839"/>
                </a:lnTo>
                <a:lnTo>
                  <a:pt x="6730" y="804179"/>
                </a:lnTo>
                <a:lnTo>
                  <a:pt x="25084" y="831403"/>
                </a:lnTo>
                <a:lnTo>
                  <a:pt x="52308" y="849757"/>
                </a:lnTo>
                <a:lnTo>
                  <a:pt x="85648" y="856487"/>
                </a:lnTo>
                <a:lnTo>
                  <a:pt x="1625803" y="856487"/>
                </a:lnTo>
                <a:lnTo>
                  <a:pt x="1659143" y="849757"/>
                </a:lnTo>
                <a:lnTo>
                  <a:pt x="1686367" y="831403"/>
                </a:lnTo>
                <a:lnTo>
                  <a:pt x="1704721" y="804179"/>
                </a:lnTo>
                <a:lnTo>
                  <a:pt x="1711452" y="770839"/>
                </a:lnTo>
                <a:lnTo>
                  <a:pt x="1711452" y="85648"/>
                </a:lnTo>
                <a:lnTo>
                  <a:pt x="1704721" y="52308"/>
                </a:lnTo>
                <a:lnTo>
                  <a:pt x="1686367" y="25084"/>
                </a:lnTo>
                <a:lnTo>
                  <a:pt x="1659143" y="6730"/>
                </a:lnTo>
                <a:lnTo>
                  <a:pt x="1625803" y="0"/>
                </a:lnTo>
                <a:close/>
              </a:path>
            </a:pathLst>
          </a:custGeom>
          <a:solidFill>
            <a:srgbClr val="45B664"/>
          </a:solidFill>
        </p:spPr>
        <p:txBody>
          <a:bodyPr wrap="square" lIns="0" tIns="0" rIns="0" bIns="0" rtlCol="0" anchor="ctr"/>
          <a:lstStyle/>
          <a:p>
            <a:pPr algn="ctr"/>
            <a:r>
              <a:rPr lang="es-MX" sz="1400" b="1" dirty="0" smtClean="0">
                <a:solidFill>
                  <a:schemeClr val="bg1"/>
                </a:solidFill>
              </a:rPr>
              <a:t>FEASIBILITY, DECISION AND RELEASE</a:t>
            </a:r>
            <a:endParaRPr lang="es-MX" sz="1400" b="1" dirty="0">
              <a:solidFill>
                <a:schemeClr val="bg1"/>
              </a:solidFill>
            </a:endParaRPr>
          </a:p>
        </p:txBody>
      </p:sp>
      <p:sp>
        <p:nvSpPr>
          <p:cNvPr id="64" name="object 25"/>
          <p:cNvSpPr/>
          <p:nvPr/>
        </p:nvSpPr>
        <p:spPr>
          <a:xfrm>
            <a:off x="5557341" y="4184091"/>
            <a:ext cx="171450" cy="457185"/>
          </a:xfrm>
          <a:custGeom>
            <a:avLst/>
            <a:gdLst/>
            <a:ahLst/>
            <a:cxnLst/>
            <a:rect l="l" t="t" r="r" b="b"/>
            <a:pathLst>
              <a:path w="171450" h="641985">
                <a:moveTo>
                  <a:pt x="0" y="0"/>
                </a:moveTo>
                <a:lnTo>
                  <a:pt x="0" y="641769"/>
                </a:lnTo>
                <a:lnTo>
                  <a:pt x="171145" y="641769"/>
                </a:lnTo>
              </a:path>
            </a:pathLst>
          </a:custGeom>
          <a:ln w="12192">
            <a:solidFill>
              <a:srgbClr val="70AD47"/>
            </a:solidFill>
          </a:ln>
        </p:spPr>
        <p:txBody>
          <a:bodyPr wrap="square" lIns="0" tIns="0" rIns="0" bIns="0" rtlCol="0"/>
          <a:lstStyle/>
          <a:p>
            <a:endParaRPr/>
          </a:p>
        </p:txBody>
      </p:sp>
      <p:sp>
        <p:nvSpPr>
          <p:cNvPr id="65" name="object 26"/>
          <p:cNvSpPr/>
          <p:nvPr/>
        </p:nvSpPr>
        <p:spPr>
          <a:xfrm>
            <a:off x="5728029" y="4397451"/>
            <a:ext cx="1369060" cy="610032"/>
          </a:xfrm>
          <a:custGeom>
            <a:avLst/>
            <a:gdLst/>
            <a:ahLst/>
            <a:cxnLst/>
            <a:rect l="l" t="t" r="r" b="b"/>
            <a:pathLst>
              <a:path w="1369060" h="856614">
                <a:moveTo>
                  <a:pt x="0" y="85648"/>
                </a:moveTo>
                <a:lnTo>
                  <a:pt x="6730" y="52308"/>
                </a:lnTo>
                <a:lnTo>
                  <a:pt x="25084" y="25084"/>
                </a:lnTo>
                <a:lnTo>
                  <a:pt x="52308" y="6730"/>
                </a:lnTo>
                <a:lnTo>
                  <a:pt x="85648" y="0"/>
                </a:lnTo>
                <a:lnTo>
                  <a:pt x="1282903" y="0"/>
                </a:lnTo>
                <a:lnTo>
                  <a:pt x="1316243" y="6730"/>
                </a:lnTo>
                <a:lnTo>
                  <a:pt x="1343467" y="25084"/>
                </a:lnTo>
                <a:lnTo>
                  <a:pt x="1361821" y="52308"/>
                </a:lnTo>
                <a:lnTo>
                  <a:pt x="1368552" y="85648"/>
                </a:lnTo>
                <a:lnTo>
                  <a:pt x="1368552" y="770839"/>
                </a:lnTo>
                <a:lnTo>
                  <a:pt x="1361821" y="804179"/>
                </a:lnTo>
                <a:lnTo>
                  <a:pt x="1343467" y="831403"/>
                </a:lnTo>
                <a:lnTo>
                  <a:pt x="1316243" y="849757"/>
                </a:lnTo>
                <a:lnTo>
                  <a:pt x="1282903" y="856487"/>
                </a:lnTo>
                <a:lnTo>
                  <a:pt x="85648" y="856487"/>
                </a:lnTo>
                <a:lnTo>
                  <a:pt x="52308" y="849757"/>
                </a:lnTo>
                <a:lnTo>
                  <a:pt x="25084" y="831403"/>
                </a:lnTo>
                <a:lnTo>
                  <a:pt x="6730" y="804179"/>
                </a:lnTo>
                <a:lnTo>
                  <a:pt x="0" y="770839"/>
                </a:lnTo>
                <a:lnTo>
                  <a:pt x="0" y="85648"/>
                </a:lnTo>
                <a:close/>
              </a:path>
            </a:pathLst>
          </a:custGeom>
          <a:ln w="12192">
            <a:solidFill>
              <a:srgbClr val="44B76E"/>
            </a:solidFill>
          </a:ln>
        </p:spPr>
        <p:txBody>
          <a:bodyPr wrap="square" lIns="0" tIns="0" rIns="0" bIns="0" rtlCol="0" anchor="ctr"/>
          <a:lstStyle/>
          <a:p>
            <a:pPr algn="ctr"/>
            <a:r>
              <a:rPr lang="es-MX" sz="1400" dirty="0"/>
              <a:t>C</a:t>
            </a:r>
            <a:r>
              <a:rPr lang="es-MX" sz="1400" dirty="0" smtClean="0"/>
              <a:t>ontractual </a:t>
            </a:r>
            <a:r>
              <a:rPr lang="es-MX" sz="1400" dirty="0" err="1"/>
              <a:t>obligations</a:t>
            </a:r>
            <a:endParaRPr sz="1400" dirty="0"/>
          </a:p>
        </p:txBody>
      </p:sp>
      <p:sp>
        <p:nvSpPr>
          <p:cNvPr id="67" name="object 28"/>
          <p:cNvSpPr/>
          <p:nvPr/>
        </p:nvSpPr>
        <p:spPr>
          <a:xfrm>
            <a:off x="5557341" y="4184091"/>
            <a:ext cx="171450" cy="1219160"/>
          </a:xfrm>
          <a:custGeom>
            <a:avLst/>
            <a:gdLst/>
            <a:ahLst/>
            <a:cxnLst/>
            <a:rect l="l" t="t" r="r" b="b"/>
            <a:pathLst>
              <a:path w="171450" h="1711960">
                <a:moveTo>
                  <a:pt x="0" y="0"/>
                </a:moveTo>
                <a:lnTo>
                  <a:pt x="0" y="1711388"/>
                </a:lnTo>
                <a:lnTo>
                  <a:pt x="171145" y="1711388"/>
                </a:lnTo>
              </a:path>
            </a:pathLst>
          </a:custGeom>
          <a:ln w="12192">
            <a:solidFill>
              <a:srgbClr val="70AD47"/>
            </a:solidFill>
          </a:ln>
        </p:spPr>
        <p:txBody>
          <a:bodyPr wrap="square" lIns="0" tIns="0" rIns="0" bIns="0" rtlCol="0"/>
          <a:lstStyle/>
          <a:p>
            <a:endParaRPr/>
          </a:p>
        </p:txBody>
      </p:sp>
      <p:sp>
        <p:nvSpPr>
          <p:cNvPr id="68" name="object 29"/>
          <p:cNvSpPr/>
          <p:nvPr/>
        </p:nvSpPr>
        <p:spPr>
          <a:xfrm>
            <a:off x="5728029" y="5171084"/>
            <a:ext cx="1369060" cy="610032"/>
          </a:xfrm>
          <a:custGeom>
            <a:avLst/>
            <a:gdLst/>
            <a:ahLst/>
            <a:cxnLst/>
            <a:rect l="l" t="t" r="r" b="b"/>
            <a:pathLst>
              <a:path w="1369060" h="856614">
                <a:moveTo>
                  <a:pt x="0" y="85648"/>
                </a:moveTo>
                <a:lnTo>
                  <a:pt x="6730" y="52308"/>
                </a:lnTo>
                <a:lnTo>
                  <a:pt x="25084" y="25084"/>
                </a:lnTo>
                <a:lnTo>
                  <a:pt x="52308" y="6730"/>
                </a:lnTo>
                <a:lnTo>
                  <a:pt x="85648" y="0"/>
                </a:lnTo>
                <a:lnTo>
                  <a:pt x="1282903" y="0"/>
                </a:lnTo>
                <a:lnTo>
                  <a:pt x="1316243" y="6730"/>
                </a:lnTo>
                <a:lnTo>
                  <a:pt x="1343467" y="25084"/>
                </a:lnTo>
                <a:lnTo>
                  <a:pt x="1361821" y="52308"/>
                </a:lnTo>
                <a:lnTo>
                  <a:pt x="1368552" y="85648"/>
                </a:lnTo>
                <a:lnTo>
                  <a:pt x="1368552" y="770839"/>
                </a:lnTo>
                <a:lnTo>
                  <a:pt x="1361821" y="804179"/>
                </a:lnTo>
                <a:lnTo>
                  <a:pt x="1343467" y="831403"/>
                </a:lnTo>
                <a:lnTo>
                  <a:pt x="1316243" y="849757"/>
                </a:lnTo>
                <a:lnTo>
                  <a:pt x="1282903" y="856487"/>
                </a:lnTo>
                <a:lnTo>
                  <a:pt x="85648" y="856487"/>
                </a:lnTo>
                <a:lnTo>
                  <a:pt x="52308" y="849757"/>
                </a:lnTo>
                <a:lnTo>
                  <a:pt x="25084" y="831403"/>
                </a:lnTo>
                <a:lnTo>
                  <a:pt x="6730" y="804179"/>
                </a:lnTo>
                <a:lnTo>
                  <a:pt x="0" y="770839"/>
                </a:lnTo>
                <a:lnTo>
                  <a:pt x="0" y="85648"/>
                </a:lnTo>
                <a:close/>
              </a:path>
            </a:pathLst>
          </a:custGeom>
          <a:ln w="12192">
            <a:solidFill>
              <a:srgbClr val="45B451"/>
            </a:solidFill>
          </a:ln>
        </p:spPr>
        <p:txBody>
          <a:bodyPr wrap="square" lIns="0" tIns="0" rIns="0" bIns="0" rtlCol="0" anchor="ctr"/>
          <a:lstStyle/>
          <a:p>
            <a:pPr algn="ctr"/>
            <a:r>
              <a:rPr lang="es-MX" sz="1400" dirty="0" err="1"/>
              <a:t>W</a:t>
            </a:r>
            <a:r>
              <a:rPr lang="es-MX" sz="1400" dirty="0" err="1" smtClean="0"/>
              <a:t>eighting</a:t>
            </a:r>
            <a:r>
              <a:rPr lang="es-MX" sz="1400" dirty="0" smtClean="0"/>
              <a:t> </a:t>
            </a:r>
            <a:r>
              <a:rPr lang="es-MX" sz="1400" dirty="0" err="1" smtClean="0"/>
              <a:t>matrix</a:t>
            </a:r>
            <a:r>
              <a:rPr lang="es-MX" sz="1400" dirty="0" smtClean="0"/>
              <a:t> A&amp;S</a:t>
            </a:r>
            <a:endParaRPr sz="1400" dirty="0"/>
          </a:p>
        </p:txBody>
      </p:sp>
      <p:sp>
        <p:nvSpPr>
          <p:cNvPr id="70" name="object 31"/>
          <p:cNvSpPr/>
          <p:nvPr/>
        </p:nvSpPr>
        <p:spPr>
          <a:xfrm>
            <a:off x="7511945" y="3585184"/>
            <a:ext cx="1711960" cy="610032"/>
          </a:xfrm>
          <a:custGeom>
            <a:avLst/>
            <a:gdLst/>
            <a:ahLst/>
            <a:cxnLst/>
            <a:rect l="l" t="t" r="r" b="b"/>
            <a:pathLst>
              <a:path w="1711959" h="856614">
                <a:moveTo>
                  <a:pt x="1625803" y="0"/>
                </a:moveTo>
                <a:lnTo>
                  <a:pt x="85648" y="0"/>
                </a:lnTo>
                <a:lnTo>
                  <a:pt x="52308" y="6730"/>
                </a:lnTo>
                <a:lnTo>
                  <a:pt x="25084" y="25084"/>
                </a:lnTo>
                <a:lnTo>
                  <a:pt x="6730" y="52308"/>
                </a:lnTo>
                <a:lnTo>
                  <a:pt x="0" y="85648"/>
                </a:lnTo>
                <a:lnTo>
                  <a:pt x="0" y="770839"/>
                </a:lnTo>
                <a:lnTo>
                  <a:pt x="6730" y="804179"/>
                </a:lnTo>
                <a:lnTo>
                  <a:pt x="25084" y="831403"/>
                </a:lnTo>
                <a:lnTo>
                  <a:pt x="52308" y="849757"/>
                </a:lnTo>
                <a:lnTo>
                  <a:pt x="85648" y="856487"/>
                </a:lnTo>
                <a:lnTo>
                  <a:pt x="1625803" y="856487"/>
                </a:lnTo>
                <a:lnTo>
                  <a:pt x="1659143" y="849757"/>
                </a:lnTo>
                <a:lnTo>
                  <a:pt x="1686367" y="831403"/>
                </a:lnTo>
                <a:lnTo>
                  <a:pt x="1704721" y="804179"/>
                </a:lnTo>
                <a:lnTo>
                  <a:pt x="1711452" y="770839"/>
                </a:lnTo>
                <a:lnTo>
                  <a:pt x="1711452" y="85648"/>
                </a:lnTo>
                <a:lnTo>
                  <a:pt x="1704721" y="52308"/>
                </a:lnTo>
                <a:lnTo>
                  <a:pt x="1686367" y="25084"/>
                </a:lnTo>
                <a:lnTo>
                  <a:pt x="1659143" y="6730"/>
                </a:lnTo>
                <a:lnTo>
                  <a:pt x="1625803" y="0"/>
                </a:lnTo>
                <a:close/>
              </a:path>
            </a:pathLst>
          </a:custGeom>
          <a:solidFill>
            <a:srgbClr val="70AD47"/>
          </a:solidFill>
        </p:spPr>
        <p:txBody>
          <a:bodyPr wrap="square" lIns="0" tIns="0" rIns="0" bIns="0" rtlCol="0" anchor="ctr"/>
          <a:lstStyle/>
          <a:p>
            <a:pPr algn="ctr"/>
            <a:r>
              <a:rPr lang="es-MX" sz="1400" b="1" dirty="0">
                <a:solidFill>
                  <a:schemeClr val="bg1"/>
                </a:solidFill>
              </a:rPr>
              <a:t>PORTFOLIO MONITORING</a:t>
            </a:r>
            <a:endParaRPr sz="1400" b="1" dirty="0">
              <a:solidFill>
                <a:schemeClr val="bg1"/>
              </a:solidFill>
            </a:endParaRPr>
          </a:p>
        </p:txBody>
      </p:sp>
      <p:sp>
        <p:nvSpPr>
          <p:cNvPr id="72" name="object 33"/>
          <p:cNvSpPr/>
          <p:nvPr/>
        </p:nvSpPr>
        <p:spPr>
          <a:xfrm>
            <a:off x="7695512" y="4184091"/>
            <a:ext cx="171450" cy="457185"/>
          </a:xfrm>
          <a:custGeom>
            <a:avLst/>
            <a:gdLst/>
            <a:ahLst/>
            <a:cxnLst/>
            <a:rect l="l" t="t" r="r" b="b"/>
            <a:pathLst>
              <a:path w="171450" h="641985">
                <a:moveTo>
                  <a:pt x="0" y="0"/>
                </a:moveTo>
                <a:lnTo>
                  <a:pt x="0" y="641769"/>
                </a:lnTo>
                <a:lnTo>
                  <a:pt x="171145" y="641769"/>
                </a:lnTo>
              </a:path>
            </a:pathLst>
          </a:custGeom>
          <a:ln w="12192">
            <a:solidFill>
              <a:srgbClr val="70AD47"/>
            </a:solidFill>
          </a:ln>
        </p:spPr>
        <p:txBody>
          <a:bodyPr wrap="square" lIns="0" tIns="0" rIns="0" bIns="0" rtlCol="0"/>
          <a:lstStyle/>
          <a:p>
            <a:endParaRPr/>
          </a:p>
        </p:txBody>
      </p:sp>
      <p:sp>
        <p:nvSpPr>
          <p:cNvPr id="73" name="object 34"/>
          <p:cNvSpPr/>
          <p:nvPr/>
        </p:nvSpPr>
        <p:spPr>
          <a:xfrm>
            <a:off x="7867724" y="4397451"/>
            <a:ext cx="1369060" cy="610032"/>
          </a:xfrm>
          <a:custGeom>
            <a:avLst/>
            <a:gdLst/>
            <a:ahLst/>
            <a:cxnLst/>
            <a:rect l="l" t="t" r="r" b="b"/>
            <a:pathLst>
              <a:path w="1369059" h="856614">
                <a:moveTo>
                  <a:pt x="0" y="85648"/>
                </a:moveTo>
                <a:lnTo>
                  <a:pt x="6730" y="52308"/>
                </a:lnTo>
                <a:lnTo>
                  <a:pt x="25084" y="25084"/>
                </a:lnTo>
                <a:lnTo>
                  <a:pt x="52308" y="6730"/>
                </a:lnTo>
                <a:lnTo>
                  <a:pt x="85648" y="0"/>
                </a:lnTo>
                <a:lnTo>
                  <a:pt x="1282903" y="0"/>
                </a:lnTo>
                <a:lnTo>
                  <a:pt x="1316243" y="6730"/>
                </a:lnTo>
                <a:lnTo>
                  <a:pt x="1343467" y="25084"/>
                </a:lnTo>
                <a:lnTo>
                  <a:pt x="1361821" y="52308"/>
                </a:lnTo>
                <a:lnTo>
                  <a:pt x="1368552" y="85648"/>
                </a:lnTo>
                <a:lnTo>
                  <a:pt x="1368552" y="770839"/>
                </a:lnTo>
                <a:lnTo>
                  <a:pt x="1361821" y="804179"/>
                </a:lnTo>
                <a:lnTo>
                  <a:pt x="1343467" y="831403"/>
                </a:lnTo>
                <a:lnTo>
                  <a:pt x="1316243" y="849757"/>
                </a:lnTo>
                <a:lnTo>
                  <a:pt x="1282903" y="856487"/>
                </a:lnTo>
                <a:lnTo>
                  <a:pt x="85648" y="856487"/>
                </a:lnTo>
                <a:lnTo>
                  <a:pt x="52308" y="849757"/>
                </a:lnTo>
                <a:lnTo>
                  <a:pt x="25084" y="831403"/>
                </a:lnTo>
                <a:lnTo>
                  <a:pt x="6730" y="804179"/>
                </a:lnTo>
                <a:lnTo>
                  <a:pt x="0" y="770839"/>
                </a:lnTo>
                <a:lnTo>
                  <a:pt x="0" y="85648"/>
                </a:lnTo>
                <a:close/>
              </a:path>
            </a:pathLst>
          </a:custGeom>
          <a:ln w="12192">
            <a:solidFill>
              <a:srgbClr val="56B046"/>
            </a:solidFill>
          </a:ln>
        </p:spPr>
        <p:txBody>
          <a:bodyPr wrap="square" lIns="0" tIns="0" rIns="0" bIns="0" rtlCol="0" anchor="ctr"/>
          <a:lstStyle/>
          <a:p>
            <a:pPr algn="ctr"/>
            <a:r>
              <a:rPr lang="en-US" sz="1400" dirty="0"/>
              <a:t>Identification of </a:t>
            </a:r>
            <a:r>
              <a:rPr lang="en-US" sz="1400" dirty="0" smtClean="0"/>
              <a:t>A&amp;S elements </a:t>
            </a:r>
            <a:r>
              <a:rPr lang="en-US" sz="1400" dirty="0"/>
              <a:t>to monitor</a:t>
            </a:r>
            <a:endParaRPr sz="1400" dirty="0"/>
          </a:p>
        </p:txBody>
      </p:sp>
      <p:sp>
        <p:nvSpPr>
          <p:cNvPr id="75" name="object 36"/>
          <p:cNvSpPr/>
          <p:nvPr/>
        </p:nvSpPr>
        <p:spPr>
          <a:xfrm>
            <a:off x="7695512" y="4184091"/>
            <a:ext cx="171450" cy="1219160"/>
          </a:xfrm>
          <a:custGeom>
            <a:avLst/>
            <a:gdLst/>
            <a:ahLst/>
            <a:cxnLst/>
            <a:rect l="l" t="t" r="r" b="b"/>
            <a:pathLst>
              <a:path w="171450" h="1711960">
                <a:moveTo>
                  <a:pt x="0" y="0"/>
                </a:moveTo>
                <a:lnTo>
                  <a:pt x="0" y="1711388"/>
                </a:lnTo>
                <a:lnTo>
                  <a:pt x="171145" y="1711388"/>
                </a:lnTo>
              </a:path>
            </a:pathLst>
          </a:custGeom>
          <a:ln w="12192">
            <a:solidFill>
              <a:srgbClr val="70AD47"/>
            </a:solidFill>
          </a:ln>
        </p:spPr>
        <p:txBody>
          <a:bodyPr wrap="square" lIns="0" tIns="0" rIns="0" bIns="0" rtlCol="0"/>
          <a:lstStyle/>
          <a:p>
            <a:endParaRPr/>
          </a:p>
        </p:txBody>
      </p:sp>
      <p:sp>
        <p:nvSpPr>
          <p:cNvPr id="76" name="object 37"/>
          <p:cNvSpPr/>
          <p:nvPr/>
        </p:nvSpPr>
        <p:spPr>
          <a:xfrm>
            <a:off x="7867724" y="5171084"/>
            <a:ext cx="1369060" cy="610032"/>
          </a:xfrm>
          <a:custGeom>
            <a:avLst/>
            <a:gdLst/>
            <a:ahLst/>
            <a:cxnLst/>
            <a:rect l="l" t="t" r="r" b="b"/>
            <a:pathLst>
              <a:path w="1369059" h="856614">
                <a:moveTo>
                  <a:pt x="0" y="85648"/>
                </a:moveTo>
                <a:lnTo>
                  <a:pt x="6730" y="52308"/>
                </a:lnTo>
                <a:lnTo>
                  <a:pt x="25084" y="25084"/>
                </a:lnTo>
                <a:lnTo>
                  <a:pt x="52308" y="6730"/>
                </a:lnTo>
                <a:lnTo>
                  <a:pt x="85648" y="0"/>
                </a:lnTo>
                <a:lnTo>
                  <a:pt x="1282903" y="0"/>
                </a:lnTo>
                <a:lnTo>
                  <a:pt x="1316243" y="6730"/>
                </a:lnTo>
                <a:lnTo>
                  <a:pt x="1343467" y="25084"/>
                </a:lnTo>
                <a:lnTo>
                  <a:pt x="1361821" y="52308"/>
                </a:lnTo>
                <a:lnTo>
                  <a:pt x="1368552" y="85648"/>
                </a:lnTo>
                <a:lnTo>
                  <a:pt x="1368552" y="770839"/>
                </a:lnTo>
                <a:lnTo>
                  <a:pt x="1361821" y="804179"/>
                </a:lnTo>
                <a:lnTo>
                  <a:pt x="1343467" y="831403"/>
                </a:lnTo>
                <a:lnTo>
                  <a:pt x="1316243" y="849757"/>
                </a:lnTo>
                <a:lnTo>
                  <a:pt x="1282903" y="856487"/>
                </a:lnTo>
                <a:lnTo>
                  <a:pt x="85648" y="856487"/>
                </a:lnTo>
                <a:lnTo>
                  <a:pt x="52308" y="849757"/>
                </a:lnTo>
                <a:lnTo>
                  <a:pt x="25084" y="831403"/>
                </a:lnTo>
                <a:lnTo>
                  <a:pt x="6730" y="804179"/>
                </a:lnTo>
                <a:lnTo>
                  <a:pt x="0" y="770839"/>
                </a:lnTo>
                <a:lnTo>
                  <a:pt x="0" y="85648"/>
                </a:lnTo>
                <a:close/>
              </a:path>
            </a:pathLst>
          </a:custGeom>
          <a:ln w="12192">
            <a:solidFill>
              <a:srgbClr val="70AD47"/>
            </a:solidFill>
          </a:ln>
        </p:spPr>
        <p:txBody>
          <a:bodyPr wrap="square" lIns="0" tIns="0" rIns="0" bIns="0" rtlCol="0" anchor="ctr"/>
          <a:lstStyle/>
          <a:p>
            <a:pPr algn="ctr"/>
            <a:r>
              <a:rPr lang="es-MX" sz="1600" dirty="0" err="1" smtClean="0"/>
              <a:t>Follow</a:t>
            </a:r>
            <a:r>
              <a:rPr lang="es-MX" sz="1600" dirty="0" smtClean="0"/>
              <a:t>-up </a:t>
            </a:r>
            <a:r>
              <a:rPr lang="es-MX" sz="1600" dirty="0" err="1" smtClean="0"/>
              <a:t>report</a:t>
            </a:r>
            <a:endParaRPr sz="1600" dirty="0"/>
          </a:p>
        </p:txBody>
      </p:sp>
    </p:spTree>
    <p:extLst>
      <p:ext uri="{BB962C8B-B14F-4D97-AF65-F5344CB8AC3E}">
        <p14:creationId xmlns:p14="http://schemas.microsoft.com/office/powerpoint/2010/main" val="2778922836"/>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81094" t="54022"/>
          <a:stretch/>
        </p:blipFill>
        <p:spPr>
          <a:xfrm rot="16200000">
            <a:off x="9913984" y="-353966"/>
            <a:ext cx="1924050" cy="2631982"/>
          </a:xfrm>
          <a:prstGeom prst="rect">
            <a:avLst/>
          </a:prstGeom>
        </p:spPr>
      </p:pic>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34" name="CuadroTexto 33"/>
          <p:cNvSpPr txBox="1"/>
          <p:nvPr/>
        </p:nvSpPr>
        <p:spPr>
          <a:xfrm>
            <a:off x="290147" y="331083"/>
            <a:ext cx="9676047" cy="1261884"/>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endParaRPr lang="es-MX" sz="4000" dirty="0">
              <a:solidFill>
                <a:srgbClr val="002060"/>
              </a:solidFill>
              <a:latin typeface="Aharoni" panose="02010803020104030203" pitchFamily="2" charset="-79"/>
              <a:ea typeface="Tahoma" panose="020B0604030504040204" pitchFamily="34" charset="0"/>
              <a:cs typeface="Aharoni" panose="02010803020104030203" pitchFamily="2" charset="-79"/>
            </a:endParaRPr>
          </a:p>
          <a:p>
            <a:r>
              <a:rPr lang="es-ES_tradnl" sz="32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KfW and DEG </a:t>
            </a:r>
            <a:r>
              <a:rPr lang="es-ES_tradnl" sz="3200" dirty="0">
                <a:solidFill>
                  <a:srgbClr val="002060"/>
                </a:solidFill>
                <a:latin typeface="Aharoni" panose="02010803020104030203" pitchFamily="2" charset="-79"/>
                <a:ea typeface="Tahoma" panose="020B0604030504040204" pitchFamily="34" charset="0"/>
                <a:cs typeface="Aharoni" panose="02010803020104030203" pitchFamily="2" charset="-79"/>
              </a:rPr>
              <a:t>Technical Cooperation</a:t>
            </a:r>
          </a:p>
        </p:txBody>
      </p:sp>
      <p:pic>
        <p:nvPicPr>
          <p:cNvPr id="9" name="Imagen 8"/>
          <p:cNvPicPr/>
          <p:nvPr/>
        </p:nvPicPr>
        <p:blipFill>
          <a:blip r:embed="rId5"/>
          <a:stretch>
            <a:fillRect/>
          </a:stretch>
        </p:blipFill>
        <p:spPr>
          <a:xfrm>
            <a:off x="8041704" y="4832909"/>
            <a:ext cx="3036627" cy="1204146"/>
          </a:xfrm>
          <a:prstGeom prst="rect">
            <a:avLst/>
          </a:prstGeom>
        </p:spPr>
      </p:pic>
      <p:pic>
        <p:nvPicPr>
          <p:cNvPr id="3" name="Imagen 2"/>
          <p:cNvPicPr>
            <a:picLocks noChangeAspect="1"/>
          </p:cNvPicPr>
          <p:nvPr/>
        </p:nvPicPr>
        <p:blipFill>
          <a:blip r:embed="rId6"/>
          <a:stretch>
            <a:fillRect/>
          </a:stretch>
        </p:blipFill>
        <p:spPr>
          <a:xfrm>
            <a:off x="843664" y="4655467"/>
            <a:ext cx="3536950" cy="1559030"/>
          </a:xfrm>
          <a:prstGeom prst="rect">
            <a:avLst/>
          </a:prstGeom>
        </p:spPr>
      </p:pic>
      <p:sp>
        <p:nvSpPr>
          <p:cNvPr id="10" name="Rectángulo 9"/>
          <p:cNvSpPr/>
          <p:nvPr/>
        </p:nvSpPr>
        <p:spPr>
          <a:xfrm>
            <a:off x="548235" y="1956682"/>
            <a:ext cx="10907172" cy="2769989"/>
          </a:xfrm>
          <a:prstGeom prst="rect">
            <a:avLst/>
          </a:prstGeom>
        </p:spPr>
        <p:txBody>
          <a:bodyPr wrap="square">
            <a:spAutoFit/>
          </a:bodyPr>
          <a:lstStyle/>
          <a:p>
            <a:pPr marL="342900" indent="-342900" algn="just">
              <a:spcAft>
                <a:spcPts val="1200"/>
              </a:spcAft>
              <a:buFont typeface="Arial" panose="020B0604020202020204" pitchFamily="34" charset="0"/>
              <a:buChar char="•"/>
            </a:pPr>
            <a:r>
              <a:rPr lang="en-US" sz="2400" dirty="0"/>
              <a:t>Cooperation in sustainable energy projects with different lines of financing since </a:t>
            </a:r>
            <a:r>
              <a:rPr lang="en-US" sz="2400" dirty="0" smtClean="0"/>
              <a:t>2001.</a:t>
            </a:r>
            <a:r>
              <a:rPr lang="en-US" sz="2400" dirty="0"/>
              <a:t> </a:t>
            </a:r>
            <a:endParaRPr lang="en-US" sz="2400" dirty="0" smtClean="0"/>
          </a:p>
          <a:p>
            <a:pPr marL="342900" indent="-342900" algn="just">
              <a:spcAft>
                <a:spcPts val="1200"/>
              </a:spcAft>
              <a:buFont typeface="Arial" panose="020B0604020202020204" pitchFamily="34" charset="0"/>
              <a:buChar char="•"/>
            </a:pPr>
            <a:r>
              <a:rPr lang="es-MX" sz="2400" dirty="0" smtClean="0"/>
              <a:t>S</a:t>
            </a:r>
            <a:r>
              <a:rPr lang="en-US" sz="2400" dirty="0" err="1" smtClean="0"/>
              <a:t>trengthening</a:t>
            </a:r>
            <a:r>
              <a:rPr lang="en-US" sz="2400" dirty="0" smtClean="0"/>
              <a:t> </a:t>
            </a:r>
            <a:r>
              <a:rPr lang="en-US" sz="2400" dirty="0"/>
              <a:t>the promotion of sustainability and socially responsible projects in Mexico through the actions of </a:t>
            </a:r>
            <a:r>
              <a:rPr lang="en-US" sz="2400" dirty="0" smtClean="0"/>
              <a:t>Bancomext.</a:t>
            </a:r>
          </a:p>
          <a:p>
            <a:pPr marL="342900" indent="-342900" algn="just">
              <a:spcAft>
                <a:spcPts val="1200"/>
              </a:spcAft>
              <a:buFont typeface="Arial" panose="020B0604020202020204" pitchFamily="34" charset="0"/>
              <a:buChar char="•"/>
            </a:pPr>
            <a:r>
              <a:rPr lang="en-US" sz="2400" dirty="0" smtClean="0"/>
              <a:t>Strengthening </a:t>
            </a:r>
            <a:r>
              <a:rPr lang="en-US" sz="2400" dirty="0"/>
              <a:t>the implementation of social and environmental </a:t>
            </a:r>
            <a:r>
              <a:rPr lang="en-US" sz="2400" dirty="0" smtClean="0"/>
              <a:t>standards SARAS.</a:t>
            </a:r>
          </a:p>
          <a:p>
            <a:pPr marL="342900" indent="-342900" algn="just">
              <a:spcAft>
                <a:spcPts val="1200"/>
              </a:spcAft>
              <a:buFont typeface="Arial" panose="020B0604020202020204" pitchFamily="34" charset="0"/>
              <a:buChar char="•"/>
            </a:pPr>
            <a:endParaRPr lang="es-MX" sz="2400" dirty="0"/>
          </a:p>
        </p:txBody>
      </p:sp>
    </p:spTree>
    <p:extLst>
      <p:ext uri="{BB962C8B-B14F-4D97-AF65-F5344CB8AC3E}">
        <p14:creationId xmlns:p14="http://schemas.microsoft.com/office/powerpoint/2010/main" val="1872533531"/>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81094" t="54022"/>
          <a:stretch/>
        </p:blipFill>
        <p:spPr>
          <a:xfrm rot="16200000">
            <a:off x="9913984" y="-353966"/>
            <a:ext cx="1924050" cy="2631982"/>
          </a:xfrm>
          <a:prstGeom prst="rect">
            <a:avLst/>
          </a:prstGeom>
        </p:spPr>
      </p:pic>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34" name="CuadroTexto 33"/>
          <p:cNvSpPr txBox="1"/>
          <p:nvPr/>
        </p:nvSpPr>
        <p:spPr>
          <a:xfrm>
            <a:off x="163301" y="192584"/>
            <a:ext cx="9676047" cy="2000548"/>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p>
          <a:p>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IDB (BID) Technical Cooperación</a:t>
            </a:r>
          </a:p>
          <a:p>
            <a:r>
              <a:rPr lang="en-US" sz="4000" b="1" dirty="0" smtClean="0">
                <a:solidFill>
                  <a:srgbClr val="000000"/>
                </a:solidFill>
              </a:rPr>
              <a:t>Project: Energy </a:t>
            </a:r>
            <a:r>
              <a:rPr lang="en-US" sz="4000" b="1" dirty="0">
                <a:solidFill>
                  <a:srgbClr val="000000"/>
                </a:solidFill>
              </a:rPr>
              <a:t>efficiency </a:t>
            </a:r>
            <a:r>
              <a:rPr lang="en-US" sz="4000" b="1" dirty="0" smtClean="0">
                <a:solidFill>
                  <a:srgbClr val="000000"/>
                </a:solidFill>
              </a:rPr>
              <a:t>study</a:t>
            </a:r>
            <a:endPar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sp>
        <p:nvSpPr>
          <p:cNvPr id="11" name="Rectángulo 10"/>
          <p:cNvSpPr/>
          <p:nvPr/>
        </p:nvSpPr>
        <p:spPr>
          <a:xfrm>
            <a:off x="163301" y="2280146"/>
            <a:ext cx="10907172" cy="3939540"/>
          </a:xfrm>
          <a:prstGeom prst="rect">
            <a:avLst/>
          </a:prstGeom>
        </p:spPr>
        <p:txBody>
          <a:bodyPr wrap="square">
            <a:spAutoFit/>
          </a:bodyPr>
          <a:lstStyle/>
          <a:p>
            <a:pPr algn="just">
              <a:spcAft>
                <a:spcPts val="1200"/>
              </a:spcAft>
            </a:pPr>
            <a:r>
              <a:rPr lang="en-US" sz="2200" b="1" dirty="0" smtClean="0">
                <a:solidFill>
                  <a:srgbClr val="000000"/>
                </a:solidFill>
              </a:rPr>
              <a:t>The IDB and Bancomext have </a:t>
            </a:r>
            <a:r>
              <a:rPr lang="en-US" sz="2200" b="1" dirty="0">
                <a:solidFill>
                  <a:srgbClr val="000000"/>
                </a:solidFill>
              </a:rPr>
              <a:t>agreed to promote energy efficiency in the </a:t>
            </a:r>
            <a:r>
              <a:rPr lang="en-US" sz="2200" b="1" dirty="0" smtClean="0">
                <a:solidFill>
                  <a:srgbClr val="000000"/>
                </a:solidFill>
              </a:rPr>
              <a:t>tourism sector towards </a:t>
            </a:r>
            <a:r>
              <a:rPr lang="en-US" sz="2200" b="1" dirty="0">
                <a:solidFill>
                  <a:srgbClr val="000000"/>
                </a:solidFill>
              </a:rPr>
              <a:t>mitigation of climate change.</a:t>
            </a:r>
          </a:p>
          <a:p>
            <a:pPr marL="342900" indent="-342900" algn="just">
              <a:spcAft>
                <a:spcPts val="1200"/>
              </a:spcAft>
              <a:buFont typeface="Arial" panose="020B0604020202020204" pitchFamily="34" charset="0"/>
              <a:buChar char="•"/>
            </a:pPr>
            <a:r>
              <a:rPr lang="en-US" sz="2200" b="1" u="sng" dirty="0" smtClean="0"/>
              <a:t>Aim of the project:</a:t>
            </a:r>
            <a:r>
              <a:rPr lang="en-US" sz="2200" b="1" dirty="0" smtClean="0"/>
              <a:t> </a:t>
            </a:r>
            <a:r>
              <a:rPr lang="en-US" sz="2200" dirty="0" smtClean="0"/>
              <a:t>to </a:t>
            </a:r>
            <a:r>
              <a:rPr lang="en-US" sz="2200" dirty="0"/>
              <a:t>carry out a </a:t>
            </a:r>
            <a:r>
              <a:rPr lang="en-US" sz="2200" b="1" dirty="0"/>
              <a:t>market study on the potential of energy efficiency projects </a:t>
            </a:r>
            <a:r>
              <a:rPr lang="en-US" sz="2200" dirty="0"/>
              <a:t>and programs in the hotel sector in </a:t>
            </a:r>
            <a:r>
              <a:rPr lang="en-US" sz="2200" dirty="0" smtClean="0"/>
              <a:t>Mexico.</a:t>
            </a:r>
          </a:p>
          <a:p>
            <a:pPr marL="342900" indent="-342900" algn="just">
              <a:spcAft>
                <a:spcPts val="1200"/>
              </a:spcAft>
              <a:buFont typeface="Arial" panose="020B0604020202020204" pitchFamily="34" charset="0"/>
              <a:buChar char="•"/>
            </a:pPr>
            <a:r>
              <a:rPr lang="en-US" sz="2200" b="1" u="sng" dirty="0" smtClean="0"/>
              <a:t>Market study benefits:</a:t>
            </a:r>
            <a:r>
              <a:rPr lang="en-US" sz="2200" b="1" dirty="0" smtClean="0"/>
              <a:t> </a:t>
            </a:r>
            <a:r>
              <a:rPr lang="en-US" sz="2200" dirty="0" smtClean="0"/>
              <a:t>This </a:t>
            </a:r>
            <a:r>
              <a:rPr lang="en-US" sz="2200" dirty="0"/>
              <a:t>market study will serve as a basis for </a:t>
            </a:r>
            <a:r>
              <a:rPr lang="en-US" sz="2200" b="1" dirty="0" smtClean="0"/>
              <a:t>discussion, design and  structuring of </a:t>
            </a:r>
            <a:r>
              <a:rPr lang="en-US" sz="2200" b="1" dirty="0"/>
              <a:t>effective financing </a:t>
            </a:r>
            <a:r>
              <a:rPr lang="en-US" sz="2200" b="1" dirty="0" smtClean="0"/>
              <a:t>strategies for Bancomext for climate change mitigation.</a:t>
            </a:r>
          </a:p>
          <a:p>
            <a:pPr marL="342900" indent="-342900" algn="just">
              <a:spcAft>
                <a:spcPts val="1200"/>
              </a:spcAft>
              <a:buFont typeface="Arial" panose="020B0604020202020204" pitchFamily="34" charset="0"/>
              <a:buChar char="•"/>
            </a:pPr>
            <a:r>
              <a:rPr lang="en-US" sz="2200" b="1" u="sng" dirty="0"/>
              <a:t>Outcome:</a:t>
            </a:r>
            <a:r>
              <a:rPr lang="en-US" sz="2200" b="1" dirty="0"/>
              <a:t> </a:t>
            </a:r>
            <a:r>
              <a:rPr lang="en-US" sz="2200" b="1" dirty="0" smtClean="0"/>
              <a:t>Development </a:t>
            </a:r>
            <a:r>
              <a:rPr lang="en-US" sz="2200" b="1" dirty="0"/>
              <a:t>of </a:t>
            </a:r>
            <a:r>
              <a:rPr lang="en-US" sz="2200" b="1" dirty="0" smtClean="0"/>
              <a:t>financial </a:t>
            </a:r>
            <a:r>
              <a:rPr lang="en-US" sz="2200" b="1" dirty="0"/>
              <a:t>and guarantee </a:t>
            </a:r>
            <a:r>
              <a:rPr lang="en-US" sz="2200" b="1" dirty="0" smtClean="0"/>
              <a:t>instruments</a:t>
            </a:r>
            <a:r>
              <a:rPr lang="en-US" sz="2200" dirty="0" smtClean="0"/>
              <a:t>, </a:t>
            </a:r>
            <a:r>
              <a:rPr lang="en-US" sz="2200" dirty="0"/>
              <a:t>technical advisory, consultancy and training support to </a:t>
            </a:r>
            <a:r>
              <a:rPr lang="en-US" sz="2200" b="1" dirty="0"/>
              <a:t>financial intermediaries and final beneficiaries</a:t>
            </a:r>
            <a:r>
              <a:rPr lang="en-US" sz="2200" dirty="0"/>
              <a:t>, who can promote and execute financing </a:t>
            </a:r>
            <a:r>
              <a:rPr lang="en-US" sz="2200" b="1" dirty="0"/>
              <a:t>programs for energy efficiency projects and mitigation of climate change.</a:t>
            </a:r>
            <a:endParaRPr lang="es-MX" sz="2200" b="1" dirty="0"/>
          </a:p>
        </p:txBody>
      </p:sp>
      <p:pic>
        <p:nvPicPr>
          <p:cNvPr id="12" name="Imagen 11"/>
          <p:cNvPicPr>
            <a:picLocks noChangeAspect="1"/>
          </p:cNvPicPr>
          <p:nvPr/>
        </p:nvPicPr>
        <p:blipFill rotWithShape="1">
          <a:blip r:embed="rId5"/>
          <a:srcRect l="4354" t="7740" r="17277"/>
          <a:stretch/>
        </p:blipFill>
        <p:spPr>
          <a:xfrm>
            <a:off x="4628269" y="6072332"/>
            <a:ext cx="3083442" cy="571936"/>
          </a:xfrm>
          <a:prstGeom prst="rect">
            <a:avLst/>
          </a:prstGeom>
        </p:spPr>
      </p:pic>
      <p:pic>
        <p:nvPicPr>
          <p:cNvPr id="3" name="Imagen 2"/>
          <p:cNvPicPr>
            <a:picLocks noChangeAspect="1"/>
          </p:cNvPicPr>
          <p:nvPr/>
        </p:nvPicPr>
        <p:blipFill>
          <a:blip r:embed="rId6"/>
          <a:stretch>
            <a:fillRect/>
          </a:stretch>
        </p:blipFill>
        <p:spPr>
          <a:xfrm>
            <a:off x="8452884" y="5941335"/>
            <a:ext cx="2498929" cy="682111"/>
          </a:xfrm>
          <a:prstGeom prst="rect">
            <a:avLst/>
          </a:prstGeom>
        </p:spPr>
      </p:pic>
    </p:spTree>
    <p:extLst>
      <p:ext uri="{BB962C8B-B14F-4D97-AF65-F5344CB8AC3E}">
        <p14:creationId xmlns:p14="http://schemas.microsoft.com/office/powerpoint/2010/main" val="3646427704"/>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81094" t="54022"/>
          <a:stretch/>
        </p:blipFill>
        <p:spPr>
          <a:xfrm rot="16200000">
            <a:off x="9913984" y="-353966"/>
            <a:ext cx="1924050" cy="2631982"/>
          </a:xfrm>
          <a:prstGeom prst="rect">
            <a:avLst/>
          </a:prstGeom>
        </p:spPr>
      </p:pic>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34" name="CuadroTexto 33"/>
          <p:cNvSpPr txBox="1"/>
          <p:nvPr/>
        </p:nvSpPr>
        <p:spPr>
          <a:xfrm>
            <a:off x="163301" y="15875"/>
            <a:ext cx="9676047" cy="1938992"/>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p>
          <a:p>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IDB (BID) Technical </a:t>
            </a:r>
            <a:r>
              <a:rPr lang="es-MX" sz="4000" dirty="0" err="1" smtClean="0">
                <a:solidFill>
                  <a:srgbClr val="002060"/>
                </a:solidFill>
                <a:latin typeface="Aharoni" panose="02010803020104030203" pitchFamily="2" charset="-79"/>
                <a:ea typeface="Tahoma" panose="020B0604030504040204" pitchFamily="34" charset="0"/>
                <a:cs typeface="Aharoni" panose="02010803020104030203" pitchFamily="2" charset="-79"/>
              </a:rPr>
              <a:t>Cooperation</a:t>
            </a:r>
            <a:endPar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endParaRPr>
          </a:p>
          <a:p>
            <a:r>
              <a:rPr lang="en-US" sz="3600" b="1" dirty="0" smtClean="0">
                <a:solidFill>
                  <a:srgbClr val="000000"/>
                </a:solidFill>
              </a:rPr>
              <a:t>Energy </a:t>
            </a:r>
            <a:r>
              <a:rPr lang="en-US" sz="3600" b="1" dirty="0">
                <a:solidFill>
                  <a:srgbClr val="000000"/>
                </a:solidFill>
              </a:rPr>
              <a:t>efficiency </a:t>
            </a:r>
            <a:r>
              <a:rPr lang="en-US" sz="3600" b="1" dirty="0" smtClean="0">
                <a:solidFill>
                  <a:srgbClr val="000000"/>
                </a:solidFill>
              </a:rPr>
              <a:t>study</a:t>
            </a:r>
            <a:endParaRPr lang="es-MX" sz="3600" dirty="0" smtClean="0">
              <a:solidFill>
                <a:srgbClr val="002060"/>
              </a:solidFill>
              <a:latin typeface="Aharoni" panose="02010803020104030203" pitchFamily="2" charset="-79"/>
              <a:ea typeface="Tahoma" panose="020B0604030504040204" pitchFamily="34" charset="0"/>
              <a:cs typeface="Aharoni" panose="02010803020104030203" pitchFamily="2" charset="-79"/>
            </a:endParaRPr>
          </a:p>
        </p:txBody>
      </p:sp>
      <p:grpSp>
        <p:nvGrpSpPr>
          <p:cNvPr id="4" name="Grupo 3"/>
          <p:cNvGrpSpPr/>
          <p:nvPr/>
        </p:nvGrpSpPr>
        <p:grpSpPr>
          <a:xfrm>
            <a:off x="404037" y="2076450"/>
            <a:ext cx="10185991" cy="4234637"/>
            <a:chOff x="1986381" y="1311681"/>
            <a:chExt cx="7866163" cy="4234637"/>
          </a:xfrm>
        </p:grpSpPr>
        <p:grpSp>
          <p:nvGrpSpPr>
            <p:cNvPr id="30" name="Grupo 29"/>
            <p:cNvGrpSpPr/>
            <p:nvPr/>
          </p:nvGrpSpPr>
          <p:grpSpPr>
            <a:xfrm>
              <a:off x="1986381" y="1936541"/>
              <a:ext cx="2454238" cy="2362071"/>
              <a:chOff x="-353068" y="1172549"/>
              <a:chExt cx="2454238" cy="2362071"/>
            </a:xfrm>
          </p:grpSpPr>
          <p:sp>
            <p:nvSpPr>
              <p:cNvPr id="49" name="Rectángulo redondeado 48"/>
              <p:cNvSpPr/>
              <p:nvPr/>
            </p:nvSpPr>
            <p:spPr>
              <a:xfrm>
                <a:off x="-353068" y="1172549"/>
                <a:ext cx="2454238" cy="2362071"/>
              </a:xfrm>
              <a:prstGeom prst="roundRect">
                <a:avLst>
                  <a:gd name="adj" fmla="val 10000"/>
                </a:avLst>
              </a:pr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0" name="Rectángulo 49"/>
              <p:cNvSpPr/>
              <p:nvPr/>
            </p:nvSpPr>
            <p:spPr>
              <a:xfrm>
                <a:off x="-353068" y="1226907"/>
                <a:ext cx="2399880" cy="174719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n-US" sz="1600" dirty="0" smtClean="0"/>
                  <a:t>To define </a:t>
                </a:r>
                <a:r>
                  <a:rPr lang="en-US" sz="1600" dirty="0"/>
                  <a:t>target hotel </a:t>
                </a:r>
                <a:r>
                  <a:rPr lang="en-US" sz="1600" dirty="0" smtClean="0"/>
                  <a:t>segments</a:t>
                </a:r>
              </a:p>
              <a:p>
                <a:pPr marL="114300" lvl="1" indent="-114300" algn="just" defTabSz="622300">
                  <a:lnSpc>
                    <a:spcPct val="90000"/>
                  </a:lnSpc>
                  <a:spcBef>
                    <a:spcPct val="0"/>
                  </a:spcBef>
                  <a:spcAft>
                    <a:spcPct val="15000"/>
                  </a:spcAft>
                  <a:buChar char="••"/>
                </a:pPr>
                <a:r>
                  <a:rPr lang="en-US" sz="1600" dirty="0" smtClean="0"/>
                  <a:t>To evaluate potential </a:t>
                </a:r>
                <a:r>
                  <a:rPr lang="en-US" sz="1600" dirty="0"/>
                  <a:t>in </a:t>
                </a:r>
                <a:r>
                  <a:rPr lang="en-US" sz="1600" dirty="0" smtClean="0"/>
                  <a:t>Energy Efficiency</a:t>
                </a:r>
              </a:p>
              <a:p>
                <a:pPr marL="114300" lvl="1" indent="-114300" algn="just" defTabSz="622300">
                  <a:lnSpc>
                    <a:spcPct val="90000"/>
                  </a:lnSpc>
                  <a:spcBef>
                    <a:spcPct val="0"/>
                  </a:spcBef>
                  <a:spcAft>
                    <a:spcPct val="15000"/>
                  </a:spcAft>
                  <a:buChar char="••"/>
                </a:pPr>
                <a:r>
                  <a:rPr lang="en-US" sz="1600" dirty="0" smtClean="0"/>
                  <a:t>To identify </a:t>
                </a:r>
                <a:r>
                  <a:rPr lang="en-US" sz="1600" dirty="0"/>
                  <a:t>technology and </a:t>
                </a:r>
                <a:r>
                  <a:rPr lang="en-US" sz="1600" dirty="0" smtClean="0"/>
                  <a:t>offer</a:t>
                </a:r>
              </a:p>
              <a:p>
                <a:pPr marL="114300" lvl="1" indent="-114300" algn="just" defTabSz="622300">
                  <a:lnSpc>
                    <a:spcPct val="90000"/>
                  </a:lnSpc>
                  <a:spcBef>
                    <a:spcPct val="0"/>
                  </a:spcBef>
                  <a:spcAft>
                    <a:spcPct val="15000"/>
                  </a:spcAft>
                  <a:buChar char="••"/>
                </a:pPr>
                <a:r>
                  <a:rPr lang="en-US" sz="1600" dirty="0" smtClean="0"/>
                  <a:t>To define </a:t>
                </a:r>
                <a:r>
                  <a:rPr lang="en-US" sz="1600" dirty="0"/>
                  <a:t>Financial Institutions</a:t>
                </a:r>
                <a:endParaRPr lang="es-ES" sz="1400" kern="1200" dirty="0"/>
              </a:p>
            </p:txBody>
          </p:sp>
        </p:grpSp>
        <p:sp>
          <p:nvSpPr>
            <p:cNvPr id="31" name="Forma 30"/>
            <p:cNvSpPr/>
            <p:nvPr/>
          </p:nvSpPr>
          <p:spPr>
            <a:xfrm>
              <a:off x="3623298" y="3346098"/>
              <a:ext cx="2200220" cy="2200220"/>
            </a:xfrm>
            <a:prstGeom prst="leftCircularArrow">
              <a:avLst>
                <a:gd name="adj1" fmla="val 2430"/>
                <a:gd name="adj2" fmla="val 0"/>
                <a:gd name="adj3" fmla="val 2682425"/>
                <a:gd name="adj4" fmla="val 9637383"/>
                <a:gd name="adj5" fmla="val 2835"/>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grpSp>
          <p:nvGrpSpPr>
            <p:cNvPr id="32" name="Grupo 31"/>
            <p:cNvGrpSpPr/>
            <p:nvPr/>
          </p:nvGrpSpPr>
          <p:grpSpPr>
            <a:xfrm>
              <a:off x="2806402" y="3870651"/>
              <a:ext cx="1867700" cy="742722"/>
              <a:chOff x="466953" y="3106659"/>
              <a:chExt cx="1867700" cy="742722"/>
            </a:xfrm>
          </p:grpSpPr>
          <p:sp>
            <p:nvSpPr>
              <p:cNvPr id="47" name="Rectángulo redondeado 46"/>
              <p:cNvSpPr/>
              <p:nvPr/>
            </p:nvSpPr>
            <p:spPr>
              <a:xfrm>
                <a:off x="466953" y="3106659"/>
                <a:ext cx="1867700" cy="742722"/>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8" name="Rectángulo 47"/>
              <p:cNvSpPr/>
              <p:nvPr/>
            </p:nvSpPr>
            <p:spPr>
              <a:xfrm>
                <a:off x="488707" y="3128413"/>
                <a:ext cx="1824192" cy="6992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s-ES" sz="1900" kern="1200" dirty="0" smtClean="0"/>
                  <a:t>Market Study</a:t>
                </a:r>
                <a:endParaRPr lang="es-ES" sz="1900" kern="1200" dirty="0"/>
              </a:p>
            </p:txBody>
          </p:sp>
        </p:grpSp>
        <p:grpSp>
          <p:nvGrpSpPr>
            <p:cNvPr id="33" name="Grupo 32"/>
            <p:cNvGrpSpPr/>
            <p:nvPr/>
          </p:nvGrpSpPr>
          <p:grpSpPr>
            <a:xfrm>
              <a:off x="4928698" y="2391075"/>
              <a:ext cx="2101163" cy="2599339"/>
              <a:chOff x="2589249" y="1627083"/>
              <a:chExt cx="2101163" cy="2599339"/>
            </a:xfrm>
          </p:grpSpPr>
          <p:sp>
            <p:nvSpPr>
              <p:cNvPr id="45" name="Rectángulo redondeado 44"/>
              <p:cNvSpPr/>
              <p:nvPr/>
            </p:nvSpPr>
            <p:spPr>
              <a:xfrm>
                <a:off x="2589249" y="1627083"/>
                <a:ext cx="2101163" cy="2599339"/>
              </a:xfrm>
              <a:prstGeom prst="roundRect">
                <a:avLst>
                  <a:gd name="adj" fmla="val 10000"/>
                </a:avLst>
              </a:pr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6" name="Rectángulo 45"/>
              <p:cNvSpPr/>
              <p:nvPr/>
            </p:nvSpPr>
            <p:spPr>
              <a:xfrm>
                <a:off x="2649067" y="2243902"/>
                <a:ext cx="1981527" cy="19227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3825" tIns="123825" rIns="123825" bIns="123825" numCol="1" spcCol="1270" anchor="t" anchorCtr="0">
                <a:noAutofit/>
              </a:bodyPr>
              <a:lstStyle/>
              <a:p>
                <a:pPr marL="114300" lvl="1" indent="-114300" algn="just" defTabSz="622300">
                  <a:lnSpc>
                    <a:spcPct val="90000"/>
                  </a:lnSpc>
                  <a:spcBef>
                    <a:spcPct val="0"/>
                  </a:spcBef>
                  <a:spcAft>
                    <a:spcPct val="15000"/>
                  </a:spcAft>
                  <a:buChar char="••"/>
                </a:pPr>
                <a:r>
                  <a:rPr lang="en-US" sz="1600" dirty="0" smtClean="0"/>
                  <a:t>To define </a:t>
                </a:r>
                <a:r>
                  <a:rPr lang="en-US" sz="1600" dirty="0"/>
                  <a:t>financial </a:t>
                </a:r>
                <a:r>
                  <a:rPr lang="en-US" sz="1600" dirty="0" smtClean="0"/>
                  <a:t>offer</a:t>
                </a:r>
              </a:p>
              <a:p>
                <a:pPr marL="114300" lvl="1" indent="-114300" algn="just" defTabSz="622300">
                  <a:lnSpc>
                    <a:spcPct val="90000"/>
                  </a:lnSpc>
                  <a:spcBef>
                    <a:spcPct val="0"/>
                  </a:spcBef>
                  <a:spcAft>
                    <a:spcPct val="15000"/>
                  </a:spcAft>
                  <a:buChar char="••"/>
                </a:pPr>
                <a:r>
                  <a:rPr lang="en-US" sz="1600" dirty="0" smtClean="0"/>
                  <a:t>To identify </a:t>
                </a:r>
                <a:r>
                  <a:rPr lang="en-US" sz="1600" dirty="0"/>
                  <a:t>adjustments to </a:t>
                </a:r>
                <a:r>
                  <a:rPr lang="en-US" sz="1600" dirty="0" smtClean="0"/>
                  <a:t>instruments</a:t>
                </a:r>
              </a:p>
              <a:p>
                <a:pPr marL="114300" lvl="1" indent="-114300" algn="just" defTabSz="622300">
                  <a:lnSpc>
                    <a:spcPct val="90000"/>
                  </a:lnSpc>
                  <a:spcBef>
                    <a:spcPct val="0"/>
                  </a:spcBef>
                  <a:spcAft>
                    <a:spcPct val="15000"/>
                  </a:spcAft>
                  <a:buChar char="••"/>
                </a:pPr>
                <a:r>
                  <a:rPr lang="en-US" sz="1600" dirty="0" smtClean="0"/>
                  <a:t>To develop </a:t>
                </a:r>
                <a:r>
                  <a:rPr lang="en-US" sz="1600" dirty="0"/>
                  <a:t>missing </a:t>
                </a:r>
                <a:r>
                  <a:rPr lang="en-US" sz="1600" dirty="0" smtClean="0"/>
                  <a:t>technologies</a:t>
                </a:r>
              </a:p>
              <a:p>
                <a:pPr marL="114300" lvl="1" indent="-114300" algn="just" defTabSz="622300">
                  <a:lnSpc>
                    <a:spcPct val="90000"/>
                  </a:lnSpc>
                  <a:spcBef>
                    <a:spcPct val="0"/>
                  </a:spcBef>
                  <a:spcAft>
                    <a:spcPct val="15000"/>
                  </a:spcAft>
                  <a:buChar char="••"/>
                </a:pPr>
                <a:r>
                  <a:rPr lang="en-US" sz="1600" dirty="0" smtClean="0"/>
                  <a:t>To design </a:t>
                </a:r>
                <a:r>
                  <a:rPr lang="en-US" sz="1600" dirty="0"/>
                  <a:t>program operation</a:t>
                </a:r>
                <a:endParaRPr lang="es-ES" sz="1600" dirty="0"/>
              </a:p>
            </p:txBody>
          </p:sp>
        </p:grpSp>
        <p:sp>
          <p:nvSpPr>
            <p:cNvPr id="35" name="Flecha circular 34"/>
            <p:cNvSpPr/>
            <p:nvPr/>
          </p:nvSpPr>
          <p:spPr>
            <a:xfrm>
              <a:off x="6120260" y="1311681"/>
              <a:ext cx="2435663" cy="2435663"/>
            </a:xfrm>
            <a:prstGeom prst="circularArrow">
              <a:avLst>
                <a:gd name="adj1" fmla="val 2195"/>
                <a:gd name="adj2" fmla="val 264164"/>
                <a:gd name="adj3" fmla="val 19560325"/>
                <a:gd name="adj4" fmla="val 12575511"/>
                <a:gd name="adj5" fmla="val 2561"/>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grpSp>
          <p:nvGrpSpPr>
            <p:cNvPr id="36" name="Grupo 35"/>
            <p:cNvGrpSpPr/>
            <p:nvPr/>
          </p:nvGrpSpPr>
          <p:grpSpPr>
            <a:xfrm>
              <a:off x="5395623" y="2135384"/>
              <a:ext cx="1867700" cy="742722"/>
              <a:chOff x="3056174" y="1371392"/>
              <a:chExt cx="1867700" cy="742722"/>
            </a:xfrm>
          </p:grpSpPr>
          <p:sp>
            <p:nvSpPr>
              <p:cNvPr id="43" name="Rectángulo redondeado 42"/>
              <p:cNvSpPr/>
              <p:nvPr/>
            </p:nvSpPr>
            <p:spPr>
              <a:xfrm>
                <a:off x="3056174" y="1371392"/>
                <a:ext cx="1867700" cy="742722"/>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4" name="Rectángulo 43"/>
              <p:cNvSpPr/>
              <p:nvPr/>
            </p:nvSpPr>
            <p:spPr>
              <a:xfrm>
                <a:off x="3077928" y="1393146"/>
                <a:ext cx="1824192" cy="6992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s-ES" sz="1900" kern="1200" dirty="0" smtClean="0"/>
                  <a:t>Program Design</a:t>
                </a:r>
                <a:endParaRPr lang="es-ES" sz="1900" kern="1200" dirty="0"/>
              </a:p>
            </p:txBody>
          </p:sp>
        </p:grpSp>
        <p:grpSp>
          <p:nvGrpSpPr>
            <p:cNvPr id="37" name="Grupo 36"/>
            <p:cNvGrpSpPr/>
            <p:nvPr/>
          </p:nvGrpSpPr>
          <p:grpSpPr>
            <a:xfrm>
              <a:off x="7517918" y="2506745"/>
              <a:ext cx="2101163" cy="1733020"/>
              <a:chOff x="5178469" y="1742753"/>
              <a:chExt cx="2101163" cy="1733020"/>
            </a:xfrm>
          </p:grpSpPr>
          <p:sp>
            <p:nvSpPr>
              <p:cNvPr id="41" name="Rectángulo redondeado 40"/>
              <p:cNvSpPr/>
              <p:nvPr/>
            </p:nvSpPr>
            <p:spPr>
              <a:xfrm>
                <a:off x="5178469" y="1742753"/>
                <a:ext cx="2101163" cy="1733020"/>
              </a:xfrm>
              <a:prstGeom prst="roundRect">
                <a:avLst>
                  <a:gd name="adj" fmla="val 10000"/>
                </a:avLst>
              </a:pr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2" name="Rectángulo 41"/>
              <p:cNvSpPr/>
              <p:nvPr/>
            </p:nvSpPr>
            <p:spPr>
              <a:xfrm>
                <a:off x="5218351" y="1782635"/>
                <a:ext cx="2021399" cy="128189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3825" tIns="123825" rIns="123825" bIns="123825" numCol="1" spcCol="1270" anchor="t" anchorCtr="0">
                <a:noAutofit/>
              </a:bodyPr>
              <a:lstStyle/>
              <a:p>
                <a:pPr marL="114300" lvl="1" indent="-114300" defTabSz="622300">
                  <a:lnSpc>
                    <a:spcPct val="90000"/>
                  </a:lnSpc>
                  <a:spcBef>
                    <a:spcPct val="0"/>
                  </a:spcBef>
                  <a:spcAft>
                    <a:spcPct val="15000"/>
                  </a:spcAft>
                  <a:buChar char="••"/>
                </a:pPr>
                <a:r>
                  <a:rPr lang="en-US" sz="1600" dirty="0"/>
                  <a:t>Promotion </a:t>
                </a:r>
                <a:r>
                  <a:rPr lang="en-US" sz="1600" dirty="0" smtClean="0"/>
                  <a:t>Strategy</a:t>
                </a:r>
              </a:p>
              <a:p>
                <a:pPr marL="114300" lvl="1" indent="-114300" defTabSz="622300">
                  <a:lnSpc>
                    <a:spcPct val="90000"/>
                  </a:lnSpc>
                  <a:spcBef>
                    <a:spcPct val="0"/>
                  </a:spcBef>
                  <a:spcAft>
                    <a:spcPct val="15000"/>
                  </a:spcAft>
                  <a:buChar char="••"/>
                </a:pPr>
                <a:r>
                  <a:rPr lang="en-US" sz="1600" dirty="0" smtClean="0"/>
                  <a:t>Pilot projects</a:t>
                </a:r>
              </a:p>
              <a:p>
                <a:pPr marL="114300" lvl="1" indent="-114300" defTabSz="622300">
                  <a:lnSpc>
                    <a:spcPct val="90000"/>
                  </a:lnSpc>
                  <a:spcBef>
                    <a:spcPct val="0"/>
                  </a:spcBef>
                  <a:spcAft>
                    <a:spcPct val="15000"/>
                  </a:spcAft>
                  <a:buChar char="••"/>
                </a:pPr>
                <a:r>
                  <a:rPr lang="en-US" sz="1600" dirty="0" smtClean="0"/>
                  <a:t> </a:t>
                </a:r>
                <a:r>
                  <a:rPr lang="en-US" sz="1600" dirty="0"/>
                  <a:t>Call for Suppliers</a:t>
                </a:r>
                <a:endParaRPr lang="es-ES" sz="1600" kern="1200" dirty="0"/>
              </a:p>
            </p:txBody>
          </p:sp>
        </p:grpSp>
        <p:grpSp>
          <p:nvGrpSpPr>
            <p:cNvPr id="38" name="Grupo 37"/>
            <p:cNvGrpSpPr/>
            <p:nvPr/>
          </p:nvGrpSpPr>
          <p:grpSpPr>
            <a:xfrm>
              <a:off x="7984844" y="3868404"/>
              <a:ext cx="1867700" cy="742722"/>
              <a:chOff x="5645395" y="3104412"/>
              <a:chExt cx="1867700" cy="742722"/>
            </a:xfrm>
          </p:grpSpPr>
          <p:sp>
            <p:nvSpPr>
              <p:cNvPr id="39" name="Rectángulo redondeado 38"/>
              <p:cNvSpPr/>
              <p:nvPr/>
            </p:nvSpPr>
            <p:spPr>
              <a:xfrm>
                <a:off x="5645395" y="3104412"/>
                <a:ext cx="1867700" cy="742722"/>
              </a:xfrm>
              <a:prstGeom prst="roundRect">
                <a:avLst>
                  <a:gd name="adj" fmla="val 100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0" name="Rectángulo 39"/>
              <p:cNvSpPr/>
              <p:nvPr/>
            </p:nvSpPr>
            <p:spPr>
              <a:xfrm>
                <a:off x="5667149" y="3126166"/>
                <a:ext cx="1824192" cy="6992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6195" tIns="24130" rIns="36195" bIns="24130" numCol="1" spcCol="1270" anchor="ctr" anchorCtr="0">
                <a:noAutofit/>
              </a:bodyPr>
              <a:lstStyle/>
              <a:p>
                <a:pPr lvl="0" algn="ctr" defTabSz="844550">
                  <a:lnSpc>
                    <a:spcPct val="90000"/>
                  </a:lnSpc>
                  <a:spcBef>
                    <a:spcPct val="0"/>
                  </a:spcBef>
                  <a:spcAft>
                    <a:spcPct val="35000"/>
                  </a:spcAft>
                </a:pPr>
                <a:r>
                  <a:rPr lang="es-ES" sz="1900" kern="1200" dirty="0" smtClean="0"/>
                  <a:t>Program Implementation</a:t>
                </a:r>
                <a:endParaRPr lang="es-ES" sz="1900" kern="1200" dirty="0"/>
              </a:p>
            </p:txBody>
          </p:sp>
        </p:grpSp>
      </p:grpSp>
    </p:spTree>
    <p:extLst>
      <p:ext uri="{BB962C8B-B14F-4D97-AF65-F5344CB8AC3E}">
        <p14:creationId xmlns:p14="http://schemas.microsoft.com/office/powerpoint/2010/main" val="2331116289"/>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81094" t="54022"/>
          <a:stretch/>
        </p:blipFill>
        <p:spPr>
          <a:xfrm rot="16200000">
            <a:off x="9913984" y="-353966"/>
            <a:ext cx="1924050" cy="2631982"/>
          </a:xfrm>
          <a:prstGeom prst="rect">
            <a:avLst/>
          </a:prstGeom>
        </p:spPr>
      </p:pic>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34" name="CuadroTexto 33"/>
          <p:cNvSpPr txBox="1"/>
          <p:nvPr/>
        </p:nvSpPr>
        <p:spPr>
          <a:xfrm>
            <a:off x="163301" y="192584"/>
            <a:ext cx="10147330" cy="1261884"/>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endParaRPr lang="es-MX" sz="4000" dirty="0">
              <a:solidFill>
                <a:srgbClr val="002060"/>
              </a:solidFill>
              <a:latin typeface="Aharoni" panose="02010803020104030203" pitchFamily="2" charset="-79"/>
              <a:ea typeface="Tahoma" panose="020B0604030504040204" pitchFamily="34" charset="0"/>
              <a:cs typeface="Aharoni" panose="02010803020104030203" pitchFamily="2" charset="-79"/>
            </a:endParaRPr>
          </a:p>
          <a:p>
            <a:r>
              <a:rPr lang="es-ES_tradnl" sz="32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Solar </a:t>
            </a:r>
            <a:r>
              <a:rPr lang="es-ES_tradnl" sz="3200" dirty="0" err="1">
                <a:solidFill>
                  <a:srgbClr val="002060"/>
                </a:solidFill>
                <a:latin typeface="Aharoni" panose="02010803020104030203" pitchFamily="2" charset="-79"/>
                <a:ea typeface="Tahoma" panose="020B0604030504040204" pitchFamily="34" charset="0"/>
                <a:cs typeface="Aharoni" panose="02010803020104030203" pitchFamily="2" charset="-79"/>
              </a:rPr>
              <a:t>Water</a:t>
            </a:r>
            <a:r>
              <a:rPr lang="es-ES_tradnl" sz="3200" dirty="0">
                <a:solidFill>
                  <a:srgbClr val="002060"/>
                </a:solidFill>
                <a:latin typeface="Aharoni" panose="02010803020104030203" pitchFamily="2" charset="-79"/>
                <a:ea typeface="Tahoma" panose="020B0604030504040204" pitchFamily="34" charset="0"/>
                <a:cs typeface="Aharoni" panose="02010803020104030203" pitchFamily="2" charset="-79"/>
              </a:rPr>
              <a:t> Heaters Project / </a:t>
            </a:r>
            <a:r>
              <a:rPr lang="es-ES_tradnl" sz="32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Peninsula </a:t>
            </a:r>
            <a:r>
              <a:rPr lang="es-ES_tradnl" sz="3200" dirty="0">
                <a:solidFill>
                  <a:srgbClr val="002060"/>
                </a:solidFill>
                <a:latin typeface="Aharoni" panose="02010803020104030203" pitchFamily="2" charset="-79"/>
                <a:ea typeface="Tahoma" panose="020B0604030504040204" pitchFamily="34" charset="0"/>
                <a:cs typeface="Aharoni" panose="02010803020104030203" pitchFamily="2" charset="-79"/>
              </a:rPr>
              <a:t>of Yucatan</a:t>
            </a:r>
          </a:p>
        </p:txBody>
      </p:sp>
      <p:sp>
        <p:nvSpPr>
          <p:cNvPr id="11" name="Rectángulo 10"/>
          <p:cNvSpPr/>
          <p:nvPr/>
        </p:nvSpPr>
        <p:spPr>
          <a:xfrm>
            <a:off x="467832" y="2226508"/>
            <a:ext cx="9704575" cy="4745915"/>
          </a:xfrm>
          <a:prstGeom prst="rect">
            <a:avLst/>
          </a:prstGeom>
        </p:spPr>
        <p:txBody>
          <a:bodyPr wrap="square">
            <a:spAutoFit/>
          </a:bodyPr>
          <a:lstStyle/>
          <a:p>
            <a:pPr marL="285750" lvl="0" indent="-285750" algn="just" fontAlgn="base">
              <a:spcBef>
                <a:spcPct val="40000"/>
              </a:spcBef>
              <a:spcAft>
                <a:spcPct val="0"/>
              </a:spcAft>
              <a:buFont typeface="Arial" panose="020B0604020202020204" pitchFamily="34" charset="0"/>
              <a:buChar char="•"/>
              <a:defRPr/>
            </a:pPr>
            <a:r>
              <a:rPr lang="en-US" sz="2400" dirty="0" smtClean="0"/>
              <a:t>Financing </a:t>
            </a:r>
            <a:r>
              <a:rPr lang="en-US" sz="2400" dirty="0"/>
              <a:t>for the Installation of Solar Water Heating Systems (CSA) in Hotels, supporting the reduction of greenhouse gas emissions in Mexico</a:t>
            </a:r>
            <a:r>
              <a:rPr lang="es-MX" sz="2400" kern="0" dirty="0" smtClean="0">
                <a:solidFill>
                  <a:schemeClr val="tx2"/>
                </a:solidFill>
                <a:cs typeface="Times New Roman" pitchFamily="18" charset="0"/>
              </a:rPr>
              <a:t>. </a:t>
            </a:r>
            <a:endParaRPr lang="es-MX" sz="2400" kern="0" dirty="0">
              <a:solidFill>
                <a:schemeClr val="tx2"/>
              </a:solidFill>
              <a:cs typeface="Times New Roman" pitchFamily="18" charset="0"/>
            </a:endParaRPr>
          </a:p>
          <a:p>
            <a:pPr marL="285750" lvl="0" indent="-285750" algn="just" fontAlgn="base">
              <a:spcBef>
                <a:spcPct val="40000"/>
              </a:spcBef>
              <a:spcAft>
                <a:spcPct val="0"/>
              </a:spcAft>
              <a:buFont typeface="Arial" panose="020B0604020202020204" pitchFamily="34" charset="0"/>
              <a:buChar char="•"/>
              <a:defRPr/>
            </a:pPr>
            <a:r>
              <a:rPr lang="en-US" sz="2400" dirty="0"/>
              <a:t>Pilot project in Quintana </a:t>
            </a:r>
            <a:r>
              <a:rPr lang="en-US" sz="2400" dirty="0" err="1"/>
              <a:t>Roo</a:t>
            </a:r>
            <a:r>
              <a:rPr lang="en-US" sz="2400" dirty="0"/>
              <a:t>, Campeche and </a:t>
            </a:r>
            <a:r>
              <a:rPr lang="en-US" sz="2400" dirty="0" smtClean="0"/>
              <a:t>Yucatán.</a:t>
            </a:r>
          </a:p>
          <a:p>
            <a:pPr marL="285750" indent="-285750" algn="just" fontAlgn="base">
              <a:spcBef>
                <a:spcPct val="40000"/>
              </a:spcBef>
              <a:spcAft>
                <a:spcPct val="0"/>
              </a:spcAft>
              <a:buFont typeface="Arial" panose="020B0604020202020204" pitchFamily="34" charset="0"/>
              <a:buChar char="•"/>
              <a:defRPr/>
            </a:pPr>
            <a:r>
              <a:rPr lang="en-US" sz="2400" dirty="0"/>
              <a:t>Program of the Federal Government with the Secretary of Energy, the National Commission for the Efficient Use of Energy (CONUEE), the United Nations Development Program (UNDP) and Bancomext</a:t>
            </a:r>
            <a:r>
              <a:rPr lang="en-US" sz="2400" dirty="0" smtClean="0"/>
              <a:t>.</a:t>
            </a:r>
            <a:r>
              <a:rPr lang="en-US" sz="2400" dirty="0"/>
              <a:t> </a:t>
            </a:r>
            <a:endParaRPr lang="en-US" sz="2400" dirty="0" smtClean="0"/>
          </a:p>
          <a:p>
            <a:pPr marL="285750" indent="-285750" algn="just" fontAlgn="base">
              <a:spcBef>
                <a:spcPct val="40000"/>
              </a:spcBef>
              <a:spcAft>
                <a:spcPct val="0"/>
              </a:spcAft>
              <a:buFont typeface="Arial" panose="020B0604020202020204" pitchFamily="34" charset="0"/>
              <a:buChar char="•"/>
              <a:defRPr/>
            </a:pPr>
            <a:r>
              <a:rPr lang="en-US" sz="2400" dirty="0" smtClean="0"/>
              <a:t>To </a:t>
            </a:r>
            <a:r>
              <a:rPr lang="en-US" sz="2400" dirty="0"/>
              <a:t>support small, medium and large hotels, with technical advice, training and financing for the acquisition and installation of CSA systems, with a model based on the savings generated by the reduction in gas consumption.</a:t>
            </a:r>
            <a:endParaRPr lang="es-MX" sz="2400" kern="0" dirty="0">
              <a:solidFill>
                <a:schemeClr val="tx2"/>
              </a:solidFill>
              <a:cs typeface="Times New Roman" pitchFamily="18" charset="0"/>
            </a:endParaRPr>
          </a:p>
          <a:p>
            <a:pPr marL="285750" lvl="0" indent="-285750" algn="just" fontAlgn="base">
              <a:spcBef>
                <a:spcPct val="40000"/>
              </a:spcBef>
              <a:spcAft>
                <a:spcPct val="0"/>
              </a:spcAft>
              <a:buFont typeface="Arial" panose="020B0604020202020204" pitchFamily="34" charset="0"/>
              <a:buChar char="•"/>
              <a:defRPr/>
            </a:pPr>
            <a:endParaRPr lang="en-US" sz="2400" dirty="0" smtClean="0"/>
          </a:p>
        </p:txBody>
      </p:sp>
      <p:pic>
        <p:nvPicPr>
          <p:cNvPr id="3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5257" y="2046619"/>
            <a:ext cx="1691758" cy="7200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19561" y="3071159"/>
            <a:ext cx="1727454" cy="1164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4456" y="4412964"/>
            <a:ext cx="1004732" cy="1041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Imagen 40"/>
          <p:cNvPicPr>
            <a:picLocks noChangeAspect="1"/>
          </p:cNvPicPr>
          <p:nvPr/>
        </p:nvPicPr>
        <p:blipFill>
          <a:blip r:embed="rId8"/>
          <a:stretch>
            <a:fillRect/>
          </a:stretch>
        </p:blipFill>
        <p:spPr>
          <a:xfrm>
            <a:off x="10364149" y="5475768"/>
            <a:ext cx="1682866" cy="804144"/>
          </a:xfrm>
          <a:prstGeom prst="rect">
            <a:avLst/>
          </a:prstGeom>
        </p:spPr>
      </p:pic>
      <p:sp>
        <p:nvSpPr>
          <p:cNvPr id="12" name="Rectángulo 11"/>
          <p:cNvSpPr/>
          <p:nvPr/>
        </p:nvSpPr>
        <p:spPr>
          <a:xfrm>
            <a:off x="392498" y="1578878"/>
            <a:ext cx="1404552" cy="523220"/>
          </a:xfrm>
          <a:prstGeom prst="rect">
            <a:avLst/>
          </a:prstGeom>
        </p:spPr>
        <p:txBody>
          <a:bodyPr wrap="none">
            <a:spAutoFit/>
          </a:bodyPr>
          <a:lstStyle/>
          <a:p>
            <a:r>
              <a:rPr lang="es-MX" sz="2800" b="1" dirty="0" err="1" smtClean="0">
                <a:solidFill>
                  <a:schemeClr val="tx2"/>
                </a:solidFill>
              </a:rPr>
              <a:t>Purpose</a:t>
            </a:r>
            <a:endParaRPr lang="es-MX" sz="2800" b="1" dirty="0">
              <a:solidFill>
                <a:schemeClr val="tx2"/>
              </a:solidFill>
            </a:endParaRPr>
          </a:p>
        </p:txBody>
      </p:sp>
    </p:spTree>
    <p:extLst>
      <p:ext uri="{BB962C8B-B14F-4D97-AF65-F5344CB8AC3E}">
        <p14:creationId xmlns:p14="http://schemas.microsoft.com/office/powerpoint/2010/main" val="2580372424"/>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3"/>
          <a:srcRect l="81094" t="54022"/>
          <a:stretch/>
        </p:blipFill>
        <p:spPr>
          <a:xfrm rot="16200000">
            <a:off x="9913984" y="-353966"/>
            <a:ext cx="1924050" cy="2631982"/>
          </a:xfrm>
          <a:prstGeom prst="rect">
            <a:avLst/>
          </a:prstGeom>
        </p:spPr>
      </p:pic>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0473" y="230831"/>
            <a:ext cx="940230" cy="587775"/>
          </a:xfrm>
          <a:prstGeom prst="rect">
            <a:avLst/>
          </a:prstGeom>
        </p:spPr>
      </p:pic>
      <p:sp>
        <p:nvSpPr>
          <p:cNvPr id="34" name="CuadroTexto 33"/>
          <p:cNvSpPr txBox="1"/>
          <p:nvPr/>
        </p:nvSpPr>
        <p:spPr>
          <a:xfrm>
            <a:off x="163301" y="192584"/>
            <a:ext cx="10147330" cy="1261884"/>
          </a:xfrm>
          <a:prstGeom prst="rect">
            <a:avLst/>
          </a:prstGeom>
          <a:noFill/>
        </p:spPr>
        <p:txBody>
          <a:bodyPr wrap="none" rtlCol="0">
            <a:spAutoFit/>
          </a:bodyPr>
          <a:lstStyle/>
          <a:p>
            <a:r>
              <a:rPr lang="es-MX" sz="44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IV. </a:t>
            </a:r>
            <a:r>
              <a:rPr lang="es-MX" sz="40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Bancomext Sustainability Initiatives</a:t>
            </a:r>
            <a:endParaRPr lang="es-MX" sz="4000" dirty="0">
              <a:solidFill>
                <a:srgbClr val="002060"/>
              </a:solidFill>
              <a:latin typeface="Aharoni" panose="02010803020104030203" pitchFamily="2" charset="-79"/>
              <a:ea typeface="Tahoma" panose="020B0604030504040204" pitchFamily="34" charset="0"/>
              <a:cs typeface="Aharoni" panose="02010803020104030203" pitchFamily="2" charset="-79"/>
            </a:endParaRPr>
          </a:p>
          <a:p>
            <a:r>
              <a:rPr lang="es-ES_tradnl" sz="32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Solar </a:t>
            </a:r>
            <a:r>
              <a:rPr lang="es-ES_tradnl" sz="3200" dirty="0" err="1">
                <a:solidFill>
                  <a:srgbClr val="002060"/>
                </a:solidFill>
                <a:latin typeface="Aharoni" panose="02010803020104030203" pitchFamily="2" charset="-79"/>
                <a:ea typeface="Tahoma" panose="020B0604030504040204" pitchFamily="34" charset="0"/>
                <a:cs typeface="Aharoni" panose="02010803020104030203" pitchFamily="2" charset="-79"/>
              </a:rPr>
              <a:t>Water</a:t>
            </a:r>
            <a:r>
              <a:rPr lang="es-ES_tradnl" sz="3200" dirty="0">
                <a:solidFill>
                  <a:srgbClr val="002060"/>
                </a:solidFill>
                <a:latin typeface="Aharoni" panose="02010803020104030203" pitchFamily="2" charset="-79"/>
                <a:ea typeface="Tahoma" panose="020B0604030504040204" pitchFamily="34" charset="0"/>
                <a:cs typeface="Aharoni" panose="02010803020104030203" pitchFamily="2" charset="-79"/>
              </a:rPr>
              <a:t> Heaters Project / </a:t>
            </a:r>
            <a:r>
              <a:rPr lang="es-ES_tradnl" sz="3200" dirty="0" smtClean="0">
                <a:solidFill>
                  <a:srgbClr val="002060"/>
                </a:solidFill>
                <a:latin typeface="Aharoni" panose="02010803020104030203" pitchFamily="2" charset="-79"/>
                <a:ea typeface="Tahoma" panose="020B0604030504040204" pitchFamily="34" charset="0"/>
                <a:cs typeface="Aharoni" panose="02010803020104030203" pitchFamily="2" charset="-79"/>
              </a:rPr>
              <a:t>Peninsula </a:t>
            </a:r>
            <a:r>
              <a:rPr lang="es-ES_tradnl" sz="3200" dirty="0">
                <a:solidFill>
                  <a:srgbClr val="002060"/>
                </a:solidFill>
                <a:latin typeface="Aharoni" panose="02010803020104030203" pitchFamily="2" charset="-79"/>
                <a:ea typeface="Tahoma" panose="020B0604030504040204" pitchFamily="34" charset="0"/>
                <a:cs typeface="Aharoni" panose="02010803020104030203" pitchFamily="2" charset="-79"/>
              </a:rPr>
              <a:t>of Yucatan</a:t>
            </a:r>
          </a:p>
        </p:txBody>
      </p:sp>
      <p:pic>
        <p:nvPicPr>
          <p:cNvPr id="3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5257" y="2046619"/>
            <a:ext cx="1691758" cy="7200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19561" y="3071159"/>
            <a:ext cx="1727454" cy="1164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4456" y="4412964"/>
            <a:ext cx="1004732" cy="10410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Imagen 40"/>
          <p:cNvPicPr>
            <a:picLocks noChangeAspect="1"/>
          </p:cNvPicPr>
          <p:nvPr/>
        </p:nvPicPr>
        <p:blipFill>
          <a:blip r:embed="rId8"/>
          <a:stretch>
            <a:fillRect/>
          </a:stretch>
        </p:blipFill>
        <p:spPr>
          <a:xfrm>
            <a:off x="10364149" y="5475768"/>
            <a:ext cx="1682866" cy="804144"/>
          </a:xfrm>
          <a:prstGeom prst="rect">
            <a:avLst/>
          </a:prstGeom>
        </p:spPr>
      </p:pic>
      <p:grpSp>
        <p:nvGrpSpPr>
          <p:cNvPr id="13" name="21 Grupo"/>
          <p:cNvGrpSpPr/>
          <p:nvPr/>
        </p:nvGrpSpPr>
        <p:grpSpPr>
          <a:xfrm>
            <a:off x="1443862" y="1645748"/>
            <a:ext cx="6953693" cy="3737528"/>
            <a:chOff x="2365177" y="722838"/>
            <a:chExt cx="4403020" cy="4003644"/>
          </a:xfrm>
        </p:grpSpPr>
        <p:sp>
          <p:nvSpPr>
            <p:cNvPr id="14" name="23 Elipse"/>
            <p:cNvSpPr/>
            <p:nvPr/>
          </p:nvSpPr>
          <p:spPr>
            <a:xfrm>
              <a:off x="2736380" y="905124"/>
              <a:ext cx="3970341" cy="1254197"/>
            </a:xfrm>
            <a:prstGeom prst="ellipse">
              <a:avLst/>
            </a:prstGeom>
            <a:solidFill>
              <a:srgbClr val="B88472">
                <a:tint val="50000"/>
                <a:alpha val="40000"/>
                <a:hueOff val="0"/>
                <a:satOff val="0"/>
                <a:lumOff val="0"/>
                <a:alphaOff val="0"/>
              </a:srgbClr>
            </a:solidFill>
            <a:ln>
              <a:noFill/>
            </a:ln>
            <a:effectLst/>
          </p:spPr>
        </p:sp>
        <p:sp>
          <p:nvSpPr>
            <p:cNvPr id="15" name="24 Flecha abajo"/>
            <p:cNvSpPr/>
            <p:nvPr/>
          </p:nvSpPr>
          <p:spPr>
            <a:xfrm>
              <a:off x="4112902" y="4179222"/>
              <a:ext cx="855095" cy="547260"/>
            </a:xfrm>
            <a:prstGeom prst="downArrow">
              <a:avLst/>
            </a:prstGeom>
            <a:solidFill>
              <a:srgbClr val="0070C0"/>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p>
        <p:sp>
          <p:nvSpPr>
            <p:cNvPr id="16" name="26 Forma libre"/>
            <p:cNvSpPr/>
            <p:nvPr/>
          </p:nvSpPr>
          <p:spPr>
            <a:xfrm>
              <a:off x="3676302" y="2591841"/>
              <a:ext cx="1799058" cy="1237229"/>
            </a:xfrm>
            <a:custGeom>
              <a:avLst/>
              <a:gdLst>
                <a:gd name="connsiteX0" fmla="*/ 0 w 1838724"/>
                <a:gd name="connsiteY0" fmla="*/ 885808 h 1771616"/>
                <a:gd name="connsiteX1" fmla="*/ 919362 w 1838724"/>
                <a:gd name="connsiteY1" fmla="*/ 0 h 1771616"/>
                <a:gd name="connsiteX2" fmla="*/ 1838724 w 1838724"/>
                <a:gd name="connsiteY2" fmla="*/ 885808 h 1771616"/>
                <a:gd name="connsiteX3" fmla="*/ 919362 w 1838724"/>
                <a:gd name="connsiteY3" fmla="*/ 1771616 h 1771616"/>
                <a:gd name="connsiteX4" fmla="*/ 0 w 1838724"/>
                <a:gd name="connsiteY4" fmla="*/ 885808 h 1771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724" h="1771616">
                  <a:moveTo>
                    <a:pt x="0" y="885808"/>
                  </a:moveTo>
                  <a:cubicBezTo>
                    <a:pt x="0" y="396590"/>
                    <a:pt x="411612" y="0"/>
                    <a:pt x="919362" y="0"/>
                  </a:cubicBezTo>
                  <a:cubicBezTo>
                    <a:pt x="1427112" y="0"/>
                    <a:pt x="1838724" y="396590"/>
                    <a:pt x="1838724" y="885808"/>
                  </a:cubicBezTo>
                  <a:cubicBezTo>
                    <a:pt x="1838724" y="1375026"/>
                    <a:pt x="1427112" y="1771616"/>
                    <a:pt x="919362" y="1771616"/>
                  </a:cubicBezTo>
                  <a:cubicBezTo>
                    <a:pt x="411612" y="1771616"/>
                    <a:pt x="0" y="1375026"/>
                    <a:pt x="0" y="885808"/>
                  </a:cubicBezTo>
                  <a:close/>
                </a:path>
              </a:pathLst>
            </a:custGeom>
            <a:solidFill>
              <a:srgbClr val="B88472">
                <a:hueOff val="0"/>
                <a:satOff val="0"/>
                <a:lumOff val="0"/>
                <a:alphaOff val="0"/>
              </a:srgbClr>
            </a:soli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spcFirstLastPara="0" vert="horz" wrap="square" lIns="284515" tIns="274687" rIns="284515" bIns="274687" numCol="1" spcCol="1270" anchor="ctr" anchorCtr="0">
              <a:noAutofit/>
            </a:bodyPr>
            <a:lstStyle/>
            <a:p>
              <a:pPr algn="ctr" defTabSz="533400">
                <a:lnSpc>
                  <a:spcPct val="90000"/>
                </a:lnSpc>
                <a:spcAft>
                  <a:spcPct val="35000"/>
                </a:spcAft>
                <a:defRPr/>
              </a:pPr>
              <a:r>
                <a:rPr lang="es-MX" sz="1200" kern="0" dirty="0">
                  <a:solidFill>
                    <a:prstClr val="white"/>
                  </a:solidFill>
                  <a:cs typeface="Arial" panose="020B0604020202020204" pitchFamily="34" charset="0"/>
                </a:rPr>
                <a:t>BANCOMEXT</a:t>
              </a:r>
              <a:br>
                <a:rPr lang="es-MX" sz="1200" kern="0" dirty="0">
                  <a:solidFill>
                    <a:prstClr val="white"/>
                  </a:solidFill>
                  <a:cs typeface="Arial" panose="020B0604020202020204" pitchFamily="34" charset="0"/>
                </a:rPr>
              </a:br>
              <a:r>
                <a:rPr lang="en-US" sz="1200" dirty="0">
                  <a:solidFill>
                    <a:schemeClr val="bg1"/>
                  </a:solidFill>
                </a:rPr>
                <a:t>Guarantees the credits granted by commercial banks for the installation of CSAs in hotels.</a:t>
              </a:r>
              <a:endParaRPr lang="es-MX" sz="1200" kern="0" dirty="0">
                <a:solidFill>
                  <a:schemeClr val="bg1"/>
                </a:solidFill>
                <a:cs typeface="Arial" panose="020B0604020202020204" pitchFamily="34" charset="0"/>
              </a:endParaRPr>
            </a:p>
          </p:txBody>
        </p:sp>
        <p:sp>
          <p:nvSpPr>
            <p:cNvPr id="17" name="27 Forma libre"/>
            <p:cNvSpPr/>
            <p:nvPr/>
          </p:nvSpPr>
          <p:spPr>
            <a:xfrm>
              <a:off x="4687736" y="1056284"/>
              <a:ext cx="1830623" cy="1417351"/>
            </a:xfrm>
            <a:custGeom>
              <a:avLst/>
              <a:gdLst>
                <a:gd name="connsiteX0" fmla="*/ 0 w 1683191"/>
                <a:gd name="connsiteY0" fmla="*/ 769578 h 1539155"/>
                <a:gd name="connsiteX1" fmla="*/ 841596 w 1683191"/>
                <a:gd name="connsiteY1" fmla="*/ 0 h 1539155"/>
                <a:gd name="connsiteX2" fmla="*/ 1683192 w 1683191"/>
                <a:gd name="connsiteY2" fmla="*/ 769578 h 1539155"/>
                <a:gd name="connsiteX3" fmla="*/ 841596 w 1683191"/>
                <a:gd name="connsiteY3" fmla="*/ 1539156 h 1539155"/>
                <a:gd name="connsiteX4" fmla="*/ 0 w 1683191"/>
                <a:gd name="connsiteY4" fmla="*/ 769578 h 1539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3191" h="1539155">
                  <a:moveTo>
                    <a:pt x="0" y="769578"/>
                  </a:moveTo>
                  <a:cubicBezTo>
                    <a:pt x="0" y="344552"/>
                    <a:pt x="376795" y="0"/>
                    <a:pt x="841596" y="0"/>
                  </a:cubicBezTo>
                  <a:cubicBezTo>
                    <a:pt x="1306397" y="0"/>
                    <a:pt x="1683192" y="344552"/>
                    <a:pt x="1683192" y="769578"/>
                  </a:cubicBezTo>
                  <a:cubicBezTo>
                    <a:pt x="1683192" y="1194604"/>
                    <a:pt x="1306397" y="1539156"/>
                    <a:pt x="841596" y="1539156"/>
                  </a:cubicBezTo>
                  <a:cubicBezTo>
                    <a:pt x="376795" y="1539156"/>
                    <a:pt x="0" y="1194604"/>
                    <a:pt x="0" y="769578"/>
                  </a:cubicBezTo>
                  <a:close/>
                </a:path>
              </a:pathLst>
            </a:custGeom>
            <a:solidFill>
              <a:srgbClr val="B88472">
                <a:hueOff val="-12897"/>
                <a:satOff val="-9251"/>
                <a:lumOff val="-4902"/>
                <a:alphaOff val="0"/>
              </a:srgbClr>
            </a:soli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spcFirstLastPara="0" vert="horz" wrap="square" lIns="264278" tIns="243184" rIns="264278" bIns="243184" numCol="1" spcCol="1270" anchor="ctr" anchorCtr="0">
              <a:noAutofit/>
            </a:bodyPr>
            <a:lstStyle/>
            <a:p>
              <a:pPr algn="ctr" defTabSz="622300">
                <a:lnSpc>
                  <a:spcPct val="90000"/>
                </a:lnSpc>
                <a:spcAft>
                  <a:spcPct val="35000"/>
                </a:spcAft>
                <a:defRPr/>
              </a:pPr>
              <a:r>
                <a:rPr lang="es-MX" sz="1200" kern="0" dirty="0">
                  <a:solidFill>
                    <a:prstClr val="white"/>
                  </a:solidFill>
                  <a:cs typeface="Arial" panose="020B0604020202020204" pitchFamily="34" charset="0"/>
                </a:rPr>
                <a:t>CONUEE</a:t>
              </a:r>
            </a:p>
            <a:p>
              <a:pPr algn="ctr" defTabSz="622300">
                <a:lnSpc>
                  <a:spcPct val="90000"/>
                </a:lnSpc>
                <a:spcAft>
                  <a:spcPct val="35000"/>
                </a:spcAft>
                <a:defRPr/>
              </a:pPr>
              <a:r>
                <a:rPr lang="en-US" sz="1200" dirty="0">
                  <a:solidFill>
                    <a:schemeClr val="bg1"/>
                  </a:solidFill>
                </a:rPr>
                <a:t>Project promotion and management coordination including equipment specifications</a:t>
              </a:r>
              <a:endParaRPr lang="es-MX" sz="1200" kern="0" dirty="0">
                <a:solidFill>
                  <a:schemeClr val="bg1"/>
                </a:solidFill>
                <a:cs typeface="Arial" panose="020B0604020202020204" pitchFamily="34" charset="0"/>
              </a:endParaRPr>
            </a:p>
          </p:txBody>
        </p:sp>
        <p:sp>
          <p:nvSpPr>
            <p:cNvPr id="18" name="28 Forma libre"/>
            <p:cNvSpPr/>
            <p:nvPr/>
          </p:nvSpPr>
          <p:spPr>
            <a:xfrm>
              <a:off x="2977076" y="1207062"/>
              <a:ext cx="1522298" cy="1108117"/>
            </a:xfrm>
            <a:custGeom>
              <a:avLst/>
              <a:gdLst>
                <a:gd name="connsiteX0" fmla="*/ 0 w 1758795"/>
                <a:gd name="connsiteY0" fmla="*/ 827697 h 1655393"/>
                <a:gd name="connsiteX1" fmla="*/ 879398 w 1758795"/>
                <a:gd name="connsiteY1" fmla="*/ 0 h 1655393"/>
                <a:gd name="connsiteX2" fmla="*/ 1758796 w 1758795"/>
                <a:gd name="connsiteY2" fmla="*/ 827697 h 1655393"/>
                <a:gd name="connsiteX3" fmla="*/ 879398 w 1758795"/>
                <a:gd name="connsiteY3" fmla="*/ 1655394 h 1655393"/>
                <a:gd name="connsiteX4" fmla="*/ 0 w 1758795"/>
                <a:gd name="connsiteY4" fmla="*/ 827697 h 1655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795" h="1655393">
                  <a:moveTo>
                    <a:pt x="0" y="827697"/>
                  </a:moveTo>
                  <a:cubicBezTo>
                    <a:pt x="0" y="370573"/>
                    <a:pt x="393720" y="0"/>
                    <a:pt x="879398" y="0"/>
                  </a:cubicBezTo>
                  <a:cubicBezTo>
                    <a:pt x="1365076" y="0"/>
                    <a:pt x="1758796" y="370573"/>
                    <a:pt x="1758796" y="827697"/>
                  </a:cubicBezTo>
                  <a:cubicBezTo>
                    <a:pt x="1758796" y="1284821"/>
                    <a:pt x="1365076" y="1655394"/>
                    <a:pt x="879398" y="1655394"/>
                  </a:cubicBezTo>
                  <a:cubicBezTo>
                    <a:pt x="393720" y="1655394"/>
                    <a:pt x="0" y="1284821"/>
                    <a:pt x="0" y="827697"/>
                  </a:cubicBezTo>
                  <a:close/>
                </a:path>
              </a:pathLst>
            </a:custGeom>
            <a:solidFill>
              <a:srgbClr val="B88472">
                <a:hueOff val="-25795"/>
                <a:satOff val="-18503"/>
                <a:lumOff val="-9803"/>
                <a:alphaOff val="0"/>
              </a:srgbClr>
            </a:soli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spcFirstLastPara="0" vert="horz" wrap="square" lIns="275350" tIns="260207" rIns="275350" bIns="260207" numCol="1" spcCol="1270" anchor="ctr" anchorCtr="0">
              <a:noAutofit/>
            </a:bodyPr>
            <a:lstStyle/>
            <a:p>
              <a:pPr algn="ctr" defTabSz="622300">
                <a:lnSpc>
                  <a:spcPct val="90000"/>
                </a:lnSpc>
                <a:spcAft>
                  <a:spcPct val="35000"/>
                </a:spcAft>
                <a:defRPr/>
              </a:pPr>
              <a:r>
                <a:rPr lang="es-MX" sz="1200" kern="0" dirty="0">
                  <a:solidFill>
                    <a:prstClr val="white"/>
                  </a:solidFill>
                  <a:cs typeface="Arial" panose="020B0604020202020204" pitchFamily="34" charset="0"/>
                </a:rPr>
                <a:t>SENER</a:t>
              </a:r>
            </a:p>
            <a:p>
              <a:pPr algn="ctr" defTabSz="622300">
                <a:lnSpc>
                  <a:spcPct val="90000"/>
                </a:lnSpc>
                <a:spcAft>
                  <a:spcPct val="35000"/>
                </a:spcAft>
                <a:defRPr/>
              </a:pPr>
              <a:r>
                <a:rPr lang="en-US" sz="1200" dirty="0">
                  <a:solidFill>
                    <a:schemeClr val="bg1"/>
                  </a:solidFill>
                </a:rPr>
                <a:t>Contribution of resources for the program</a:t>
              </a:r>
              <a:endParaRPr lang="es-MX" sz="1200" kern="0" dirty="0">
                <a:solidFill>
                  <a:schemeClr val="bg1"/>
                </a:solidFill>
                <a:cs typeface="Arial" panose="020B0604020202020204" pitchFamily="34" charset="0"/>
              </a:endParaRPr>
            </a:p>
          </p:txBody>
        </p:sp>
        <p:sp>
          <p:nvSpPr>
            <p:cNvPr id="19" name="29 Forma"/>
            <p:cNvSpPr/>
            <p:nvPr/>
          </p:nvSpPr>
          <p:spPr>
            <a:xfrm>
              <a:off x="2365177" y="722838"/>
              <a:ext cx="4403020" cy="3384376"/>
            </a:xfrm>
            <a:prstGeom prst="funnel">
              <a:avLst/>
            </a:prstGeom>
            <a:solidFill>
              <a:sysClr val="window" lastClr="FFFFFF">
                <a:alpha val="40000"/>
                <a:hueOff val="0"/>
                <a:satOff val="0"/>
                <a:lumOff val="0"/>
                <a:alphaOff val="0"/>
              </a:sysClr>
            </a:solidFill>
            <a:ln w="9525" cap="flat" cmpd="sng" algn="ctr">
              <a:solidFill>
                <a:srgbClr val="B88472">
                  <a:hueOff val="0"/>
                  <a:satOff val="0"/>
                  <a:lumOff val="0"/>
                  <a:alphaOff val="0"/>
                  <a:satMod val="120000"/>
                </a:srgbClr>
              </a:solidFill>
              <a:prstDash val="solid"/>
            </a:ln>
            <a:effectLst/>
          </p:spPr>
        </p:sp>
      </p:grpSp>
      <p:grpSp>
        <p:nvGrpSpPr>
          <p:cNvPr id="20" name="30 Grupo"/>
          <p:cNvGrpSpPr/>
          <p:nvPr/>
        </p:nvGrpSpPr>
        <p:grpSpPr>
          <a:xfrm>
            <a:off x="1314260" y="5273405"/>
            <a:ext cx="2467737" cy="1227024"/>
            <a:chOff x="3795329" y="5157192"/>
            <a:chExt cx="1439632" cy="1324948"/>
          </a:xfrm>
          <a:solidFill>
            <a:srgbClr val="B69D33"/>
          </a:solidFill>
          <a:scene3d>
            <a:camera prst="orthographicFront">
              <a:rot lat="0" lon="0" rev="0"/>
            </a:camera>
            <a:lightRig rig="balanced" dir="t">
              <a:rot lat="0" lon="0" rev="8700000"/>
            </a:lightRig>
          </a:scene3d>
        </p:grpSpPr>
        <p:sp>
          <p:nvSpPr>
            <p:cNvPr id="21" name="31 Elipse"/>
            <p:cNvSpPr/>
            <p:nvPr/>
          </p:nvSpPr>
          <p:spPr bwMode="auto">
            <a:xfrm>
              <a:off x="3795330" y="5157192"/>
              <a:ext cx="1439631" cy="1324948"/>
            </a:xfrm>
            <a:prstGeom prst="ellipse">
              <a:avLst/>
            </a:prstGeom>
            <a:grpFill/>
            <a:ln w="25400" cap="flat" cmpd="sng" algn="ctr">
              <a:noFill/>
              <a:prstDash val="solid"/>
              <a:headEnd type="none" w="med" len="med"/>
              <a:tailEnd type="none" w="med" len="med"/>
            </a:ln>
            <a:effectLst>
              <a:outerShdw blurRad="44450" dist="27940" dir="5400000" algn="ctr">
                <a:srgbClr val="000000">
                  <a:alpha val="32000"/>
                </a:srgbClr>
              </a:outerShdw>
            </a:effectLst>
            <a:sp3d>
              <a:bevelT w="190500" h="38100"/>
            </a:sp3d>
          </p:spPr>
          <p:txBody>
            <a:bodyPr vert="horz" wrap="none" lIns="91440" tIns="45720" rIns="91440" bIns="45720" numCol="1" rtlCol="0" anchor="ctr" anchorCtr="0" compatLnSpc="1">
              <a:prstTxWarp prst="textNoShape">
                <a:avLst/>
              </a:prstTxWarp>
            </a:bodyPr>
            <a:lstStyle/>
            <a:p>
              <a:pPr algn="ctr">
                <a:defRPr/>
              </a:pPr>
              <a:endParaRPr lang="es-MX" sz="1600" kern="0">
                <a:solidFill>
                  <a:prstClr val="white"/>
                </a:solidFill>
                <a:latin typeface="Arial" charset="0"/>
              </a:endParaRPr>
            </a:p>
          </p:txBody>
        </p:sp>
        <p:sp>
          <p:nvSpPr>
            <p:cNvPr id="22" name="32 CuadroTexto"/>
            <p:cNvSpPr txBox="1"/>
            <p:nvPr/>
          </p:nvSpPr>
          <p:spPr>
            <a:xfrm>
              <a:off x="3795329" y="5372158"/>
              <a:ext cx="1439631" cy="1030251"/>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defRPr/>
              </a:pPr>
              <a:r>
                <a:rPr lang="es-MX" sz="1400" b="1" kern="0" dirty="0" smtClean="0">
                  <a:solidFill>
                    <a:prstClr val="white"/>
                  </a:solidFill>
                </a:rPr>
                <a:t>Commercial Banks</a:t>
              </a:r>
              <a:endParaRPr lang="es-MX" sz="1400" b="1" kern="0" dirty="0">
                <a:solidFill>
                  <a:prstClr val="white"/>
                </a:solidFill>
              </a:endParaRPr>
            </a:p>
            <a:p>
              <a:pPr algn="ctr">
                <a:defRPr/>
              </a:pPr>
              <a:r>
                <a:rPr lang="en-US" sz="1400" dirty="0">
                  <a:solidFill>
                    <a:schemeClr val="bg1"/>
                  </a:solidFill>
                </a:rPr>
                <a:t>They grant preferential financing to hotels based on the savings </a:t>
              </a:r>
              <a:r>
                <a:rPr lang="en-US" sz="1400" dirty="0" smtClean="0">
                  <a:solidFill>
                    <a:schemeClr val="bg1"/>
                  </a:solidFill>
                </a:rPr>
                <a:t>generated</a:t>
              </a:r>
              <a:endParaRPr lang="es-MX" sz="1400" kern="0" dirty="0">
                <a:solidFill>
                  <a:schemeClr val="bg1"/>
                </a:solidFill>
              </a:endParaRPr>
            </a:p>
          </p:txBody>
        </p:sp>
      </p:grpSp>
      <p:grpSp>
        <p:nvGrpSpPr>
          <p:cNvPr id="23" name="33 Grupo"/>
          <p:cNvGrpSpPr/>
          <p:nvPr/>
        </p:nvGrpSpPr>
        <p:grpSpPr>
          <a:xfrm>
            <a:off x="3777756" y="5472483"/>
            <a:ext cx="2073290" cy="1203970"/>
            <a:chOff x="3744887" y="5188301"/>
            <a:chExt cx="1545431" cy="1324948"/>
          </a:xfrm>
          <a:noFill/>
          <a:scene3d>
            <a:camera prst="orthographicFront">
              <a:rot lat="0" lon="0" rev="0"/>
            </a:camera>
            <a:lightRig rig="balanced" dir="t">
              <a:rot lat="0" lon="0" rev="8700000"/>
            </a:lightRig>
          </a:scene3d>
        </p:grpSpPr>
        <p:sp>
          <p:nvSpPr>
            <p:cNvPr id="24" name="34 Elipse"/>
            <p:cNvSpPr/>
            <p:nvPr/>
          </p:nvSpPr>
          <p:spPr bwMode="auto">
            <a:xfrm>
              <a:off x="3770083" y="5188301"/>
              <a:ext cx="1439631" cy="1324948"/>
            </a:xfrm>
            <a:prstGeom prst="ellipse">
              <a:avLst/>
            </a:prstGeom>
            <a:solidFill>
              <a:srgbClr val="6BC378"/>
            </a:solidFill>
            <a:ln w="25400" cap="flat" cmpd="sng" algn="ctr">
              <a:noFill/>
              <a:prstDash val="solid"/>
              <a:headEnd type="none" w="med" len="med"/>
              <a:tailEnd type="none" w="med" len="med"/>
            </a:ln>
            <a:effectLst>
              <a:outerShdw blurRad="44450" dist="27940" dir="5400000" algn="ctr">
                <a:srgbClr val="000000">
                  <a:alpha val="32000"/>
                </a:srgbClr>
              </a:outerShdw>
            </a:effectLst>
            <a:sp3d>
              <a:bevelT w="190500" h="38100"/>
            </a:sp3d>
          </p:spPr>
          <p:txBody>
            <a:bodyPr vert="horz" wrap="none" lIns="91440" tIns="45720" rIns="91440" bIns="45720" numCol="1" rtlCol="0" anchor="ctr" anchorCtr="0" compatLnSpc="1">
              <a:prstTxWarp prst="textNoShape">
                <a:avLst/>
              </a:prstTxWarp>
            </a:bodyPr>
            <a:lstStyle/>
            <a:p>
              <a:pPr algn="ctr">
                <a:defRPr/>
              </a:pPr>
              <a:endParaRPr lang="es-MX" sz="1600" kern="0">
                <a:solidFill>
                  <a:prstClr val="white"/>
                </a:solidFill>
                <a:latin typeface="Arial" charset="0"/>
              </a:endParaRPr>
            </a:p>
          </p:txBody>
        </p:sp>
        <p:sp>
          <p:nvSpPr>
            <p:cNvPr id="25" name="35 CuadroTexto"/>
            <p:cNvSpPr txBox="1"/>
            <p:nvPr/>
          </p:nvSpPr>
          <p:spPr>
            <a:xfrm>
              <a:off x="3744887" y="5336146"/>
              <a:ext cx="1545431" cy="1049978"/>
            </a:xfrm>
            <a:prstGeom prst="rect">
              <a:avLst/>
            </a:prstGeom>
            <a:grpFill/>
            <a:ln>
              <a:noFill/>
            </a:ln>
            <a:effectLst>
              <a:outerShdw blurRad="44450" dist="27940" dir="5400000" algn="ctr">
                <a:srgbClr val="000000">
                  <a:alpha val="32000"/>
                </a:srgbClr>
              </a:outerShdw>
            </a:effectLst>
            <a:sp3d>
              <a:bevelT w="190500" h="38100"/>
            </a:sp3d>
          </p:spPr>
          <p:txBody>
            <a:bodyPr wrap="square" rtlCol="0">
              <a:spAutoFit/>
            </a:bodyPr>
            <a:lstStyle/>
            <a:p>
              <a:pPr algn="ctr">
                <a:defRPr/>
              </a:pPr>
              <a:r>
                <a:rPr lang="en-US" sz="1400" b="1" dirty="0" smtClean="0">
                  <a:solidFill>
                    <a:schemeClr val="bg1"/>
                  </a:solidFill>
                </a:rPr>
                <a:t>Specialized</a:t>
              </a:r>
            </a:p>
            <a:p>
              <a:pPr algn="ctr">
                <a:defRPr/>
              </a:pPr>
              <a:r>
                <a:rPr lang="en-US" sz="1400" b="1" dirty="0" smtClean="0">
                  <a:solidFill>
                    <a:schemeClr val="bg1"/>
                  </a:solidFill>
                </a:rPr>
                <a:t>Consultants</a:t>
              </a:r>
            </a:p>
            <a:p>
              <a:pPr algn="ctr">
                <a:defRPr/>
              </a:pPr>
              <a:r>
                <a:rPr lang="en-US" sz="1400" b="1" dirty="0" smtClean="0">
                  <a:solidFill>
                    <a:schemeClr val="bg1"/>
                  </a:solidFill>
                </a:rPr>
                <a:t> </a:t>
              </a:r>
              <a:r>
                <a:rPr lang="en-US" sz="1400" dirty="0">
                  <a:solidFill>
                    <a:schemeClr val="bg1"/>
                  </a:solidFill>
                </a:rPr>
                <a:t>Technical advice and feasibility study</a:t>
              </a:r>
              <a:endParaRPr lang="es-MX" sz="1400" kern="0" dirty="0">
                <a:solidFill>
                  <a:schemeClr val="bg1"/>
                </a:solidFill>
              </a:endParaRPr>
            </a:p>
          </p:txBody>
        </p:sp>
      </p:grpSp>
      <p:grpSp>
        <p:nvGrpSpPr>
          <p:cNvPr id="26" name="36 Grupo"/>
          <p:cNvGrpSpPr/>
          <p:nvPr/>
        </p:nvGrpSpPr>
        <p:grpSpPr>
          <a:xfrm>
            <a:off x="5826187" y="5326240"/>
            <a:ext cx="2037257" cy="1412295"/>
            <a:chOff x="3740754" y="5157192"/>
            <a:chExt cx="1548781" cy="1324948"/>
          </a:xfrm>
          <a:solidFill>
            <a:srgbClr val="6BC399"/>
          </a:solidFill>
          <a:scene3d>
            <a:camera prst="orthographicFront">
              <a:rot lat="0" lon="0" rev="0"/>
            </a:camera>
            <a:lightRig rig="balanced" dir="t">
              <a:rot lat="0" lon="0" rev="8700000"/>
            </a:lightRig>
          </a:scene3d>
        </p:grpSpPr>
        <p:sp>
          <p:nvSpPr>
            <p:cNvPr id="27" name="40 Elipse"/>
            <p:cNvSpPr/>
            <p:nvPr/>
          </p:nvSpPr>
          <p:spPr bwMode="auto">
            <a:xfrm>
              <a:off x="3795330" y="5157192"/>
              <a:ext cx="1439631" cy="1324948"/>
            </a:xfrm>
            <a:prstGeom prst="ellipse">
              <a:avLst/>
            </a:prstGeom>
            <a:grpFill/>
            <a:ln w="25400" cap="flat" cmpd="sng" algn="ctr">
              <a:noFill/>
              <a:prstDash val="solid"/>
              <a:headEnd type="none" w="med" len="med"/>
              <a:tailEnd type="none" w="med" len="med"/>
            </a:ln>
            <a:effectLst>
              <a:outerShdw blurRad="44450" dist="27940" dir="5400000" algn="ctr">
                <a:srgbClr val="000000">
                  <a:alpha val="32000"/>
                </a:srgbClr>
              </a:outerShdw>
            </a:effectLst>
            <a:sp3d>
              <a:bevelT w="190500" h="38100"/>
            </a:sp3d>
          </p:spPr>
          <p:txBody>
            <a:bodyPr vert="horz" wrap="none" lIns="91440" tIns="45720" rIns="91440" bIns="45720" numCol="1" rtlCol="0" anchor="ctr" anchorCtr="0" compatLnSpc="1">
              <a:prstTxWarp prst="textNoShape">
                <a:avLst/>
              </a:prstTxWarp>
            </a:bodyPr>
            <a:lstStyle/>
            <a:p>
              <a:pPr algn="ctr">
                <a:defRPr/>
              </a:pPr>
              <a:endParaRPr lang="es-MX" sz="1600" kern="0">
                <a:solidFill>
                  <a:prstClr val="white"/>
                </a:solidFill>
                <a:latin typeface="Arial" charset="0"/>
              </a:endParaRPr>
            </a:p>
          </p:txBody>
        </p:sp>
        <p:sp>
          <p:nvSpPr>
            <p:cNvPr id="28" name="43 CuadroTexto"/>
            <p:cNvSpPr txBox="1"/>
            <p:nvPr/>
          </p:nvSpPr>
          <p:spPr>
            <a:xfrm>
              <a:off x="3740754" y="5240977"/>
              <a:ext cx="1548781" cy="1139973"/>
            </a:xfrm>
            <a:prstGeom prst="rect">
              <a:avLst/>
            </a:prstGeom>
            <a:noFill/>
            <a:ln>
              <a:noFill/>
            </a:ln>
            <a:effectLst>
              <a:outerShdw blurRad="44450" dist="27940" dir="5400000" algn="ctr">
                <a:srgbClr val="000000">
                  <a:alpha val="32000"/>
                </a:srgbClr>
              </a:outerShdw>
            </a:effectLst>
            <a:sp3d>
              <a:bevelT w="190500" h="38100"/>
            </a:sp3d>
          </p:spPr>
          <p:txBody>
            <a:bodyPr wrap="square" rtlCol="0">
              <a:spAutoFit/>
            </a:bodyPr>
            <a:lstStyle/>
            <a:p>
              <a:pPr algn="ctr">
                <a:defRPr/>
              </a:pPr>
              <a:r>
                <a:rPr lang="es-MX" sz="1400" b="1" kern="0" dirty="0" err="1" smtClean="0">
                  <a:solidFill>
                    <a:prstClr val="white"/>
                  </a:solidFill>
                </a:rPr>
                <a:t>Hotels</a:t>
              </a:r>
              <a:endParaRPr lang="es-MX" sz="1400" b="1" kern="0" dirty="0">
                <a:solidFill>
                  <a:prstClr val="white"/>
                </a:solidFill>
              </a:endParaRPr>
            </a:p>
            <a:p>
              <a:pPr algn="ctr">
                <a:defRPr/>
              </a:pPr>
              <a:r>
                <a:rPr lang="en-US" sz="1400" dirty="0">
                  <a:solidFill>
                    <a:schemeClr val="bg1"/>
                  </a:solidFill>
                </a:rPr>
                <a:t>Equipment and improvement of </a:t>
              </a:r>
              <a:r>
                <a:rPr lang="en-US" sz="1400" dirty="0" smtClean="0">
                  <a:solidFill>
                    <a:schemeClr val="bg1"/>
                  </a:solidFill>
                </a:rPr>
                <a:t> </a:t>
              </a:r>
              <a:r>
                <a:rPr lang="en-US" sz="1400" dirty="0">
                  <a:solidFill>
                    <a:schemeClr val="bg1"/>
                  </a:solidFill>
                </a:rPr>
                <a:t>processes and costs</a:t>
              </a:r>
              <a:endParaRPr lang="es-MX" sz="1400" kern="0" dirty="0">
                <a:solidFill>
                  <a:schemeClr val="bg1"/>
                </a:solidFill>
              </a:endParaRPr>
            </a:p>
          </p:txBody>
        </p:sp>
      </p:grpSp>
      <p:pic>
        <p:nvPicPr>
          <p:cNvPr id="29"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9463" y="2428734"/>
            <a:ext cx="837131" cy="1042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97555" y="2779046"/>
            <a:ext cx="12319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1341" y="5228728"/>
            <a:ext cx="961345"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78266" y="4627652"/>
            <a:ext cx="2157568" cy="15552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0537799"/>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2207569" y="548680"/>
            <a:ext cx="7758625" cy="0"/>
          </a:xfrm>
          <a:prstGeom prst="line">
            <a:avLst/>
          </a:prstGeom>
          <a:ln w="6350" cmpd="sng">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
        <p:nvSpPr>
          <p:cNvPr id="2" name="AutoShape 2" descr="Resultado de imagen para internacionalizacion de las empresas"/>
          <p:cNvSpPr>
            <a:spLocks noChangeAspect="1" noChangeArrowheads="1"/>
          </p:cNvSpPr>
          <p:nvPr/>
        </p:nvSpPr>
        <p:spPr bwMode="auto">
          <a:xfrm>
            <a:off x="14922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10" t="31597" r="6245" b="31674"/>
          <a:stretch/>
        </p:blipFill>
        <p:spPr bwMode="auto">
          <a:xfrm>
            <a:off x="273050" y="1447389"/>
            <a:ext cx="8710226" cy="2727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uadroTexto 4"/>
          <p:cNvSpPr txBox="1"/>
          <p:nvPr/>
        </p:nvSpPr>
        <p:spPr>
          <a:xfrm>
            <a:off x="3870251" y="307834"/>
            <a:ext cx="4785665" cy="1015663"/>
          </a:xfrm>
          <a:prstGeom prst="rect">
            <a:avLst/>
          </a:prstGeom>
          <a:noFill/>
        </p:spPr>
        <p:txBody>
          <a:bodyPr wrap="square" rtlCol="0">
            <a:spAutoFit/>
          </a:bodyPr>
          <a:lstStyle/>
          <a:p>
            <a:r>
              <a:rPr lang="es-MX" sz="4800" dirty="0" smtClean="0">
                <a:latin typeface="Aharoni" panose="02010803020104030203" pitchFamily="2" charset="-79"/>
                <a:cs typeface="Aharoni" panose="02010803020104030203" pitchFamily="2" charset="-79"/>
              </a:rPr>
              <a:t>GRACIAS</a:t>
            </a:r>
            <a:r>
              <a:rPr lang="es-MX" sz="6000" dirty="0" smtClean="0">
                <a:latin typeface="Aharoni" panose="02010803020104030203" pitchFamily="2" charset="-79"/>
                <a:cs typeface="Aharoni" panose="02010803020104030203" pitchFamily="2" charset="-79"/>
              </a:rPr>
              <a:t>!!!!!!!</a:t>
            </a:r>
            <a:endParaRPr lang="es-MX" sz="4400" b="1" dirty="0">
              <a:latin typeface="Aharoni" panose="02010803020104030203" pitchFamily="2" charset="-79"/>
              <a:cs typeface="Aharoni" panose="02010803020104030203" pitchFamily="2" charset="-79"/>
            </a:endParaRPr>
          </a:p>
        </p:txBody>
      </p:sp>
      <p:sp>
        <p:nvSpPr>
          <p:cNvPr id="8" name="CuadroTexto 7"/>
          <p:cNvSpPr txBox="1"/>
          <p:nvPr/>
        </p:nvSpPr>
        <p:spPr>
          <a:xfrm>
            <a:off x="3771014" y="4085860"/>
            <a:ext cx="8463516" cy="1877437"/>
          </a:xfrm>
          <a:prstGeom prst="rect">
            <a:avLst/>
          </a:prstGeom>
          <a:noFill/>
        </p:spPr>
        <p:txBody>
          <a:bodyPr wrap="square" rtlCol="0">
            <a:spAutoFit/>
          </a:bodyPr>
          <a:lstStyle/>
          <a:p>
            <a:r>
              <a:rPr lang="es-MX" sz="2800" dirty="0" smtClean="0">
                <a:latin typeface="Aharoni" panose="02010803020104030203" pitchFamily="2" charset="-79"/>
                <a:cs typeface="Aharoni" panose="02010803020104030203" pitchFamily="2" charset="-79"/>
              </a:rPr>
              <a:t>Ms. Yvette Valenzuela Becerra</a:t>
            </a:r>
          </a:p>
          <a:p>
            <a:r>
              <a:rPr lang="es-MX" sz="2800" b="1" dirty="0" smtClean="0">
                <a:latin typeface="Aharoni" panose="02010803020104030203" pitchFamily="2" charset="-79"/>
                <a:cs typeface="Aharoni" panose="02010803020104030203" pitchFamily="2" charset="-79"/>
              </a:rPr>
              <a:t>Director of Tourism Project Financing </a:t>
            </a:r>
            <a:r>
              <a:rPr lang="es-MX" sz="2800" b="1" dirty="0" smtClean="0">
                <a:latin typeface="Aharoni" panose="02010803020104030203" pitchFamily="2" charset="-79"/>
                <a:cs typeface="Aharoni" panose="02010803020104030203" pitchFamily="2" charset="-79"/>
                <a:hlinkClick r:id="rId4"/>
              </a:rPr>
              <a:t>turismo@bancomext.gob.mx</a:t>
            </a:r>
            <a:endParaRPr lang="es-MX" sz="2800" b="1" dirty="0" smtClean="0">
              <a:latin typeface="Aharoni" panose="02010803020104030203" pitchFamily="2" charset="-79"/>
              <a:cs typeface="Aharoni" panose="02010803020104030203" pitchFamily="2" charset="-79"/>
            </a:endParaRPr>
          </a:p>
          <a:p>
            <a:r>
              <a:rPr lang="es-MX" sz="3200" b="1" dirty="0" smtClean="0">
                <a:latin typeface="Aharoni" panose="02010803020104030203" pitchFamily="2" charset="-79"/>
                <a:cs typeface="Aharoni" panose="02010803020104030203" pitchFamily="2" charset="-79"/>
              </a:rPr>
              <a:t>+</a:t>
            </a:r>
            <a:r>
              <a:rPr lang="es-MX" sz="3200" b="1" dirty="0">
                <a:latin typeface="Aharoni" panose="02010803020104030203" pitchFamily="2" charset="-79"/>
                <a:cs typeface="Aharoni" panose="02010803020104030203" pitchFamily="2" charset="-79"/>
              </a:rPr>
              <a:t>52 (55) 5449-9000</a:t>
            </a:r>
          </a:p>
        </p:txBody>
      </p:sp>
    </p:spTree>
    <p:extLst>
      <p:ext uri="{BB962C8B-B14F-4D97-AF65-F5344CB8AC3E}">
        <p14:creationId xmlns:p14="http://schemas.microsoft.com/office/powerpoint/2010/main" val="2894101646"/>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Tema de Office">
    <a:majorFont>
      <a:latin typeface="Helvetica"/>
      <a:ea typeface="Helvetica"/>
      <a:cs typeface="Helvetica"/>
    </a:majorFont>
    <a:minorFont>
      <a:latin typeface="Helvetica"/>
      <a:ea typeface="Helvetica"/>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3770</TotalTime>
  <Words>1750</Words>
  <Application>Microsoft Office PowerPoint</Application>
  <PresentationFormat>Panorámica</PresentationFormat>
  <Paragraphs>319</Paragraphs>
  <Slides>22</Slides>
  <Notes>22</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22</vt:i4>
      </vt:variant>
    </vt:vector>
  </HeadingPairs>
  <TitlesOfParts>
    <vt:vector size="37" baseType="lpstr">
      <vt:lpstr>Aharoni</vt:lpstr>
      <vt:lpstr>Arial</vt:lpstr>
      <vt:lpstr>Arial Narrow</vt:lpstr>
      <vt:lpstr>Britannic Bold</vt:lpstr>
      <vt:lpstr>Calibri</vt:lpstr>
      <vt:lpstr>Calibri Light</vt:lpstr>
      <vt:lpstr>Helvetica</vt:lpstr>
      <vt:lpstr>Tahoma</vt:lpstr>
      <vt:lpstr>Times New Roman</vt:lpstr>
      <vt:lpstr>Trebuchet MS</vt:lpstr>
      <vt:lpstr>Vrinda</vt:lpstr>
      <vt:lpstr>Wingdings</vt:lpstr>
      <vt:lpstr>Wingdings 2</vt:lpstr>
      <vt:lpstr>1_Tema de Office</vt:lpstr>
      <vt:lpstr>3_Tema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Mara Aimée Ortega Bernal</dc:creator>
  <cp:lastModifiedBy>Yvette Valenzuela Becerra</cp:lastModifiedBy>
  <cp:revision>211</cp:revision>
  <cp:lastPrinted>2017-08-25T23:51:41Z</cp:lastPrinted>
  <dcterms:created xsi:type="dcterms:W3CDTF">2017-03-30T19:29:39Z</dcterms:created>
  <dcterms:modified xsi:type="dcterms:W3CDTF">2017-11-08T16:21:15Z</dcterms:modified>
</cp:coreProperties>
</file>