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9" r:id="rId1"/>
  </p:sldMasterIdLst>
  <p:notesMasterIdLst>
    <p:notesMasterId r:id="rId30"/>
  </p:notesMasterIdLst>
  <p:handoutMasterIdLst>
    <p:handoutMasterId r:id="rId31"/>
  </p:handoutMasterIdLst>
  <p:sldIdLst>
    <p:sldId id="984" r:id="rId2"/>
    <p:sldId id="1030" r:id="rId3"/>
    <p:sldId id="1045" r:id="rId4"/>
    <p:sldId id="1048" r:id="rId5"/>
    <p:sldId id="1049" r:id="rId6"/>
    <p:sldId id="1059" r:id="rId7"/>
    <p:sldId id="1057" r:id="rId8"/>
    <p:sldId id="1054" r:id="rId9"/>
    <p:sldId id="1055" r:id="rId10"/>
    <p:sldId id="1056" r:id="rId11"/>
    <p:sldId id="1010" r:id="rId12"/>
    <p:sldId id="1011" r:id="rId13"/>
    <p:sldId id="1058" r:id="rId14"/>
    <p:sldId id="1017" r:id="rId15"/>
    <p:sldId id="1014" r:id="rId16"/>
    <p:sldId id="1043" r:id="rId17"/>
    <p:sldId id="1042" r:id="rId18"/>
    <p:sldId id="1037" r:id="rId19"/>
    <p:sldId id="1033" r:id="rId20"/>
    <p:sldId id="1034" r:id="rId21"/>
    <p:sldId id="1020" r:id="rId22"/>
    <p:sldId id="1021" r:id="rId23"/>
    <p:sldId id="1006" r:id="rId24"/>
    <p:sldId id="999" r:id="rId25"/>
    <p:sldId id="996" r:id="rId26"/>
    <p:sldId id="1005" r:id="rId27"/>
    <p:sldId id="989" r:id="rId28"/>
    <p:sldId id="916" r:id="rId29"/>
  </p:sldIdLst>
  <p:sldSz cx="9144000" cy="6858000" type="screen4x3"/>
  <p:notesSz cx="6797675" cy="9928225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73" userDrawn="1">
          <p15:clr>
            <a:srgbClr val="A4A3A4"/>
          </p15:clr>
        </p15:guide>
        <p15:guide id="2" orient="horz" pos="186">
          <p15:clr>
            <a:srgbClr val="A4A3A4"/>
          </p15:clr>
        </p15:guide>
        <p15:guide id="3" orient="horz" pos="1541">
          <p15:clr>
            <a:srgbClr val="A4A3A4"/>
          </p15:clr>
        </p15:guide>
        <p15:guide id="4" pos="2166">
          <p15:clr>
            <a:srgbClr val="A4A3A4"/>
          </p15:clr>
        </p15:guide>
        <p15:guide id="5" pos="324">
          <p15:clr>
            <a:srgbClr val="A4A3A4"/>
          </p15:clr>
        </p15:guide>
        <p15:guide id="6" pos="4086">
          <p15:clr>
            <a:srgbClr val="A4A3A4"/>
          </p15:clr>
        </p15:guide>
        <p15:guide id="7" pos="1542">
          <p15:clr>
            <a:srgbClr val="A4A3A4"/>
          </p15:clr>
        </p15:guide>
        <p15:guide id="8" pos="5586">
          <p15:clr>
            <a:srgbClr val="A4A3A4"/>
          </p15:clr>
        </p15:guide>
        <p15:guide id="9" pos="329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9" userDrawn="1">
          <p15:clr>
            <a:srgbClr val="A4A3A4"/>
          </p15:clr>
        </p15:guide>
        <p15:guide id="2" pos="2176" userDrawn="1">
          <p15:clr>
            <a:srgbClr val="A4A3A4"/>
          </p15:clr>
        </p15:guide>
        <p15:guide id="3" orient="horz" pos="2951" userDrawn="1">
          <p15:clr>
            <a:srgbClr val="A4A3A4"/>
          </p15:clr>
        </p15:guide>
        <p15:guide id="4" pos="2237" userDrawn="1">
          <p15:clr>
            <a:srgbClr val="A4A3A4"/>
          </p15:clr>
        </p15:guide>
        <p15:guide id="5" orient="horz" pos="3329" userDrawn="1">
          <p15:clr>
            <a:srgbClr val="A4A3A4"/>
          </p15:clr>
        </p15:guide>
        <p15:guide id="6" orient="horz" pos="3120" userDrawn="1">
          <p15:clr>
            <a:srgbClr val="A4A3A4"/>
          </p15:clr>
        </p15:guide>
        <p15:guide id="7" pos="2082" userDrawn="1">
          <p15:clr>
            <a:srgbClr val="A4A3A4"/>
          </p15:clr>
        </p15:guide>
        <p15:guide id="8" pos="2140" userDrawn="1">
          <p15:clr>
            <a:srgbClr val="A4A3A4"/>
          </p15:clr>
        </p15:guide>
        <p15:guide id="9" orient="horz" pos="3156" userDrawn="1">
          <p15:clr>
            <a:srgbClr val="A4A3A4"/>
          </p15:clr>
        </p15:guide>
        <p15:guide id="10" orient="horz" pos="2958" userDrawn="1">
          <p15:clr>
            <a:srgbClr val="A4A3A4"/>
          </p15:clr>
        </p15:guide>
        <p15:guide id="11" orient="horz" pos="3335" userDrawn="1">
          <p15:clr>
            <a:srgbClr val="A4A3A4"/>
          </p15:clr>
        </p15:guide>
        <p15:guide id="12" orient="horz" pos="3127" userDrawn="1">
          <p15:clr>
            <a:srgbClr val="A4A3A4"/>
          </p15:clr>
        </p15:guide>
        <p15:guide id="13" pos="2177" userDrawn="1">
          <p15:clr>
            <a:srgbClr val="A4A3A4"/>
          </p15:clr>
        </p15:guide>
        <p15:guide id="14" pos="2238" userDrawn="1">
          <p15:clr>
            <a:srgbClr val="A4A3A4"/>
          </p15:clr>
        </p15:guide>
        <p15:guide id="15" pos="2083" userDrawn="1">
          <p15:clr>
            <a:srgbClr val="A4A3A4"/>
          </p15:clr>
        </p15:guide>
        <p15:guide id="16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F8367"/>
    <a:srgbClr val="F07510"/>
    <a:srgbClr val="61B39F"/>
    <a:srgbClr val="138E91"/>
    <a:srgbClr val="15B790"/>
    <a:srgbClr val="319F8A"/>
    <a:srgbClr val="5BCDB7"/>
    <a:srgbClr val="119374"/>
    <a:srgbClr val="00D0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358" autoAdjust="0"/>
  </p:normalViewPr>
  <p:slideViewPr>
    <p:cSldViewPr snapToGrid="0">
      <p:cViewPr varScale="1">
        <p:scale>
          <a:sx n="96" d="100"/>
          <a:sy n="96" d="100"/>
        </p:scale>
        <p:origin x="1578" y="90"/>
      </p:cViewPr>
      <p:guideLst>
        <p:guide orient="horz" pos="2273"/>
        <p:guide orient="horz" pos="186"/>
        <p:guide orient="horz" pos="1541"/>
        <p:guide pos="2166"/>
        <p:guide pos="324"/>
        <p:guide pos="4086"/>
        <p:guide pos="1542"/>
        <p:guide pos="5586"/>
        <p:guide pos="3297"/>
      </p:guideLst>
    </p:cSldViewPr>
  </p:slideViewPr>
  <p:outlineViewPr>
    <p:cViewPr>
      <p:scale>
        <a:sx n="33" d="100"/>
        <a:sy n="33" d="100"/>
      </p:scale>
      <p:origin x="0" y="-2597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02" y="38"/>
      </p:cViewPr>
      <p:guideLst>
        <p:guide orient="horz" pos="3149"/>
        <p:guide pos="2176"/>
        <p:guide orient="horz" pos="2951"/>
        <p:guide pos="2237"/>
        <p:guide orient="horz" pos="3329"/>
        <p:guide orient="horz" pos="3120"/>
        <p:guide pos="2082"/>
        <p:guide pos="2140"/>
        <p:guide orient="horz" pos="3156"/>
        <p:guide orient="horz" pos="2958"/>
        <p:guide orient="horz" pos="3335"/>
        <p:guide orient="horz" pos="3127"/>
        <p:guide pos="2177"/>
        <p:guide pos="2238"/>
        <p:guide pos="2083"/>
        <p:guide pos="2141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9A27CB-608A-4644-B163-A6652AB65B4C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6BFF01A-7AE4-4D0F-9EDF-EF9B0689227D}">
      <dgm:prSet phldrT="[Text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400" b="1" dirty="0">
              <a:solidFill>
                <a:srgbClr val="13A17F"/>
              </a:solidFill>
              <a:latin typeface="HelveticaNeueLT Std Lt" pitchFamily="34" charset="0"/>
              <a:cs typeface="Arial" panose="020B0604020202020204" pitchFamily="34" charset="0"/>
            </a:rPr>
            <a:t>SDG project targeting and facilitation</a:t>
          </a:r>
          <a:endParaRPr lang="en-GB" sz="1400" b="1" dirty="0">
            <a:latin typeface="HelveticaNeueLT Std Lt" pitchFamily="34" charset="0"/>
            <a:cs typeface="Arial" panose="020B0604020202020204" pitchFamily="34" charset="0"/>
          </a:endParaRPr>
        </a:p>
      </dgm:t>
    </dgm:pt>
    <dgm:pt modelId="{17815A90-4B92-416F-A148-5FF3C6C9E5CC}" type="parTrans" cxnId="{BFFE91DA-FC1E-4B5B-9AB7-E0D55F2FD4E7}">
      <dgm:prSet/>
      <dgm:spPr/>
      <dgm:t>
        <a:bodyPr/>
        <a:lstStyle/>
        <a:p>
          <a:endParaRPr lang="en-GB" sz="1400">
            <a:latin typeface="HelveticaNeueLT Std Lt" pitchFamily="34" charset="0"/>
          </a:endParaRPr>
        </a:p>
      </dgm:t>
    </dgm:pt>
    <dgm:pt modelId="{EEE4DFDD-E4C5-4DDC-9F79-06C5EFF962E4}" type="sibTrans" cxnId="{BFFE91DA-FC1E-4B5B-9AB7-E0D55F2FD4E7}">
      <dgm:prSet/>
      <dgm:spPr/>
      <dgm:t>
        <a:bodyPr/>
        <a:lstStyle/>
        <a:p>
          <a:endParaRPr lang="en-GB" sz="1400">
            <a:latin typeface="HelveticaNeueLT Std Lt" pitchFamily="34" charset="0"/>
          </a:endParaRPr>
        </a:p>
      </dgm:t>
    </dgm:pt>
    <dgm:pt modelId="{1368EEDE-A5D9-4551-9941-01F1F5B2BBFC}">
      <dgm:prSet phldrT="[Text]" custT="1"/>
      <dgm:spPr/>
      <dgm:t>
        <a:bodyPr/>
        <a:lstStyle/>
        <a:p>
          <a:pPr marL="0" marR="0" indent="0" algn="ctr" defTabSz="3556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sz="1100" b="1" dirty="0">
              <a:solidFill>
                <a:srgbClr val="0F8367"/>
              </a:solidFill>
              <a:latin typeface="HelveticaNeueLT Std Lt" pitchFamily="34" charset="0"/>
              <a:cs typeface="Arial" panose="020B0604020202020204" pitchFamily="34" charset="0"/>
            </a:rPr>
            <a:t>Broaden contacts with potential investors</a:t>
          </a:r>
          <a:endParaRPr lang="en-GB" sz="1100" b="1" dirty="0">
            <a:solidFill>
              <a:srgbClr val="0F8367"/>
            </a:solidFill>
            <a:latin typeface="HelveticaNeueLT Std Lt" pitchFamily="34" charset="0"/>
            <a:cs typeface="Arial" panose="020B0604020202020204" pitchFamily="34" charset="0"/>
          </a:endParaRPr>
        </a:p>
      </dgm:t>
    </dgm:pt>
    <dgm:pt modelId="{14FBA0F3-D5E5-4E5E-9FF5-1413EA0A5ECC}" type="parTrans" cxnId="{59F057DD-B87E-4D91-B229-1387A9E85490}">
      <dgm:prSet/>
      <dgm:spPr/>
      <dgm:t>
        <a:bodyPr/>
        <a:lstStyle/>
        <a:p>
          <a:endParaRPr lang="en-GB" sz="1400">
            <a:latin typeface="HelveticaNeueLT Std Lt" pitchFamily="34" charset="0"/>
          </a:endParaRPr>
        </a:p>
      </dgm:t>
    </dgm:pt>
    <dgm:pt modelId="{4B69B686-9987-482C-9C5A-1E29EA40D00D}" type="sibTrans" cxnId="{59F057DD-B87E-4D91-B229-1387A9E85490}">
      <dgm:prSet/>
      <dgm:spPr/>
      <dgm:t>
        <a:bodyPr/>
        <a:lstStyle/>
        <a:p>
          <a:endParaRPr lang="en-GB" sz="1400">
            <a:latin typeface="HelveticaNeueLT Std Lt" pitchFamily="34" charset="0"/>
          </a:endParaRPr>
        </a:p>
      </dgm:t>
    </dgm:pt>
    <dgm:pt modelId="{1519933E-2836-45BA-A393-D8B690681E35}">
      <dgm:prSet phldrT="[Text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100" b="1" dirty="0">
              <a:solidFill>
                <a:srgbClr val="0F8367"/>
              </a:solidFill>
              <a:latin typeface="HelveticaNeueLT Std Lt" pitchFamily="34" charset="0"/>
            </a:rPr>
            <a:t>Regional cooperation</a:t>
          </a:r>
          <a:endParaRPr lang="en-GB" sz="1100" b="1" dirty="0">
            <a:solidFill>
              <a:srgbClr val="0F8367"/>
            </a:solidFill>
            <a:latin typeface="HelveticaNeueLT Std Lt" pitchFamily="34" charset="0"/>
          </a:endParaRPr>
        </a:p>
      </dgm:t>
    </dgm:pt>
    <dgm:pt modelId="{1DE23D05-718F-4B96-8054-D9440A56B86D}" type="parTrans" cxnId="{40DF365B-5CE6-427D-9D63-D2173301220E}">
      <dgm:prSet/>
      <dgm:spPr/>
      <dgm:t>
        <a:bodyPr/>
        <a:lstStyle/>
        <a:p>
          <a:endParaRPr lang="en-GB" sz="1400">
            <a:latin typeface="HelveticaNeueLT Std Lt" pitchFamily="34" charset="0"/>
          </a:endParaRPr>
        </a:p>
      </dgm:t>
    </dgm:pt>
    <dgm:pt modelId="{EDD3DE67-E098-4276-B789-88F9C9D81A94}" type="sibTrans" cxnId="{40DF365B-5CE6-427D-9D63-D2173301220E}">
      <dgm:prSet/>
      <dgm:spPr/>
      <dgm:t>
        <a:bodyPr/>
        <a:lstStyle/>
        <a:p>
          <a:endParaRPr lang="en-GB" sz="1400">
            <a:latin typeface="HelveticaNeueLT Std Lt" pitchFamily="34" charset="0"/>
          </a:endParaRPr>
        </a:p>
      </dgm:t>
    </dgm:pt>
    <dgm:pt modelId="{AEA6A668-6D77-4CF5-8E09-4E86BAA939D9}">
      <dgm:prSet phldrT="[Text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400" b="1" dirty="0">
            <a:solidFill>
              <a:srgbClr val="13A17F"/>
            </a:solidFill>
            <a:latin typeface="HelveticaNeueLT Std Lt" pitchFamily="34" charset="0"/>
          </a:endParaRPr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050" b="1" dirty="0">
              <a:solidFill>
                <a:srgbClr val="0F8367"/>
              </a:solidFill>
              <a:latin typeface="HelveticaNeueLT Std Lt" pitchFamily="34" charset="0"/>
              <a:cs typeface="Arial" panose="020B0604020202020204" pitchFamily="34" charset="0"/>
            </a:rPr>
            <a:t>Partnerships with OIAs</a:t>
          </a:r>
        </a:p>
        <a:p>
          <a:pPr algn="ctr" defTabSz="311150">
            <a:lnSpc>
              <a:spcPct val="90000"/>
            </a:lnSpc>
            <a:spcBef>
              <a:spcPct val="0"/>
            </a:spcBef>
          </a:pPr>
          <a:endParaRPr lang="en-GB" sz="1400" dirty="0">
            <a:latin typeface="HelveticaNeueLT Std Lt" pitchFamily="34" charset="0"/>
          </a:endParaRPr>
        </a:p>
      </dgm:t>
    </dgm:pt>
    <dgm:pt modelId="{8C2AC7D0-B28F-47A7-932F-1593962D503A}" type="parTrans" cxnId="{06797123-182A-4D78-89F3-6B92EFF76AC0}">
      <dgm:prSet/>
      <dgm:spPr/>
      <dgm:t>
        <a:bodyPr/>
        <a:lstStyle/>
        <a:p>
          <a:endParaRPr lang="en-GB" sz="1400">
            <a:latin typeface="HelveticaNeueLT Std Lt" pitchFamily="34" charset="0"/>
          </a:endParaRPr>
        </a:p>
      </dgm:t>
    </dgm:pt>
    <dgm:pt modelId="{2EFDE0C3-CB93-465A-AC85-5665B275AAB3}" type="sibTrans" cxnId="{06797123-182A-4D78-89F3-6B92EFF76AC0}">
      <dgm:prSet/>
      <dgm:spPr/>
      <dgm:t>
        <a:bodyPr/>
        <a:lstStyle/>
        <a:p>
          <a:endParaRPr lang="en-GB" sz="1400">
            <a:latin typeface="HelveticaNeueLT Std Lt" pitchFamily="34" charset="0"/>
          </a:endParaRPr>
        </a:p>
      </dgm:t>
    </dgm:pt>
    <dgm:pt modelId="{9D75A005-8EA7-46FE-8F95-AB1E798FE018}">
      <dgm:prSet custT="1"/>
      <dgm:spPr/>
      <dgm:t>
        <a:bodyPr/>
        <a:lstStyle/>
        <a:p>
          <a:r>
            <a:rPr lang="en-GB" sz="1100" b="1" dirty="0">
              <a:solidFill>
                <a:srgbClr val="0F8367"/>
              </a:solidFill>
              <a:latin typeface="HelveticaNeueLT Std Lt" pitchFamily="34" charset="0"/>
              <a:cs typeface="Arial" panose="020B0604020202020204" pitchFamily="34" charset="0"/>
            </a:rPr>
            <a:t>Build in-</a:t>
          </a:r>
          <a:r>
            <a:rPr lang="en-GB" sz="1050" b="1" dirty="0">
              <a:solidFill>
                <a:srgbClr val="0F8367"/>
              </a:solidFill>
              <a:latin typeface="HelveticaNeueLT Std Lt" pitchFamily="34" charset="0"/>
              <a:cs typeface="Arial" panose="020B0604020202020204" pitchFamily="34" charset="0"/>
            </a:rPr>
            <a:t>country partnerships</a:t>
          </a:r>
        </a:p>
      </dgm:t>
    </dgm:pt>
    <dgm:pt modelId="{3C050A07-8904-4B4E-8A9F-12E5D1166D02}" type="parTrans" cxnId="{6FECBD6B-BBBB-4106-A5DA-5DEBF5EA719F}">
      <dgm:prSet/>
      <dgm:spPr/>
      <dgm:t>
        <a:bodyPr/>
        <a:lstStyle/>
        <a:p>
          <a:endParaRPr lang="en-GB" sz="1400">
            <a:latin typeface="HelveticaNeueLT Std Lt" pitchFamily="34" charset="0"/>
          </a:endParaRPr>
        </a:p>
      </dgm:t>
    </dgm:pt>
    <dgm:pt modelId="{AB57E669-1662-436F-990B-8FA2ED34EA68}" type="sibTrans" cxnId="{6FECBD6B-BBBB-4106-A5DA-5DEBF5EA719F}">
      <dgm:prSet/>
      <dgm:spPr/>
      <dgm:t>
        <a:bodyPr/>
        <a:lstStyle/>
        <a:p>
          <a:endParaRPr lang="en-GB" sz="1400">
            <a:latin typeface="HelveticaNeueLT Std Lt" pitchFamily="34" charset="0"/>
          </a:endParaRPr>
        </a:p>
      </dgm:t>
    </dgm:pt>
    <dgm:pt modelId="{E5ACC0DF-D27F-482A-BFAB-4B2464497E3C}" type="pres">
      <dgm:prSet presAssocID="{639A27CB-608A-4644-B163-A6652AB65B4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F85EFAC-ACA5-46C2-B65C-00A106E4EAB2}" type="pres">
      <dgm:prSet presAssocID="{56BFF01A-7AE4-4D0F-9EDF-EF9B0689227D}" presName="centerShape" presStyleLbl="node0" presStyleIdx="0" presStyleCnt="1"/>
      <dgm:spPr/>
    </dgm:pt>
    <dgm:pt modelId="{636BF0B1-0003-4DA3-877C-ABD5527F1838}" type="pres">
      <dgm:prSet presAssocID="{1368EEDE-A5D9-4551-9941-01F1F5B2BBFC}" presName="node" presStyleLbl="node1" presStyleIdx="0" presStyleCnt="4">
        <dgm:presLayoutVars>
          <dgm:bulletEnabled val="1"/>
        </dgm:presLayoutVars>
      </dgm:prSet>
      <dgm:spPr/>
    </dgm:pt>
    <dgm:pt modelId="{2B45224A-B901-4457-8879-B905D27691C0}" type="pres">
      <dgm:prSet presAssocID="{1368EEDE-A5D9-4551-9941-01F1F5B2BBFC}" presName="dummy" presStyleCnt="0"/>
      <dgm:spPr/>
    </dgm:pt>
    <dgm:pt modelId="{BEE30953-5E3F-45D1-8808-010BF22BB51E}" type="pres">
      <dgm:prSet presAssocID="{4B69B686-9987-482C-9C5A-1E29EA40D00D}" presName="sibTrans" presStyleLbl="sibTrans2D1" presStyleIdx="0" presStyleCnt="4"/>
      <dgm:spPr/>
    </dgm:pt>
    <dgm:pt modelId="{901A777F-BC0C-4BD6-85D9-3E2714AE1AA4}" type="pres">
      <dgm:prSet presAssocID="{1519933E-2836-45BA-A393-D8B690681E35}" presName="node" presStyleLbl="node1" presStyleIdx="1" presStyleCnt="4">
        <dgm:presLayoutVars>
          <dgm:bulletEnabled val="1"/>
        </dgm:presLayoutVars>
      </dgm:prSet>
      <dgm:spPr/>
    </dgm:pt>
    <dgm:pt modelId="{8CC7E75A-78F8-4EAC-9F5F-1043C44C901C}" type="pres">
      <dgm:prSet presAssocID="{1519933E-2836-45BA-A393-D8B690681E35}" presName="dummy" presStyleCnt="0"/>
      <dgm:spPr/>
    </dgm:pt>
    <dgm:pt modelId="{DD3186EF-501D-439C-A81A-670631DBD4EC}" type="pres">
      <dgm:prSet presAssocID="{EDD3DE67-E098-4276-B789-88F9C9D81A94}" presName="sibTrans" presStyleLbl="sibTrans2D1" presStyleIdx="1" presStyleCnt="4"/>
      <dgm:spPr/>
    </dgm:pt>
    <dgm:pt modelId="{61CC4854-4830-44A3-982C-BCF745B29899}" type="pres">
      <dgm:prSet presAssocID="{AEA6A668-6D77-4CF5-8E09-4E86BAA939D9}" presName="node" presStyleLbl="node1" presStyleIdx="2" presStyleCnt="4" custRadScaleRad="100110" custRadScaleInc="-5403">
        <dgm:presLayoutVars>
          <dgm:bulletEnabled val="1"/>
        </dgm:presLayoutVars>
      </dgm:prSet>
      <dgm:spPr/>
    </dgm:pt>
    <dgm:pt modelId="{5EF4E004-3D4F-4782-BA33-03DF6D119EE0}" type="pres">
      <dgm:prSet presAssocID="{AEA6A668-6D77-4CF5-8E09-4E86BAA939D9}" presName="dummy" presStyleCnt="0"/>
      <dgm:spPr/>
    </dgm:pt>
    <dgm:pt modelId="{F90BABEA-A8FA-44B1-AEF0-FD2FFE89A093}" type="pres">
      <dgm:prSet presAssocID="{2EFDE0C3-CB93-465A-AC85-5665B275AAB3}" presName="sibTrans" presStyleLbl="sibTrans2D1" presStyleIdx="2" presStyleCnt="4"/>
      <dgm:spPr/>
    </dgm:pt>
    <dgm:pt modelId="{ABD03912-E3DD-46C2-AB4E-4AF14D5CE66E}" type="pres">
      <dgm:prSet presAssocID="{9D75A005-8EA7-46FE-8F95-AB1E798FE018}" presName="node" presStyleLbl="node1" presStyleIdx="3" presStyleCnt="4">
        <dgm:presLayoutVars>
          <dgm:bulletEnabled val="1"/>
        </dgm:presLayoutVars>
      </dgm:prSet>
      <dgm:spPr/>
    </dgm:pt>
    <dgm:pt modelId="{A7FBFC14-1AA9-4D39-AFA8-EB325632F4E4}" type="pres">
      <dgm:prSet presAssocID="{9D75A005-8EA7-46FE-8F95-AB1E798FE018}" presName="dummy" presStyleCnt="0"/>
      <dgm:spPr/>
    </dgm:pt>
    <dgm:pt modelId="{6892C34B-3788-4650-8563-14E0DB146D81}" type="pres">
      <dgm:prSet presAssocID="{AB57E669-1662-436F-990B-8FA2ED34EA68}" presName="sibTrans" presStyleLbl="sibTrans2D1" presStyleIdx="3" presStyleCnt="4"/>
      <dgm:spPr/>
    </dgm:pt>
  </dgm:ptLst>
  <dgm:cxnLst>
    <dgm:cxn modelId="{59F057DD-B87E-4D91-B229-1387A9E85490}" srcId="{56BFF01A-7AE4-4D0F-9EDF-EF9B0689227D}" destId="{1368EEDE-A5D9-4551-9941-01F1F5B2BBFC}" srcOrd="0" destOrd="0" parTransId="{14FBA0F3-D5E5-4E5E-9FF5-1413EA0A5ECC}" sibTransId="{4B69B686-9987-482C-9C5A-1E29EA40D00D}"/>
    <dgm:cxn modelId="{40DF365B-5CE6-427D-9D63-D2173301220E}" srcId="{56BFF01A-7AE4-4D0F-9EDF-EF9B0689227D}" destId="{1519933E-2836-45BA-A393-D8B690681E35}" srcOrd="1" destOrd="0" parTransId="{1DE23D05-718F-4B96-8054-D9440A56B86D}" sibTransId="{EDD3DE67-E098-4276-B789-88F9C9D81A94}"/>
    <dgm:cxn modelId="{04D3DF1E-CF51-4AFC-834B-A33D4EA81C76}" type="presOf" srcId="{AB57E669-1662-436F-990B-8FA2ED34EA68}" destId="{6892C34B-3788-4650-8563-14E0DB146D81}" srcOrd="0" destOrd="0" presId="urn:microsoft.com/office/officeart/2005/8/layout/radial6"/>
    <dgm:cxn modelId="{42B67BD0-CB29-4377-B76A-F75529D09EF4}" type="presOf" srcId="{2EFDE0C3-CB93-465A-AC85-5665B275AAB3}" destId="{F90BABEA-A8FA-44B1-AEF0-FD2FFE89A093}" srcOrd="0" destOrd="0" presId="urn:microsoft.com/office/officeart/2005/8/layout/radial6"/>
    <dgm:cxn modelId="{618F5B50-3C58-4FF5-9FF6-BC707AF19E1E}" type="presOf" srcId="{AEA6A668-6D77-4CF5-8E09-4E86BAA939D9}" destId="{61CC4854-4830-44A3-982C-BCF745B29899}" srcOrd="0" destOrd="0" presId="urn:microsoft.com/office/officeart/2005/8/layout/radial6"/>
    <dgm:cxn modelId="{BFFE91DA-FC1E-4B5B-9AB7-E0D55F2FD4E7}" srcId="{639A27CB-608A-4644-B163-A6652AB65B4C}" destId="{56BFF01A-7AE4-4D0F-9EDF-EF9B0689227D}" srcOrd="0" destOrd="0" parTransId="{17815A90-4B92-416F-A148-5FF3C6C9E5CC}" sibTransId="{EEE4DFDD-E4C5-4DDC-9F79-06C5EFF962E4}"/>
    <dgm:cxn modelId="{D4A5E189-1E5A-446E-B1E2-DD8F91B6603B}" type="presOf" srcId="{EDD3DE67-E098-4276-B789-88F9C9D81A94}" destId="{DD3186EF-501D-439C-A81A-670631DBD4EC}" srcOrd="0" destOrd="0" presId="urn:microsoft.com/office/officeart/2005/8/layout/radial6"/>
    <dgm:cxn modelId="{0B2B699D-CBDD-42F0-B5BA-8554A4BEED7B}" type="presOf" srcId="{9D75A005-8EA7-46FE-8F95-AB1E798FE018}" destId="{ABD03912-E3DD-46C2-AB4E-4AF14D5CE66E}" srcOrd="0" destOrd="0" presId="urn:microsoft.com/office/officeart/2005/8/layout/radial6"/>
    <dgm:cxn modelId="{CEFAF0CA-4A20-4727-9C8F-254E35413009}" type="presOf" srcId="{4B69B686-9987-482C-9C5A-1E29EA40D00D}" destId="{BEE30953-5E3F-45D1-8808-010BF22BB51E}" srcOrd="0" destOrd="0" presId="urn:microsoft.com/office/officeart/2005/8/layout/radial6"/>
    <dgm:cxn modelId="{10D792D2-C0E3-4EE6-BF8E-BE67C0C01357}" type="presOf" srcId="{56BFF01A-7AE4-4D0F-9EDF-EF9B0689227D}" destId="{6F85EFAC-ACA5-46C2-B65C-00A106E4EAB2}" srcOrd="0" destOrd="0" presId="urn:microsoft.com/office/officeart/2005/8/layout/radial6"/>
    <dgm:cxn modelId="{6FECBD6B-BBBB-4106-A5DA-5DEBF5EA719F}" srcId="{56BFF01A-7AE4-4D0F-9EDF-EF9B0689227D}" destId="{9D75A005-8EA7-46FE-8F95-AB1E798FE018}" srcOrd="3" destOrd="0" parTransId="{3C050A07-8904-4B4E-8A9F-12E5D1166D02}" sibTransId="{AB57E669-1662-436F-990B-8FA2ED34EA68}"/>
    <dgm:cxn modelId="{06797123-182A-4D78-89F3-6B92EFF76AC0}" srcId="{56BFF01A-7AE4-4D0F-9EDF-EF9B0689227D}" destId="{AEA6A668-6D77-4CF5-8E09-4E86BAA939D9}" srcOrd="2" destOrd="0" parTransId="{8C2AC7D0-B28F-47A7-932F-1593962D503A}" sibTransId="{2EFDE0C3-CB93-465A-AC85-5665B275AAB3}"/>
    <dgm:cxn modelId="{D606B144-E699-4BEF-8141-4782CBD37399}" type="presOf" srcId="{639A27CB-608A-4644-B163-A6652AB65B4C}" destId="{E5ACC0DF-D27F-482A-BFAB-4B2464497E3C}" srcOrd="0" destOrd="0" presId="urn:microsoft.com/office/officeart/2005/8/layout/radial6"/>
    <dgm:cxn modelId="{F485DB02-C86F-4B79-8C85-E636D2C3FFDE}" type="presOf" srcId="{1368EEDE-A5D9-4551-9941-01F1F5B2BBFC}" destId="{636BF0B1-0003-4DA3-877C-ABD5527F1838}" srcOrd="0" destOrd="0" presId="urn:microsoft.com/office/officeart/2005/8/layout/radial6"/>
    <dgm:cxn modelId="{8162252C-8766-428D-A6F1-D21EB7546A40}" type="presOf" srcId="{1519933E-2836-45BA-A393-D8B690681E35}" destId="{901A777F-BC0C-4BD6-85D9-3E2714AE1AA4}" srcOrd="0" destOrd="0" presId="urn:microsoft.com/office/officeart/2005/8/layout/radial6"/>
    <dgm:cxn modelId="{50908886-7C91-49C5-AFB3-137C8C6BDBF0}" type="presParOf" srcId="{E5ACC0DF-D27F-482A-BFAB-4B2464497E3C}" destId="{6F85EFAC-ACA5-46C2-B65C-00A106E4EAB2}" srcOrd="0" destOrd="0" presId="urn:microsoft.com/office/officeart/2005/8/layout/radial6"/>
    <dgm:cxn modelId="{A35B9F08-FF50-49CE-A674-51817802E320}" type="presParOf" srcId="{E5ACC0DF-D27F-482A-BFAB-4B2464497E3C}" destId="{636BF0B1-0003-4DA3-877C-ABD5527F1838}" srcOrd="1" destOrd="0" presId="urn:microsoft.com/office/officeart/2005/8/layout/radial6"/>
    <dgm:cxn modelId="{F17607D8-C7E9-418C-9F42-B6C7144FD61E}" type="presParOf" srcId="{E5ACC0DF-D27F-482A-BFAB-4B2464497E3C}" destId="{2B45224A-B901-4457-8879-B905D27691C0}" srcOrd="2" destOrd="0" presId="urn:microsoft.com/office/officeart/2005/8/layout/radial6"/>
    <dgm:cxn modelId="{F753AE0D-0F44-40A1-B395-03A93E222A21}" type="presParOf" srcId="{E5ACC0DF-D27F-482A-BFAB-4B2464497E3C}" destId="{BEE30953-5E3F-45D1-8808-010BF22BB51E}" srcOrd="3" destOrd="0" presId="urn:microsoft.com/office/officeart/2005/8/layout/radial6"/>
    <dgm:cxn modelId="{E1F93658-EB14-4D3F-8135-068EC390AED9}" type="presParOf" srcId="{E5ACC0DF-D27F-482A-BFAB-4B2464497E3C}" destId="{901A777F-BC0C-4BD6-85D9-3E2714AE1AA4}" srcOrd="4" destOrd="0" presId="urn:microsoft.com/office/officeart/2005/8/layout/radial6"/>
    <dgm:cxn modelId="{C5D26F3C-6D15-4E69-A1E8-E9BA974A916C}" type="presParOf" srcId="{E5ACC0DF-D27F-482A-BFAB-4B2464497E3C}" destId="{8CC7E75A-78F8-4EAC-9F5F-1043C44C901C}" srcOrd="5" destOrd="0" presId="urn:microsoft.com/office/officeart/2005/8/layout/radial6"/>
    <dgm:cxn modelId="{291EE733-8A77-4284-9550-937DBAD0D961}" type="presParOf" srcId="{E5ACC0DF-D27F-482A-BFAB-4B2464497E3C}" destId="{DD3186EF-501D-439C-A81A-670631DBD4EC}" srcOrd="6" destOrd="0" presId="urn:microsoft.com/office/officeart/2005/8/layout/radial6"/>
    <dgm:cxn modelId="{C5BA9019-D6DD-4F71-947A-4987043F0CEE}" type="presParOf" srcId="{E5ACC0DF-D27F-482A-BFAB-4B2464497E3C}" destId="{61CC4854-4830-44A3-982C-BCF745B29899}" srcOrd="7" destOrd="0" presId="urn:microsoft.com/office/officeart/2005/8/layout/radial6"/>
    <dgm:cxn modelId="{648BEFFB-A573-49E3-90CB-0319E2059F17}" type="presParOf" srcId="{E5ACC0DF-D27F-482A-BFAB-4B2464497E3C}" destId="{5EF4E004-3D4F-4782-BA33-03DF6D119EE0}" srcOrd="8" destOrd="0" presId="urn:microsoft.com/office/officeart/2005/8/layout/radial6"/>
    <dgm:cxn modelId="{CA470454-55B4-4B15-83BE-6753D2C2FCA4}" type="presParOf" srcId="{E5ACC0DF-D27F-482A-BFAB-4B2464497E3C}" destId="{F90BABEA-A8FA-44B1-AEF0-FD2FFE89A093}" srcOrd="9" destOrd="0" presId="urn:microsoft.com/office/officeart/2005/8/layout/radial6"/>
    <dgm:cxn modelId="{BD535011-AD75-40D9-807B-BD8C609556A4}" type="presParOf" srcId="{E5ACC0DF-D27F-482A-BFAB-4B2464497E3C}" destId="{ABD03912-E3DD-46C2-AB4E-4AF14D5CE66E}" srcOrd="10" destOrd="0" presId="urn:microsoft.com/office/officeart/2005/8/layout/radial6"/>
    <dgm:cxn modelId="{E632371B-DFE3-4C3E-9CEC-FC10BF677AC9}" type="presParOf" srcId="{E5ACC0DF-D27F-482A-BFAB-4B2464497E3C}" destId="{A7FBFC14-1AA9-4D39-AFA8-EB325632F4E4}" srcOrd="11" destOrd="0" presId="urn:microsoft.com/office/officeart/2005/8/layout/radial6"/>
    <dgm:cxn modelId="{E69D3CA2-BCAC-480C-9E81-B55087868306}" type="presParOf" srcId="{E5ACC0DF-D27F-482A-BFAB-4B2464497E3C}" destId="{6892C34B-3788-4650-8563-14E0DB146D81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0A493E-AF5C-4517-A2C9-A8CBC73C825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396D0C3-B952-45F1-A6BE-9B48FEC0B02F}">
      <dgm:prSet phldrT="[Text]"/>
      <dgm:spPr/>
      <dgm:t>
        <a:bodyPr/>
        <a:lstStyle/>
        <a:p>
          <a:r>
            <a:rPr lang="en-GB" b="0" noProof="0" dirty="0">
              <a:solidFill>
                <a:schemeClr val="tx1"/>
              </a:solidFill>
              <a:latin typeface="HelveticaNeueLT Std Lt" pitchFamily="34" charset="0"/>
            </a:rPr>
            <a:t>Create dedicated units for the preparation of SDG projects</a:t>
          </a:r>
        </a:p>
      </dgm:t>
    </dgm:pt>
    <dgm:pt modelId="{61209F58-31AC-4CDB-AA04-8605229E0345}" type="parTrans" cxnId="{C6C621F5-0476-4A5C-86D7-45BB08C13F07}">
      <dgm:prSet/>
      <dgm:spPr/>
      <dgm:t>
        <a:bodyPr/>
        <a:lstStyle/>
        <a:p>
          <a:endParaRPr lang="en-GB"/>
        </a:p>
      </dgm:t>
    </dgm:pt>
    <dgm:pt modelId="{861367D0-EF68-4CC9-90A8-830AECABDCEF}" type="sibTrans" cxnId="{C6C621F5-0476-4A5C-86D7-45BB08C13F07}">
      <dgm:prSet/>
      <dgm:spPr/>
      <dgm:t>
        <a:bodyPr/>
        <a:lstStyle/>
        <a:p>
          <a:endParaRPr lang="en-GB"/>
        </a:p>
      </dgm:t>
    </dgm:pt>
    <dgm:pt modelId="{25B2B8CD-49A7-4EB0-BB66-91B6E56BDDC1}">
      <dgm:prSet phldrT="[Text]"/>
      <dgm:spPr/>
      <dgm:t>
        <a:bodyPr/>
        <a:lstStyle/>
        <a:p>
          <a:r>
            <a:rPr lang="en-GB" noProof="0" dirty="0">
              <a:solidFill>
                <a:schemeClr val="tx1"/>
              </a:solidFill>
              <a:latin typeface="HelveticaNeueLT Std Lt" pitchFamily="34" charset="0"/>
            </a:rPr>
            <a:t>Develop in-house expertise for each of these units</a:t>
          </a:r>
        </a:p>
      </dgm:t>
    </dgm:pt>
    <dgm:pt modelId="{9071E984-141F-47CA-879C-1759819647D0}" type="parTrans" cxnId="{902CB6FF-28AB-4AEA-89AE-5DCEC1116263}">
      <dgm:prSet/>
      <dgm:spPr/>
      <dgm:t>
        <a:bodyPr/>
        <a:lstStyle/>
        <a:p>
          <a:endParaRPr lang="en-GB"/>
        </a:p>
      </dgm:t>
    </dgm:pt>
    <dgm:pt modelId="{F056B655-8F1B-49CD-AC3B-42CB615AD057}" type="sibTrans" cxnId="{902CB6FF-28AB-4AEA-89AE-5DCEC1116263}">
      <dgm:prSet/>
      <dgm:spPr/>
      <dgm:t>
        <a:bodyPr/>
        <a:lstStyle/>
        <a:p>
          <a:endParaRPr lang="en-GB"/>
        </a:p>
      </dgm:t>
    </dgm:pt>
    <dgm:pt modelId="{B1625789-CE36-438B-B3CA-7C284E97F25B}">
      <dgm:prSet phldrT="[Text]"/>
      <dgm:spPr/>
      <dgm:t>
        <a:bodyPr/>
        <a:lstStyle/>
        <a:p>
          <a:r>
            <a:rPr lang="en-GB" noProof="0" dirty="0">
              <a:solidFill>
                <a:schemeClr val="tx1"/>
              </a:solidFill>
              <a:latin typeface="HelveticaNeueLT Std Lt" pitchFamily="34" charset="0"/>
            </a:rPr>
            <a:t>Prepare pipelines of bankable SDG investment project proposals</a:t>
          </a:r>
        </a:p>
      </dgm:t>
    </dgm:pt>
    <dgm:pt modelId="{615DFFBF-D5CF-4308-A867-618FEBB9564B}" type="parTrans" cxnId="{78284C39-9DD6-4824-B816-EED71207F902}">
      <dgm:prSet/>
      <dgm:spPr/>
      <dgm:t>
        <a:bodyPr/>
        <a:lstStyle/>
        <a:p>
          <a:endParaRPr lang="en-GB"/>
        </a:p>
      </dgm:t>
    </dgm:pt>
    <dgm:pt modelId="{1251BA8B-0387-48E4-81DA-D17AA3DA9FFA}" type="sibTrans" cxnId="{78284C39-9DD6-4824-B816-EED71207F902}">
      <dgm:prSet/>
      <dgm:spPr/>
      <dgm:t>
        <a:bodyPr/>
        <a:lstStyle/>
        <a:p>
          <a:endParaRPr lang="en-GB"/>
        </a:p>
      </dgm:t>
    </dgm:pt>
    <dgm:pt modelId="{101ACE61-D0F0-4584-9B94-14047C4C8840}">
      <dgm:prSet phldrT="[Text]"/>
      <dgm:spPr/>
      <dgm:t>
        <a:bodyPr/>
        <a:lstStyle/>
        <a:p>
          <a:r>
            <a:rPr lang="en-GB" noProof="0" dirty="0">
              <a:solidFill>
                <a:schemeClr val="tx1"/>
              </a:solidFill>
              <a:latin typeface="HelveticaNeueLT Std Lt" pitchFamily="34" charset="0"/>
            </a:rPr>
            <a:t>Use new marketing skills in SDG project promotion and facilitate implementation </a:t>
          </a:r>
        </a:p>
      </dgm:t>
    </dgm:pt>
    <dgm:pt modelId="{666BE914-5ED2-4B13-A359-0D7B61F902F3}" type="parTrans" cxnId="{C8CA1165-29BD-457E-B18A-86B14F72BA1A}">
      <dgm:prSet/>
      <dgm:spPr/>
      <dgm:t>
        <a:bodyPr/>
        <a:lstStyle/>
        <a:p>
          <a:endParaRPr lang="en-GB"/>
        </a:p>
      </dgm:t>
    </dgm:pt>
    <dgm:pt modelId="{A4A29806-EEEB-462A-ADB8-8C5B19F0E83F}" type="sibTrans" cxnId="{C8CA1165-29BD-457E-B18A-86B14F72BA1A}">
      <dgm:prSet/>
      <dgm:spPr/>
      <dgm:t>
        <a:bodyPr/>
        <a:lstStyle/>
        <a:p>
          <a:endParaRPr lang="en-GB"/>
        </a:p>
      </dgm:t>
    </dgm:pt>
    <dgm:pt modelId="{CEB46293-5AC3-4E01-9456-7B9B1B92EDE6}">
      <dgm:prSet phldrT="[Text]"/>
      <dgm:spPr/>
      <dgm:t>
        <a:bodyPr/>
        <a:lstStyle/>
        <a:p>
          <a:r>
            <a:rPr lang="en-GB" noProof="0" dirty="0">
              <a:solidFill>
                <a:schemeClr val="tx1"/>
              </a:solidFill>
              <a:latin typeface="HelveticaNeueLT Std Lt" pitchFamily="34" charset="0"/>
            </a:rPr>
            <a:t>Mainstream SDG investment promotion and agree on SDG priority sectors</a:t>
          </a:r>
          <a:endParaRPr lang="en-GB" b="0" noProof="0" dirty="0">
            <a:solidFill>
              <a:schemeClr val="tx1"/>
            </a:solidFill>
            <a:latin typeface="HelveticaNeueLT Std Lt" pitchFamily="34" charset="0"/>
          </a:endParaRPr>
        </a:p>
      </dgm:t>
    </dgm:pt>
    <dgm:pt modelId="{4A0D6620-6BB5-4589-9E9C-FC04DE6C7EF7}" type="parTrans" cxnId="{37526FC1-C7D1-4C15-BEC4-777B738E0388}">
      <dgm:prSet/>
      <dgm:spPr/>
      <dgm:t>
        <a:bodyPr/>
        <a:lstStyle/>
        <a:p>
          <a:endParaRPr lang="en-GB"/>
        </a:p>
      </dgm:t>
    </dgm:pt>
    <dgm:pt modelId="{5D76E54F-C797-46CE-9034-FBE703BE64C9}" type="sibTrans" cxnId="{37526FC1-C7D1-4C15-BEC4-777B738E0388}">
      <dgm:prSet/>
      <dgm:spPr/>
      <dgm:t>
        <a:bodyPr/>
        <a:lstStyle/>
        <a:p>
          <a:endParaRPr lang="en-GB"/>
        </a:p>
      </dgm:t>
    </dgm:pt>
    <dgm:pt modelId="{3456F8B8-93FF-4885-AF56-A59FD2BEBBFB}" type="pres">
      <dgm:prSet presAssocID="{C80A493E-AF5C-4517-A2C9-A8CBC73C825A}" presName="CompostProcess" presStyleCnt="0">
        <dgm:presLayoutVars>
          <dgm:dir/>
          <dgm:resizeHandles val="exact"/>
        </dgm:presLayoutVars>
      </dgm:prSet>
      <dgm:spPr/>
    </dgm:pt>
    <dgm:pt modelId="{9F662F5E-EDC4-459F-B4A0-1FC796041499}" type="pres">
      <dgm:prSet presAssocID="{C80A493E-AF5C-4517-A2C9-A8CBC73C825A}" presName="arrow" presStyleLbl="bgShp" presStyleIdx="0" presStyleCnt="1" custScaleX="117349" custLinFactNeighborX="-139" custLinFactNeighborY="2878"/>
      <dgm:spPr/>
    </dgm:pt>
    <dgm:pt modelId="{BD64F25D-7401-4D75-914A-D8274A9F2F44}" type="pres">
      <dgm:prSet presAssocID="{C80A493E-AF5C-4517-A2C9-A8CBC73C825A}" presName="linearProcess" presStyleCnt="0"/>
      <dgm:spPr/>
    </dgm:pt>
    <dgm:pt modelId="{4C72F14F-B71D-4632-A8CE-6108715D9258}" type="pres">
      <dgm:prSet presAssocID="{CEB46293-5AC3-4E01-9456-7B9B1B92EDE6}" presName="textNode" presStyleLbl="node1" presStyleIdx="0" presStyleCnt="5">
        <dgm:presLayoutVars>
          <dgm:bulletEnabled val="1"/>
        </dgm:presLayoutVars>
      </dgm:prSet>
      <dgm:spPr/>
    </dgm:pt>
    <dgm:pt modelId="{A85DD242-2292-4796-8A1C-80E1A95FF919}" type="pres">
      <dgm:prSet presAssocID="{5D76E54F-C797-46CE-9034-FBE703BE64C9}" presName="sibTrans" presStyleCnt="0"/>
      <dgm:spPr/>
    </dgm:pt>
    <dgm:pt modelId="{56E87DC2-3729-4CCC-A6DC-E26BD66AB2C4}" type="pres">
      <dgm:prSet presAssocID="{4396D0C3-B952-45F1-A6BE-9B48FEC0B02F}" presName="textNode" presStyleLbl="node1" presStyleIdx="1" presStyleCnt="5" custLinFactNeighborX="48575" custLinFactNeighborY="654">
        <dgm:presLayoutVars>
          <dgm:bulletEnabled val="1"/>
        </dgm:presLayoutVars>
      </dgm:prSet>
      <dgm:spPr/>
    </dgm:pt>
    <dgm:pt modelId="{603380BF-74E5-46BC-B93F-AF5FB8334301}" type="pres">
      <dgm:prSet presAssocID="{861367D0-EF68-4CC9-90A8-830AECABDCEF}" presName="sibTrans" presStyleCnt="0"/>
      <dgm:spPr/>
    </dgm:pt>
    <dgm:pt modelId="{8E2D64EC-AC23-4A5B-8397-3BF4E0CE0625}" type="pres">
      <dgm:prSet presAssocID="{25B2B8CD-49A7-4EB0-BB66-91B6E56BDDC1}" presName="textNode" presStyleLbl="node1" presStyleIdx="2" presStyleCnt="5">
        <dgm:presLayoutVars>
          <dgm:bulletEnabled val="1"/>
        </dgm:presLayoutVars>
      </dgm:prSet>
      <dgm:spPr/>
    </dgm:pt>
    <dgm:pt modelId="{2010A673-DE30-49B7-83EC-03A0B3F08432}" type="pres">
      <dgm:prSet presAssocID="{F056B655-8F1B-49CD-AC3B-42CB615AD057}" presName="sibTrans" presStyleCnt="0"/>
      <dgm:spPr/>
    </dgm:pt>
    <dgm:pt modelId="{BE7772FD-EBE2-432A-B47F-C710510D5E31}" type="pres">
      <dgm:prSet presAssocID="{B1625789-CE36-438B-B3CA-7C284E97F25B}" presName="textNode" presStyleLbl="node1" presStyleIdx="3" presStyleCnt="5" custLinFactNeighborX="-21649" custLinFactNeighborY="-1308">
        <dgm:presLayoutVars>
          <dgm:bulletEnabled val="1"/>
        </dgm:presLayoutVars>
      </dgm:prSet>
      <dgm:spPr/>
    </dgm:pt>
    <dgm:pt modelId="{31AADA70-F7A0-4A74-875B-664F08E76B76}" type="pres">
      <dgm:prSet presAssocID="{1251BA8B-0387-48E4-81DA-D17AA3DA9FFA}" presName="sibTrans" presStyleCnt="0"/>
      <dgm:spPr/>
    </dgm:pt>
    <dgm:pt modelId="{44A55A90-FD0B-424C-86CA-8DB94FB708D7}" type="pres">
      <dgm:prSet presAssocID="{101ACE61-D0F0-4584-9B94-14047C4C8840}" presName="textNode" presStyleLbl="node1" presStyleIdx="4" presStyleCnt="5" custLinFactNeighborX="-21649" custLinFactNeighborY="-1308">
        <dgm:presLayoutVars>
          <dgm:bulletEnabled val="1"/>
        </dgm:presLayoutVars>
      </dgm:prSet>
      <dgm:spPr/>
    </dgm:pt>
  </dgm:ptLst>
  <dgm:cxnLst>
    <dgm:cxn modelId="{C8CA1165-29BD-457E-B18A-86B14F72BA1A}" srcId="{C80A493E-AF5C-4517-A2C9-A8CBC73C825A}" destId="{101ACE61-D0F0-4584-9B94-14047C4C8840}" srcOrd="4" destOrd="0" parTransId="{666BE914-5ED2-4B13-A359-0D7B61F902F3}" sibTransId="{A4A29806-EEEB-462A-ADB8-8C5B19F0E83F}"/>
    <dgm:cxn modelId="{78284C39-9DD6-4824-B816-EED71207F902}" srcId="{C80A493E-AF5C-4517-A2C9-A8CBC73C825A}" destId="{B1625789-CE36-438B-B3CA-7C284E97F25B}" srcOrd="3" destOrd="0" parTransId="{615DFFBF-D5CF-4308-A867-618FEBB9564B}" sibTransId="{1251BA8B-0387-48E4-81DA-D17AA3DA9FFA}"/>
    <dgm:cxn modelId="{6A8301D3-78B6-4279-BEC5-EFCC122A2D3A}" type="presOf" srcId="{4396D0C3-B952-45F1-A6BE-9B48FEC0B02F}" destId="{56E87DC2-3729-4CCC-A6DC-E26BD66AB2C4}" srcOrd="0" destOrd="0" presId="urn:microsoft.com/office/officeart/2005/8/layout/hProcess9"/>
    <dgm:cxn modelId="{9F00147A-CADC-414B-8ECA-825F622B1066}" type="presOf" srcId="{101ACE61-D0F0-4584-9B94-14047C4C8840}" destId="{44A55A90-FD0B-424C-86CA-8DB94FB708D7}" srcOrd="0" destOrd="0" presId="urn:microsoft.com/office/officeart/2005/8/layout/hProcess9"/>
    <dgm:cxn modelId="{09374305-2114-497E-AD74-743A50BA3374}" type="presOf" srcId="{B1625789-CE36-438B-B3CA-7C284E97F25B}" destId="{BE7772FD-EBE2-432A-B47F-C710510D5E31}" srcOrd="0" destOrd="0" presId="urn:microsoft.com/office/officeart/2005/8/layout/hProcess9"/>
    <dgm:cxn modelId="{5C371EA7-98D1-4935-842E-F70F7840EFAB}" type="presOf" srcId="{25B2B8CD-49A7-4EB0-BB66-91B6E56BDDC1}" destId="{8E2D64EC-AC23-4A5B-8397-3BF4E0CE0625}" srcOrd="0" destOrd="0" presId="urn:microsoft.com/office/officeart/2005/8/layout/hProcess9"/>
    <dgm:cxn modelId="{B6AA5AF9-CE6C-437D-B621-1D440E619199}" type="presOf" srcId="{CEB46293-5AC3-4E01-9456-7B9B1B92EDE6}" destId="{4C72F14F-B71D-4632-A8CE-6108715D9258}" srcOrd="0" destOrd="0" presId="urn:microsoft.com/office/officeart/2005/8/layout/hProcess9"/>
    <dgm:cxn modelId="{37526FC1-C7D1-4C15-BEC4-777B738E0388}" srcId="{C80A493E-AF5C-4517-A2C9-A8CBC73C825A}" destId="{CEB46293-5AC3-4E01-9456-7B9B1B92EDE6}" srcOrd="0" destOrd="0" parTransId="{4A0D6620-6BB5-4589-9E9C-FC04DE6C7EF7}" sibTransId="{5D76E54F-C797-46CE-9034-FBE703BE64C9}"/>
    <dgm:cxn modelId="{C6C621F5-0476-4A5C-86D7-45BB08C13F07}" srcId="{C80A493E-AF5C-4517-A2C9-A8CBC73C825A}" destId="{4396D0C3-B952-45F1-A6BE-9B48FEC0B02F}" srcOrd="1" destOrd="0" parTransId="{61209F58-31AC-4CDB-AA04-8605229E0345}" sibTransId="{861367D0-EF68-4CC9-90A8-830AECABDCEF}"/>
    <dgm:cxn modelId="{F944B12B-54E6-4AD0-909E-09C19150C978}" type="presOf" srcId="{C80A493E-AF5C-4517-A2C9-A8CBC73C825A}" destId="{3456F8B8-93FF-4885-AF56-A59FD2BEBBFB}" srcOrd="0" destOrd="0" presId="urn:microsoft.com/office/officeart/2005/8/layout/hProcess9"/>
    <dgm:cxn modelId="{902CB6FF-28AB-4AEA-89AE-5DCEC1116263}" srcId="{C80A493E-AF5C-4517-A2C9-A8CBC73C825A}" destId="{25B2B8CD-49A7-4EB0-BB66-91B6E56BDDC1}" srcOrd="2" destOrd="0" parTransId="{9071E984-141F-47CA-879C-1759819647D0}" sibTransId="{F056B655-8F1B-49CD-AC3B-42CB615AD057}"/>
    <dgm:cxn modelId="{8868D97B-CB3A-4736-A504-5E2EB2F6AF0D}" type="presParOf" srcId="{3456F8B8-93FF-4885-AF56-A59FD2BEBBFB}" destId="{9F662F5E-EDC4-459F-B4A0-1FC796041499}" srcOrd="0" destOrd="0" presId="urn:microsoft.com/office/officeart/2005/8/layout/hProcess9"/>
    <dgm:cxn modelId="{3770BFBA-381E-4BE4-8CB3-BAC90A1F75A8}" type="presParOf" srcId="{3456F8B8-93FF-4885-AF56-A59FD2BEBBFB}" destId="{BD64F25D-7401-4D75-914A-D8274A9F2F44}" srcOrd="1" destOrd="0" presId="urn:microsoft.com/office/officeart/2005/8/layout/hProcess9"/>
    <dgm:cxn modelId="{96725851-7B3C-470A-BECA-0F2EC9039CBE}" type="presParOf" srcId="{BD64F25D-7401-4D75-914A-D8274A9F2F44}" destId="{4C72F14F-B71D-4632-A8CE-6108715D9258}" srcOrd="0" destOrd="0" presId="urn:microsoft.com/office/officeart/2005/8/layout/hProcess9"/>
    <dgm:cxn modelId="{CC3D319F-80E4-492E-8782-E3FD6E0B94DF}" type="presParOf" srcId="{BD64F25D-7401-4D75-914A-D8274A9F2F44}" destId="{A85DD242-2292-4796-8A1C-80E1A95FF919}" srcOrd="1" destOrd="0" presId="urn:microsoft.com/office/officeart/2005/8/layout/hProcess9"/>
    <dgm:cxn modelId="{AF358797-D36F-4E22-B39D-5257AA337861}" type="presParOf" srcId="{BD64F25D-7401-4D75-914A-D8274A9F2F44}" destId="{56E87DC2-3729-4CCC-A6DC-E26BD66AB2C4}" srcOrd="2" destOrd="0" presId="urn:microsoft.com/office/officeart/2005/8/layout/hProcess9"/>
    <dgm:cxn modelId="{CB5D98AB-DBA1-4442-8850-9548998DB1D6}" type="presParOf" srcId="{BD64F25D-7401-4D75-914A-D8274A9F2F44}" destId="{603380BF-74E5-46BC-B93F-AF5FB8334301}" srcOrd="3" destOrd="0" presId="urn:microsoft.com/office/officeart/2005/8/layout/hProcess9"/>
    <dgm:cxn modelId="{A932EBD2-2B1F-48E5-9010-A5891E3C7109}" type="presParOf" srcId="{BD64F25D-7401-4D75-914A-D8274A9F2F44}" destId="{8E2D64EC-AC23-4A5B-8397-3BF4E0CE0625}" srcOrd="4" destOrd="0" presId="urn:microsoft.com/office/officeart/2005/8/layout/hProcess9"/>
    <dgm:cxn modelId="{F4CEAD39-EE65-4F43-A17F-B9C5D1E6D609}" type="presParOf" srcId="{BD64F25D-7401-4D75-914A-D8274A9F2F44}" destId="{2010A673-DE30-49B7-83EC-03A0B3F08432}" srcOrd="5" destOrd="0" presId="urn:microsoft.com/office/officeart/2005/8/layout/hProcess9"/>
    <dgm:cxn modelId="{EDEA2F84-FDE7-4889-803C-AEBB32CC1241}" type="presParOf" srcId="{BD64F25D-7401-4D75-914A-D8274A9F2F44}" destId="{BE7772FD-EBE2-432A-B47F-C710510D5E31}" srcOrd="6" destOrd="0" presId="urn:microsoft.com/office/officeart/2005/8/layout/hProcess9"/>
    <dgm:cxn modelId="{F69DF2A8-502F-4011-AADE-BDC55DB717AA}" type="presParOf" srcId="{BD64F25D-7401-4D75-914A-D8274A9F2F44}" destId="{31AADA70-F7A0-4A74-875B-664F08E76B76}" srcOrd="7" destOrd="0" presId="urn:microsoft.com/office/officeart/2005/8/layout/hProcess9"/>
    <dgm:cxn modelId="{264A0278-BC50-42A4-8778-C2C61BCECF7F}" type="presParOf" srcId="{BD64F25D-7401-4D75-914A-D8274A9F2F44}" destId="{44A55A90-FD0B-424C-86CA-8DB94FB708D7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92C34B-3788-4650-8563-14E0DB146D81}">
      <dsp:nvSpPr>
        <dsp:cNvPr id="0" name=""/>
        <dsp:cNvSpPr/>
      </dsp:nvSpPr>
      <dsp:spPr>
        <a:xfrm>
          <a:off x="1509522" y="514706"/>
          <a:ext cx="3428340" cy="3428340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0BABEA-A8FA-44B1-AEF0-FD2FFE89A093}">
      <dsp:nvSpPr>
        <dsp:cNvPr id="0" name=""/>
        <dsp:cNvSpPr/>
      </dsp:nvSpPr>
      <dsp:spPr>
        <a:xfrm>
          <a:off x="1509521" y="516549"/>
          <a:ext cx="3428340" cy="3428340"/>
        </a:xfrm>
        <a:prstGeom prst="blockArc">
          <a:avLst>
            <a:gd name="adj1" fmla="val 5302637"/>
            <a:gd name="adj2" fmla="val 10803783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3186EF-501D-439C-A81A-670631DBD4EC}">
      <dsp:nvSpPr>
        <dsp:cNvPr id="0" name=""/>
        <dsp:cNvSpPr/>
      </dsp:nvSpPr>
      <dsp:spPr>
        <a:xfrm>
          <a:off x="1509523" y="516549"/>
          <a:ext cx="3428340" cy="3428340"/>
        </a:xfrm>
        <a:prstGeom prst="blockArc">
          <a:avLst>
            <a:gd name="adj1" fmla="val 21596217"/>
            <a:gd name="adj2" fmla="val 5302641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E30953-5E3F-45D1-8808-010BF22BB51E}">
      <dsp:nvSpPr>
        <dsp:cNvPr id="0" name=""/>
        <dsp:cNvSpPr/>
      </dsp:nvSpPr>
      <dsp:spPr>
        <a:xfrm>
          <a:off x="1509522" y="514706"/>
          <a:ext cx="3428340" cy="3428340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85EFAC-ACA5-46C2-B65C-00A106E4EAB2}">
      <dsp:nvSpPr>
        <dsp:cNvPr id="0" name=""/>
        <dsp:cNvSpPr/>
      </dsp:nvSpPr>
      <dsp:spPr>
        <a:xfrm>
          <a:off x="2434297" y="1439481"/>
          <a:ext cx="1578791" cy="15787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400" b="1" kern="1200" dirty="0">
              <a:solidFill>
                <a:srgbClr val="13A17F"/>
              </a:solidFill>
              <a:latin typeface="HelveticaNeueLT Std Lt" pitchFamily="34" charset="0"/>
              <a:cs typeface="Arial" panose="020B0604020202020204" pitchFamily="34" charset="0"/>
            </a:rPr>
            <a:t>SDG project targeting and facilitation</a:t>
          </a:r>
          <a:endParaRPr lang="en-GB" sz="1400" b="1" kern="1200" dirty="0">
            <a:latin typeface="HelveticaNeueLT Std Lt" pitchFamily="34" charset="0"/>
            <a:cs typeface="Arial" panose="020B0604020202020204" pitchFamily="34" charset="0"/>
          </a:endParaRPr>
        </a:p>
      </dsp:txBody>
      <dsp:txXfrm>
        <a:off x="2665506" y="1670690"/>
        <a:ext cx="1116373" cy="1116373"/>
      </dsp:txXfrm>
    </dsp:sp>
    <dsp:sp modelId="{636BF0B1-0003-4DA3-877C-ABD5527F1838}">
      <dsp:nvSpPr>
        <dsp:cNvPr id="0" name=""/>
        <dsp:cNvSpPr/>
      </dsp:nvSpPr>
      <dsp:spPr>
        <a:xfrm>
          <a:off x="2671116" y="1915"/>
          <a:ext cx="1105153" cy="11051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marR="0" lvl="0" indent="0" algn="ctr" defTabSz="3556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sz="1100" b="1" kern="1200" dirty="0">
              <a:solidFill>
                <a:srgbClr val="0F8367"/>
              </a:solidFill>
              <a:latin typeface="HelveticaNeueLT Std Lt" pitchFamily="34" charset="0"/>
              <a:cs typeface="Arial" panose="020B0604020202020204" pitchFamily="34" charset="0"/>
            </a:rPr>
            <a:t>Broaden contacts with potential investors</a:t>
          </a:r>
          <a:endParaRPr lang="en-GB" sz="1100" b="1" kern="1200" dirty="0">
            <a:solidFill>
              <a:srgbClr val="0F8367"/>
            </a:solidFill>
            <a:latin typeface="HelveticaNeueLT Std Lt" pitchFamily="34" charset="0"/>
            <a:cs typeface="Arial" panose="020B0604020202020204" pitchFamily="34" charset="0"/>
          </a:endParaRPr>
        </a:p>
      </dsp:txBody>
      <dsp:txXfrm>
        <a:off x="2832962" y="163761"/>
        <a:ext cx="781461" cy="781461"/>
      </dsp:txXfrm>
    </dsp:sp>
    <dsp:sp modelId="{901A777F-BC0C-4BD6-85D9-3E2714AE1AA4}">
      <dsp:nvSpPr>
        <dsp:cNvPr id="0" name=""/>
        <dsp:cNvSpPr/>
      </dsp:nvSpPr>
      <dsp:spPr>
        <a:xfrm>
          <a:off x="4345500" y="1676300"/>
          <a:ext cx="1105153" cy="11051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100" b="1" kern="1200" dirty="0">
              <a:solidFill>
                <a:srgbClr val="0F8367"/>
              </a:solidFill>
              <a:latin typeface="HelveticaNeueLT Std Lt" pitchFamily="34" charset="0"/>
            </a:rPr>
            <a:t>Regional cooperation</a:t>
          </a:r>
          <a:endParaRPr lang="en-GB" sz="1100" b="1" kern="1200" dirty="0">
            <a:solidFill>
              <a:srgbClr val="0F8367"/>
            </a:solidFill>
            <a:latin typeface="HelveticaNeueLT Std Lt" pitchFamily="34" charset="0"/>
          </a:endParaRPr>
        </a:p>
      </dsp:txBody>
      <dsp:txXfrm>
        <a:off x="4507346" y="1838146"/>
        <a:ext cx="781461" cy="781461"/>
      </dsp:txXfrm>
    </dsp:sp>
    <dsp:sp modelId="{61CC4854-4830-44A3-982C-BCF745B29899}">
      <dsp:nvSpPr>
        <dsp:cNvPr id="0" name=""/>
        <dsp:cNvSpPr/>
      </dsp:nvSpPr>
      <dsp:spPr>
        <a:xfrm>
          <a:off x="2718530" y="3351855"/>
          <a:ext cx="1105153" cy="11051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400" b="1" kern="1200" dirty="0">
            <a:solidFill>
              <a:srgbClr val="13A17F"/>
            </a:solidFill>
            <a:latin typeface="HelveticaNeueLT Std Lt" pitchFamily="34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050" b="1" kern="1200" dirty="0">
              <a:solidFill>
                <a:srgbClr val="0F8367"/>
              </a:solidFill>
              <a:latin typeface="HelveticaNeueLT Std Lt" pitchFamily="34" charset="0"/>
              <a:cs typeface="Arial" panose="020B0604020202020204" pitchFamily="34" charset="0"/>
            </a:rPr>
            <a:t>Partnerships with OIAs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buNone/>
          </a:pPr>
          <a:endParaRPr lang="en-GB" sz="1400" kern="1200" dirty="0">
            <a:latin typeface="HelveticaNeueLT Std Lt" pitchFamily="34" charset="0"/>
          </a:endParaRPr>
        </a:p>
      </dsp:txBody>
      <dsp:txXfrm>
        <a:off x="2880376" y="3513701"/>
        <a:ext cx="781461" cy="781461"/>
      </dsp:txXfrm>
    </dsp:sp>
    <dsp:sp modelId="{ABD03912-E3DD-46C2-AB4E-4AF14D5CE66E}">
      <dsp:nvSpPr>
        <dsp:cNvPr id="0" name=""/>
        <dsp:cNvSpPr/>
      </dsp:nvSpPr>
      <dsp:spPr>
        <a:xfrm>
          <a:off x="996731" y="1676300"/>
          <a:ext cx="1105153" cy="11051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solidFill>
                <a:srgbClr val="0F8367"/>
              </a:solidFill>
              <a:latin typeface="HelveticaNeueLT Std Lt" pitchFamily="34" charset="0"/>
              <a:cs typeface="Arial" panose="020B0604020202020204" pitchFamily="34" charset="0"/>
            </a:rPr>
            <a:t>Build in-</a:t>
          </a:r>
          <a:r>
            <a:rPr lang="en-GB" sz="1050" b="1" kern="1200" dirty="0">
              <a:solidFill>
                <a:srgbClr val="0F8367"/>
              </a:solidFill>
              <a:latin typeface="HelveticaNeueLT Std Lt" pitchFamily="34" charset="0"/>
              <a:cs typeface="Arial" panose="020B0604020202020204" pitchFamily="34" charset="0"/>
            </a:rPr>
            <a:t>country partnerships</a:t>
          </a:r>
        </a:p>
      </dsp:txBody>
      <dsp:txXfrm>
        <a:off x="1158577" y="1838146"/>
        <a:ext cx="781461" cy="7814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662F5E-EDC4-459F-B4A0-1FC796041499}">
      <dsp:nvSpPr>
        <dsp:cNvPr id="0" name=""/>
        <dsp:cNvSpPr/>
      </dsp:nvSpPr>
      <dsp:spPr>
        <a:xfrm>
          <a:off x="712" y="0"/>
          <a:ext cx="8337026" cy="406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72F14F-B71D-4632-A8CE-6108715D9258}">
      <dsp:nvSpPr>
        <dsp:cNvPr id="0" name=""/>
        <dsp:cNvSpPr/>
      </dsp:nvSpPr>
      <dsp:spPr>
        <a:xfrm>
          <a:off x="3673" y="1219199"/>
          <a:ext cx="1605933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noProof="0" dirty="0">
              <a:solidFill>
                <a:schemeClr val="tx1"/>
              </a:solidFill>
              <a:latin typeface="HelveticaNeueLT Std Lt" pitchFamily="34" charset="0"/>
            </a:rPr>
            <a:t>Mainstream SDG investment promotion and agree on SDG priority sectors</a:t>
          </a:r>
          <a:endParaRPr lang="en-GB" sz="1500" b="0" kern="1200" noProof="0" dirty="0">
            <a:solidFill>
              <a:schemeClr val="tx1"/>
            </a:solidFill>
            <a:latin typeface="HelveticaNeueLT Std Lt" pitchFamily="34" charset="0"/>
          </a:endParaRPr>
        </a:p>
      </dsp:txBody>
      <dsp:txXfrm>
        <a:off x="82068" y="1297594"/>
        <a:ext cx="1449143" cy="1468810"/>
      </dsp:txXfrm>
    </dsp:sp>
    <dsp:sp modelId="{56E87DC2-3729-4CCC-A6DC-E26BD66AB2C4}">
      <dsp:nvSpPr>
        <dsp:cNvPr id="0" name=""/>
        <dsp:cNvSpPr/>
      </dsp:nvSpPr>
      <dsp:spPr>
        <a:xfrm>
          <a:off x="1728907" y="1229831"/>
          <a:ext cx="1605933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0" kern="1200" noProof="0" dirty="0">
              <a:solidFill>
                <a:schemeClr val="tx1"/>
              </a:solidFill>
              <a:latin typeface="HelveticaNeueLT Std Lt" pitchFamily="34" charset="0"/>
            </a:rPr>
            <a:t>Create dedicated units for the preparation of SDG projects</a:t>
          </a:r>
        </a:p>
      </dsp:txBody>
      <dsp:txXfrm>
        <a:off x="1807302" y="1308226"/>
        <a:ext cx="1449143" cy="1468810"/>
      </dsp:txXfrm>
    </dsp:sp>
    <dsp:sp modelId="{8E2D64EC-AC23-4A5B-8397-3BF4E0CE0625}">
      <dsp:nvSpPr>
        <dsp:cNvPr id="0" name=""/>
        <dsp:cNvSpPr/>
      </dsp:nvSpPr>
      <dsp:spPr>
        <a:xfrm>
          <a:off x="3376134" y="1219199"/>
          <a:ext cx="1605933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noProof="0" dirty="0">
              <a:solidFill>
                <a:schemeClr val="tx1"/>
              </a:solidFill>
              <a:latin typeface="HelveticaNeueLT Std Lt" pitchFamily="34" charset="0"/>
            </a:rPr>
            <a:t>Develop in-house expertise for each of these units</a:t>
          </a:r>
        </a:p>
      </dsp:txBody>
      <dsp:txXfrm>
        <a:off x="3454529" y="1297594"/>
        <a:ext cx="1449143" cy="1468810"/>
      </dsp:txXfrm>
    </dsp:sp>
    <dsp:sp modelId="{BE7772FD-EBE2-432A-B47F-C710510D5E31}">
      <dsp:nvSpPr>
        <dsp:cNvPr id="0" name=""/>
        <dsp:cNvSpPr/>
      </dsp:nvSpPr>
      <dsp:spPr>
        <a:xfrm>
          <a:off x="5044981" y="1197937"/>
          <a:ext cx="1605933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noProof="0" dirty="0">
              <a:solidFill>
                <a:schemeClr val="tx1"/>
              </a:solidFill>
              <a:latin typeface="HelveticaNeueLT Std Lt" pitchFamily="34" charset="0"/>
            </a:rPr>
            <a:t>Prepare pipelines of bankable SDG investment project proposals</a:t>
          </a:r>
        </a:p>
      </dsp:txBody>
      <dsp:txXfrm>
        <a:off x="5123376" y="1276332"/>
        <a:ext cx="1449143" cy="1468810"/>
      </dsp:txXfrm>
    </dsp:sp>
    <dsp:sp modelId="{44A55A90-FD0B-424C-86CA-8DB94FB708D7}">
      <dsp:nvSpPr>
        <dsp:cNvPr id="0" name=""/>
        <dsp:cNvSpPr/>
      </dsp:nvSpPr>
      <dsp:spPr>
        <a:xfrm>
          <a:off x="6731211" y="1197937"/>
          <a:ext cx="1605933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noProof="0" dirty="0">
              <a:solidFill>
                <a:schemeClr val="tx1"/>
              </a:solidFill>
              <a:latin typeface="HelveticaNeueLT Std Lt" pitchFamily="34" charset="0"/>
            </a:rPr>
            <a:t>Use new marketing skills in SDG project promotion and facilitate implementation </a:t>
          </a:r>
        </a:p>
      </dsp:txBody>
      <dsp:txXfrm>
        <a:off x="6809606" y="1276332"/>
        <a:ext cx="1449143" cy="14688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0" y="6"/>
            <a:ext cx="2944600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98" tIns="45904" rIns="91798" bIns="45904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/>
            </a:lvl1pPr>
          </a:lstStyle>
          <a:p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497" y="6"/>
            <a:ext cx="2944600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98" tIns="45904" rIns="91798" bIns="4590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7ECAB8D-AC35-4B97-BE46-5C69F1B63E23}" type="datetimeFigureOut">
              <a:rPr lang="en-US"/>
              <a:pPr/>
              <a:t>11/3/2017</a:t>
            </a:fld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497" y="9430228"/>
            <a:ext cx="2944600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98" tIns="45904" rIns="91798" bIns="4590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0245EED6-FBC2-4757-B4F4-BE88C0A58140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645596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0" y="6"/>
            <a:ext cx="2944600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98" tIns="45904" rIns="91798" bIns="45904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/>
            </a:lvl1pPr>
          </a:lstStyle>
          <a:p>
            <a:endParaRPr lang="en-US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497" y="6"/>
            <a:ext cx="2944600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98" tIns="45904" rIns="91798" bIns="4590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F9C5005E-EE71-481D-81CC-31014D01673E}" type="datetimeFigureOut">
              <a:rPr lang="en-US"/>
              <a:pPr/>
              <a:t>11/3/2017</a:t>
            </a:fld>
            <a:endParaRPr lang="en-US" dirty="0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59350" cy="3719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70" y="4717507"/>
            <a:ext cx="5438140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98" tIns="45904" rIns="91798" bIns="459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497" y="9430228"/>
            <a:ext cx="2944600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98" tIns="45904" rIns="91798" bIns="4590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77DFE80C-8A22-4432-9225-1622960B7C9C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>
          <a:xfrm>
            <a:off x="2" y="9430225"/>
            <a:ext cx="2946189" cy="498002"/>
          </a:xfrm>
          <a:prstGeom prst="rect">
            <a:avLst/>
          </a:prstGeom>
        </p:spPr>
        <p:txBody>
          <a:bodyPr vert="horz" lIns="91567" tIns="45785" rIns="91567" bIns="45785" rtlCol="0" anchor="b"/>
          <a:lstStyle>
            <a:lvl1pPr algn="l">
              <a:defRPr sz="1200"/>
            </a:lvl1pPr>
          </a:lstStyle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63525278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9158" indent="-229158"/>
            <a:endParaRPr lang="en-GB" altLang="en-US" sz="1000" dirty="0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695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92175" y="733425"/>
            <a:ext cx="4889500" cy="366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6150" indent="-286150">
              <a:spcAft>
                <a:spcPts val="601"/>
              </a:spcAft>
              <a:buFont typeface="Arial" panose="020B0604020202020204" pitchFamily="34" charset="0"/>
              <a:buChar char="•"/>
            </a:pPr>
            <a:endParaRPr lang="fr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08648114-E654-4785-ABE9-605F0BCC7E87}" type="datetime4">
              <a:rPr lang="en-US" smtClean="0"/>
              <a:t>November 3,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James Zhan, </a:t>
            </a:r>
          </a:p>
          <a:p>
            <a:r>
              <a:rPr lang="en-US"/>
              <a:t>Director, Investment and Enterprise Division</a:t>
            </a:r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41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92175" y="733425"/>
            <a:ext cx="4889500" cy="366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4F85D4B-646A-4CB9-BE95-FCEB460D07C4}" type="datetime4">
              <a:rPr lang="en-US" smtClean="0"/>
              <a:t>November 3,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James Zhan, </a:t>
            </a:r>
          </a:p>
          <a:p>
            <a:r>
              <a:rPr lang="en-US"/>
              <a:t>Director, Investment and Enterprise Division</a:t>
            </a:r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659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92175" y="733425"/>
            <a:ext cx="4889500" cy="366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0CA0C7D-D0C7-4A6F-9F91-235824156A07}" type="datetime4">
              <a:rPr lang="en-US" smtClean="0"/>
              <a:t>November 3,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James Zhan, </a:t>
            </a:r>
          </a:p>
          <a:p>
            <a:r>
              <a:rPr lang="en-US"/>
              <a:t>Director, Investment and Enterprise Division</a:t>
            </a:r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910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59350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6091" indent="-286091">
              <a:spcAft>
                <a:spcPts val="601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576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92175" y="733425"/>
            <a:ext cx="4889500" cy="366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C228651-0CEA-41A4-9A42-CF0921EAFC74}" type="datetime4">
              <a:rPr lang="en-US" smtClean="0"/>
              <a:t>November 3,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James Zhan, </a:t>
            </a:r>
          </a:p>
          <a:p>
            <a:r>
              <a:rPr lang="en-US"/>
              <a:t>Director, Investment and Enterprise Division</a:t>
            </a:r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940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5258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89" indent="-171689"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263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59350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89" indent="-171689"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3557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92175" y="733425"/>
            <a:ext cx="4889500" cy="366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13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C228651-0CEA-41A4-9A42-CF0921EAFC74}" type="datetime4">
              <a:rPr lang="en-US" smtClean="0"/>
              <a:t>November 3,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James Zhan, </a:t>
            </a:r>
          </a:p>
          <a:p>
            <a:r>
              <a:rPr lang="en-US"/>
              <a:t>Director, Investment and Enterprise Division</a:t>
            </a:r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60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59350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532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59350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532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59350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9402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59350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930" indent="-17193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0856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59350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5323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rtl="0"/>
            <a:endParaRPr lang="en-US" altLang="en-US" dirty="0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rtl="0"/>
            <a:endParaRPr lang="en-US" altLang="en-US" dirty="0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59350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21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5323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59350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22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5323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9158" indent="-229158"/>
            <a:endParaRPr lang="en-GB" altLang="en-US" sz="1000" dirty="0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6955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9158" indent="-229158">
              <a:buFont typeface="Arial" panose="020B0604020202020204" pitchFamily="34" charset="0"/>
              <a:buChar char="•"/>
            </a:pPr>
            <a:endParaRPr lang="en-GB" altLang="en-US" sz="1000" dirty="0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6955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9158" indent="-229158">
              <a:buFont typeface="Arial" panose="020B0604020202020204" pitchFamily="34" charset="0"/>
              <a:buChar char="•"/>
            </a:pPr>
            <a:endParaRPr lang="en-GB" altLang="en-US" sz="10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25</a:t>
            </a:fld>
            <a:endParaRPr lang="en-GB" dirty="0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59350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62337" lvl="8"/>
            <a:endParaRPr lang="en-US" sz="1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26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7678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9158" indent="-229158">
              <a:buFont typeface="Arial" panose="020B0604020202020204" pitchFamily="34" charset="0"/>
              <a:buChar char="•"/>
            </a:pPr>
            <a:endParaRPr lang="en-GB" alt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27</a:t>
            </a:fld>
            <a:endParaRPr lang="en-GB" dirty="0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6955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9158" indent="-229158"/>
            <a:endParaRPr lang="en-GB" alt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28</a:t>
            </a:fld>
            <a:endParaRPr lang="en-GB" dirty="0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fld id="{7702B62E-1B5A-4A40-BB81-19D8AEAD0255}" type="slidenum">
              <a:rPr lang="en-GB" altLang="en-US" sz="1000">
                <a:solidFill>
                  <a:schemeClr val="tx2"/>
                </a:solidFill>
              </a:rPr>
              <a:pPr eaLnBrk="1" hangingPunct="1"/>
              <a:t>‹#›</a:t>
            </a:fld>
            <a:endParaRPr lang="en-GB" altLang="en-US" sz="1000" dirty="0">
              <a:solidFill>
                <a:schemeClr val="tx2"/>
              </a:solidFill>
            </a:endParaRPr>
          </a:p>
        </p:txBody>
      </p:sp>
      <p:pic>
        <p:nvPicPr>
          <p:cNvPr id="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6" b="13771"/>
          <a:stretch>
            <a:fillRect/>
          </a:stretch>
        </p:blipFill>
        <p:spPr bwMode="auto">
          <a:xfrm>
            <a:off x="-12700" y="6126163"/>
            <a:ext cx="9158288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971800" y="6562725"/>
            <a:ext cx="39100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fr-CH" altLang="en-US" sz="1200" dirty="0">
                <a:solidFill>
                  <a:schemeClr val="bg1"/>
                </a:solidFill>
              </a:rPr>
              <a:t>DIVISION ON INVESTMENT AND ENTERPRISE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8192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 lvl="0"/>
            <a:r>
              <a:rPr lang="en-GB" noProof="0" dirty="0"/>
              <a:t>Click to edit Master title style</a:t>
            </a:r>
          </a:p>
        </p:txBody>
      </p:sp>
      <p:sp>
        <p:nvSpPr>
          <p:cNvPr id="8192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mtClean="0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50748384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669C1F-A38C-4793-B6C0-DFCC8D2AC37E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9546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39552" y="1844824"/>
            <a:ext cx="7772400" cy="33123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386">
                <a:solidFill>
                  <a:schemeClr val="tx1">
                    <a:tint val="75000"/>
                  </a:schemeClr>
                </a:solidFill>
              </a:defRPr>
            </a:lvl1pPr>
            <a:lvl2pPr marL="389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7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6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42545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600200"/>
            <a:ext cx="749935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tx2"/>
                </a:solidFill>
              </a:defRPr>
            </a:lvl1pPr>
          </a:lstStyle>
          <a:p>
            <a:fld id="{E77A344B-43F8-4050-9D63-0181CE02F1C7}" type="slidenum">
              <a:rPr lang="en-GB"/>
              <a:pPr/>
              <a:t>‹#›</a:t>
            </a:fld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153264"/>
            <a:ext cx="9144000" cy="742721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0" y="-72574"/>
            <a:ext cx="9144000" cy="1226671"/>
            <a:chOff x="-32741" y="45563"/>
            <a:chExt cx="9634181" cy="1320742"/>
          </a:xfrm>
        </p:grpSpPr>
        <p:sp>
          <p:nvSpPr>
            <p:cNvPr id="10" name="Rectangle 9"/>
            <p:cNvSpPr/>
            <p:nvPr/>
          </p:nvSpPr>
          <p:spPr>
            <a:xfrm>
              <a:off x="-32741" y="123703"/>
              <a:ext cx="9634181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-32741" y="1175136"/>
              <a:ext cx="9634181" cy="191169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469" y="45563"/>
              <a:ext cx="9144001" cy="430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GB" sz="2000" dirty="0">
                <a:solidFill>
                  <a:srgbClr val="FFFFFF"/>
                </a:solidFill>
                <a:latin typeface="+mj-lt"/>
              </a:endParaRPr>
            </a:p>
          </p:txBody>
        </p:sp>
      </p:grpSp>
      <p:sp>
        <p:nvSpPr>
          <p:cNvPr id="13" name="Text Box 8"/>
          <p:cNvSpPr txBox="1">
            <a:spLocks noChangeArrowheads="1"/>
          </p:cNvSpPr>
          <p:nvPr userDrawn="1"/>
        </p:nvSpPr>
        <p:spPr bwMode="auto">
          <a:xfrm>
            <a:off x="2971800" y="6562725"/>
            <a:ext cx="39100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fr-CH" altLang="en-US" sz="1200" dirty="0">
                <a:solidFill>
                  <a:schemeClr val="bg1"/>
                </a:solidFill>
              </a:rPr>
              <a:t>DIVISION ON INVESTMENT AND ENTERPRISE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4" r:id="rId1"/>
    <p:sldLayoutId id="2147484242" r:id="rId2"/>
    <p:sldLayoutId id="2147484255" r:id="rId3"/>
  </p:sldLayoutIdLst>
  <p:transition spd="slow" advClick="0"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emf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11A79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14"/>
                    </a14:imgEffect>
                    <a14:imgEffect>
                      <a14:saturation sat="0"/>
                    </a14:imgEffect>
                    <a14:imgEffect>
                      <a14:brightnessContrast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1" r="856" b="12425"/>
          <a:stretch/>
        </p:blipFill>
        <p:spPr>
          <a:xfrm>
            <a:off x="0" y="1"/>
            <a:ext cx="9144000" cy="611028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12479"/>
            <a:ext cx="9144000" cy="6110288"/>
          </a:xfrm>
          <a:prstGeom prst="rect">
            <a:avLst/>
          </a:prstGeom>
          <a:solidFill>
            <a:srgbClr val="E3F1F1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-10800" y="6034087"/>
            <a:ext cx="9154800" cy="88680"/>
          </a:xfrm>
          <a:prstGeom prst="rect">
            <a:avLst/>
          </a:prstGeom>
          <a:solidFill>
            <a:srgbClr val="11A78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" y="1755894"/>
            <a:ext cx="9133199" cy="2185466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6000">
                <a:srgbClr val="FFFFFF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-10799" y="1671926"/>
            <a:ext cx="9143997" cy="167935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26000">
                <a:srgbClr val="FFFFFF">
                  <a:alpha val="54000"/>
                </a:srgbClr>
              </a:gs>
              <a:gs pos="100000">
                <a:schemeClr val="bg1">
                  <a:alpha val="40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-10800" y="1755894"/>
            <a:ext cx="9165605" cy="2185465"/>
          </a:xfrm>
          <a:prstGeom prst="rect">
            <a:avLst/>
          </a:prstGeom>
          <a:solidFill>
            <a:srgbClr val="0F8F7A">
              <a:alpha val="6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-10800" y="3941360"/>
            <a:ext cx="9143997" cy="167935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26000">
                <a:srgbClr val="FFFFFF">
                  <a:alpha val="54000"/>
                </a:srgbClr>
              </a:gs>
              <a:gs pos="100000">
                <a:schemeClr val="bg1">
                  <a:alpha val="40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-212822" y="1761066"/>
            <a:ext cx="9548037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 Lt" pitchFamily="34" charset="0"/>
              </a:rPr>
              <a:t>FDI trends and the </a:t>
            </a:r>
          </a:p>
          <a:p>
            <a:r>
              <a:rPr lang="en-GB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 Lt" pitchFamily="34" charset="0"/>
              </a:rPr>
              <a:t>Sustainable Development Goals (SDGs) </a:t>
            </a:r>
          </a:p>
          <a:p>
            <a:endParaRPr lang="en-US" sz="2200" b="0" dirty="0">
              <a:solidFill>
                <a:schemeClr val="bg1"/>
              </a:solidFill>
              <a:latin typeface="HelveticaNeueLT Std Lt" pitchFamily="34" charset="0"/>
            </a:endParaRPr>
          </a:p>
          <a:p>
            <a:r>
              <a:rPr lang="en-US" sz="2200" b="0" dirty="0">
                <a:solidFill>
                  <a:schemeClr val="bg1"/>
                </a:solidFill>
                <a:latin typeface="HelveticaNeueLT Std Lt" pitchFamily="34" charset="0"/>
              </a:rPr>
              <a:t>Regional Seminar on the Promotion of Bankable SDG Projects</a:t>
            </a:r>
          </a:p>
          <a:p>
            <a:r>
              <a:rPr lang="en-US" altLang="en-US" sz="2200" b="0" dirty="0">
                <a:solidFill>
                  <a:schemeClr val="bg1"/>
                </a:solidFill>
                <a:latin typeface="HelveticaNeueLT Std Lt" pitchFamily="34" charset="0"/>
              </a:rPr>
              <a:t>7-8 November 2017, Mexico City</a:t>
            </a:r>
          </a:p>
          <a:p>
            <a:r>
              <a:rPr lang="fr-CH" sz="2200" b="0" dirty="0">
                <a:solidFill>
                  <a:schemeClr val="bg1"/>
                </a:solidFill>
                <a:latin typeface="HelveticaNeueLT Std Lt" pitchFamily="34" charset="0"/>
              </a:rPr>
              <a:t> </a:t>
            </a:r>
            <a:endParaRPr lang="en-GB" sz="2200" b="0" dirty="0">
              <a:solidFill>
                <a:schemeClr val="bg1"/>
              </a:solidFill>
              <a:latin typeface="HelveticaNeueLT Std Lt" pitchFamily="34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4634248"/>
            <a:ext cx="9165608" cy="1056322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1800" b="1" dirty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Paul Wessendorp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1800" dirty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Chief, Investment Promotion Section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1800" dirty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United Nations Conference on Trade and Development (UNCTAD)</a:t>
            </a:r>
          </a:p>
        </p:txBody>
      </p:sp>
      <p:sp>
        <p:nvSpPr>
          <p:cNvPr id="13" name="Rectangle 5"/>
          <p:cNvSpPr txBox="1">
            <a:spLocks noChangeArrowheads="1"/>
          </p:cNvSpPr>
          <p:nvPr/>
        </p:nvSpPr>
        <p:spPr bwMode="auto">
          <a:xfrm>
            <a:off x="1" y="5476875"/>
            <a:ext cx="9133196" cy="427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24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GB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HelveticaNeueLT Std L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304845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1241141"/>
            <a:chOff x="0" y="0"/>
            <a:chExt cx="9144000" cy="1556792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9144000" cy="1340768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0" y="1340768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0" y="180337"/>
              <a:ext cx="9144000" cy="1196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NeueLT Std" panose="020B0604020202020204" pitchFamily="34" charset="0"/>
                  <a:ea typeface="+mj-ea"/>
                  <a:cs typeface="+mj-cs"/>
                </a:rPr>
                <a:t>Value Chain of UNCTAD’s products and services in Investment and Enterprise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49" y="1277412"/>
            <a:ext cx="7132321" cy="4856529"/>
          </a:xfrm>
          <a:prstGeom prst="rect">
            <a:avLst/>
          </a:prstGeom>
        </p:spPr>
      </p:pic>
      <p:sp>
        <p:nvSpPr>
          <p:cNvPr id="7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2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765923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 txBox="1">
            <a:spLocks/>
          </p:cNvSpPr>
          <p:nvPr/>
        </p:nvSpPr>
        <p:spPr>
          <a:xfrm>
            <a:off x="7728642" y="5748010"/>
            <a:ext cx="1235970" cy="2454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i="1" dirty="0"/>
              <a:t>Source</a:t>
            </a:r>
            <a:r>
              <a:rPr lang="en-US" sz="700" dirty="0"/>
              <a:t>:  ©UNCTAD WIR 2017.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112583"/>
            <a:ext cx="9144000" cy="820703"/>
          </a:xfrm>
          <a:prstGeom prst="rect">
            <a:avLst/>
          </a:prstGeom>
          <a:noFill/>
        </p:spPr>
        <p:txBody>
          <a:bodyPr vert="horz" lIns="77914" tIns="38957" rIns="77914" bIns="38957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rgbClr val="00A88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fr-FR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Global FDI down 2% in 2016, </a:t>
            </a:r>
          </a:p>
          <a:p>
            <a:pPr algn="ctr"/>
            <a:r>
              <a:rPr lang="en-US" altLang="fr-FR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but projections cautiously optimistic</a:t>
            </a: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LT Std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703" y="1731670"/>
            <a:ext cx="6887939" cy="436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54330" y="1275645"/>
            <a:ext cx="8088089" cy="576064"/>
          </a:xfrm>
          <a:prstGeom prst="rect">
            <a:avLst/>
          </a:prstGeom>
        </p:spPr>
        <p:txBody>
          <a:bodyPr vert="horz" lIns="77914" tIns="38957" rIns="77914" bIns="38957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rgbClr val="00A88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400" dirty="0"/>
              <a:t>FDI inflows, global and by group of economies, 2005–2016, </a:t>
            </a:r>
          </a:p>
          <a:p>
            <a:pPr algn="ctr"/>
            <a:r>
              <a:rPr lang="en-GB" sz="1400" dirty="0"/>
              <a:t>and projections, 2017–2018 </a:t>
            </a:r>
          </a:p>
          <a:p>
            <a:pPr algn="ctr"/>
            <a:r>
              <a:rPr lang="en-US" sz="1100" b="0" dirty="0"/>
              <a:t>(Billions of </a:t>
            </a:r>
            <a:r>
              <a:rPr lang="en-US" sz="1200" b="0" dirty="0"/>
              <a:t>dollars</a:t>
            </a:r>
            <a:r>
              <a:rPr lang="en-US" sz="1100" b="0" dirty="0"/>
              <a:t> and per cent)</a:t>
            </a:r>
            <a:endParaRPr lang="en-US" sz="1100" dirty="0"/>
          </a:p>
        </p:txBody>
      </p:sp>
      <p:sp>
        <p:nvSpPr>
          <p:cNvPr id="9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3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606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063" y="1635259"/>
            <a:ext cx="842493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56651" y="1211305"/>
            <a:ext cx="8781267" cy="51629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rgbClr val="00A88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/>
              <a:t>FDI inflows, top 20 host economies, 2015 and 2016 </a:t>
            </a:r>
            <a:r>
              <a:rPr lang="en-US" sz="1400" b="0" dirty="0"/>
              <a:t>(Billions of dollars)</a:t>
            </a: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0" y="5966460"/>
            <a:ext cx="1922561" cy="2763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67" i="1" dirty="0"/>
              <a:t>Source</a:t>
            </a:r>
            <a:r>
              <a:rPr lang="en-US" sz="767" dirty="0"/>
              <a:t>:  ©UNCTAD WIR 2017.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002" y="113117"/>
            <a:ext cx="9136997" cy="704549"/>
          </a:xfrm>
          <a:prstGeom prst="rect">
            <a:avLst/>
          </a:prstGeom>
          <a:noFill/>
        </p:spPr>
        <p:txBody>
          <a:bodyPr vert="horz" lIns="77914" tIns="38957" rIns="77914" bIns="38957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rgbClr val="00A88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fr-FR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Eight developing and transition</a:t>
            </a:r>
          </a:p>
          <a:p>
            <a:pPr algn="ctr"/>
            <a:r>
              <a:rPr lang="en-US" altLang="fr-FR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economies rank among top 20 FDI hosts</a:t>
            </a: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LT Std" panose="020B0604020202020204" pitchFamily="34" charset="0"/>
            </a:endParaRPr>
          </a:p>
        </p:txBody>
      </p:sp>
      <p:sp>
        <p:nvSpPr>
          <p:cNvPr id="6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4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138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77752" y="1296090"/>
            <a:ext cx="8766871" cy="62414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fr-FR" sz="1400" b="1" kern="1200" dirty="0">
                <a:solidFill>
                  <a:srgbClr val="00A885"/>
                </a:solidFill>
              </a:rPr>
              <a:t>FDI outflows, top 20 investor economies, 2015 and 2016 </a:t>
            </a:r>
            <a:br>
              <a:rPr lang="en-US" altLang="fr-FR" sz="1400" b="1" kern="1200" dirty="0">
                <a:solidFill>
                  <a:srgbClr val="00A885"/>
                </a:solidFill>
              </a:rPr>
            </a:br>
            <a:r>
              <a:rPr lang="en-US" sz="1200" kern="1200" dirty="0">
                <a:solidFill>
                  <a:srgbClr val="00A885"/>
                </a:solidFill>
              </a:rPr>
              <a:t>(Billions of dollars)</a:t>
            </a:r>
            <a:endParaRPr lang="en-US" sz="1400" kern="1200" dirty="0">
              <a:solidFill>
                <a:srgbClr val="00A885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943" y="1742071"/>
            <a:ext cx="8538680" cy="428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69049"/>
            <a:ext cx="9044623" cy="9436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rgbClr val="00A88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0" hangingPunct="0"/>
            <a:r>
              <a:rPr lang="en-US" altLang="fr-FR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  <a:ea typeface="+mn-ea"/>
                <a:cs typeface="Arial" charset="0"/>
              </a:rPr>
              <a:t>Overall FDI outflows decline, with few exceptions</a:t>
            </a: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LT Std" panose="020B0604020202020204" pitchFamily="34" charset="0"/>
              <a:ea typeface="+mn-ea"/>
              <a:cs typeface="Arial" charset="0"/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0" y="5948198"/>
            <a:ext cx="2000250" cy="31399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67" i="1" dirty="0"/>
              <a:t>Source</a:t>
            </a:r>
            <a:r>
              <a:rPr lang="en-US" sz="767" dirty="0"/>
              <a:t>:  ©UNCTAD WIR 2017.</a:t>
            </a:r>
          </a:p>
        </p:txBody>
      </p:sp>
      <p:sp>
        <p:nvSpPr>
          <p:cNvPr id="7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5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682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0" y="40371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The services sector accounts for almost two </a:t>
            </a:r>
          </a:p>
          <a:p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thirds of global FDI stock</a:t>
            </a:r>
            <a:endParaRPr lang="en-GB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LT Std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3729" y="1411793"/>
            <a:ext cx="7819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119374"/>
                </a:solidFill>
                <a:latin typeface="+mj-lt"/>
              </a:rPr>
              <a:t>Global inward FDI stock, sectoral distribution by grouping and region, 2014 </a:t>
            </a:r>
          </a:p>
          <a:p>
            <a:r>
              <a:rPr lang="en-US" sz="1400" b="0" dirty="0">
                <a:solidFill>
                  <a:srgbClr val="119374"/>
                </a:solidFill>
                <a:latin typeface="+mj-lt"/>
              </a:rPr>
              <a:t>(Per cent)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549" y="2122170"/>
            <a:ext cx="7170754" cy="333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Placeholder 3"/>
          <p:cNvSpPr txBox="1">
            <a:spLocks/>
          </p:cNvSpPr>
          <p:nvPr/>
        </p:nvSpPr>
        <p:spPr>
          <a:xfrm>
            <a:off x="180059" y="5786882"/>
            <a:ext cx="2640270" cy="3234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67" i="1" dirty="0"/>
              <a:t>Source</a:t>
            </a:r>
            <a:r>
              <a:rPr lang="en-US" sz="767" dirty="0"/>
              <a:t>:  ©UNCTAD WIR 2016.</a:t>
            </a:r>
          </a:p>
        </p:txBody>
      </p:sp>
      <p:sp>
        <p:nvSpPr>
          <p:cNvPr id="7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6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92596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780406" y="1959204"/>
            <a:ext cx="3599906" cy="39836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10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fr-CH" altLang="en-US">
              <a:solidFill>
                <a:srgbClr val="FFFFFF"/>
              </a:solidFill>
            </a:endParaRPr>
          </a:p>
        </p:txBody>
      </p:sp>
      <p:pic>
        <p:nvPicPr>
          <p:cNvPr id="1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89386"/>
          <a:stretch>
            <a:fillRect/>
          </a:stretch>
        </p:blipFill>
        <p:spPr bwMode="auto">
          <a:xfrm>
            <a:off x="541906" y="1805782"/>
            <a:ext cx="871537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04" t="18596" r="28487"/>
          <a:stretch>
            <a:fillRect/>
          </a:stretch>
        </p:blipFill>
        <p:spPr bwMode="auto">
          <a:xfrm>
            <a:off x="2575493" y="2542382"/>
            <a:ext cx="1060450" cy="322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15" t="27448" r="14970"/>
          <a:stretch>
            <a:fillRect/>
          </a:stretch>
        </p:blipFill>
        <p:spPr bwMode="auto">
          <a:xfrm>
            <a:off x="7728518" y="2893219"/>
            <a:ext cx="863600" cy="287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85" t="19460"/>
          <a:stretch>
            <a:fillRect/>
          </a:stretch>
        </p:blipFill>
        <p:spPr bwMode="auto">
          <a:xfrm>
            <a:off x="6387081" y="2577307"/>
            <a:ext cx="879475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28" r="43021"/>
          <a:stretch>
            <a:fillRect/>
          </a:stretch>
        </p:blipFill>
        <p:spPr bwMode="auto">
          <a:xfrm>
            <a:off x="5156768" y="1805782"/>
            <a:ext cx="1144588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2" r="59053"/>
          <a:stretch>
            <a:fillRect/>
          </a:stretch>
        </p:blipFill>
        <p:spPr bwMode="auto">
          <a:xfrm>
            <a:off x="1532506" y="1805782"/>
            <a:ext cx="966787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8" r="73730"/>
          <a:stretch>
            <a:fillRect/>
          </a:stretch>
        </p:blipFill>
        <p:spPr bwMode="auto">
          <a:xfrm>
            <a:off x="4094731" y="1805782"/>
            <a:ext cx="1000125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99" r="5" b="81419"/>
          <a:stretch>
            <a:fillRect/>
          </a:stretch>
        </p:blipFill>
        <p:spPr bwMode="auto">
          <a:xfrm>
            <a:off x="6183881" y="1224191"/>
            <a:ext cx="2609850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413443" y="1206064"/>
            <a:ext cx="6208910" cy="45678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rgbClr val="00A88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fr-FR" sz="1400" dirty="0"/>
              <a:t>FDI inflows by region, 2014–2016 </a:t>
            </a:r>
            <a:r>
              <a:rPr lang="en-US" sz="1400" b="0" dirty="0"/>
              <a:t>(Billions of dollars)</a:t>
            </a:r>
            <a:endParaRPr lang="en-US" sz="1400" dirty="0"/>
          </a:p>
        </p:txBody>
      </p:sp>
      <p:sp>
        <p:nvSpPr>
          <p:cNvPr id="19" name="Rectangle 18"/>
          <p:cNvSpPr/>
          <p:nvPr/>
        </p:nvSpPr>
        <p:spPr>
          <a:xfrm>
            <a:off x="1" y="28334"/>
            <a:ext cx="89802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fr-FR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Flows to developing regions shrunk </a:t>
            </a:r>
          </a:p>
          <a:p>
            <a:r>
              <a:rPr lang="en-US" altLang="fr-FR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by 14% to $646 billion</a:t>
            </a: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LT Std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0912" y="5907943"/>
            <a:ext cx="192713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i="1" dirty="0"/>
              <a:t>Source</a:t>
            </a:r>
            <a:r>
              <a:rPr lang="en-US" sz="800" dirty="0"/>
              <a:t>:  ©UNCTAD WIR 2017.</a:t>
            </a:r>
          </a:p>
        </p:txBody>
      </p:sp>
      <p:sp>
        <p:nvSpPr>
          <p:cNvPr id="18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7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339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282257" y="45720"/>
            <a:ext cx="8575993" cy="90297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rgbClr val="00A88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  <a:ea typeface="+mn-ea"/>
                <a:cs typeface="Arial" charset="0"/>
              </a:rPr>
              <a:t>Latin America &amp; the Caribbean</a:t>
            </a:r>
          </a:p>
          <a:p>
            <a:pPr algn="ctr"/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  <a:ea typeface="+mn-ea"/>
                <a:cs typeface="Arial" charset="0"/>
              </a:rPr>
              <a:t>FDI flows, top host and home economies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90" y="1223010"/>
            <a:ext cx="5924126" cy="4937760"/>
          </a:xfrm>
          <a:prstGeom prst="rect">
            <a:avLst/>
          </a:prstGeom>
        </p:spPr>
      </p:pic>
      <p:sp>
        <p:nvSpPr>
          <p:cNvPr id="9" name="Text Placeholder 3"/>
          <p:cNvSpPr txBox="1">
            <a:spLocks/>
          </p:cNvSpPr>
          <p:nvPr/>
        </p:nvSpPr>
        <p:spPr>
          <a:xfrm>
            <a:off x="97971" y="5859297"/>
            <a:ext cx="1919932" cy="1975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70" i="1" dirty="0"/>
              <a:t>Source</a:t>
            </a:r>
            <a:r>
              <a:rPr lang="en-US" sz="770" dirty="0"/>
              <a:t>:  ©UNCTAD WIR 2017.</a:t>
            </a:r>
          </a:p>
        </p:txBody>
      </p:sp>
      <p:sp>
        <p:nvSpPr>
          <p:cNvPr id="6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8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975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564515" y="125730"/>
            <a:ext cx="8007985" cy="79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9pPr>
          </a:lstStyle>
          <a:p>
            <a:r>
              <a:rPr lang="en-US" altLang="fr-FR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  <a:ea typeface="+mn-ea"/>
                <a:cs typeface="Arial" charset="0"/>
              </a:rPr>
              <a:t>Latin America &amp; the Caribbean </a:t>
            </a:r>
          </a:p>
          <a:p>
            <a:r>
              <a:rPr lang="en-US" altLang="fr-FR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  <a:ea typeface="+mn-ea"/>
                <a:cs typeface="Arial" charset="0"/>
              </a:rPr>
              <a:t>FDI inflows and outflows</a:t>
            </a: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LT Std" panose="020B0604020202020204" pitchFamily="34" charset="0"/>
              <a:ea typeface="+mn-ea"/>
              <a:cs typeface="Arial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91012" y="1754121"/>
            <a:ext cx="3744539" cy="456782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rgbClr val="00A88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fr-FR" sz="1600" dirty="0">
                <a:solidFill>
                  <a:srgbClr val="0F8367"/>
                </a:solidFill>
              </a:rPr>
              <a:t>FDI inflows, 2010–2016 </a:t>
            </a:r>
          </a:p>
          <a:p>
            <a:pPr algn="ctr"/>
            <a:r>
              <a:rPr lang="en-US" sz="1200" b="0" dirty="0">
                <a:solidFill>
                  <a:srgbClr val="0F8367"/>
                </a:solidFill>
              </a:rPr>
              <a:t>(Billions of dollars and per cent)</a:t>
            </a:r>
            <a:endParaRPr lang="en-US" sz="1600" dirty="0">
              <a:solidFill>
                <a:srgbClr val="0F8367"/>
              </a:solidFill>
            </a:endParaRP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380220" y="5729213"/>
            <a:ext cx="1919932" cy="1975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70" i="1" dirty="0"/>
              <a:t>Source</a:t>
            </a:r>
            <a:r>
              <a:rPr lang="en-US" sz="770" dirty="0"/>
              <a:t>:  ©UNCTAD WIR 2017.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967476" y="1782954"/>
            <a:ext cx="3744539" cy="456782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rgbClr val="00A88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fr-FR" sz="1600" dirty="0">
                <a:solidFill>
                  <a:srgbClr val="0F8367"/>
                </a:solidFill>
              </a:rPr>
              <a:t>FDI outflows, 2010–2016 </a:t>
            </a:r>
          </a:p>
          <a:p>
            <a:pPr algn="ctr"/>
            <a:r>
              <a:rPr lang="en-US" sz="1200" b="0" dirty="0">
                <a:solidFill>
                  <a:srgbClr val="0F8367"/>
                </a:solidFill>
              </a:rPr>
              <a:t>(Billions of dollars and per cent)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" y="2721324"/>
            <a:ext cx="8778240" cy="2892430"/>
          </a:xfrm>
          <a:prstGeom prst="rect">
            <a:avLst/>
          </a:prstGeom>
        </p:spPr>
      </p:pic>
      <p:sp>
        <p:nvSpPr>
          <p:cNvPr id="10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9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844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340" y="2038155"/>
            <a:ext cx="6275070" cy="33835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71" y="26337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Top 10 investor economies in LAC by FDI stock</a:t>
            </a: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308918" y="5848956"/>
            <a:ext cx="1919932" cy="1975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70" i="1" dirty="0"/>
              <a:t>Source</a:t>
            </a:r>
            <a:r>
              <a:rPr lang="en-US" sz="770" dirty="0"/>
              <a:t>:  ©UNCTAD WIR 2017.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77752" y="1296091"/>
            <a:ext cx="8766871" cy="516294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Garamond" pitchFamily="18" charset="0"/>
                <a:cs typeface="Arial" charset="0"/>
              </a:defRPr>
            </a:lvl9pPr>
          </a:lstStyle>
          <a:p>
            <a:r>
              <a:rPr lang="en-US" altLang="fr-FR" sz="1400" b="1" kern="1200" dirty="0">
                <a:solidFill>
                  <a:srgbClr val="00A885"/>
                </a:solidFill>
              </a:rPr>
              <a:t>FDI outflows, top 10 investor economies in LAC by FDI stock, 2015 and 2016 </a:t>
            </a:r>
          </a:p>
          <a:p>
            <a:r>
              <a:rPr lang="en-US" sz="1200" b="0" dirty="0">
                <a:solidFill>
                  <a:srgbClr val="00A885"/>
                </a:solidFill>
              </a:rPr>
              <a:t>(Billions of dollars)</a:t>
            </a:r>
            <a:endParaRPr lang="en-US" sz="1200" b="0" kern="1200" dirty="0">
              <a:solidFill>
                <a:srgbClr val="00A885"/>
              </a:solidFill>
            </a:endParaRPr>
          </a:p>
        </p:txBody>
      </p:sp>
      <p:sp>
        <p:nvSpPr>
          <p:cNvPr id="7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10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144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-10800" y="-2196"/>
            <a:ext cx="91547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Prospects: FDI flows expected to increase</a:t>
            </a:r>
          </a:p>
          <a:p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by 5 % in 2017</a:t>
            </a:r>
            <a:endParaRPr lang="en-GB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LT Std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728925" y="1575418"/>
            <a:ext cx="8004572" cy="4431156"/>
          </a:xfrm>
        </p:spPr>
        <p:txBody>
          <a:bodyPr>
            <a:noAutofit/>
          </a:bodyPr>
          <a:lstStyle/>
          <a:p>
            <a:pPr marL="285750" indent="-285750" algn="l"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HelveticaNeueLT Std Lt" pitchFamily="34" charset="0"/>
                <a:ea typeface="+mj-ea"/>
                <a:cs typeface="+mj-cs"/>
              </a:rPr>
              <a:t>Accelerated global economic growth to 2.7%</a:t>
            </a:r>
          </a:p>
          <a:p>
            <a:pPr marL="285750" indent="-285750" algn="l"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HelveticaNeueLT Std Lt" pitchFamily="34" charset="0"/>
                <a:ea typeface="+mj-ea"/>
                <a:cs typeface="+mj-cs"/>
              </a:rPr>
              <a:t>Expected easing of fiscal policy and rise in business confidence in the United States</a:t>
            </a:r>
          </a:p>
          <a:p>
            <a:pPr marL="285750" indent="-285750" algn="l"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HelveticaNeueLT Std Lt" pitchFamily="34" charset="0"/>
                <a:ea typeface="+mj-ea"/>
                <a:cs typeface="+mj-cs"/>
              </a:rPr>
              <a:t>Growth in China and expansion in natural-resources- exporting countries (expected increase of commodities prices)</a:t>
            </a:r>
          </a:p>
          <a:p>
            <a:pPr marL="285750" indent="-285750" algn="l"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HelveticaNeueLT Std Lt" pitchFamily="34" charset="0"/>
                <a:ea typeface="+mj-ea"/>
                <a:cs typeface="+mj-cs"/>
              </a:rPr>
              <a:t>World trade expansion forecast to be 3.8%</a:t>
            </a:r>
          </a:p>
          <a:p>
            <a:pPr algn="l">
              <a:buClr>
                <a:srgbClr val="119374"/>
              </a:buClr>
            </a:pPr>
            <a:endParaRPr lang="en-US" sz="2200" dirty="0">
              <a:latin typeface="HelveticaNeueLT Std Lt" pitchFamily="34" charset="0"/>
              <a:ea typeface="+mj-ea"/>
              <a:cs typeface="+mj-cs"/>
            </a:endParaRPr>
          </a:p>
          <a:p>
            <a:pPr marL="285750" indent="-285750" algn="l"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200" i="1" dirty="0">
                <a:latin typeface="HelveticaNeueLT Std Lt" pitchFamily="34" charset="0"/>
                <a:ea typeface="+mj-ea"/>
                <a:cs typeface="+mj-cs"/>
              </a:rPr>
              <a:t>However, rising interest rates may restrict financing for investment and national currencies depreciation in some developing and transition economies would make corporate debt more expensive</a:t>
            </a:r>
          </a:p>
        </p:txBody>
      </p:sp>
      <p:sp>
        <p:nvSpPr>
          <p:cNvPr id="14" name="Text Placeholder 3"/>
          <p:cNvSpPr txBox="1">
            <a:spLocks/>
          </p:cNvSpPr>
          <p:nvPr/>
        </p:nvSpPr>
        <p:spPr>
          <a:xfrm>
            <a:off x="728925" y="5850475"/>
            <a:ext cx="2276408" cy="2598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67" i="1" dirty="0"/>
              <a:t>Source</a:t>
            </a:r>
            <a:r>
              <a:rPr lang="en-US" sz="767" dirty="0"/>
              <a:t>:  ©UNCTAD WIR 2017.</a:t>
            </a:r>
          </a:p>
        </p:txBody>
      </p:sp>
      <p:sp>
        <p:nvSpPr>
          <p:cNvPr id="6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11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313901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Text Placeholder 3"/>
          <p:cNvSpPr txBox="1">
            <a:spLocks/>
          </p:cNvSpPr>
          <p:nvPr/>
        </p:nvSpPr>
        <p:spPr>
          <a:xfrm>
            <a:off x="3666241" y="5910331"/>
            <a:ext cx="2276408" cy="2598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67" i="1" dirty="0"/>
              <a:t>Source</a:t>
            </a:r>
            <a:r>
              <a:rPr lang="en-US" sz="767" dirty="0"/>
              <a:t>:  ©UNCTAD WIR 2017.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76" y="1906261"/>
            <a:ext cx="3043865" cy="40946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033" y="1924944"/>
            <a:ext cx="3000693" cy="405732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755970" y="1200150"/>
            <a:ext cx="3043865" cy="569239"/>
          </a:xfrm>
          <a:prstGeom prst="rect">
            <a:avLst/>
          </a:prstGeom>
        </p:spPr>
        <p:txBody>
          <a:bodyPr vert="horz" lIns="77914" tIns="38957" rIns="77914" bIns="38957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rgbClr val="00A88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fr-FR" sz="1100" dirty="0">
                <a:solidFill>
                  <a:srgbClr val="0F8367"/>
                </a:solidFill>
              </a:rPr>
              <a:t>IPAs</a:t>
            </a:r>
            <a:r>
              <a:rPr lang="fr-CH" altLang="fr-FR" sz="1100" dirty="0">
                <a:solidFill>
                  <a:srgbClr val="0F8367"/>
                </a:solidFill>
              </a:rPr>
              <a:t>’</a:t>
            </a:r>
            <a:r>
              <a:rPr lang="en-US" altLang="fr-FR" sz="1100" dirty="0">
                <a:solidFill>
                  <a:srgbClr val="0F8367"/>
                </a:solidFill>
              </a:rPr>
              <a:t> selection of most promising home countries for 2017–2019</a:t>
            </a:r>
          </a:p>
          <a:p>
            <a:pPr algn="ctr"/>
            <a:r>
              <a:rPr lang="en-US" sz="1100" b="0" dirty="0">
                <a:solidFill>
                  <a:srgbClr val="0F8367"/>
                </a:solidFill>
              </a:rPr>
              <a:t>(Per cent of IPAs responding</a:t>
            </a:r>
            <a:r>
              <a:rPr lang="en-US" sz="1100" b="0" dirty="0"/>
              <a:t>)</a:t>
            </a:r>
            <a:endParaRPr lang="en-US" sz="1050" b="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532120" y="1200151"/>
            <a:ext cx="3000693" cy="568056"/>
          </a:xfrm>
          <a:prstGeom prst="rect">
            <a:avLst/>
          </a:prstGeom>
        </p:spPr>
        <p:txBody>
          <a:bodyPr vert="horz" lIns="77914" tIns="38957" rIns="77914" bIns="38957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rgbClr val="00A88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fr-FR" sz="1100" dirty="0">
                <a:solidFill>
                  <a:srgbClr val="0F8367"/>
                </a:solidFill>
              </a:rPr>
              <a:t>MNEs’ top prospective host economies for 2017–2019</a:t>
            </a:r>
          </a:p>
          <a:p>
            <a:pPr algn="ctr"/>
            <a:r>
              <a:rPr lang="en-US" sz="1100" b="0" dirty="0">
                <a:solidFill>
                  <a:srgbClr val="0F8367"/>
                </a:solidFill>
              </a:rPr>
              <a:t>(Per cent of executives responding</a:t>
            </a:r>
            <a:r>
              <a:rPr lang="fr-CH" sz="1100" b="0" dirty="0">
                <a:solidFill>
                  <a:srgbClr val="0F8367"/>
                </a:solidFill>
              </a:rPr>
              <a:t>)</a:t>
            </a:r>
            <a:endParaRPr lang="en-US" sz="1050" b="0" dirty="0">
              <a:solidFill>
                <a:srgbClr val="0F8367"/>
              </a:solidFill>
            </a:endParaRPr>
          </a:p>
        </p:txBody>
      </p:sp>
      <p:sp>
        <p:nvSpPr>
          <p:cNvPr id="11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12</a:t>
            </a:fld>
            <a:endParaRPr lang="en-GB" sz="1100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7995" y="0"/>
            <a:ext cx="68173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Most promising home countries and top prospective destinations</a:t>
            </a:r>
            <a:endParaRPr lang="en-GB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LT Std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299645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489203" y="1196852"/>
            <a:ext cx="6690043" cy="4567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rgbClr val="00A88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fr-FR" sz="1400" dirty="0"/>
              <a:t>External sources of finance for developing economies,</a:t>
            </a:r>
          </a:p>
          <a:p>
            <a:pPr algn="ctr"/>
            <a:r>
              <a:rPr lang="en-US" altLang="fr-FR" sz="1400" dirty="0"/>
              <a:t> 2007–2016 </a:t>
            </a:r>
            <a:r>
              <a:rPr lang="en-US" sz="1400" b="0" dirty="0"/>
              <a:t>(Billions of dollars)</a:t>
            </a:r>
            <a:endParaRPr lang="en-US" sz="1400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317066" y="5858976"/>
            <a:ext cx="1694614" cy="25607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67" i="1" dirty="0"/>
              <a:t>Source</a:t>
            </a:r>
            <a:r>
              <a:rPr lang="en-US" sz="767" dirty="0"/>
              <a:t>:  ©UNCTAD WIR 2017.</a:t>
            </a:r>
          </a:p>
        </p:txBody>
      </p:sp>
      <p:pic>
        <p:nvPicPr>
          <p:cNvPr id="1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1849398"/>
            <a:ext cx="8660258" cy="392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0" y="67028"/>
            <a:ext cx="90364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fr-FR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FDI remains a key source of finance for </a:t>
            </a:r>
          </a:p>
          <a:p>
            <a:r>
              <a:rPr lang="en-US" altLang="fr-FR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developing economies</a:t>
            </a: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LT Std" panose="020B0604020202020204" pitchFamily="34" charset="0"/>
            </a:endParaRPr>
          </a:p>
        </p:txBody>
      </p:sp>
      <p:sp>
        <p:nvSpPr>
          <p:cNvPr id="8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13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910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2" y="6880641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5309" y="5775412"/>
            <a:ext cx="3753293" cy="210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altLang="fr-FR" sz="770" i="1" dirty="0">
                <a:latin typeface="+mn-lt"/>
                <a:cs typeface="+mn-cs"/>
              </a:rPr>
              <a:t>Source</a:t>
            </a:r>
            <a:r>
              <a:rPr lang="en-GB" altLang="fr-FR" sz="770" b="0" dirty="0">
                <a:solidFill>
                  <a:srgbClr val="000000"/>
                </a:solidFill>
                <a:latin typeface="+mn-lt"/>
                <a:cs typeface="+mn-cs"/>
              </a:rPr>
              <a:t>: </a:t>
            </a:r>
            <a:r>
              <a:rPr lang="en-GB" altLang="fr-FR" sz="770" dirty="0">
                <a:latin typeface="+mn-lt"/>
                <a:cs typeface="+mn-cs"/>
              </a:rPr>
              <a:t>United Nations</a:t>
            </a:r>
            <a:endParaRPr lang="en-US" altLang="fr-FR" sz="770" dirty="0"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874" y="212217"/>
            <a:ext cx="8487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What to promote and facilitate?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232" y="1829322"/>
            <a:ext cx="7982581" cy="3957434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470757" y="1279010"/>
            <a:ext cx="64743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19374"/>
                </a:solidFill>
                <a:latin typeface="HelveticaNeueLTStd-BdCn"/>
              </a:rPr>
              <a:t>UN SDGs for 2030 focus efforts on fighting poverty and addressing </a:t>
            </a:r>
          </a:p>
          <a:p>
            <a:r>
              <a:rPr lang="en-US" dirty="0">
                <a:solidFill>
                  <a:srgbClr val="119374"/>
                </a:solidFill>
                <a:latin typeface="HelveticaNeueLTStd-BdCn"/>
              </a:rPr>
              <a:t>global development and environmental challenges</a:t>
            </a:r>
          </a:p>
        </p:txBody>
      </p:sp>
      <p:sp>
        <p:nvSpPr>
          <p:cNvPr id="9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14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714205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2176780"/>
            <a:ext cx="478155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1325881" y="1307988"/>
            <a:ext cx="7303770" cy="51629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rgbClr val="00A88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500" dirty="0">
                <a:solidFill>
                  <a:srgbClr val="119374"/>
                </a:solidFill>
                <a:latin typeface="+mn-lt"/>
                <a:ea typeface="+mn-ea"/>
                <a:cs typeface="Arial" charset="0"/>
              </a:rPr>
              <a:t>Estimated annual investment needs in key SDG sectors in developing countries, 2015–2030 </a:t>
            </a:r>
          </a:p>
          <a:p>
            <a:pPr algn="ctr"/>
            <a:r>
              <a:rPr lang="en-US" sz="1200" b="0" dirty="0">
                <a:solidFill>
                  <a:srgbClr val="119374"/>
                </a:solidFill>
                <a:latin typeface="+mn-lt"/>
                <a:ea typeface="+mn-ea"/>
                <a:cs typeface="Arial" charset="0"/>
              </a:rPr>
              <a:t>(Trillions of US dollars, annual average)</a:t>
            </a: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1988094" y="5540962"/>
            <a:ext cx="2276408" cy="2598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67" i="1" dirty="0"/>
              <a:t>Source</a:t>
            </a:r>
            <a:r>
              <a:rPr lang="en-US" sz="767" dirty="0"/>
              <a:t>:  ©UNCTAD WIR 2014.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71" y="26337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SDG investment gap</a:t>
            </a:r>
          </a:p>
        </p:txBody>
      </p:sp>
      <p:sp>
        <p:nvSpPr>
          <p:cNvPr id="8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15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160546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82635" y="187730"/>
            <a:ext cx="8651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Key Sustainable Development Goal sectors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907311" y="1546537"/>
            <a:ext cx="7602279" cy="51629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rgbClr val="00A88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400" b="0" dirty="0">
              <a:solidFill>
                <a:srgbClr val="119374"/>
              </a:solidFill>
              <a:latin typeface="HelveticaNeueLTStd-LtCn"/>
              <a:ea typeface="+mn-ea"/>
              <a:cs typeface="Arial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871534"/>
              </p:ext>
            </p:extLst>
          </p:nvPr>
        </p:nvGraphicFramePr>
        <p:xfrm>
          <a:off x="386249" y="1308200"/>
          <a:ext cx="8360702" cy="4490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7494">
                  <a:extLst>
                    <a:ext uri="{9D8B030D-6E8A-4147-A177-3AD203B41FA5}">
                      <a16:colId xmlns:a16="http://schemas.microsoft.com/office/drawing/2014/main" val="1369353051"/>
                    </a:ext>
                  </a:extLst>
                </a:gridCol>
                <a:gridCol w="6103208">
                  <a:extLst>
                    <a:ext uri="{9D8B030D-6E8A-4147-A177-3AD203B41FA5}">
                      <a16:colId xmlns:a16="http://schemas.microsoft.com/office/drawing/2014/main" val="38561761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Sector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Description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381318792"/>
                  </a:ext>
                </a:extLst>
              </a:tr>
              <a:tr h="263250">
                <a:tc>
                  <a:txBody>
                    <a:bodyPr/>
                    <a:lstStyle/>
                    <a:p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Power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Investment in generation, transmission, and distribution of electricity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614697702"/>
                  </a:ext>
                </a:extLst>
              </a:tr>
              <a:tr h="263250">
                <a:tc>
                  <a:txBody>
                    <a:bodyPr/>
                    <a:lstStyle/>
                    <a:p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Transport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Investment in roads, airports, ports and rail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78028188"/>
                  </a:ext>
                </a:extLst>
              </a:tr>
              <a:tr h="263250">
                <a:tc>
                  <a:txBody>
                    <a:bodyPr/>
                    <a:lstStyle/>
                    <a:p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Telecommunications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Investment in infrastructure (fixed lines, mobile and Internet)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205221655"/>
                  </a:ext>
                </a:extLst>
              </a:tr>
              <a:tr h="263250">
                <a:tc>
                  <a:txBody>
                    <a:bodyPr/>
                    <a:lstStyle/>
                    <a:p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Water and sanitation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Provision of water and sanitation to industry and households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27224544"/>
                  </a:ext>
                </a:extLst>
              </a:tr>
              <a:tr h="451286">
                <a:tc>
                  <a:txBody>
                    <a:bodyPr/>
                    <a:lstStyle/>
                    <a:p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Food security and agriculture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Investment in agriculture, research, rural development, safety nets, etc.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123171061"/>
                  </a:ext>
                </a:extLst>
              </a:tr>
              <a:tr h="451286">
                <a:tc>
                  <a:txBody>
                    <a:bodyPr/>
                    <a:lstStyle/>
                    <a:p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Climate change mitigation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Investment in relevant infrastructure, renewable energy generation, research and deployment of climate-friendly technologies, etc. 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325353455"/>
                  </a:ext>
                </a:extLst>
              </a:tr>
              <a:tr h="451286">
                <a:tc>
                  <a:txBody>
                    <a:bodyPr/>
                    <a:lstStyle/>
                    <a:p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Climate change adaptation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Investment to cope with impact of climate change in agriculture, infrastructure, water management, coastal zones, etc.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545136342"/>
                  </a:ext>
                </a:extLst>
              </a:tr>
              <a:tr h="6014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Eco-systems/ biodiversity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Investment in conservation and safeguarding ecosystems, marine resource management, sustainable forestry, etc.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685014878"/>
                  </a:ext>
                </a:extLst>
              </a:tr>
              <a:tr h="263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Health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Infrastructural investment, e.g. new hospitals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27928094"/>
                  </a:ext>
                </a:extLst>
              </a:tr>
              <a:tr h="3233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Education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HelveticaNeueLT Std Lt" pitchFamily="34" charset="0"/>
                          <a:ea typeface="+mj-ea"/>
                          <a:cs typeface="+mj-cs"/>
                        </a:rPr>
                        <a:t>Infrastructural investment, e.g. new schools</a:t>
                      </a:r>
                    </a:p>
                  </a:txBody>
                  <a:tcPr>
                    <a:pattFill prst="pct5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470340964"/>
                  </a:ext>
                </a:extLst>
              </a:tr>
            </a:tbl>
          </a:graphicData>
        </a:graphic>
      </p:graphicFrame>
      <p:sp>
        <p:nvSpPr>
          <p:cNvPr id="15" name="Text Placeholder 3"/>
          <p:cNvSpPr txBox="1">
            <a:spLocks/>
          </p:cNvSpPr>
          <p:nvPr/>
        </p:nvSpPr>
        <p:spPr>
          <a:xfrm>
            <a:off x="386249" y="5876669"/>
            <a:ext cx="2276408" cy="2598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67" i="1" dirty="0"/>
              <a:t>Source</a:t>
            </a:r>
            <a:r>
              <a:rPr lang="en-US" sz="767" dirty="0"/>
              <a:t>:  ©UNCTAD WIR 2014.</a:t>
            </a:r>
          </a:p>
        </p:txBody>
      </p:sp>
      <p:sp>
        <p:nvSpPr>
          <p:cNvPr id="8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16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608229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-123581" y="47267"/>
            <a:ext cx="915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The potential for private sector investment in SDG sectors is significant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64749" y="1218862"/>
            <a:ext cx="7978140" cy="51629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rgbClr val="00A88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>
                <a:solidFill>
                  <a:srgbClr val="119374"/>
                </a:solidFill>
                <a:ea typeface="+mn-ea"/>
                <a:cs typeface="Arial" charset="0"/>
              </a:rPr>
              <a:t>Potential private-sector contribution to investment gaps at current and high participation levels  </a:t>
            </a:r>
            <a:r>
              <a:rPr lang="en-US" sz="1200" b="0" dirty="0">
                <a:solidFill>
                  <a:srgbClr val="119374"/>
                </a:solidFill>
                <a:ea typeface="+mn-ea"/>
                <a:cs typeface="Arial" charset="0"/>
              </a:rPr>
              <a:t>(Billions of US dollars)</a:t>
            </a:r>
            <a:endParaRPr lang="en-US" sz="1400" b="0" dirty="0">
              <a:solidFill>
                <a:srgbClr val="119374"/>
              </a:solidFill>
              <a:ea typeface="+mn-ea"/>
              <a:cs typeface="Arial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64" y="1857815"/>
            <a:ext cx="7705725" cy="4007153"/>
          </a:xfrm>
          <a:prstGeom prst="rect">
            <a:avLst/>
          </a:prstGeom>
        </p:spPr>
      </p:pic>
      <p:sp>
        <p:nvSpPr>
          <p:cNvPr id="20" name="Text Placeholder 3"/>
          <p:cNvSpPr txBox="1">
            <a:spLocks/>
          </p:cNvSpPr>
          <p:nvPr/>
        </p:nvSpPr>
        <p:spPr>
          <a:xfrm>
            <a:off x="816514" y="5864968"/>
            <a:ext cx="2666914" cy="2977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67" i="1" dirty="0"/>
              <a:t>Source</a:t>
            </a:r>
            <a:r>
              <a:rPr lang="en-US" sz="767" dirty="0"/>
              <a:t>:  ©UNCTAD WIR 2014.</a:t>
            </a:r>
          </a:p>
        </p:txBody>
      </p:sp>
      <p:sp>
        <p:nvSpPr>
          <p:cNvPr id="8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17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584763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-91440" y="-10214"/>
            <a:ext cx="9235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Investments in the SDGs require </a:t>
            </a:r>
          </a:p>
          <a:p>
            <a:r>
              <a:rPr lang="en-GB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a new generation of investment promotion policies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907311" y="1546537"/>
            <a:ext cx="7602279" cy="51629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b="1" kern="1200">
                <a:solidFill>
                  <a:srgbClr val="00A88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400" b="0" dirty="0">
              <a:solidFill>
                <a:srgbClr val="119374"/>
              </a:solidFill>
              <a:latin typeface="HelveticaNeueLTStd-LtCn"/>
              <a:ea typeface="+mn-ea"/>
              <a:cs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5282" y="1975661"/>
            <a:ext cx="85074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GB" sz="2400" dirty="0">
                <a:latin typeface="HelveticaNeueLT Std Lt" pitchFamily="34" charset="0"/>
              </a:rPr>
              <a:t>First generation: </a:t>
            </a:r>
            <a:r>
              <a:rPr lang="en-GB" sz="2400" b="0" dirty="0">
                <a:latin typeface="HelveticaNeueLT Std Lt" pitchFamily="34" charset="0"/>
              </a:rPr>
              <a:t>Liberalization of FDI regimes</a:t>
            </a:r>
          </a:p>
          <a:p>
            <a:pPr marL="457200" indent="-457200" algn="l">
              <a:buFont typeface="+mj-lt"/>
              <a:buAutoNum type="arabicPeriod"/>
            </a:pPr>
            <a:endParaRPr lang="en-GB" sz="2400" dirty="0">
              <a:latin typeface="HelveticaNeueLT Std Lt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GB" sz="2400" dirty="0">
                <a:latin typeface="HelveticaNeueLT Std Lt" pitchFamily="34" charset="0"/>
              </a:rPr>
              <a:t>Second generation: </a:t>
            </a:r>
            <a:r>
              <a:rPr lang="en-GB" sz="2400" b="0" dirty="0">
                <a:latin typeface="HelveticaNeueLT Std Lt" pitchFamily="34" charset="0"/>
              </a:rPr>
              <a:t>Marketing of countries and locations</a:t>
            </a:r>
          </a:p>
          <a:p>
            <a:pPr marL="457200" indent="-457200" algn="l">
              <a:buFont typeface="+mj-lt"/>
              <a:buAutoNum type="arabicPeriod"/>
            </a:pPr>
            <a:endParaRPr lang="en-GB" sz="2400" dirty="0">
              <a:latin typeface="HelveticaNeueLT Std Lt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GB" sz="2400" dirty="0">
                <a:latin typeface="HelveticaNeueLT Std Lt" pitchFamily="34" charset="0"/>
              </a:rPr>
              <a:t>Third generation: </a:t>
            </a:r>
            <a:r>
              <a:rPr lang="en-GB" sz="2400" b="0" dirty="0">
                <a:latin typeface="HelveticaNeueLT Std Lt" pitchFamily="34" charset="0"/>
              </a:rPr>
              <a:t>Investor targeting</a:t>
            </a:r>
          </a:p>
          <a:p>
            <a:pPr marL="457200" indent="-457200" algn="l">
              <a:buFont typeface="+mj-lt"/>
              <a:buAutoNum type="arabicPeriod"/>
            </a:pPr>
            <a:endParaRPr lang="en-GB" sz="2400" b="0" dirty="0">
              <a:latin typeface="HelveticaNeueLT Std Lt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GB" sz="2400" dirty="0">
                <a:solidFill>
                  <a:srgbClr val="0F8367"/>
                </a:solidFill>
                <a:latin typeface="HelveticaNeueLT Std Lt" pitchFamily="34" charset="0"/>
              </a:rPr>
              <a:t>New generation: </a:t>
            </a:r>
            <a:r>
              <a:rPr lang="en-GB" sz="2400" b="0" dirty="0">
                <a:solidFill>
                  <a:srgbClr val="0F8367"/>
                </a:solidFill>
                <a:latin typeface="HelveticaNeueLT Std Lt" pitchFamily="34" charset="0"/>
              </a:rPr>
              <a:t>Focus on SDG sectors and projects</a:t>
            </a:r>
          </a:p>
        </p:txBody>
      </p:sp>
      <p:sp>
        <p:nvSpPr>
          <p:cNvPr id="7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18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44540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781" y="124778"/>
            <a:ext cx="9011920" cy="861774"/>
          </a:xfr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altLang="fr-FR" sz="28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  <a:ea typeface="+mn-ea"/>
                <a:cs typeface="Arial" charset="0"/>
              </a:rPr>
              <a:t>A Big Push for private investment in the SDGs:</a:t>
            </a:r>
            <a:br>
              <a:rPr lang="en-US" altLang="fr-FR" sz="28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  <a:ea typeface="+mn-ea"/>
                <a:cs typeface="Arial" charset="0"/>
              </a:rPr>
            </a:br>
            <a:r>
              <a:rPr lang="en-US" altLang="fr-FR" sz="28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  <a:ea typeface="+mn-ea"/>
                <a:cs typeface="Arial" charset="0"/>
              </a:rPr>
              <a:t>Action Packages (1/2)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420551" y="5850793"/>
            <a:ext cx="2276408" cy="2598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67" i="1" dirty="0"/>
              <a:t>Source</a:t>
            </a:r>
            <a:r>
              <a:rPr lang="en-US" sz="767" dirty="0"/>
              <a:t>:  ©UNCTAD WIR 2014.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1459230"/>
            <a:ext cx="8615855" cy="4164330"/>
          </a:xfrm>
          <a:prstGeom prst="rect">
            <a:avLst/>
          </a:prstGeom>
        </p:spPr>
      </p:pic>
      <p:sp>
        <p:nvSpPr>
          <p:cNvPr id="5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19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758275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124778"/>
            <a:ext cx="9029700" cy="861774"/>
          </a:xfr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altLang="fr-FR" sz="28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  <a:ea typeface="+mn-ea"/>
                <a:cs typeface="Arial" charset="0"/>
              </a:rPr>
              <a:t>A Big Push for private investment in the SDGs:</a:t>
            </a:r>
            <a:br>
              <a:rPr lang="en-US" altLang="fr-FR" sz="28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  <a:ea typeface="+mn-ea"/>
                <a:cs typeface="Arial" charset="0"/>
              </a:rPr>
            </a:br>
            <a:r>
              <a:rPr lang="en-US" altLang="fr-FR" sz="28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  <a:ea typeface="+mn-ea"/>
                <a:cs typeface="Arial" charset="0"/>
              </a:rPr>
              <a:t>Action Packages (2/2)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305593" y="5882883"/>
            <a:ext cx="2276408" cy="2598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67" i="1" dirty="0"/>
              <a:t>Source</a:t>
            </a:r>
            <a:r>
              <a:rPr lang="en-US" sz="767" dirty="0"/>
              <a:t>:  ©UNCTAD WIR 2014.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93" y="1309116"/>
            <a:ext cx="8532813" cy="4511014"/>
          </a:xfrm>
          <a:prstGeom prst="rect">
            <a:avLst/>
          </a:prstGeom>
        </p:spPr>
      </p:pic>
      <p:sp>
        <p:nvSpPr>
          <p:cNvPr id="5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20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396885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243469" y="5819201"/>
            <a:ext cx="3753293" cy="210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altLang="fr-FR" sz="770" i="1" dirty="0">
                <a:solidFill>
                  <a:srgbClr val="000000"/>
                </a:solidFill>
                <a:latin typeface="+mn-lt"/>
                <a:cs typeface="+mn-cs"/>
              </a:rPr>
              <a:t>Source</a:t>
            </a:r>
            <a:r>
              <a:rPr lang="en-GB" altLang="fr-FR" sz="770" dirty="0">
                <a:solidFill>
                  <a:srgbClr val="000000"/>
                </a:solidFill>
                <a:latin typeface="+mn-lt"/>
                <a:cs typeface="+mn-cs"/>
              </a:rPr>
              <a:t>: UNCTAD</a:t>
            </a:r>
            <a:endParaRPr lang="en-US" altLang="fr-FR" sz="770" dirty="0">
              <a:solidFill>
                <a:srgbClr val="000000"/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3350" y="146747"/>
            <a:ext cx="7946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How to promote and facilitate SDG projects?</a:t>
            </a:r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3651301212"/>
              </p:ext>
            </p:extLst>
          </p:nvPr>
        </p:nvGraphicFramePr>
        <p:xfrm>
          <a:off x="1458124" y="1377388"/>
          <a:ext cx="6447386" cy="4457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21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524517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91439" y="209197"/>
            <a:ext cx="92262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Investment promotion: targeting SDG projects</a:t>
            </a:r>
          </a:p>
        </p:txBody>
      </p:sp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2282156179"/>
              </p:ext>
            </p:extLst>
          </p:nvPr>
        </p:nvGraphicFramePr>
        <p:xfrm>
          <a:off x="413658" y="1652181"/>
          <a:ext cx="835820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5"/>
          <p:cNvSpPr/>
          <p:nvPr/>
        </p:nvSpPr>
        <p:spPr>
          <a:xfrm>
            <a:off x="472548" y="5819201"/>
            <a:ext cx="3753293" cy="210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altLang="fr-FR" sz="770" i="1" dirty="0">
                <a:solidFill>
                  <a:srgbClr val="000000"/>
                </a:solidFill>
                <a:latin typeface="+mn-lt"/>
                <a:cs typeface="+mn-cs"/>
              </a:rPr>
              <a:t>Source</a:t>
            </a:r>
            <a:r>
              <a:rPr lang="en-GB" altLang="fr-FR" sz="770" dirty="0">
                <a:solidFill>
                  <a:srgbClr val="000000"/>
                </a:solidFill>
                <a:latin typeface="+mn-lt"/>
                <a:cs typeface="+mn-cs"/>
              </a:rPr>
              <a:t>: UNCTAD</a:t>
            </a:r>
            <a:endParaRPr lang="en-US" altLang="fr-FR" sz="770" dirty="0">
              <a:solidFill>
                <a:srgbClr val="000000"/>
              </a:solidFill>
              <a:latin typeface="+mn-lt"/>
              <a:cs typeface="+mn-cs"/>
            </a:endParaRPr>
          </a:p>
        </p:txBody>
      </p:sp>
      <p:sp>
        <p:nvSpPr>
          <p:cNvPr id="7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22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694342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8" name="Oval 4117"/>
          <p:cNvSpPr/>
          <p:nvPr/>
        </p:nvSpPr>
        <p:spPr bwMode="auto">
          <a:xfrm>
            <a:off x="3939727" y="1608673"/>
            <a:ext cx="3821723" cy="3516923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C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HelveticaNeueLT Std Lt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z="1100" dirty="0">
              <a:solidFill>
                <a:srgbClr val="000000"/>
              </a:solidFill>
              <a:latin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0799" y="-12336"/>
            <a:ext cx="9154800" cy="1186033"/>
            <a:chOff x="0" y="0"/>
            <a:chExt cx="9144000" cy="1556792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9144000" cy="1340768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800" dirty="0">
                <a:solidFill>
                  <a:srgbClr val="FFFFFF"/>
                </a:solidFill>
                <a:latin typeface="HelveticaNeueLT Std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0" y="1340768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100" dirty="0">
                <a:solidFill>
                  <a:srgbClr val="FFFFFF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2118" y="411471"/>
              <a:ext cx="9041882" cy="6867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NeueLT Std" panose="020B0604020202020204" pitchFamily="34" charset="0"/>
                </a:rPr>
                <a:t>Building in-country multi-stakeholder partnerships</a:t>
              </a:r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7" t="7618" r="22407" b="8046"/>
          <a:stretch/>
        </p:blipFill>
        <p:spPr bwMode="auto">
          <a:xfrm>
            <a:off x="414897" y="1608673"/>
            <a:ext cx="3978319" cy="3950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 bwMode="auto">
          <a:xfrm>
            <a:off x="457489" y="3578841"/>
            <a:ext cx="3893134" cy="5023"/>
          </a:xfrm>
          <a:prstGeom prst="lin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1840060" y="3058160"/>
            <a:ext cx="1079160" cy="1087120"/>
          </a:xfrm>
          <a:prstGeom prst="ellipse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HelveticaNeueLT Std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" dirty="0">
              <a:solidFill>
                <a:schemeClr val="tx2"/>
              </a:solidFill>
              <a:latin typeface="HelveticaNeueLT Std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HelveticaNeueLT Std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HelveticaNeueLT Std" pitchFamily="34" charset="0"/>
              </a:rPr>
              <a:t>IPA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4981577" y="1358455"/>
            <a:ext cx="3796664" cy="4567071"/>
          </a:xfrm>
          <a:prstGeom prst="rect">
            <a:avLst/>
          </a:prstGeom>
          <a:solidFill>
            <a:srgbClr val="D4ECE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08000" tIns="108000" rIns="108000" bIns="45720" numCol="1" rtlCol="0" anchor="ctr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GB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NeueLT Std Lt" pitchFamily="34" charset="0"/>
              </a:rPr>
              <a:t>Traditional partners:</a:t>
            </a:r>
          </a:p>
          <a:p>
            <a:pPr algn="l" eaLnBrk="1" hangingPunct="1"/>
            <a:endParaRPr lang="en-GB" b="0" dirty="0">
              <a:solidFill>
                <a:srgbClr val="000000">
                  <a:lumMod val="65000"/>
                  <a:lumOff val="35000"/>
                </a:srgbClr>
              </a:solidFill>
              <a:latin typeface="HelveticaNeueLT Std Lt" pitchFamily="34" charset="0"/>
            </a:endParaRPr>
          </a:p>
          <a:p>
            <a:pPr marL="285750" indent="-285750" algn="l" eaLnBrk="1" hangingPunct="1">
              <a:buFont typeface="Wingdings" panose="05000000000000000000" pitchFamily="2" charset="2"/>
              <a:buChar char="q"/>
            </a:pPr>
            <a:r>
              <a:rPr lang="en-GB" b="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NeueLT Std Lt" pitchFamily="34" charset="0"/>
              </a:rPr>
              <a:t>Ministries of industry, trade, investment and foreign affairs</a:t>
            </a:r>
          </a:p>
          <a:p>
            <a:pPr marL="285750" indent="-285750" algn="l" eaLnBrk="1" hangingPunct="1">
              <a:buFont typeface="Wingdings" panose="05000000000000000000" pitchFamily="2" charset="2"/>
              <a:buChar char="q"/>
            </a:pPr>
            <a:r>
              <a:rPr lang="en-GB" b="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NeueLT Std Lt" pitchFamily="34" charset="0"/>
              </a:rPr>
              <a:t>TPOs, EDAs, industrial zones, SEZs</a:t>
            </a:r>
          </a:p>
          <a:p>
            <a:pPr marL="285750" indent="-285750" algn="l" eaLnBrk="1" hangingPunct="1">
              <a:buFont typeface="Wingdings" panose="05000000000000000000" pitchFamily="2" charset="2"/>
              <a:buChar char="q"/>
            </a:pPr>
            <a:r>
              <a:rPr lang="en-GB" b="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NeueLT Std Lt" pitchFamily="34" charset="0"/>
              </a:rPr>
              <a:t>Chambers of commerce, manufacturing associations</a:t>
            </a:r>
          </a:p>
          <a:p>
            <a:pPr algn="l" eaLnBrk="1" hangingPunct="1"/>
            <a:endParaRPr lang="en-GB" b="0" dirty="0">
              <a:solidFill>
                <a:srgbClr val="000000">
                  <a:lumMod val="65000"/>
                  <a:lumOff val="35000"/>
                </a:srgbClr>
              </a:solidFill>
              <a:latin typeface="HelveticaNeueLT Std Lt" pitchFamily="34" charset="0"/>
            </a:endParaRPr>
          </a:p>
          <a:p>
            <a:pPr algn="l" eaLnBrk="1" hangingPunct="1"/>
            <a:endParaRPr lang="en-GB" dirty="0">
              <a:solidFill>
                <a:srgbClr val="000000">
                  <a:lumMod val="65000"/>
                  <a:lumOff val="35000"/>
                </a:srgbClr>
              </a:solidFill>
              <a:latin typeface="HelveticaNeueLT Std Lt" pitchFamily="34" charset="0"/>
            </a:endParaRPr>
          </a:p>
          <a:p>
            <a:pPr algn="l" eaLnBrk="1" hangingPunct="1"/>
            <a:r>
              <a:rPr lang="en-GB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NeueLT Std Lt" pitchFamily="34" charset="0"/>
              </a:rPr>
              <a:t>Goals-related support partners:</a:t>
            </a:r>
          </a:p>
          <a:p>
            <a:pPr algn="l" eaLnBrk="1" hangingPunct="1"/>
            <a:endParaRPr lang="en-GB" b="0" dirty="0">
              <a:solidFill>
                <a:srgbClr val="000000">
                  <a:lumMod val="65000"/>
                  <a:lumOff val="35000"/>
                </a:srgbClr>
              </a:solidFill>
              <a:latin typeface="HelveticaNeueLT Std Lt" pitchFamily="34" charset="0"/>
            </a:endParaRPr>
          </a:p>
          <a:p>
            <a:pPr marL="285750" indent="-285750" algn="l" eaLnBrk="1" hangingPunct="1">
              <a:buFont typeface="Wingdings" panose="05000000000000000000" pitchFamily="2" charset="2"/>
              <a:buChar char="q"/>
            </a:pPr>
            <a:r>
              <a:rPr lang="en-GB" b="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NeueLT Std Lt" pitchFamily="34" charset="0"/>
              </a:rPr>
              <a:t>Ministries of energy, health, education, agriculture and labour</a:t>
            </a:r>
          </a:p>
          <a:p>
            <a:pPr marL="285750" indent="-285750" algn="l" eaLnBrk="1" hangingPunct="1">
              <a:buFont typeface="Wingdings" panose="05000000000000000000" pitchFamily="2" charset="2"/>
              <a:buChar char="q"/>
            </a:pPr>
            <a:r>
              <a:rPr lang="en-GB" b="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NeueLT Std Lt" pitchFamily="34" charset="0"/>
              </a:rPr>
              <a:t>Local governments</a:t>
            </a:r>
          </a:p>
          <a:p>
            <a:pPr marL="285750" indent="-285750" algn="l" eaLnBrk="1" hangingPunct="1">
              <a:buFont typeface="Wingdings" panose="05000000000000000000" pitchFamily="2" charset="2"/>
              <a:buChar char="q"/>
            </a:pPr>
            <a:r>
              <a:rPr lang="en-GB" b="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NeueLT Std Lt" pitchFamily="34" charset="0"/>
              </a:rPr>
              <a:t>NGOs and informal sector representatives</a:t>
            </a:r>
          </a:p>
          <a:p>
            <a:pPr marL="285750" indent="-285750" algn="l" eaLnBrk="1" hangingPunct="1">
              <a:buFont typeface="Wingdings" panose="05000000000000000000" pitchFamily="2" charset="2"/>
              <a:buChar char="q"/>
            </a:pPr>
            <a:r>
              <a:rPr lang="en-GB" b="0" dirty="0">
                <a:solidFill>
                  <a:srgbClr val="000000">
                    <a:lumMod val="65000"/>
                    <a:lumOff val="35000"/>
                  </a:srgbClr>
                </a:solidFill>
                <a:latin typeface="HelveticaNeueLT Std Lt" pitchFamily="34" charset="0"/>
              </a:rPr>
              <a:t>OIAs and donor agencies</a:t>
            </a:r>
            <a:endParaRPr lang="en-GB" b="0" u="sng" dirty="0">
              <a:solidFill>
                <a:srgbClr val="000000">
                  <a:lumMod val="65000"/>
                  <a:lumOff val="35000"/>
                </a:srgbClr>
              </a:solidFill>
              <a:latin typeface="HelveticaNeueLT Std Lt" pitchFamily="34" charset="0"/>
            </a:endParaRPr>
          </a:p>
        </p:txBody>
      </p:sp>
      <p:cxnSp>
        <p:nvCxnSpPr>
          <p:cNvPr id="39" name="Straight Connector 38"/>
          <p:cNvCxnSpPr/>
          <p:nvPr/>
        </p:nvCxnSpPr>
        <p:spPr bwMode="auto">
          <a:xfrm>
            <a:off x="4981577" y="3567266"/>
            <a:ext cx="3831220" cy="11575"/>
          </a:xfrm>
          <a:prstGeom prst="lin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Left Arrow 9"/>
          <p:cNvSpPr/>
          <p:nvPr/>
        </p:nvSpPr>
        <p:spPr bwMode="auto">
          <a:xfrm>
            <a:off x="4227510" y="2457932"/>
            <a:ext cx="609600" cy="355600"/>
          </a:xfrm>
          <a:prstGeom prst="leftArrow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2" name="Left Arrow 41"/>
          <p:cNvSpPr/>
          <p:nvPr/>
        </p:nvSpPr>
        <p:spPr bwMode="auto">
          <a:xfrm>
            <a:off x="4241133" y="4230221"/>
            <a:ext cx="609600" cy="355600"/>
          </a:xfrm>
          <a:prstGeom prst="leftArrow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79944" y="5819201"/>
            <a:ext cx="3753293" cy="210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altLang="fr-FR" sz="770" i="1" dirty="0">
                <a:solidFill>
                  <a:srgbClr val="000000"/>
                </a:solidFill>
                <a:latin typeface="+mn-lt"/>
                <a:cs typeface="+mn-cs"/>
              </a:rPr>
              <a:t>Source</a:t>
            </a:r>
            <a:r>
              <a:rPr lang="en-GB" altLang="fr-FR" sz="770" dirty="0">
                <a:solidFill>
                  <a:srgbClr val="000000"/>
                </a:solidFill>
                <a:latin typeface="+mn-lt"/>
                <a:cs typeface="+mn-cs"/>
              </a:rPr>
              <a:t>: UNCTAD</a:t>
            </a:r>
            <a:endParaRPr lang="en-US" altLang="fr-FR" sz="770" dirty="0">
              <a:solidFill>
                <a:srgbClr val="000000"/>
              </a:solidFill>
              <a:latin typeface="+mn-lt"/>
              <a:cs typeface="+mn-cs"/>
            </a:endParaRPr>
          </a:p>
        </p:txBody>
      </p:sp>
      <p:sp>
        <p:nvSpPr>
          <p:cNvPr id="20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23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924695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z="4000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0800" y="0"/>
            <a:ext cx="9179402" cy="1241141"/>
            <a:chOff x="0" y="0"/>
            <a:chExt cx="9144000" cy="1556792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9144000" cy="1340768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0" y="1340768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35809" y="441950"/>
              <a:ext cx="8978146" cy="656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NeueLT Std" panose="020B0604020202020204" pitchFamily="34" charset="0"/>
                </a:rPr>
                <a:t>Broaden contact with potential investors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0" y="1343311"/>
            <a:ext cx="90868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F8367"/>
                </a:solidFill>
                <a:latin typeface="+mj-lt"/>
              </a:rPr>
              <a:t>Relative sizes of selected potential sources of investment, 2012</a:t>
            </a:r>
          </a:p>
          <a:p>
            <a:r>
              <a:rPr lang="en-US" sz="1200" b="0" dirty="0">
                <a:solidFill>
                  <a:srgbClr val="0F8367"/>
                </a:solidFill>
                <a:latin typeface="+mj-lt"/>
              </a:rPr>
              <a:t>(Value of assets, stocks and loans in trillions of US dollars)</a:t>
            </a: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1697588" y="2186552"/>
            <a:ext cx="5762625" cy="3373437"/>
            <a:chOff x="1065" y="1397"/>
            <a:chExt cx="3630" cy="2125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65" y="1397"/>
              <a:ext cx="3630" cy="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CH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1059" y="1391"/>
              <a:ext cx="3636" cy="213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CH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1943" y="1482"/>
              <a:ext cx="2667" cy="195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CH"/>
            </a:p>
          </p:txBody>
        </p:sp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1943" y="1596"/>
              <a:ext cx="2308" cy="1727"/>
            </a:xfrm>
            <a:custGeom>
              <a:avLst/>
              <a:gdLst>
                <a:gd name="T0" fmla="*/ 0 w 2308"/>
                <a:gd name="T1" fmla="*/ 1567 h 1727"/>
                <a:gd name="T2" fmla="*/ 119 w 2308"/>
                <a:gd name="T3" fmla="*/ 1567 h 1727"/>
                <a:gd name="T4" fmla="*/ 119 w 2308"/>
                <a:gd name="T5" fmla="*/ 1727 h 1727"/>
                <a:gd name="T6" fmla="*/ 0 w 2308"/>
                <a:gd name="T7" fmla="*/ 1727 h 1727"/>
                <a:gd name="T8" fmla="*/ 0 w 2308"/>
                <a:gd name="T9" fmla="*/ 1567 h 1727"/>
                <a:gd name="T10" fmla="*/ 0 w 2308"/>
                <a:gd name="T11" fmla="*/ 1174 h 1727"/>
                <a:gd name="T12" fmla="*/ 473 w 2308"/>
                <a:gd name="T13" fmla="*/ 1174 h 1727"/>
                <a:gd name="T14" fmla="*/ 473 w 2308"/>
                <a:gd name="T15" fmla="*/ 1334 h 1727"/>
                <a:gd name="T16" fmla="*/ 0 w 2308"/>
                <a:gd name="T17" fmla="*/ 1334 h 1727"/>
                <a:gd name="T18" fmla="*/ 0 w 2308"/>
                <a:gd name="T19" fmla="*/ 1174 h 1727"/>
                <a:gd name="T20" fmla="*/ 0 w 2308"/>
                <a:gd name="T21" fmla="*/ 787 h 1727"/>
                <a:gd name="T22" fmla="*/ 495 w 2308"/>
                <a:gd name="T23" fmla="*/ 787 h 1727"/>
                <a:gd name="T24" fmla="*/ 495 w 2308"/>
                <a:gd name="T25" fmla="*/ 940 h 1727"/>
                <a:gd name="T26" fmla="*/ 0 w 2308"/>
                <a:gd name="T27" fmla="*/ 940 h 1727"/>
                <a:gd name="T28" fmla="*/ 0 w 2308"/>
                <a:gd name="T29" fmla="*/ 787 h 1727"/>
                <a:gd name="T30" fmla="*/ 0 w 2308"/>
                <a:gd name="T31" fmla="*/ 393 h 1727"/>
                <a:gd name="T32" fmla="*/ 649 w 2308"/>
                <a:gd name="T33" fmla="*/ 393 h 1727"/>
                <a:gd name="T34" fmla="*/ 649 w 2308"/>
                <a:gd name="T35" fmla="*/ 553 h 1727"/>
                <a:gd name="T36" fmla="*/ 0 w 2308"/>
                <a:gd name="T37" fmla="*/ 553 h 1727"/>
                <a:gd name="T38" fmla="*/ 0 w 2308"/>
                <a:gd name="T39" fmla="*/ 393 h 1727"/>
                <a:gd name="T40" fmla="*/ 0 w 2308"/>
                <a:gd name="T41" fmla="*/ 0 h 1727"/>
                <a:gd name="T42" fmla="*/ 2308 w 2308"/>
                <a:gd name="T43" fmla="*/ 0 h 1727"/>
                <a:gd name="T44" fmla="*/ 2308 w 2308"/>
                <a:gd name="T45" fmla="*/ 160 h 1727"/>
                <a:gd name="T46" fmla="*/ 0 w 2308"/>
                <a:gd name="T47" fmla="*/ 160 h 1727"/>
                <a:gd name="T48" fmla="*/ 0 w 2308"/>
                <a:gd name="T49" fmla="*/ 0 h 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08" h="1727">
                  <a:moveTo>
                    <a:pt x="0" y="1567"/>
                  </a:moveTo>
                  <a:lnTo>
                    <a:pt x="119" y="1567"/>
                  </a:lnTo>
                  <a:lnTo>
                    <a:pt x="119" y="1727"/>
                  </a:lnTo>
                  <a:lnTo>
                    <a:pt x="0" y="1727"/>
                  </a:lnTo>
                  <a:lnTo>
                    <a:pt x="0" y="1567"/>
                  </a:lnTo>
                  <a:close/>
                  <a:moveTo>
                    <a:pt x="0" y="1174"/>
                  </a:moveTo>
                  <a:lnTo>
                    <a:pt x="473" y="1174"/>
                  </a:lnTo>
                  <a:lnTo>
                    <a:pt x="473" y="1334"/>
                  </a:lnTo>
                  <a:lnTo>
                    <a:pt x="0" y="1334"/>
                  </a:lnTo>
                  <a:lnTo>
                    <a:pt x="0" y="1174"/>
                  </a:lnTo>
                  <a:close/>
                  <a:moveTo>
                    <a:pt x="0" y="787"/>
                  </a:moveTo>
                  <a:lnTo>
                    <a:pt x="495" y="787"/>
                  </a:lnTo>
                  <a:lnTo>
                    <a:pt x="495" y="940"/>
                  </a:lnTo>
                  <a:lnTo>
                    <a:pt x="0" y="940"/>
                  </a:lnTo>
                  <a:lnTo>
                    <a:pt x="0" y="787"/>
                  </a:lnTo>
                  <a:close/>
                  <a:moveTo>
                    <a:pt x="0" y="393"/>
                  </a:moveTo>
                  <a:lnTo>
                    <a:pt x="649" y="393"/>
                  </a:lnTo>
                  <a:lnTo>
                    <a:pt x="649" y="553"/>
                  </a:lnTo>
                  <a:lnTo>
                    <a:pt x="0" y="553"/>
                  </a:lnTo>
                  <a:lnTo>
                    <a:pt x="0" y="393"/>
                  </a:lnTo>
                  <a:close/>
                  <a:moveTo>
                    <a:pt x="0" y="0"/>
                  </a:moveTo>
                  <a:lnTo>
                    <a:pt x="2308" y="0"/>
                  </a:lnTo>
                  <a:lnTo>
                    <a:pt x="2308" y="160"/>
                  </a:lnTo>
                  <a:lnTo>
                    <a:pt x="0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9F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CH"/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1937" y="1477"/>
              <a:ext cx="6" cy="1960"/>
            </a:xfrm>
            <a:prstGeom prst="rect">
              <a:avLst/>
            </a:prstGeom>
            <a:solidFill>
              <a:srgbClr val="868686"/>
            </a:solidFill>
            <a:ln w="9525">
              <a:solidFill>
                <a:srgbClr val="868686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CH"/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1914" y="1477"/>
              <a:ext cx="23" cy="1965"/>
            </a:xfrm>
            <a:custGeom>
              <a:avLst/>
              <a:gdLst>
                <a:gd name="T0" fmla="*/ 0 w 23"/>
                <a:gd name="T1" fmla="*/ 1960 h 1965"/>
                <a:gd name="T2" fmla="*/ 23 w 23"/>
                <a:gd name="T3" fmla="*/ 1960 h 1965"/>
                <a:gd name="T4" fmla="*/ 23 w 23"/>
                <a:gd name="T5" fmla="*/ 1965 h 1965"/>
                <a:gd name="T6" fmla="*/ 0 w 23"/>
                <a:gd name="T7" fmla="*/ 1965 h 1965"/>
                <a:gd name="T8" fmla="*/ 0 w 23"/>
                <a:gd name="T9" fmla="*/ 1960 h 1965"/>
                <a:gd name="T10" fmla="*/ 0 w 23"/>
                <a:gd name="T11" fmla="*/ 1566 h 1965"/>
                <a:gd name="T12" fmla="*/ 23 w 23"/>
                <a:gd name="T13" fmla="*/ 1566 h 1965"/>
                <a:gd name="T14" fmla="*/ 23 w 23"/>
                <a:gd name="T15" fmla="*/ 1572 h 1965"/>
                <a:gd name="T16" fmla="*/ 0 w 23"/>
                <a:gd name="T17" fmla="*/ 1572 h 1965"/>
                <a:gd name="T18" fmla="*/ 0 w 23"/>
                <a:gd name="T19" fmla="*/ 1566 h 1965"/>
                <a:gd name="T20" fmla="*/ 0 w 23"/>
                <a:gd name="T21" fmla="*/ 1173 h 1965"/>
                <a:gd name="T22" fmla="*/ 23 w 23"/>
                <a:gd name="T23" fmla="*/ 1173 h 1965"/>
                <a:gd name="T24" fmla="*/ 23 w 23"/>
                <a:gd name="T25" fmla="*/ 1179 h 1965"/>
                <a:gd name="T26" fmla="*/ 0 w 23"/>
                <a:gd name="T27" fmla="*/ 1179 h 1965"/>
                <a:gd name="T28" fmla="*/ 0 w 23"/>
                <a:gd name="T29" fmla="*/ 1173 h 1965"/>
                <a:gd name="T30" fmla="*/ 0 w 23"/>
                <a:gd name="T31" fmla="*/ 786 h 1965"/>
                <a:gd name="T32" fmla="*/ 23 w 23"/>
                <a:gd name="T33" fmla="*/ 786 h 1965"/>
                <a:gd name="T34" fmla="*/ 23 w 23"/>
                <a:gd name="T35" fmla="*/ 792 h 1965"/>
                <a:gd name="T36" fmla="*/ 0 w 23"/>
                <a:gd name="T37" fmla="*/ 792 h 1965"/>
                <a:gd name="T38" fmla="*/ 0 w 23"/>
                <a:gd name="T39" fmla="*/ 786 h 1965"/>
                <a:gd name="T40" fmla="*/ 0 w 23"/>
                <a:gd name="T41" fmla="*/ 393 h 1965"/>
                <a:gd name="T42" fmla="*/ 23 w 23"/>
                <a:gd name="T43" fmla="*/ 393 h 1965"/>
                <a:gd name="T44" fmla="*/ 23 w 23"/>
                <a:gd name="T45" fmla="*/ 399 h 1965"/>
                <a:gd name="T46" fmla="*/ 0 w 23"/>
                <a:gd name="T47" fmla="*/ 399 h 1965"/>
                <a:gd name="T48" fmla="*/ 0 w 23"/>
                <a:gd name="T49" fmla="*/ 393 h 1965"/>
                <a:gd name="T50" fmla="*/ 0 w 23"/>
                <a:gd name="T51" fmla="*/ 0 h 1965"/>
                <a:gd name="T52" fmla="*/ 23 w 23"/>
                <a:gd name="T53" fmla="*/ 0 h 1965"/>
                <a:gd name="T54" fmla="*/ 23 w 23"/>
                <a:gd name="T55" fmla="*/ 5 h 1965"/>
                <a:gd name="T56" fmla="*/ 0 w 23"/>
                <a:gd name="T57" fmla="*/ 5 h 1965"/>
                <a:gd name="T58" fmla="*/ 0 w 23"/>
                <a:gd name="T59" fmla="*/ 0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" h="1965">
                  <a:moveTo>
                    <a:pt x="0" y="1960"/>
                  </a:moveTo>
                  <a:lnTo>
                    <a:pt x="23" y="1960"/>
                  </a:lnTo>
                  <a:lnTo>
                    <a:pt x="23" y="1965"/>
                  </a:lnTo>
                  <a:lnTo>
                    <a:pt x="0" y="1965"/>
                  </a:lnTo>
                  <a:lnTo>
                    <a:pt x="0" y="1960"/>
                  </a:lnTo>
                  <a:close/>
                  <a:moveTo>
                    <a:pt x="0" y="1566"/>
                  </a:moveTo>
                  <a:lnTo>
                    <a:pt x="23" y="1566"/>
                  </a:lnTo>
                  <a:lnTo>
                    <a:pt x="23" y="1572"/>
                  </a:lnTo>
                  <a:lnTo>
                    <a:pt x="0" y="1572"/>
                  </a:lnTo>
                  <a:lnTo>
                    <a:pt x="0" y="1566"/>
                  </a:lnTo>
                  <a:close/>
                  <a:moveTo>
                    <a:pt x="0" y="1173"/>
                  </a:moveTo>
                  <a:lnTo>
                    <a:pt x="23" y="1173"/>
                  </a:lnTo>
                  <a:lnTo>
                    <a:pt x="23" y="1179"/>
                  </a:lnTo>
                  <a:lnTo>
                    <a:pt x="0" y="1179"/>
                  </a:lnTo>
                  <a:lnTo>
                    <a:pt x="0" y="1173"/>
                  </a:lnTo>
                  <a:close/>
                  <a:moveTo>
                    <a:pt x="0" y="786"/>
                  </a:moveTo>
                  <a:lnTo>
                    <a:pt x="23" y="786"/>
                  </a:lnTo>
                  <a:lnTo>
                    <a:pt x="23" y="792"/>
                  </a:lnTo>
                  <a:lnTo>
                    <a:pt x="0" y="792"/>
                  </a:lnTo>
                  <a:lnTo>
                    <a:pt x="0" y="786"/>
                  </a:lnTo>
                  <a:close/>
                  <a:moveTo>
                    <a:pt x="0" y="393"/>
                  </a:moveTo>
                  <a:lnTo>
                    <a:pt x="23" y="393"/>
                  </a:lnTo>
                  <a:lnTo>
                    <a:pt x="23" y="399"/>
                  </a:lnTo>
                  <a:lnTo>
                    <a:pt x="0" y="399"/>
                  </a:lnTo>
                  <a:lnTo>
                    <a:pt x="0" y="393"/>
                  </a:lnTo>
                  <a:close/>
                  <a:moveTo>
                    <a:pt x="0" y="0"/>
                  </a:moveTo>
                  <a:lnTo>
                    <a:pt x="23" y="0"/>
                  </a:lnTo>
                  <a:lnTo>
                    <a:pt x="23" y="5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68686"/>
            </a:solidFill>
            <a:ln w="9525">
              <a:solidFill>
                <a:srgbClr val="86868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CH"/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2108" y="3203"/>
              <a:ext cx="142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6.3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2461" y="2810"/>
              <a:ext cx="120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25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2478" y="2417"/>
              <a:ext cx="120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26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3"/>
            <p:cNvSpPr>
              <a:spLocks noChangeArrowheads="1"/>
            </p:cNvSpPr>
            <p:nvPr/>
          </p:nvSpPr>
          <p:spPr bwMode="auto">
            <a:xfrm>
              <a:off x="2632" y="2030"/>
              <a:ext cx="120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34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4"/>
            <p:cNvSpPr>
              <a:spLocks noChangeArrowheads="1"/>
            </p:cNvSpPr>
            <p:nvPr/>
          </p:nvSpPr>
          <p:spPr bwMode="auto">
            <a:xfrm>
              <a:off x="4290" y="1637"/>
              <a:ext cx="160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121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15"/>
            <p:cNvSpPr>
              <a:spLocks noChangeArrowheads="1"/>
            </p:cNvSpPr>
            <p:nvPr/>
          </p:nvSpPr>
          <p:spPr bwMode="auto">
            <a:xfrm>
              <a:off x="1658" y="3197"/>
              <a:ext cx="251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SWFs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16"/>
            <p:cNvSpPr>
              <a:spLocks noChangeArrowheads="1"/>
            </p:cNvSpPr>
            <p:nvPr/>
          </p:nvSpPr>
          <p:spPr bwMode="auto">
            <a:xfrm>
              <a:off x="1669" y="2804"/>
              <a:ext cx="234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TNCs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17"/>
            <p:cNvSpPr>
              <a:spLocks noChangeArrowheads="1"/>
            </p:cNvSpPr>
            <p:nvPr/>
          </p:nvSpPr>
          <p:spPr bwMode="auto">
            <a:xfrm>
              <a:off x="1116" y="2411"/>
              <a:ext cx="798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Insurance companies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18"/>
            <p:cNvSpPr>
              <a:spLocks noChangeArrowheads="1"/>
            </p:cNvSpPr>
            <p:nvPr/>
          </p:nvSpPr>
          <p:spPr bwMode="auto">
            <a:xfrm>
              <a:off x="1367" y="2024"/>
              <a:ext cx="547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Pension funds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19"/>
            <p:cNvSpPr>
              <a:spLocks noChangeArrowheads="1"/>
            </p:cNvSpPr>
            <p:nvPr/>
          </p:nvSpPr>
          <p:spPr bwMode="auto">
            <a:xfrm>
              <a:off x="1435" y="1631"/>
              <a:ext cx="473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Bank assets</a:t>
              </a:r>
              <a:endPara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0"/>
            <p:cNvSpPr>
              <a:spLocks noChangeArrowheads="1"/>
            </p:cNvSpPr>
            <p:nvPr/>
          </p:nvSpPr>
          <p:spPr bwMode="auto">
            <a:xfrm>
              <a:off x="1065" y="1397"/>
              <a:ext cx="3630" cy="2125"/>
            </a:xfrm>
            <a:prstGeom prst="rect">
              <a:avLst/>
            </a:prstGeom>
            <a:noFill/>
            <a:ln w="9525">
              <a:solidFill>
                <a:srgbClr val="86868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CH"/>
            </a:p>
          </p:txBody>
        </p:sp>
      </p:grpSp>
      <p:sp>
        <p:nvSpPr>
          <p:cNvPr id="29" name="Text Placeholder 3"/>
          <p:cNvSpPr txBox="1">
            <a:spLocks/>
          </p:cNvSpPr>
          <p:nvPr/>
        </p:nvSpPr>
        <p:spPr>
          <a:xfrm>
            <a:off x="1637330" y="5745996"/>
            <a:ext cx="2276408" cy="2598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70" i="1" dirty="0">
                <a:solidFill>
                  <a:srgbClr val="000000"/>
                </a:solidFill>
                <a:cs typeface="Arial" charset="0"/>
              </a:rPr>
              <a:t>Source:  </a:t>
            </a:r>
            <a:r>
              <a:rPr lang="en-US" sz="770" dirty="0">
                <a:solidFill>
                  <a:srgbClr val="000000"/>
                </a:solidFill>
                <a:cs typeface="Arial" charset="0"/>
              </a:rPr>
              <a:t>©UNCTAD WIR 2014</a:t>
            </a:r>
            <a:endParaRPr lang="en-US" sz="770" dirty="0"/>
          </a:p>
        </p:txBody>
      </p:sp>
      <p:sp>
        <p:nvSpPr>
          <p:cNvPr id="28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24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766252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4"/>
          <a:stretch/>
        </p:blipFill>
        <p:spPr>
          <a:xfrm>
            <a:off x="132717" y="2111784"/>
            <a:ext cx="2204146" cy="394833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411480" y="-37062"/>
            <a:ext cx="9955530" cy="1191066"/>
            <a:chOff x="-423410" y="-52558"/>
            <a:chExt cx="9967302" cy="128240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-423410" y="-52558"/>
              <a:ext cx="9967302" cy="1027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NeueLT Std" panose="020B0604020202020204" pitchFamily="34" charset="0"/>
                </a:rPr>
                <a:t>Regional cooperation between governments </a:t>
              </a:r>
            </a:p>
            <a:p>
              <a:r>
                <a:rPr lang="en-GB" sz="28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elveticaNeueLT Std" panose="020B0604020202020204" pitchFamily="34" charset="0"/>
                </a:rPr>
                <a:t>and their IPAs</a:t>
              </a:r>
            </a:p>
          </p:txBody>
        </p:sp>
      </p:grpSp>
      <p:sp>
        <p:nvSpPr>
          <p:cNvPr id="31" name="Rectangle 30"/>
          <p:cNvSpPr/>
          <p:nvPr/>
        </p:nvSpPr>
        <p:spPr bwMode="auto">
          <a:xfrm>
            <a:off x="1109060" y="4629150"/>
            <a:ext cx="7249122" cy="753783"/>
          </a:xfrm>
          <a:prstGeom prst="rect">
            <a:avLst/>
          </a:prstGeom>
          <a:noFill/>
          <a:ln>
            <a:noFill/>
          </a:ln>
          <a:effectLst>
            <a:outerShdw blurRad="165100" dist="63500" dir="5400000" sx="102000" sy="10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b="0" dirty="0">
              <a:solidFill>
                <a:schemeClr val="bg2">
                  <a:lumMod val="75000"/>
                </a:schemeClr>
              </a:solidFill>
              <a:latin typeface="HelveticaNeueLT Std Lt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AutoShape 2" descr="Image result for rwanda development board"/>
          <p:cNvSpPr>
            <a:spLocks noChangeAspect="1" noChangeArrowheads="1"/>
          </p:cNvSpPr>
          <p:nvPr/>
        </p:nvSpPr>
        <p:spPr bwMode="auto">
          <a:xfrm>
            <a:off x="155575" y="-312738"/>
            <a:ext cx="2295525" cy="65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216142" y="1373169"/>
            <a:ext cx="32018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119374"/>
                </a:solidFill>
                <a:latin typeface="HelveticaNeueLT Std" pitchFamily="34" charset="0"/>
              </a:rPr>
              <a:t>Caribbean Association of Investment Promotion Agencies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30"/>
          <a:stretch/>
        </p:blipFill>
        <p:spPr>
          <a:xfrm>
            <a:off x="255672" y="1177133"/>
            <a:ext cx="1109060" cy="924217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885" b="51674"/>
          <a:stretch/>
        </p:blipFill>
        <p:spPr bwMode="auto">
          <a:xfrm>
            <a:off x="2247494" y="2171094"/>
            <a:ext cx="429569" cy="332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30" r="79885"/>
          <a:stretch/>
        </p:blipFill>
        <p:spPr bwMode="auto">
          <a:xfrm>
            <a:off x="2717745" y="2145171"/>
            <a:ext cx="429569" cy="3582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Oval 26"/>
          <p:cNvSpPr/>
          <p:nvPr/>
        </p:nvSpPr>
        <p:spPr bwMode="auto">
          <a:xfrm>
            <a:off x="554530" y="3613163"/>
            <a:ext cx="1253488" cy="94557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9699" y="1826024"/>
            <a:ext cx="1632076" cy="1453789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4850841" y="1502262"/>
            <a:ext cx="31072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119374"/>
                </a:solidFill>
                <a:latin typeface="HelveticaNeueLT Std" pitchFamily="34" charset="0"/>
              </a:rPr>
              <a:t>Pacific Alliance 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7284" y="3732686"/>
            <a:ext cx="3926378" cy="216011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8249" y="1464299"/>
            <a:ext cx="3025751" cy="1541034"/>
          </a:xfrm>
          <a:prstGeom prst="rect">
            <a:avLst/>
          </a:prstGeom>
        </p:spPr>
      </p:pic>
      <p:sp>
        <p:nvSpPr>
          <p:cNvPr id="22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25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574027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7929" y="135437"/>
            <a:ext cx="8997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Partnerships with outward investment agencies</a:t>
            </a:r>
            <a:endParaRPr lang="fr-CH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NeueLT Std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109060" y="4629150"/>
            <a:ext cx="7249122" cy="753783"/>
          </a:xfrm>
          <a:prstGeom prst="rect">
            <a:avLst/>
          </a:prstGeom>
          <a:noFill/>
          <a:ln>
            <a:noFill/>
          </a:ln>
          <a:effectLst>
            <a:outerShdw blurRad="165100" dist="63500" dir="5400000" sx="102000" sy="10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b="0" dirty="0">
              <a:solidFill>
                <a:schemeClr val="bg2">
                  <a:lumMod val="75000"/>
                </a:schemeClr>
              </a:solidFill>
              <a:latin typeface="HelveticaNeueLT Std Lt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050" y="2712029"/>
            <a:ext cx="3350681" cy="118232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auto">
          <a:xfrm>
            <a:off x="1184275" y="4480560"/>
            <a:ext cx="2823273" cy="742950"/>
          </a:xfrm>
          <a:prstGeom prst="rect">
            <a:avLst/>
          </a:prstGeom>
          <a:solidFill>
            <a:srgbClr val="D4ECE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08000" tIns="108000" rIns="108000" bIns="45720" numCol="1" rtlCol="0" anchor="ctr" anchorCtr="0" compatLnSpc="1">
            <a:prstTxWarp prst="textNoShape">
              <a:avLst/>
            </a:prstTxWarp>
          </a:bodyPr>
          <a:lstStyle/>
          <a:p>
            <a:pPr algn="l" eaLnBrk="1" hangingPunct="1">
              <a:spcAft>
                <a:spcPts val="0"/>
              </a:spcAft>
            </a:pPr>
            <a:r>
              <a:rPr lang="en-US" dirty="0">
                <a:solidFill>
                  <a:srgbClr val="13A17F"/>
                </a:solidFill>
                <a:latin typeface="HelveticaNeueLT Std Lt" pitchFamily="34" charset="0"/>
              </a:rPr>
              <a:t>Investment opportunities marketing</a:t>
            </a:r>
            <a:endParaRPr lang="en-US" b="0" dirty="0">
              <a:solidFill>
                <a:srgbClr val="000000"/>
              </a:solidFill>
              <a:latin typeface="HelveticaNeueLT Std Lt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1184275" y="3163537"/>
            <a:ext cx="2826588" cy="823628"/>
          </a:xfrm>
          <a:prstGeom prst="rect">
            <a:avLst/>
          </a:prstGeom>
          <a:solidFill>
            <a:srgbClr val="D4ECE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08000" tIns="108000" rIns="108000" bIns="45720" numCol="1" rtlCol="0" anchor="ctr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dirty="0">
                <a:solidFill>
                  <a:srgbClr val="13A17F"/>
                </a:solidFill>
                <a:latin typeface="HelveticaNeueLT Std Lt" pitchFamily="34" charset="0"/>
              </a:rPr>
              <a:t>Technical cooperation</a:t>
            </a:r>
            <a:endParaRPr lang="en-US" b="0" dirty="0">
              <a:solidFill>
                <a:srgbClr val="000000"/>
              </a:solidFill>
              <a:latin typeface="HelveticaNeueLT Std Lt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184278" y="1883127"/>
            <a:ext cx="2826585" cy="789466"/>
          </a:xfrm>
          <a:prstGeom prst="rect">
            <a:avLst/>
          </a:prstGeom>
          <a:solidFill>
            <a:srgbClr val="D4ECE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08000" tIns="108000" rIns="108000" bIns="45720" numCol="1" rtlCol="0" anchor="ctr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dirty="0">
                <a:solidFill>
                  <a:srgbClr val="13A17F"/>
                </a:solidFill>
                <a:latin typeface="HelveticaNeueLT Std Lt" pitchFamily="34" charset="0"/>
              </a:rPr>
              <a:t>Information sharing</a:t>
            </a:r>
            <a:endParaRPr lang="en-US" b="0" i="1" dirty="0">
              <a:solidFill>
                <a:srgbClr val="000000"/>
              </a:solidFill>
              <a:latin typeface="HelveticaNeueLT Std Lt" pitchFamily="34" charset="0"/>
            </a:endParaRPr>
          </a:p>
          <a:p>
            <a:pPr algn="l" eaLnBrk="1" hangingPunct="1"/>
            <a:endParaRPr lang="en-US" b="0" dirty="0">
              <a:solidFill>
                <a:srgbClr val="000000">
                  <a:lumMod val="65000"/>
                  <a:lumOff val="35000"/>
                </a:srgbClr>
              </a:solidFill>
              <a:latin typeface="HelveticaNeueLT Std Lt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4509243" y="1393453"/>
            <a:ext cx="0" cy="4154218"/>
          </a:xfrm>
          <a:prstGeom prst="line">
            <a:avLst/>
          </a:prstGeom>
          <a:solidFill>
            <a:srgbClr val="FFFFFF"/>
          </a:solidFill>
          <a:ln w="9525" cap="flat" cmpd="sng" algn="ctr">
            <a:solidFill>
              <a:srgbClr val="C446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4967050" y="1348390"/>
            <a:ext cx="3329899" cy="584775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A885"/>
                </a:solidFill>
                <a:latin typeface="HelveticaNeueLT Std Lt" pitchFamily="34" charset="0"/>
                <a:ea typeface="+mj-ea"/>
                <a:cs typeface="+mj-cs"/>
              </a:rPr>
              <a:t>Outward investment agencies (OIAs)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67051" y="4756060"/>
            <a:ext cx="3352326" cy="584775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A885"/>
                </a:solidFill>
                <a:latin typeface="HelveticaNeueLT Std Lt" pitchFamily="34" charset="0"/>
                <a:ea typeface="+mj-ea"/>
                <a:cs typeface="+mj-cs"/>
              </a:rPr>
              <a:t>Inward investment promotion agencies (IPAs)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33938" y="3904733"/>
            <a:ext cx="2231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A885"/>
                </a:solidFill>
                <a:latin typeface="HelveticaNeueLT Std Lt" pitchFamily="34" charset="0"/>
                <a:ea typeface="+mj-ea"/>
                <a:cs typeface="+mj-cs"/>
              </a:rPr>
              <a:t>Foreign enterprise</a:t>
            </a:r>
          </a:p>
        </p:txBody>
      </p:sp>
      <p:sp>
        <p:nvSpPr>
          <p:cNvPr id="23" name="Down Arrow 22"/>
          <p:cNvSpPr/>
          <p:nvPr/>
        </p:nvSpPr>
        <p:spPr bwMode="auto">
          <a:xfrm>
            <a:off x="6425220" y="1994126"/>
            <a:ext cx="392140" cy="659418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4" name="Down Arrow 23"/>
          <p:cNvSpPr/>
          <p:nvPr/>
        </p:nvSpPr>
        <p:spPr bwMode="auto">
          <a:xfrm rot="10800000">
            <a:off x="6437474" y="3998852"/>
            <a:ext cx="392140" cy="659418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 rot="16200000">
            <a:off x="7781338" y="4742388"/>
            <a:ext cx="24970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0" dirty="0">
                <a:latin typeface="HelveticaNeueLT Std Lt" pitchFamily="34" charset="0"/>
              </a:rPr>
              <a:t>Photo: Dutch Good Growth Fund</a:t>
            </a:r>
          </a:p>
        </p:txBody>
      </p:sp>
      <p:sp>
        <p:nvSpPr>
          <p:cNvPr id="25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26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520669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10799" y="36455"/>
            <a:ext cx="915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GreenFDI.org </a:t>
            </a:r>
          </a:p>
          <a:p>
            <a:r>
              <a:rPr lang="en-GB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a tool for promoting green investment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1109060" y="4629150"/>
            <a:ext cx="7249122" cy="753783"/>
          </a:xfrm>
          <a:prstGeom prst="rect">
            <a:avLst/>
          </a:prstGeom>
          <a:noFill/>
          <a:ln>
            <a:noFill/>
          </a:ln>
          <a:effectLst>
            <a:outerShdw blurRad="165100" dist="63500" dir="5400000" sx="102000" sy="10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b="0" dirty="0">
              <a:solidFill>
                <a:schemeClr val="bg2">
                  <a:lumMod val="75000"/>
                </a:schemeClr>
              </a:solidFill>
              <a:latin typeface="HelveticaNeueLT Std Lt" pitchFamily="34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6" r="990" b="5833"/>
          <a:stretch/>
        </p:blipFill>
        <p:spPr bwMode="auto">
          <a:xfrm>
            <a:off x="139139" y="1676117"/>
            <a:ext cx="8865722" cy="4299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20" y="4507230"/>
            <a:ext cx="1008940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lide Number Placeholder 1"/>
          <p:cNvSpPr txBox="1">
            <a:spLocks/>
          </p:cNvSpPr>
          <p:nvPr/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3C669C1F-A38C-4793-B6C0-DFCC8D2AC37E}" type="slidenum">
              <a:rPr lang="en-GB" sz="1100" smtClean="0">
                <a:solidFill>
                  <a:srgbClr val="FFFFFF"/>
                </a:solidFill>
              </a:rPr>
              <a:pPr/>
              <a:t>27</a:t>
            </a:fld>
            <a:endParaRPr lang="en-GB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626842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-10803" y="0"/>
            <a:ext cx="9144000" cy="6122767"/>
          </a:xfrm>
          <a:prstGeom prst="rect">
            <a:avLst/>
          </a:prstGeom>
          <a:solidFill>
            <a:srgbClr val="0F8F7A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 bwMode="auto">
          <a:xfrm>
            <a:off x="-10800" y="6034087"/>
            <a:ext cx="9154800" cy="88680"/>
          </a:xfrm>
          <a:prstGeom prst="rect">
            <a:avLst/>
          </a:prstGeom>
          <a:solidFill>
            <a:srgbClr val="11A78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" y="1755894"/>
            <a:ext cx="9133199" cy="2185466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6000">
                <a:srgbClr val="FFFFFF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" y="1"/>
            <a:ext cx="9154804" cy="6034086"/>
          </a:xfrm>
          <a:prstGeom prst="rect">
            <a:avLst/>
          </a:prstGeom>
          <a:solidFill>
            <a:srgbClr val="0F8F7A">
              <a:alpha val="72549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" y="1"/>
            <a:ext cx="9133198" cy="603408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6000">
                <a:srgbClr val="FFFFFF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-10799" y="1587959"/>
            <a:ext cx="9143997" cy="167935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26000">
                <a:srgbClr val="FFFFFF">
                  <a:alpha val="54000"/>
                </a:srgbClr>
              </a:gs>
              <a:gs pos="100000">
                <a:schemeClr val="bg1">
                  <a:alpha val="40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-10800" y="3941360"/>
            <a:ext cx="9143997" cy="167935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26000">
                <a:srgbClr val="FFFFFF">
                  <a:alpha val="54000"/>
                </a:srgbClr>
              </a:gs>
              <a:gs pos="100000">
                <a:schemeClr val="bg1">
                  <a:alpha val="40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-10798" y="1755894"/>
            <a:ext cx="9143999" cy="2185466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6000">
                <a:srgbClr val="FFFFFF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-10803" y="4405033"/>
            <a:ext cx="9165608" cy="1056322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1800" b="1" dirty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Paul Wessendorp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1800" dirty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Chief, Investment Promotion Section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1800" dirty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UNCTAD</a:t>
            </a:r>
          </a:p>
        </p:txBody>
      </p:sp>
      <p:sp>
        <p:nvSpPr>
          <p:cNvPr id="18" name="Rectangle 5"/>
          <p:cNvSpPr txBox="1">
            <a:spLocks noChangeArrowheads="1"/>
          </p:cNvSpPr>
          <p:nvPr/>
        </p:nvSpPr>
        <p:spPr bwMode="auto">
          <a:xfrm>
            <a:off x="1" y="5476875"/>
            <a:ext cx="9133196" cy="427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24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GB" altLang="en-US" sz="1800" b="0" dirty="0">
                <a:solidFill>
                  <a:schemeClr val="bg1"/>
                </a:solidFill>
                <a:latin typeface="HelveticaNeueLT Std Med Cn" pitchFamily="34" charset="0"/>
              </a:rPr>
              <a:t>8 December 2015, Geneva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-10798" y="2310018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0" dirty="0">
                <a:solidFill>
                  <a:schemeClr val="bg1"/>
                </a:solidFill>
                <a:latin typeface="HelveticaNeueLT Std Thin" pitchFamily="34" charset="0"/>
              </a:rPr>
              <a:t>UNCTAD’s</a:t>
            </a:r>
          </a:p>
          <a:p>
            <a:pPr algn="ctr"/>
            <a:r>
              <a:rPr lang="en-GB" sz="3200" b="0" dirty="0">
                <a:solidFill>
                  <a:schemeClr val="bg1"/>
                </a:solidFill>
                <a:latin typeface="HelveticaNeueLT Std Thin" pitchFamily="34" charset="0"/>
              </a:rPr>
              <a:t>Investment Promotion Programme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936" y="269565"/>
            <a:ext cx="818933" cy="101616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 bwMode="auto">
          <a:xfrm>
            <a:off x="-10798" y="2"/>
            <a:ext cx="9165603" cy="6034084"/>
          </a:xfrm>
          <a:prstGeom prst="rect">
            <a:avLst/>
          </a:prstGeom>
          <a:gradFill>
            <a:gsLst>
              <a:gs pos="19000">
                <a:srgbClr val="58AD9E"/>
              </a:gs>
              <a:gs pos="0">
                <a:srgbClr val="34948A"/>
              </a:gs>
              <a:gs pos="100000">
                <a:srgbClr val="349486"/>
              </a:gs>
            </a:gsLst>
            <a:lin ang="90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-10798" y="1755892"/>
            <a:ext cx="9165603" cy="2185467"/>
          </a:xfrm>
          <a:prstGeom prst="rect">
            <a:avLst/>
          </a:prstGeom>
          <a:gradFill>
            <a:gsLst>
              <a:gs pos="0">
                <a:srgbClr val="389E8B"/>
              </a:gs>
              <a:gs pos="31000">
                <a:srgbClr val="82C0B6"/>
              </a:gs>
              <a:gs pos="100000">
                <a:srgbClr val="389E8B"/>
              </a:gs>
            </a:gsLst>
            <a:lin ang="96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-10804" y="1587959"/>
            <a:ext cx="9165609" cy="167935"/>
          </a:xfrm>
          <a:prstGeom prst="rect">
            <a:avLst/>
          </a:prstGeom>
          <a:gradFill>
            <a:gsLst>
              <a:gs pos="29000">
                <a:srgbClr val="B5DBD4"/>
              </a:gs>
              <a:gs pos="0">
                <a:srgbClr val="9CCFC5"/>
              </a:gs>
              <a:gs pos="100000">
                <a:srgbClr val="9CCFC5"/>
              </a:gs>
            </a:gsLst>
            <a:lin ang="96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-10805" y="3941359"/>
            <a:ext cx="9165609" cy="167935"/>
          </a:xfrm>
          <a:prstGeom prst="rect">
            <a:avLst/>
          </a:prstGeom>
          <a:gradFill>
            <a:gsLst>
              <a:gs pos="29000">
                <a:srgbClr val="B5DBD4"/>
              </a:gs>
              <a:gs pos="0">
                <a:srgbClr val="9CCFC5"/>
              </a:gs>
              <a:gs pos="100000">
                <a:srgbClr val="9CCFC5"/>
              </a:gs>
            </a:gsLst>
            <a:lin ang="96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" name="Rectangle 5"/>
          <p:cNvSpPr txBox="1">
            <a:spLocks noChangeArrowheads="1"/>
          </p:cNvSpPr>
          <p:nvPr/>
        </p:nvSpPr>
        <p:spPr bwMode="auto">
          <a:xfrm>
            <a:off x="-10551" y="4405033"/>
            <a:ext cx="9165608" cy="105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24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GB" altLang="en-US" sz="1800" b="1" dirty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Paul Wessendorp</a:t>
            </a:r>
          </a:p>
          <a:p>
            <a:pPr>
              <a:lnSpc>
                <a:spcPct val="90000"/>
              </a:lnSpc>
            </a:pPr>
            <a:r>
              <a:rPr lang="en-GB" altLang="en-US" sz="1800" b="0" dirty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Chief, Investment Promotion Section</a:t>
            </a:r>
          </a:p>
          <a:p>
            <a:pPr>
              <a:lnSpc>
                <a:spcPct val="90000"/>
              </a:lnSpc>
            </a:pPr>
            <a:r>
              <a:rPr lang="en-GB" altLang="en-US" sz="1800" b="0" dirty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UNCTAD</a:t>
            </a:r>
          </a:p>
        </p:txBody>
      </p:sp>
      <p:sp>
        <p:nvSpPr>
          <p:cNvPr id="42" name="Rectangle 5"/>
          <p:cNvSpPr txBox="1">
            <a:spLocks noChangeArrowheads="1"/>
          </p:cNvSpPr>
          <p:nvPr/>
        </p:nvSpPr>
        <p:spPr bwMode="auto">
          <a:xfrm>
            <a:off x="253" y="5476875"/>
            <a:ext cx="9133196" cy="427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24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GB" altLang="en-US" sz="1800" b="0" dirty="0">
                <a:solidFill>
                  <a:schemeClr val="bg1"/>
                </a:solidFill>
                <a:latin typeface="HelveticaNeueLT Std Med Cn" pitchFamily="34" charset="0"/>
              </a:rPr>
              <a:t>paul.wessendorp@unctad.org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-10546" y="237533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  <a:t>Thank you!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717" y="184686"/>
            <a:ext cx="1042960" cy="129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024623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6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Custom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49930</TotalTime>
  <Words>1189</Words>
  <Application>Microsoft Office PowerPoint</Application>
  <PresentationFormat>On-screen Show (4:3)</PresentationFormat>
  <Paragraphs>249</Paragraphs>
  <Slides>28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Arial</vt:lpstr>
      <vt:lpstr>Calibri</vt:lpstr>
      <vt:lpstr>Garamond</vt:lpstr>
      <vt:lpstr>HelveticaNeueLT Std</vt:lpstr>
      <vt:lpstr>HelveticaNeueLT Std Lt</vt:lpstr>
      <vt:lpstr>HelveticaNeueLT Std Med Cn</vt:lpstr>
      <vt:lpstr>HelveticaNeueLT Std Thin</vt:lpstr>
      <vt:lpstr>HelveticaNeueLTStd-BdCn</vt:lpstr>
      <vt:lpstr>HelveticaNeueLTStd-LtCn</vt:lpstr>
      <vt:lpstr>Verdana</vt:lpstr>
      <vt:lpstr>Wingdings</vt:lpstr>
      <vt:lpstr>6_Custom Design</vt:lpstr>
      <vt:lpstr>PowerPoint Presentation</vt:lpstr>
      <vt:lpstr>PowerPoint Presentation</vt:lpstr>
      <vt:lpstr>PowerPoint Presentation</vt:lpstr>
      <vt:lpstr>PowerPoint Presentation</vt:lpstr>
      <vt:lpstr>FDI outflows, top 20 investor economies, 2015 and 2016  (Billions of dollars)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Big Push for private investment in the SDGs: Action Packages (1/2)</vt:lpstr>
      <vt:lpstr>A Big Push for private investment in the SDGs: Action Packages (2/2)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UNCTAD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Unctad User</dc:creator>
  <cp:lastModifiedBy>Paul Wessendorp</cp:lastModifiedBy>
  <cp:revision>1913</cp:revision>
  <cp:lastPrinted>2017-11-03T14:03:19Z</cp:lastPrinted>
  <dcterms:created xsi:type="dcterms:W3CDTF">2007-09-19T10:18:24Z</dcterms:created>
  <dcterms:modified xsi:type="dcterms:W3CDTF">2017-11-03T14:06:36Z</dcterms:modified>
</cp:coreProperties>
</file>